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428" r:id="rId5"/>
    <p:sldId id="526" r:id="rId6"/>
    <p:sldId id="522" r:id="rId7"/>
    <p:sldId id="523" r:id="rId8"/>
    <p:sldId id="525" r:id="rId9"/>
    <p:sldId id="524" r:id="rId10"/>
    <p:sldId id="542" r:id="rId11"/>
    <p:sldId id="516" r:id="rId12"/>
    <p:sldId id="503" r:id="rId13"/>
    <p:sldId id="504" r:id="rId14"/>
    <p:sldId id="506" r:id="rId15"/>
    <p:sldId id="507" r:id="rId16"/>
    <p:sldId id="508" r:id="rId17"/>
    <p:sldId id="509" r:id="rId18"/>
    <p:sldId id="510" r:id="rId19"/>
    <p:sldId id="511" r:id="rId20"/>
    <p:sldId id="512" r:id="rId21"/>
    <p:sldId id="513" r:id="rId22"/>
    <p:sldId id="514" r:id="rId23"/>
    <p:sldId id="515" r:id="rId24"/>
    <p:sldId id="528" r:id="rId25"/>
    <p:sldId id="527" r:id="rId26"/>
    <p:sldId id="529" r:id="rId27"/>
    <p:sldId id="539" r:id="rId28"/>
    <p:sldId id="530" r:id="rId29"/>
    <p:sldId id="536" r:id="rId30"/>
    <p:sldId id="537" r:id="rId31"/>
    <p:sldId id="517" r:id="rId32"/>
    <p:sldId id="518" r:id="rId33"/>
    <p:sldId id="535" r:id="rId34"/>
    <p:sldId id="468" r:id="rId35"/>
    <p:sldId id="531" r:id="rId36"/>
    <p:sldId id="540" r:id="rId37"/>
    <p:sldId id="538" r:id="rId38"/>
    <p:sldId id="532" r:id="rId39"/>
    <p:sldId id="541" r:id="rId40"/>
    <p:sldId id="440" r:id="rId4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Thomas" initials="MT" lastIdx="0" clrIdx="0">
    <p:extLst>
      <p:ext uri="{19B8F6BF-5375-455C-9EA6-DF929625EA0E}">
        <p15:presenceInfo xmlns:p15="http://schemas.microsoft.com/office/powerpoint/2012/main" userId="S-1-5-21-3615204683-2777868505-1302011289-16517" providerId="AD"/>
      </p:ext>
    </p:extLst>
  </p:cmAuthor>
  <p:cmAuthor id="2" name="Mark Thomas" initials="MT [2]" lastIdx="1" clrIdx="1">
    <p:extLst>
      <p:ext uri="{19B8F6BF-5375-455C-9EA6-DF929625EA0E}">
        <p15:presenceInfo xmlns:p15="http://schemas.microsoft.com/office/powerpoint/2012/main" userId="S-1-5-21-809251214-2178901256-4152538893-2676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200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09-17T16:44:02.800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5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5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2" tIns="44891" rIns="89782" bIns="4489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2" tIns="44891" rIns="89782" bIns="44891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9"/>
            <a:ext cx="2889938" cy="489374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9"/>
            <a:ext cx="2889938" cy="489374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676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X3 or x2 if </a:t>
            </a:r>
            <a:r>
              <a:rPr lang="en-GB" dirty="0" err="1" smtClean="0"/>
              <a:t>hgrp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112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X3 or x2 if </a:t>
            </a:r>
            <a:r>
              <a:rPr lang="en-GB" dirty="0" err="1" smtClean="0"/>
              <a:t>hgrp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66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www.uwtsd.ac.uk/cy/gyrfaoedd/ceisiadau-apwyntiad-enghreifftiol/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oleObject" Target="../embeddings/oleObject1.bin"/><Relationship Id="rId7" Type="http://schemas.openxmlformats.org/officeDocument/2006/relationships/image" Target="../media/image12.jpe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jpg"/><Relationship Id="rId5" Type="http://schemas.openxmlformats.org/officeDocument/2006/relationships/image" Target="../media/image10.jpeg"/><Relationship Id="rId4" Type="http://schemas.openxmlformats.org/officeDocument/2006/relationships/image" Target="../media/image9.e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4032448" cy="3528392"/>
          </a:xfrm>
        </p:spPr>
        <p:txBody>
          <a:bodyPr>
            <a:no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Mythau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&amp; </a:t>
            </a:r>
            <a:r>
              <a:rPr lang="en-GB" dirty="0" err="1" smtClean="0">
                <a:solidFill>
                  <a:schemeClr val="bg1"/>
                </a:solidFill>
              </a:rPr>
              <a:t>realiti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cyflogaeth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Graddedigion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788024" y="1988840"/>
            <a:ext cx="3672408" cy="3672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bg1"/>
                </a:solidFill>
              </a:rPr>
              <a:t>Graduate </a:t>
            </a:r>
            <a:r>
              <a:rPr lang="en-GB" dirty="0" smtClean="0">
                <a:solidFill>
                  <a:schemeClr val="bg1"/>
                </a:solidFill>
              </a:rPr>
              <a:t>employment: myths &amp; reality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4154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149" y="1172177"/>
            <a:ext cx="4038600" cy="1180727"/>
          </a:xfrm>
        </p:spPr>
        <p:txBody>
          <a:bodyPr/>
          <a:lstStyle/>
          <a:p>
            <a:pPr marL="0" indent="0">
              <a:buNone/>
            </a:pPr>
            <a:r>
              <a:rPr lang="de-DE" dirty="0">
                <a:solidFill>
                  <a:srgbClr val="7030A0"/>
                </a:solidFill>
              </a:rPr>
              <a:t>Unrhyw gwestiynau o'r bore 'ma?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1252" y="3717032"/>
            <a:ext cx="4038600" cy="136815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Any questions from this morning? 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5936" y="1734087"/>
            <a:ext cx="875801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13800" b="1" cap="none" spc="0" dirty="0" smtClean="0">
                <a:ln/>
                <a:solidFill>
                  <a:schemeClr val="accent4"/>
                </a:solidFill>
                <a:effectLst/>
              </a:rPr>
              <a:t>?</a:t>
            </a:r>
            <a:endParaRPr lang="en-US" sz="138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3912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274638"/>
            <a:ext cx="1800200" cy="994122"/>
          </a:xfrm>
        </p:spPr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rgbClr val="7030A0"/>
                </a:solidFill>
              </a:rPr>
              <a:t>Recap</a:t>
            </a:r>
            <a:endParaRPr lang="en-GB" sz="4000" i="1" dirty="0">
              <a:solidFill>
                <a:srgbClr val="7030A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474043" y="1302878"/>
            <a:ext cx="5554960" cy="2083370"/>
          </a:xfrm>
          <a:solidFill>
            <a:schemeClr val="bg2"/>
          </a:solidFill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2700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Canlyniad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sefydliad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dynol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yw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cydraddoldeb</a:t>
            </a:r>
            <a:r>
              <a:rPr lang="en-GB" sz="2700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. Ni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chawn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ein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geni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yn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gyfartal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. </a:t>
            </a:r>
          </a:p>
          <a:p>
            <a:pPr marL="0" indent="0" algn="r">
              <a:buNone/>
            </a:pPr>
            <a:r>
              <a:rPr lang="en-GB" sz="22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Hannah Arendt (</a:t>
            </a:r>
            <a:r>
              <a:rPr lang="en-GB" sz="22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Theorydd</a:t>
            </a:r>
            <a:r>
              <a:rPr lang="en-GB" sz="22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2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Gwleidyddol</a:t>
            </a:r>
            <a:r>
              <a:rPr lang="en-GB" sz="22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), 1906 - 1975 </a:t>
            </a:r>
          </a:p>
          <a:p>
            <a:pPr marL="0" indent="0">
              <a:buNone/>
            </a:pPr>
            <a:endParaRPr lang="en-GB" sz="2700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marL="0" indent="0">
              <a:buNone/>
            </a:pP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Canlyniad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sefydliad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dynol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&amp;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arweiniad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Gyrfaoedd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yw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Cyflogadwyedd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.  Ni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chawn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ein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geni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yn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7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cyflogadwy</a:t>
            </a:r>
            <a:r>
              <a:rPr lang="en-GB" sz="27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.   </a:t>
            </a:r>
            <a:endParaRPr lang="en-GB" sz="2700" dirty="0" smtClean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marL="0" indent="0">
              <a:buNone/>
            </a:pPr>
            <a:r>
              <a:rPr lang="en-GB" sz="2700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    </a:t>
            </a:r>
          </a:p>
          <a:p>
            <a:pPr marL="0" indent="0">
              <a:buNone/>
            </a:pPr>
            <a:r>
              <a:rPr lang="en-GB" sz="2200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                                                     Anon </a:t>
            </a:r>
            <a:r>
              <a:rPr lang="en-GB" sz="22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(</a:t>
            </a:r>
            <a:r>
              <a:rPr lang="en-GB" sz="22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Ymgynghorydd</a:t>
            </a:r>
            <a:r>
              <a:rPr lang="en-GB" sz="22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200" dirty="0" err="1">
                <a:latin typeface="Segoe UI Semibold" panose="020B0702040204020203" pitchFamily="34" charset="0"/>
                <a:cs typeface="Segoe UI Semibold" panose="020B0702040204020203" pitchFamily="34" charset="0"/>
              </a:rPr>
              <a:t>Gyrfaol</a:t>
            </a:r>
            <a:r>
              <a:rPr lang="en-GB" sz="2200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, PCYDDS), 2018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491880" y="3560605"/>
            <a:ext cx="5554960" cy="1922511"/>
          </a:xfrm>
          <a:solidFill>
            <a:schemeClr val="bg2"/>
          </a:solidFill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 smtClean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'Equality </a:t>
            </a:r>
            <a:r>
              <a:rPr lang="en-GB" b="1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is the result of human organization. We are not born equal</a:t>
            </a:r>
            <a:r>
              <a:rPr lang="en-GB" b="1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'.</a:t>
            </a:r>
          </a:p>
          <a:p>
            <a:pPr marL="0" indent="0" algn="r">
              <a:buNone/>
            </a:pPr>
            <a:r>
              <a:rPr lang="en-GB" b="1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     </a:t>
            </a:r>
            <a:r>
              <a:rPr lang="en-GB" sz="2200" b="1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Hannah Arendt (Political Theorist), 1906-1975</a:t>
            </a:r>
          </a:p>
          <a:p>
            <a:pPr marL="0" indent="0">
              <a:buNone/>
            </a:pPr>
            <a:r>
              <a:rPr lang="en-GB" b="1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endParaRPr lang="en-GB" b="1" dirty="0" smtClean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Segoe UI Semibold" panose="020B0702040204020203" pitchFamily="34" charset="0"/>
                <a:cs typeface="Segoe UI Semibold" panose="020B0702040204020203" pitchFamily="34" charset="0"/>
              </a:rPr>
              <a:t>'Employability </a:t>
            </a:r>
            <a:r>
              <a:rPr lang="en-GB" b="1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is the result of human Careers guidance. We are not born Employable'.</a:t>
            </a:r>
          </a:p>
          <a:p>
            <a:pPr marL="0" indent="0" algn="r">
              <a:buNone/>
            </a:pPr>
            <a:r>
              <a:rPr lang="en-GB" b="1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     </a:t>
            </a:r>
            <a:r>
              <a:rPr lang="en-GB" sz="2200" b="1" dirty="0">
                <a:latin typeface="Segoe UI Semibold" panose="020B0702040204020203" pitchFamily="34" charset="0"/>
                <a:cs typeface="Segoe UI Semibold" panose="020B0702040204020203" pitchFamily="34" charset="0"/>
              </a:rPr>
              <a:t>Anon (UWTSD Careers Adviser), 2018 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2878"/>
            <a:ext cx="3147500" cy="37167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7200" y="5229200"/>
            <a:ext cx="245861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Attribution 2.0 Generic (CC BY 2.0)</a:t>
            </a:r>
          </a:p>
        </p:txBody>
      </p:sp>
    </p:spTree>
    <p:extLst>
      <p:ext uri="{BB962C8B-B14F-4D97-AF65-F5344CB8AC3E}">
        <p14:creationId xmlns:p14="http://schemas.microsoft.com/office/powerpoint/2010/main" val="134048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rgbClr val="7030A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Arolwg</a:t>
            </a:r>
            <a:r>
              <a:rPr lang="en-GB" b="1" dirty="0">
                <a:solidFill>
                  <a:srgbClr val="7030A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b="1" dirty="0" err="1" smtClean="0">
                <a:solidFill>
                  <a:srgbClr val="7030A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Gyrfaoedd</a:t>
            </a:r>
            <a:r>
              <a:rPr lang="en-GB" b="1" dirty="0" smtClean="0">
                <a:solidFill>
                  <a:srgbClr val="7030A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GB" b="1" dirty="0" smtClean="0">
                <a:solidFill>
                  <a:srgbClr val="7030A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b="1" dirty="0" smtClean="0">
                <a:solidFill>
                  <a:srgbClr val="7030A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Careers Survey </a:t>
            </a:r>
            <a:endParaRPr lang="en-GB" b="1" dirty="0">
              <a:solidFill>
                <a:srgbClr val="7030A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7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after survey gap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843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402"/>
            <a:ext cx="6876256" cy="5225238"/>
          </a:xfrm>
        </p:spPr>
      </p:pic>
      <p:sp>
        <p:nvSpPr>
          <p:cNvPr id="5" name="TextBox 4"/>
          <p:cNvSpPr txBox="1"/>
          <p:nvPr/>
        </p:nvSpPr>
        <p:spPr>
          <a:xfrm>
            <a:off x="7271792" y="4951863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>
                    <a:lumMod val="75000"/>
                  </a:schemeClr>
                </a:solidFill>
              </a:rPr>
              <a:t>CC0 via c/</a:t>
            </a:r>
            <a:r>
              <a:rPr lang="en-GB" sz="1400" dirty="0" err="1" smtClean="0">
                <a:solidFill>
                  <a:schemeClr val="bg1">
                    <a:lumMod val="75000"/>
                  </a:schemeClr>
                </a:solidFill>
              </a:rPr>
              <a:t>comm</a:t>
            </a:r>
            <a:endParaRPr lang="en-GB" sz="14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Oval Callout 2"/>
          <p:cNvSpPr/>
          <p:nvPr/>
        </p:nvSpPr>
        <p:spPr>
          <a:xfrm>
            <a:off x="6516216" y="1052736"/>
            <a:ext cx="2520280" cy="2016224"/>
          </a:xfrm>
          <a:prstGeom prst="wedgeEllipseCallout">
            <a:avLst>
              <a:gd name="adj1" fmla="val -113456"/>
              <a:gd name="adj2" fmla="val -2585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a:rPr>
              <a:t>T</a:t>
            </a:r>
            <a:r>
              <a:rPr lang="en-GB" sz="2000" b="1" dirty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a:rPr>
              <a:t>a</a:t>
            </a:r>
            <a:r>
              <a:rPr lang="en-GB" sz="2000" b="1" dirty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a:rPr>
              <a:t>bloid </a:t>
            </a:r>
            <a:r>
              <a:rPr lang="en-GB" sz="2000" b="1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a:rPr>
              <a:t>newspapers </a:t>
            </a:r>
            <a:r>
              <a:rPr lang="en-GB" sz="2000" b="1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rgbClr val="002060"/>
                </a:solidFill>
              </a:rPr>
              <a:t>No</a:t>
            </a:r>
          </a:p>
          <a:p>
            <a:pPr algn="ctr"/>
            <a:r>
              <a:rPr lang="en-GB" sz="2000" b="1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a:rPr>
              <a:t> </a:t>
            </a:r>
          </a:p>
          <a:p>
            <a:pPr algn="ctr"/>
            <a:r>
              <a:rPr lang="en-GB" sz="2000" b="1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a:rPr>
              <a:t>Broadsheets </a:t>
            </a:r>
            <a:r>
              <a:rPr lang="en-GB" sz="2000" b="1" dirty="0" smtClean="0"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</a:rPr>
              <a:t>Yes!</a:t>
            </a:r>
            <a:endParaRPr lang="en-GB" sz="2000" b="1" dirty="0">
              <a:ln>
                <a:solidFill>
                  <a:schemeClr val="tx2">
                    <a:lumMod val="60000"/>
                    <a:lumOff val="40000"/>
                  </a:schemeClr>
                </a:solidFill>
              </a:ln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77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1196752"/>
            <a:ext cx="2736304" cy="1143000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bg1">
                    <a:lumMod val="75000"/>
                  </a:schemeClr>
                </a:solidFill>
              </a:rPr>
              <a:t>Automated</a:t>
            </a:r>
            <a:endParaRPr lang="en-GB" sz="40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50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7504" y="3356992"/>
            <a:ext cx="3707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Based on original research </a:t>
            </a: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undertaken by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Dr.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Paul </a:t>
            </a:r>
            <a:r>
              <a:rPr lang="en-GB" dirty="0" err="1" smtClean="0">
                <a:solidFill>
                  <a:schemeClr val="bg2">
                    <a:lumMod val="25000"/>
                  </a:schemeClr>
                </a:solidFill>
              </a:rPr>
              <a:t>Remond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https://www.paul-redmond.co.uk/</a:t>
            </a:r>
            <a:endParaRPr lang="en-GB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8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8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‘PROSPECTS </a:t>
            </a: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FOR </a:t>
            </a: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GRADUATES IMPROVE’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0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438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THES</a:t>
            </a:r>
          </a:p>
          <a:p>
            <a:endParaRPr lang="en-US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3688429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48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‘PROSPECTS FOR GRADUATES LOOK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BLEAK’</a:t>
            </a:r>
          </a:p>
        </p:txBody>
      </p:sp>
      <p:sp>
        <p:nvSpPr>
          <p:cNvPr id="11448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Financial Times</a:t>
            </a:r>
            <a:endParaRPr lang="en-US" altLang="en-US" sz="3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285128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9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'Working class graduates kept out of </a:t>
            </a: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highly-paid </a:t>
            </a: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jobs’</a:t>
            </a:r>
          </a:p>
        </p:txBody>
      </p:sp>
      <p:sp>
        <p:nvSpPr>
          <p:cNvPr id="11509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Independent</a:t>
            </a:r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US" altLang="en-US" sz="3200" dirty="0">
              <a:latin typeface="PMingLiU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75338508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‘New campaign to improve careers advice’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4400" b="1" dirty="0"/>
              <a:t> </a:t>
            </a:r>
            <a:r>
              <a:rPr lang="en-GB" altLang="en-US" sz="4400" b="1" dirty="0">
                <a:latin typeface="Verdana" panose="020B0604030504040204" pitchFamily="34" charset="0"/>
              </a:rPr>
              <a:t/>
            </a:r>
            <a:br>
              <a:rPr lang="en-GB" altLang="en-US" sz="4400" b="1" dirty="0">
                <a:latin typeface="Verdana" panose="020B0604030504040204" pitchFamily="34" charset="0"/>
              </a:rPr>
            </a:br>
            <a:endParaRPr lang="en-GB" altLang="en-US" sz="4400" b="1" dirty="0">
              <a:latin typeface="Verdana" panose="020B0604030504040204" pitchFamily="34" charset="0"/>
            </a:endParaRPr>
          </a:p>
        </p:txBody>
      </p:sp>
      <p:sp>
        <p:nvSpPr>
          <p:cNvPr id="660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r>
              <a:rPr lang="en-GB" altLang="en-US" sz="1800">
                <a:latin typeface="Times New Roman" panose="02020603050405020304" pitchFamily="18" charset="0"/>
              </a:rPr>
              <a:t>The Guardian</a:t>
            </a:r>
            <a:endParaRPr lang="en-US" altLang="en-US" sz="18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043340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89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6002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5400" b="1" dirty="0"/>
              <a:t/>
            </a:r>
            <a:br>
              <a:rPr lang="en-GB" altLang="en-US" sz="5400" b="1" dirty="0"/>
            </a:br>
            <a:r>
              <a:rPr lang="en-GB" altLang="en-US" sz="5400" b="1" dirty="0"/>
              <a:t/>
            </a:r>
            <a:br>
              <a:rPr lang="en-GB" altLang="en-US" sz="5400" b="1" dirty="0"/>
            </a:br>
            <a:r>
              <a:rPr lang="en-GB" altLang="en-US" sz="5400" b="1" dirty="0"/>
              <a:t/>
            </a:r>
            <a:br>
              <a:rPr lang="en-GB" altLang="en-US" sz="5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Good degree. No job. 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0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089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3644900"/>
            <a:ext cx="6400800" cy="2057400"/>
          </a:xfrm>
        </p:spPr>
        <p:txBody>
          <a:bodyPr>
            <a:normAutofit lnSpcReduction="10000"/>
          </a:bodyPr>
          <a:lstStyle/>
          <a:p>
            <a:pPr algn="r"/>
            <a:endParaRPr lang="en-GB" altLang="en-US" sz="7000" b="1" dirty="0">
              <a:solidFill>
                <a:schemeClr val="bg1"/>
              </a:solidFill>
              <a:latin typeface="Times New Roman" panose="02020603050405020304" pitchFamily="18" charset="0"/>
              <a:ea typeface="+mj-ea"/>
              <a:cs typeface="+mj-cs"/>
            </a:endParaRPr>
          </a:p>
          <a:p>
            <a:endParaRPr lang="en-GB" altLang="en-US" sz="1800" dirty="0"/>
          </a:p>
          <a:p>
            <a:endParaRPr lang="en-GB" altLang="en-US" sz="1800" dirty="0">
              <a:latin typeface="Times New Roman" panose="02020603050405020304" pitchFamily="18" charset="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London Evening Standard</a:t>
            </a:r>
            <a:endParaRPr lang="en-US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248543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00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060575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b="1" dirty="0">
                <a:latin typeface="PMingLiU" panose="02020500000000000000" pitchFamily="18" charset="-120"/>
              </a:rPr>
              <a:t/>
            </a:r>
            <a:br>
              <a:rPr lang="en-GB" altLang="en-US" b="1" dirty="0">
                <a:latin typeface="PMingLiU" panose="02020500000000000000" pitchFamily="18" charset="-12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‘Graduates told: </a:t>
            </a: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only </a:t>
            </a: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the young and stylish need apply’</a:t>
            </a:r>
          </a:p>
        </p:txBody>
      </p:sp>
      <p:sp>
        <p:nvSpPr>
          <p:cNvPr id="11100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The Guardian</a:t>
            </a:r>
            <a:endParaRPr lang="en-GB" altLang="en-US" sz="3200">
              <a:latin typeface="Times New Roman" panose="02020603050405020304" pitchFamily="18" charset="0"/>
            </a:endParaRPr>
          </a:p>
          <a:p>
            <a:endParaRPr lang="en-US" altLang="en-US" sz="3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669089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30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2276872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b="1" dirty="0">
                <a:latin typeface="PMingLiU" panose="02020500000000000000" pitchFamily="18" charset="-120"/>
              </a:rPr>
              <a:t/>
            </a:r>
            <a:br>
              <a:rPr lang="en-GB" altLang="en-US" b="1" dirty="0">
                <a:latin typeface="PMingLiU" panose="02020500000000000000" pitchFamily="18" charset="-12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Women graduates told: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‘flirt your way to the top’</a:t>
            </a:r>
          </a:p>
        </p:txBody>
      </p:sp>
      <p:sp>
        <p:nvSpPr>
          <p:cNvPr id="11130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Observer</a:t>
            </a:r>
          </a:p>
          <a:p>
            <a:endParaRPr lang="en-US" altLang="en-US" sz="32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45287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7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73338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‘Poor careers advice denies students quality job opportunities’ </a:t>
            </a:r>
            <a:r>
              <a:rPr lang="en-GB" altLang="en-US" b="1" dirty="0">
                <a:latin typeface="Times New Roman" panose="02020603050405020304" pitchFamily="18" charset="0"/>
              </a:rPr>
              <a:t/>
            </a:r>
            <a:br>
              <a:rPr lang="en-GB" altLang="en-US" b="1" dirty="0">
                <a:latin typeface="Times New Roman" panose="02020603050405020304" pitchFamily="18" charset="0"/>
              </a:rPr>
            </a:br>
            <a:endParaRPr lang="en-GB" altLang="en-US" b="1" dirty="0">
              <a:latin typeface="Times New Roman" panose="02020603050405020304" pitchFamily="18" charset="0"/>
            </a:endParaRPr>
          </a:p>
        </p:txBody>
      </p:sp>
      <p:sp>
        <p:nvSpPr>
          <p:cNvPr id="6727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The Guardian</a:t>
            </a:r>
            <a:endParaRPr lang="en-US" altLang="en-US" sz="18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755749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73338"/>
            <a:ext cx="7772400" cy="1143000"/>
          </a:xfrm>
        </p:spPr>
        <p:txBody>
          <a:bodyPr anchor="ctr">
            <a:noAutofit/>
          </a:bodyPr>
          <a:lstStyle/>
          <a:p>
            <a: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‘Careers services </a:t>
            </a:r>
            <a:r>
              <a:rPr lang="en-GB" alt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54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push </a:t>
            </a:r>
            <a: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girls into doing ‘women’s’ work.’</a:t>
            </a:r>
          </a:p>
        </p:txBody>
      </p:sp>
      <p:sp>
        <p:nvSpPr>
          <p:cNvPr id="66150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r>
              <a:rPr lang="en-GB" altLang="en-US" sz="1800"/>
              <a:t>.</a:t>
            </a: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Western Morning News</a:t>
            </a:r>
            <a:endParaRPr lang="en-US" altLang="en-US" sz="3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993008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5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01900"/>
            <a:ext cx="7772400" cy="1143000"/>
          </a:xfrm>
        </p:spPr>
        <p:txBody>
          <a:bodyPr anchor="ctr">
            <a:noAutofit/>
          </a:bodyPr>
          <a:lstStyle/>
          <a:p>
            <a: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‘Employers report rosy outlook for graduates.’</a:t>
            </a:r>
          </a:p>
        </p:txBody>
      </p:sp>
      <p:sp>
        <p:nvSpPr>
          <p:cNvPr id="10885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Guardian</a:t>
            </a:r>
            <a:endParaRPr lang="en-US" altLang="en-US" sz="32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143770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7178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‘Careers services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biased </a:t>
            </a: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towards the rich.’</a:t>
            </a:r>
            <a:r>
              <a:rPr lang="en-GB" altLang="en-US" sz="6600" b="1" dirty="0">
                <a:latin typeface="Times New Roman" panose="02020603050405020304" pitchFamily="18" charset="0"/>
              </a:rPr>
              <a:t/>
            </a:r>
            <a:br>
              <a:rPr lang="en-GB" altLang="en-US" sz="6600" b="1" dirty="0">
                <a:latin typeface="Times New Roman" panose="02020603050405020304" pitchFamily="18" charset="0"/>
              </a:rPr>
            </a:br>
            <a:endParaRPr lang="en-GB" altLang="en-US" sz="6600" b="1" dirty="0">
              <a:latin typeface="Times New Roman" panose="02020603050405020304" pitchFamily="18" charset="0"/>
            </a:endParaRPr>
          </a:p>
        </p:txBody>
      </p:sp>
      <p:sp>
        <p:nvSpPr>
          <p:cNvPr id="6645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1800" dirty="0"/>
              <a:t>.</a:t>
            </a:r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Scottish Herald</a:t>
            </a:r>
            <a:endParaRPr lang="en-US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870273"/>
      </p:ext>
    </p:extLst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1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‘A telly good idea – </a:t>
            </a: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4 </a:t>
            </a: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out of 5 get their career advice from TV shows.’</a:t>
            </a:r>
            <a: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6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171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052888"/>
            <a:ext cx="6400800" cy="1752600"/>
          </a:xfrm>
        </p:spPr>
        <p:txBody>
          <a:bodyPr>
            <a:normAutofit fontScale="92500" lnSpcReduction="20000"/>
          </a:bodyPr>
          <a:lstStyle/>
          <a:p>
            <a:endParaRPr lang="en-GB" altLang="en-US" sz="32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Daily Star</a:t>
            </a:r>
          </a:p>
          <a:p>
            <a:endParaRPr lang="en-GB" altLang="en-US" sz="1800" dirty="0">
              <a:latin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618825"/>
      </p:ext>
    </p:extLst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1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‘A telly good idea – </a:t>
            </a: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 smtClean="0">
                <a:solidFill>
                  <a:schemeClr val="bg1"/>
                </a:solidFill>
                <a:latin typeface="Times New Roman" panose="02020603050405020304" pitchFamily="18" charset="0"/>
              </a:rPr>
              <a:t>4 </a:t>
            </a: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out of 5 get their career advice from TV shows.’</a:t>
            </a:r>
            <a: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6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171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052888"/>
            <a:ext cx="6400800" cy="1752600"/>
          </a:xfrm>
        </p:spPr>
        <p:txBody>
          <a:bodyPr>
            <a:normAutofit fontScale="92500" lnSpcReduction="20000"/>
          </a:bodyPr>
          <a:lstStyle/>
          <a:p>
            <a:endParaRPr lang="en-GB" altLang="en-US" sz="32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Daily Star</a:t>
            </a:r>
          </a:p>
          <a:p>
            <a:endParaRPr lang="en-GB" altLang="en-US" sz="1800" dirty="0">
              <a:latin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07882">
            <a:off x="797809" y="2635649"/>
            <a:ext cx="7548379" cy="158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164821"/>
      </p:ext>
    </p:extLst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4038600" cy="496855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 err="1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Unrhyw</a:t>
            </a:r>
            <a:r>
              <a:rPr lang="en-GB" sz="3200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ran </a:t>
            </a:r>
            <a:r>
              <a:rPr lang="en-GB" sz="3200" dirty="0" err="1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3200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swnio’n</a:t>
            </a:r>
            <a:r>
              <a:rPr lang="en-GB" sz="3200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gyfarwydd</a:t>
            </a:r>
            <a:r>
              <a:rPr lang="en-GB" sz="3200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sz="3200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chi?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7030A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 err="1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Unrhyw</a:t>
            </a:r>
            <a:r>
              <a:rPr lang="en-GB" sz="3200" b="1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 err="1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bennawd</a:t>
            </a:r>
            <a:r>
              <a:rPr lang="en-GB" sz="3200" b="1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 err="1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3200" b="1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 err="1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benodol</a:t>
            </a:r>
            <a:r>
              <a:rPr lang="en-GB" sz="3200" b="1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7030A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 err="1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Datrysiad</a:t>
            </a:r>
            <a:r>
              <a:rPr lang="en-GB" sz="3200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496855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Does any of this sound familiar to you?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7030A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Any headline in particular? 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rgbClr val="7030A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Solution? </a:t>
            </a:r>
            <a:endParaRPr lang="en-GB" sz="3200" dirty="0">
              <a:solidFill>
                <a:srgbClr val="7030A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94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1328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rgbClr val="7030A0"/>
                </a:solidFill>
              </a:rPr>
              <a:t>Cwis</a:t>
            </a:r>
            <a:r>
              <a:rPr lang="en-GB" dirty="0" smtClean="0">
                <a:solidFill>
                  <a:srgbClr val="7030A0"/>
                </a:solidFill>
              </a:rPr>
              <a:t/>
            </a:r>
            <a:br>
              <a:rPr lang="en-GB" dirty="0" smtClean="0">
                <a:solidFill>
                  <a:srgbClr val="7030A0"/>
                </a:solidFill>
              </a:rPr>
            </a:br>
            <a:r>
              <a:rPr lang="en-GB" dirty="0" smtClean="0">
                <a:solidFill>
                  <a:srgbClr val="7030A0"/>
                </a:solidFill>
              </a:rPr>
              <a:t>Quiz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13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1328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rgbClr val="7030A0"/>
                </a:solidFill>
              </a:rPr>
              <a:t>Atebion</a:t>
            </a:r>
            <a:r>
              <a:rPr lang="en-GB" dirty="0" smtClean="0">
                <a:solidFill>
                  <a:srgbClr val="7030A0"/>
                </a:solidFill>
              </a:rPr>
              <a:t/>
            </a:r>
            <a:br>
              <a:rPr lang="en-GB" dirty="0" smtClean="0">
                <a:solidFill>
                  <a:srgbClr val="7030A0"/>
                </a:solidFill>
              </a:rPr>
            </a:br>
            <a:r>
              <a:rPr lang="en-GB" dirty="0" smtClean="0">
                <a:solidFill>
                  <a:srgbClr val="7030A0"/>
                </a:solidFill>
              </a:rPr>
              <a:t>Answers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10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bg1">
                    <a:lumMod val="85000"/>
                  </a:schemeClr>
                </a:solidFill>
              </a:rPr>
              <a:t>gap</a:t>
            </a:r>
            <a:endParaRPr lang="en-GB" sz="20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438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3400" y="234888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accent3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Fy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600" dirty="0" err="1">
                <a:solidFill>
                  <a:schemeClr val="accent3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marn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          My 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view</a:t>
            </a:r>
          </a:p>
        </p:txBody>
      </p:sp>
    </p:spTree>
    <p:extLst>
      <p:ext uri="{BB962C8B-B14F-4D97-AF65-F5344CB8AC3E}">
        <p14:creationId xmlns:p14="http://schemas.microsoft.com/office/powerpoint/2010/main" val="152372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>    </a:t>
            </a:r>
            <a:r>
              <a:rPr lang="en-GB" sz="3200" i="1" dirty="0" err="1" smtClean="0">
                <a:solidFill>
                  <a:schemeClr val="accent3">
                    <a:lumMod val="50000"/>
                  </a:schemeClr>
                </a:solidFill>
              </a:rPr>
              <a:t>Mythau</a:t>
            </a:r>
            <a:r>
              <a:rPr lang="en-GB" sz="3200" i="1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en-GB" sz="3200" i="1" dirty="0" err="1" smtClean="0">
                <a:solidFill>
                  <a:schemeClr val="accent3">
                    <a:lumMod val="50000"/>
                  </a:schemeClr>
                </a:solidFill>
              </a:rPr>
              <a:t>celwydd</a:t>
            </a:r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> &amp; </a:t>
            </a:r>
            <a:r>
              <a:rPr lang="en-GB" sz="3200" i="1" dirty="0" err="1" smtClean="0">
                <a:solidFill>
                  <a:schemeClr val="accent3">
                    <a:lumMod val="50000"/>
                  </a:schemeClr>
                </a:solidFill>
              </a:rPr>
              <a:t>cyfryngau</a:t>
            </a:r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>     Myths, lies &amp; media </a:t>
            </a:r>
            <a:endParaRPr lang="en-GB" sz="32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itle 5"/>
          <p:cNvSpPr txBox="1">
            <a:spLocks/>
          </p:cNvSpPr>
          <p:nvPr/>
        </p:nvSpPr>
        <p:spPr>
          <a:xfrm>
            <a:off x="457200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#1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55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>    </a:t>
            </a:r>
            <a:r>
              <a:rPr lang="en-GB" sz="3200" i="1" dirty="0" err="1" smtClean="0">
                <a:solidFill>
                  <a:schemeClr val="accent3">
                    <a:lumMod val="50000"/>
                  </a:schemeClr>
                </a:solidFill>
              </a:rPr>
              <a:t>Mythau</a:t>
            </a:r>
            <a:r>
              <a:rPr lang="en-GB" sz="3200" i="1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en-GB" sz="3200" i="1" dirty="0" err="1" smtClean="0">
                <a:solidFill>
                  <a:schemeClr val="accent3">
                    <a:lumMod val="50000"/>
                  </a:schemeClr>
                </a:solidFill>
              </a:rPr>
              <a:t>celwydd</a:t>
            </a:r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> &amp; </a:t>
            </a:r>
            <a:r>
              <a:rPr lang="en-GB" sz="3200" i="1" dirty="0" err="1" smtClean="0">
                <a:solidFill>
                  <a:schemeClr val="accent3">
                    <a:lumMod val="50000"/>
                  </a:schemeClr>
                </a:solidFill>
              </a:rPr>
              <a:t>cyfryngau</a:t>
            </a:r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3200" i="1" dirty="0" smtClean="0">
                <a:solidFill>
                  <a:schemeClr val="accent3">
                    <a:lumMod val="50000"/>
                  </a:schemeClr>
                </a:solidFill>
              </a:rPr>
              <a:t>     Myths, lies &amp; media </a:t>
            </a:r>
            <a:endParaRPr lang="en-GB" sz="32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700808"/>
            <a:ext cx="4191000" cy="39890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Negatifrwydd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dominyddu</a:t>
            </a:r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Ond</a:t>
            </a:r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nid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yw'n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wir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Gwir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,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canfyddiad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a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pharhad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Dim </a:t>
            </a:r>
            <a:r>
              <a:rPr lang="en-GB" b="1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beth</a:t>
            </a:r>
            <a:r>
              <a:rPr lang="en-GB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b="1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mae’r</a:t>
            </a:r>
            <a:r>
              <a:rPr lang="en-GB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data </a:t>
            </a:r>
            <a:r>
              <a:rPr lang="en-GB" b="1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b="1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dweud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Negativity dominates</a:t>
            </a:r>
          </a:p>
          <a:p>
            <a:endParaRPr lang="en-GB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But 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it’s not </a:t>
            </a:r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true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T</a:t>
            </a:r>
            <a:r>
              <a:rPr lang="en-GB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ruth, perception &amp; perpetuation </a:t>
            </a:r>
          </a:p>
          <a:p>
            <a:r>
              <a:rPr lang="en-GB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Not what the data says</a:t>
            </a:r>
          </a:p>
        </p:txBody>
      </p:sp>
      <p:sp>
        <p:nvSpPr>
          <p:cNvPr id="5" name="Title 5"/>
          <p:cNvSpPr txBox="1">
            <a:spLocks/>
          </p:cNvSpPr>
          <p:nvPr/>
        </p:nvSpPr>
        <p:spPr>
          <a:xfrm>
            <a:off x="447506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#1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34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i="1" dirty="0" smtClean="0">
                <a:solidFill>
                  <a:schemeClr val="accent3">
                    <a:lumMod val="50000"/>
                  </a:schemeClr>
                </a:solidFill>
              </a:rPr>
              <a:t>       </a:t>
            </a:r>
            <a:r>
              <a:rPr lang="en-GB" sz="3600" dirty="0" err="1" smtClean="0">
                <a:solidFill>
                  <a:schemeClr val="accent3">
                    <a:lumMod val="50000"/>
                  </a:schemeClr>
                </a:solidFill>
              </a:rPr>
              <a:t>Osgowch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</a:rPr>
              <a:t>                   Do avoid</a:t>
            </a:r>
            <a:endParaRPr lang="en-GB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73733"/>
            <a:ext cx="4244280" cy="3989040"/>
          </a:xfrm>
        </p:spPr>
        <p:txBody>
          <a:bodyPr>
            <a:normAutofit/>
          </a:bodyPr>
          <a:lstStyle/>
          <a:p>
            <a:r>
              <a:rPr lang="en-GB" i="1" dirty="0" smtClean="0"/>
              <a:t>'</a:t>
            </a:r>
            <a:r>
              <a:rPr lang="en-GB" b="1" i="1" dirty="0" smtClean="0"/>
              <a:t>Y</a:t>
            </a:r>
            <a:r>
              <a:rPr lang="en-GB" i="1" dirty="0" smtClean="0"/>
              <a:t> </a:t>
            </a:r>
            <a:r>
              <a:rPr lang="en-GB" i="1" dirty="0" err="1"/>
              <a:t>cwestiwn</a:t>
            </a:r>
            <a:r>
              <a:rPr lang="en-GB" i="1" dirty="0"/>
              <a:t>'</a:t>
            </a:r>
          </a:p>
          <a:p>
            <a:r>
              <a:rPr lang="en-GB" i="1" dirty="0" smtClean="0"/>
              <a:t>'</a:t>
            </a:r>
            <a:r>
              <a:rPr lang="en-GB" i="1" dirty="0" err="1" smtClean="0"/>
              <a:t>Cyfoedion</a:t>
            </a:r>
            <a:r>
              <a:rPr lang="en-GB" i="1" dirty="0" smtClean="0"/>
              <a:t>‘ &amp; 'Joneses</a:t>
            </a:r>
            <a:r>
              <a:rPr lang="en-GB" i="1" dirty="0"/>
              <a:t>'</a:t>
            </a:r>
          </a:p>
          <a:p>
            <a:r>
              <a:rPr lang="en-GB" dirty="0" err="1"/>
              <a:t>Tybiaethau</a:t>
            </a:r>
            <a:r>
              <a:rPr lang="en-GB" dirty="0"/>
              <a:t> a </a:t>
            </a:r>
            <a:r>
              <a:rPr lang="en-GB" dirty="0" err="1" smtClean="0"/>
              <a:t>chanfyddiadau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endParaRPr lang="en-GB" dirty="0"/>
          </a:p>
          <a:p>
            <a:r>
              <a:rPr lang="en-GB" dirty="0" err="1" smtClean="0"/>
              <a:t>Poeni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endParaRPr lang="en-GB" dirty="0"/>
          </a:p>
          <a:p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i="1" dirty="0" smtClean="0"/>
              <a:t>‘dim </a:t>
            </a:r>
            <a:r>
              <a:rPr lang="en-GB" i="1" dirty="0" err="1" smtClean="0"/>
              <a:t>ond</a:t>
            </a:r>
            <a:r>
              <a:rPr lang="en-GB" i="1" dirty="0" smtClean="0"/>
              <a:t> fi’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i="1" dirty="0" smtClean="0"/>
              <a:t>‘</a:t>
            </a:r>
            <a:r>
              <a:rPr lang="en-GB" b="1" i="1" dirty="0" smtClean="0"/>
              <a:t>The</a:t>
            </a:r>
            <a:r>
              <a:rPr lang="en-GB" i="1" dirty="0" smtClean="0"/>
              <a:t> question’</a:t>
            </a:r>
          </a:p>
          <a:p>
            <a:r>
              <a:rPr lang="en-GB" i="1" dirty="0" smtClean="0"/>
              <a:t>‘Peers’ &amp; ‘Joneses’ </a:t>
            </a:r>
          </a:p>
          <a:p>
            <a:r>
              <a:rPr lang="en-GB" dirty="0" smtClean="0"/>
              <a:t>Incorrect assumptions and perceptions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Over worrying</a:t>
            </a:r>
          </a:p>
          <a:p>
            <a:r>
              <a:rPr lang="en-GB" dirty="0" smtClean="0"/>
              <a:t>Feeling it’s just you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5536" y="404664"/>
            <a:ext cx="7920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</a:rPr>
              <a:t>#1</a:t>
            </a:r>
          </a:p>
        </p:txBody>
      </p:sp>
    </p:spTree>
    <p:extLst>
      <p:ext uri="{BB962C8B-B14F-4D97-AF65-F5344CB8AC3E}">
        <p14:creationId xmlns:p14="http://schemas.microsoft.com/office/powerpoint/2010/main" val="251329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928" y="1340769"/>
            <a:ext cx="5143425" cy="2880319"/>
          </a:xfr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1018456" cy="1143000"/>
          </a:xfrm>
        </p:spPr>
        <p:txBody>
          <a:bodyPr/>
          <a:lstStyle/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#2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2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#3     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</a:rPr>
              <a:t>‘</a:t>
            </a:r>
            <a:r>
              <a:rPr lang="en-GB" sz="3600" dirty="0" err="1" smtClean="0">
                <a:solidFill>
                  <a:schemeClr val="accent3">
                    <a:lumMod val="50000"/>
                  </a:schemeClr>
                </a:solidFill>
              </a:rPr>
              <a:t>Cadw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accent3">
                    <a:lumMod val="50000"/>
                  </a:schemeClr>
                </a:solidFill>
              </a:rPr>
              <a:t>ati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</a:rPr>
              <a:t>’       ‘Keep at it’</a:t>
            </a:r>
            <a:endParaRPr lang="en-GB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9632" y="2420888"/>
            <a:ext cx="6480720" cy="1540767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7300" i="1" dirty="0" smtClean="0">
                <a:solidFill>
                  <a:srgbClr val="002060"/>
                </a:solidFill>
              </a:rPr>
              <a:t>“</a:t>
            </a:r>
            <a:r>
              <a:rPr lang="en-GB" sz="7300" i="1" dirty="0">
                <a:solidFill>
                  <a:srgbClr val="002060"/>
                </a:solidFill>
              </a:rPr>
              <a:t>Well, the harder I practice, </a:t>
            </a:r>
            <a:r>
              <a:rPr lang="en-GB" sz="7300" i="1" dirty="0" smtClean="0">
                <a:solidFill>
                  <a:srgbClr val="002060"/>
                </a:solidFill>
              </a:rPr>
              <a:t>the </a:t>
            </a:r>
            <a:r>
              <a:rPr lang="en-GB" sz="7300" i="1" dirty="0">
                <a:solidFill>
                  <a:srgbClr val="002060"/>
                </a:solidFill>
              </a:rPr>
              <a:t>luckier I </a:t>
            </a:r>
            <a:r>
              <a:rPr lang="en-GB" sz="7300" i="1" dirty="0" smtClean="0">
                <a:solidFill>
                  <a:srgbClr val="002060"/>
                </a:solidFill>
              </a:rPr>
              <a:t>seem to get”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sz="3400" dirty="0" smtClean="0">
                <a:solidFill>
                  <a:schemeClr val="bg1">
                    <a:lumMod val="65000"/>
                  </a:schemeClr>
                </a:solidFill>
              </a:rPr>
              <a:t>Gary Player, 2002</a:t>
            </a:r>
            <a:r>
              <a:rPr lang="en-GB" sz="1600" dirty="0" smtClean="0">
                <a:solidFill>
                  <a:schemeClr val="bg1">
                    <a:lumMod val="65000"/>
                  </a:schemeClr>
                </a:solidFill>
              </a:rPr>
              <a:t>.  </a:t>
            </a:r>
            <a:endParaRPr lang="en-GB" sz="16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63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#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4  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                    </a:t>
            </a:r>
            <a:r>
              <a:rPr lang="en-GB" sz="4000" u="sng" dirty="0" err="1">
                <a:solidFill>
                  <a:schemeClr val="accent3">
                    <a:lumMod val="50000"/>
                  </a:schemeClr>
                </a:solidFill>
                <a:hlinkClick r:id="rId2"/>
              </a:rPr>
              <a:t>Cofiwch</a:t>
            </a:r>
            <a:r>
              <a:rPr lang="en-GB" sz="4000" u="sng" dirty="0">
                <a:solidFill>
                  <a:schemeClr val="accent3">
                    <a:lumMod val="50000"/>
                  </a:schemeClr>
                </a:solidFill>
                <a:hlinkClick r:id="rId2"/>
              </a:rPr>
              <a:t> y data</a:t>
            </a:r>
            <a:r>
              <a:rPr lang="en-GB" sz="4000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en-GB" sz="40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4000" dirty="0" smtClean="0">
                <a:solidFill>
                  <a:schemeClr val="accent3">
                    <a:lumMod val="50000"/>
                  </a:schemeClr>
                </a:solidFill>
              </a:rPr>
              <a:t>                  Remember the data</a:t>
            </a:r>
            <a:endParaRPr lang="en-GB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71" y="1700808"/>
            <a:ext cx="8147050" cy="3745770"/>
          </a:xfrm>
        </p:spPr>
      </p:pic>
    </p:spTree>
    <p:extLst>
      <p:ext uri="{BB962C8B-B14F-4D97-AF65-F5344CB8AC3E}">
        <p14:creationId xmlns:p14="http://schemas.microsoft.com/office/powerpoint/2010/main" val="346830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Sleid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olaf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nesaf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/>
            </a:r>
            <a:b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Last 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slide next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76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4576580"/>
              </p:ext>
            </p:extLst>
          </p:nvPr>
        </p:nvGraphicFramePr>
        <p:xfrm>
          <a:off x="123784" y="1829029"/>
          <a:ext cx="5010530" cy="3960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5" name="Document" r:id="rId3" imgW="6862770" imgH="5425027" progId="Word.Document.12">
                  <p:embed/>
                </p:oleObj>
              </mc:Choice>
              <mc:Fallback>
                <p:oleObj name="Document" r:id="rId3" imgW="6862770" imgH="542502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3784" y="1829029"/>
                        <a:ext cx="5010530" cy="39604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855" y="260648"/>
            <a:ext cx="8147248" cy="994122"/>
          </a:xfrm>
        </p:spPr>
        <p:txBody>
          <a:bodyPr>
            <a:normAutofit/>
          </a:bodyPr>
          <a:lstStyle/>
          <a:p>
            <a:pPr algn="l"/>
            <a:r>
              <a:rPr lang="en-GB" sz="4900" dirty="0" smtClean="0">
                <a:solidFill>
                  <a:schemeClr val="accent3">
                    <a:lumMod val="50000"/>
                  </a:schemeClr>
                </a:solidFill>
              </a:rPr>
              <a:t>#5    </a:t>
            </a:r>
            <a:r>
              <a:rPr lang="en-GB" sz="49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accent3">
                    <a:lumMod val="50000"/>
                  </a:schemeClr>
                </a:solidFill>
              </a:rPr>
              <a:t>Egwyddorion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</a:rPr>
              <a:t>      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</a:rPr>
              <a:t>Principles</a:t>
            </a:r>
            <a:endParaRPr lang="en-GB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799874"/>
            <a:ext cx="2516105" cy="1941034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0322" y="3799719"/>
            <a:ext cx="2103284" cy="188209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823510"/>
            <a:ext cx="2519398" cy="188954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736694"/>
            <a:ext cx="2857500" cy="1945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07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43527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www.pcydds.ac.uk/gyrfaoedd/</a:t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www.uwtsd.ac.uk/careers/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65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34888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accent3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DIOLCH !</a:t>
            </a:r>
            <a:endParaRPr lang="en-GB" dirty="0">
              <a:solidFill>
                <a:schemeClr val="accent3">
                  <a:lumMod val="7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19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2411760" y="908720"/>
            <a:ext cx="3672408" cy="1800200"/>
          </a:xfrm>
        </p:spPr>
        <p:txBody>
          <a:bodyPr/>
          <a:lstStyle/>
          <a:p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</a:rPr>
              <a:t>Cwestiynau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? 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3779912" y="2132856"/>
            <a:ext cx="3528392" cy="2088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Questions?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0738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3220</TotalTime>
  <Words>403</Words>
  <Application>Microsoft Office PowerPoint</Application>
  <PresentationFormat>On-screen Show (4:3)</PresentationFormat>
  <Paragraphs>190</Paragraphs>
  <Slides>37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9" baseType="lpstr">
      <vt:lpstr>Arial</vt:lpstr>
      <vt:lpstr>Calibri</vt:lpstr>
      <vt:lpstr>Myriad Pro</vt:lpstr>
      <vt:lpstr>PMingLiU</vt:lpstr>
      <vt:lpstr>Segoe UI</vt:lpstr>
      <vt:lpstr>Segoe UI Light</vt:lpstr>
      <vt:lpstr>Segoe UI Semibold</vt:lpstr>
      <vt:lpstr>Segoe UI Semilight</vt:lpstr>
      <vt:lpstr>Times New Roman</vt:lpstr>
      <vt:lpstr>Verdana</vt:lpstr>
      <vt:lpstr>20140311PresentationUWTSDTemplate</vt:lpstr>
      <vt:lpstr>Document</vt:lpstr>
      <vt:lpstr>Mythau  &amp; realiti cyflogaeth Graddedigion    </vt:lpstr>
      <vt:lpstr> </vt:lpstr>
      <vt:lpstr>Recap</vt:lpstr>
      <vt:lpstr>Arolwg Gyrfaoedd  Careers Survey </vt:lpstr>
      <vt:lpstr>after survey gap</vt:lpstr>
      <vt:lpstr>PowerPoint Presentation</vt:lpstr>
      <vt:lpstr>Automated</vt:lpstr>
      <vt:lpstr>PowerPoint Presentation</vt:lpstr>
      <vt:lpstr> ‘PROSPECTS  FOR GRADUATES IMPROVE’ </vt:lpstr>
      <vt:lpstr>‘PROSPECTS FOR GRADUATES LOOK BLEAK’</vt:lpstr>
      <vt:lpstr> 'Working class graduates kept out of  highly-paid jobs’</vt:lpstr>
      <vt:lpstr>  ‘New campaign to improve careers advice’   </vt:lpstr>
      <vt:lpstr>    Good degree. No job.  </vt:lpstr>
      <vt:lpstr> ‘Graduates told:  only the young and stylish need apply’</vt:lpstr>
      <vt:lpstr> Women graduates told:  ‘flirt your way to the top’</vt:lpstr>
      <vt:lpstr> ‘Poor careers advice denies students quality job opportunities’  </vt:lpstr>
      <vt:lpstr>‘Careers services  push girls into doing ‘women’s’ work.’</vt:lpstr>
      <vt:lpstr>‘Employers report rosy outlook for graduates.’</vt:lpstr>
      <vt:lpstr> ‘Careers services  biased towards the rich.’ </vt:lpstr>
      <vt:lpstr>  ‘A telly good idea –  4 out of 5 get their career advice from TV shows.’ </vt:lpstr>
      <vt:lpstr>  ‘A telly good idea –  4 out of 5 get their career advice from TV shows.’ </vt:lpstr>
      <vt:lpstr>PowerPoint Presentation</vt:lpstr>
      <vt:lpstr>Cwis Quiz</vt:lpstr>
      <vt:lpstr>Atebion Answers</vt:lpstr>
      <vt:lpstr>gap</vt:lpstr>
      <vt:lpstr>Fy marn I          My view</vt:lpstr>
      <vt:lpstr>    Mythau, celwydd &amp; cyfryngau      Myths, lies &amp; media </vt:lpstr>
      <vt:lpstr>    Mythau, celwydd &amp; cyfryngau      Myths, lies &amp; media </vt:lpstr>
      <vt:lpstr>       Osgowch                   Do avoid</vt:lpstr>
      <vt:lpstr>#2</vt:lpstr>
      <vt:lpstr>#3     ‘Cadw ati’       ‘Keep at it’</vt:lpstr>
      <vt:lpstr>#4                      Cofiwch y data                   Remember the data</vt:lpstr>
      <vt:lpstr> Sleid olaf nesaf Last slide next </vt:lpstr>
      <vt:lpstr>#5     Egwyddorion      Principles</vt:lpstr>
      <vt:lpstr>www.pcydds.ac.uk/gyrfaoedd/ www.uwtsd.ac.uk/careers/</vt:lpstr>
      <vt:lpstr>DIOLCH !</vt:lpstr>
      <vt:lpstr>Cwestiynau?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Thomas</cp:lastModifiedBy>
  <cp:revision>319</cp:revision>
  <cp:lastPrinted>2019-09-17T15:58:26Z</cp:lastPrinted>
  <dcterms:created xsi:type="dcterms:W3CDTF">2015-04-14T15:21:28Z</dcterms:created>
  <dcterms:modified xsi:type="dcterms:W3CDTF">2019-09-17T16:22:36Z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