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358" r:id="rId5"/>
    <p:sldId id="342" r:id="rId6"/>
    <p:sldId id="359" r:id="rId7"/>
    <p:sldId id="351" r:id="rId8"/>
    <p:sldId id="353" r:id="rId9"/>
    <p:sldId id="354" r:id="rId10"/>
    <p:sldId id="355" r:id="rId11"/>
    <p:sldId id="356" r:id="rId12"/>
    <p:sldId id="357" r:id="rId13"/>
    <p:sldId id="350" r:id="rId14"/>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200E2C"/>
    <a:srgbClr val="21083B"/>
    <a:srgbClr val="230D2F"/>
    <a:srgbClr val="110320"/>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2FCD83-C2ED-4B12-9C54-4369A0ACB080}" v="174" dt="2025-10-19T20:28:50.9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114" autoAdjust="0"/>
    <p:restoredTop sz="95646"/>
  </p:normalViewPr>
  <p:slideViewPr>
    <p:cSldViewPr snapToGrid="0" snapToObjects="1" showGuides="1">
      <p:cViewPr varScale="1">
        <p:scale>
          <a:sx n="88" d="100"/>
          <a:sy n="88" d="100"/>
        </p:scale>
        <p:origin x="204" y="8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 K" userId="d883bcf52770dfca" providerId="LiveId" clId="{936394A3-392A-4FE5-BBC4-92C2A963D742}"/>
    <pc:docChg chg="undo redo custSel addSld delSld modSld sldOrd addSection delSection modSection">
      <pc:chgData name="S K" userId="d883bcf52770dfca" providerId="LiveId" clId="{936394A3-392A-4FE5-BBC4-92C2A963D742}" dt="2025-10-21T20:45:10.907" v="1399"/>
      <pc:docMkLst>
        <pc:docMk/>
      </pc:docMkLst>
      <pc:sldChg chg="addSp delSp modSp mod modTransition">
        <pc:chgData name="S K" userId="d883bcf52770dfca" providerId="LiveId" clId="{936394A3-392A-4FE5-BBC4-92C2A963D742}" dt="2025-10-18T15:39:24.690" v="1225"/>
        <pc:sldMkLst>
          <pc:docMk/>
          <pc:sldMk cId="2498031464" sldId="342"/>
        </pc:sldMkLst>
        <pc:spChg chg="mod">
          <ac:chgData name="S K" userId="d883bcf52770dfca" providerId="LiveId" clId="{936394A3-392A-4FE5-BBC4-92C2A963D742}" dt="2025-10-18T13:56:46.350" v="208" actId="115"/>
          <ac:spMkLst>
            <pc:docMk/>
            <pc:sldMk cId="2498031464" sldId="342"/>
            <ac:spMk id="2" creationId="{997874EA-2F67-60CD-631F-5A787057F8CE}"/>
          </ac:spMkLst>
        </pc:spChg>
        <pc:spChg chg="mod">
          <ac:chgData name="S K" userId="d883bcf52770dfca" providerId="LiveId" clId="{936394A3-392A-4FE5-BBC4-92C2A963D742}" dt="2025-10-18T14:03:13.610" v="376" actId="20577"/>
          <ac:spMkLst>
            <pc:docMk/>
            <pc:sldMk cId="2498031464" sldId="342"/>
            <ac:spMk id="3" creationId="{B8DDCA66-AFF2-6563-D886-02501959F735}"/>
          </ac:spMkLst>
        </pc:spChg>
        <pc:spChg chg="mod">
          <ac:chgData name="S K" userId="d883bcf52770dfca" providerId="LiveId" clId="{936394A3-392A-4FE5-BBC4-92C2A963D742}" dt="2025-10-18T14:00:35.377" v="293" actId="5793"/>
          <ac:spMkLst>
            <pc:docMk/>
            <pc:sldMk cId="2498031464" sldId="342"/>
            <ac:spMk id="4" creationId="{2981AB9E-AF0F-CAD0-2DD2-D640FB871E66}"/>
          </ac:spMkLst>
        </pc:spChg>
        <pc:spChg chg="add mod">
          <ac:chgData name="S K" userId="d883bcf52770dfca" providerId="LiveId" clId="{936394A3-392A-4FE5-BBC4-92C2A963D742}" dt="2025-10-18T13:58:58.092" v="221" actId="13822"/>
          <ac:spMkLst>
            <pc:docMk/>
            <pc:sldMk cId="2498031464" sldId="342"/>
            <ac:spMk id="14" creationId="{8CFC5113-CE7C-D82A-8743-34D1D1F94042}"/>
          </ac:spMkLst>
        </pc:spChg>
        <pc:cxnChg chg="add mod">
          <ac:chgData name="S K" userId="d883bcf52770dfca" providerId="LiveId" clId="{936394A3-392A-4FE5-BBC4-92C2A963D742}" dt="2025-10-18T13:57:42.702" v="215" actId="14100"/>
          <ac:cxnSpMkLst>
            <pc:docMk/>
            <pc:sldMk cId="2498031464" sldId="342"/>
            <ac:cxnSpMk id="7" creationId="{F1335F49-31B9-987D-9DDD-80220516C553}"/>
          </ac:cxnSpMkLst>
        </pc:cxnChg>
      </pc:sldChg>
      <pc:sldChg chg="addSp modSp add del modTransition">
        <pc:chgData name="S K" userId="d883bcf52770dfca" providerId="LiveId" clId="{936394A3-392A-4FE5-BBC4-92C2A963D742}" dt="2025-10-19T20:26:48.857" v="1372" actId="1440"/>
        <pc:sldMkLst>
          <pc:docMk/>
          <pc:sldMk cId="79002458" sldId="350"/>
        </pc:sldMkLst>
        <pc:picChg chg="add mod">
          <ac:chgData name="S K" userId="d883bcf52770dfca" providerId="LiveId" clId="{936394A3-392A-4FE5-BBC4-92C2A963D742}" dt="2025-10-19T20:26:48.857" v="1372" actId="1440"/>
          <ac:picMkLst>
            <pc:docMk/>
            <pc:sldMk cId="79002458" sldId="350"/>
            <ac:picMk id="5122" creationId="{A30E9445-32C8-4A7E-5C91-DAC3F0A72423}"/>
          </ac:picMkLst>
        </pc:picChg>
      </pc:sldChg>
      <pc:sldChg chg="delSp modSp mod modTransition">
        <pc:chgData name="S K" userId="d883bcf52770dfca" providerId="LiveId" clId="{936394A3-392A-4FE5-BBC4-92C2A963D742}" dt="2025-10-18T15:39:29.501" v="1226"/>
        <pc:sldMkLst>
          <pc:docMk/>
          <pc:sldMk cId="2249031310" sldId="351"/>
        </pc:sldMkLst>
        <pc:spChg chg="mod">
          <ac:chgData name="S K" userId="d883bcf52770dfca" providerId="LiveId" clId="{936394A3-392A-4FE5-BBC4-92C2A963D742}" dt="2025-10-18T14:05:33.370" v="493" actId="403"/>
          <ac:spMkLst>
            <pc:docMk/>
            <pc:sldMk cId="2249031310" sldId="351"/>
            <ac:spMk id="2" creationId="{7D58ABCF-B0F6-3B9E-078F-2A8A22C56DAA}"/>
          </ac:spMkLst>
        </pc:spChg>
        <pc:spChg chg="mod">
          <ac:chgData name="S K" userId="d883bcf52770dfca" providerId="LiveId" clId="{936394A3-392A-4FE5-BBC4-92C2A963D742}" dt="2025-10-18T14:13:33.438" v="612" actId="404"/>
          <ac:spMkLst>
            <pc:docMk/>
            <pc:sldMk cId="2249031310" sldId="351"/>
            <ac:spMk id="3" creationId="{B90F77A5-9A4F-1583-1DB9-95BA90866C29}"/>
          </ac:spMkLst>
        </pc:spChg>
        <pc:spChg chg="mod">
          <ac:chgData name="S K" userId="d883bcf52770dfca" providerId="LiveId" clId="{936394A3-392A-4FE5-BBC4-92C2A963D742}" dt="2025-10-18T14:09:58.622" v="596" actId="20577"/>
          <ac:spMkLst>
            <pc:docMk/>
            <pc:sldMk cId="2249031310" sldId="351"/>
            <ac:spMk id="4" creationId="{5AC76B71-3E57-E2F3-291A-39B418022AD7}"/>
          </ac:spMkLst>
        </pc:spChg>
      </pc:sldChg>
      <pc:sldChg chg="addSp modSp del mod ord">
        <pc:chgData name="S K" userId="d883bcf52770dfca" providerId="LiveId" clId="{936394A3-392A-4FE5-BBC4-92C2A963D742}" dt="2025-10-18T15:39:04.312" v="1222" actId="2696"/>
        <pc:sldMkLst>
          <pc:docMk/>
          <pc:sldMk cId="4123983430" sldId="352"/>
        </pc:sldMkLst>
      </pc:sldChg>
      <pc:sldChg chg="addSp delSp modSp add mod modTransition">
        <pc:chgData name="S K" userId="d883bcf52770dfca" providerId="LiveId" clId="{936394A3-392A-4FE5-BBC4-92C2A963D742}" dt="2025-10-19T20:28:37.656" v="1377" actId="1440"/>
        <pc:sldMkLst>
          <pc:docMk/>
          <pc:sldMk cId="2639580990" sldId="353"/>
        </pc:sldMkLst>
        <pc:spChg chg="add mod">
          <ac:chgData name="S K" userId="d883bcf52770dfca" providerId="LiveId" clId="{936394A3-392A-4FE5-BBC4-92C2A963D742}" dt="2025-10-19T20:18:00.288" v="1317" actId="313"/>
          <ac:spMkLst>
            <pc:docMk/>
            <pc:sldMk cId="2639580990" sldId="353"/>
            <ac:spMk id="2" creationId="{E37C7075-017D-13B5-ADF7-AF39BA2F0D24}"/>
          </ac:spMkLst>
        </pc:spChg>
        <pc:spChg chg="add mod">
          <ac:chgData name="S K" userId="d883bcf52770dfca" providerId="LiveId" clId="{936394A3-392A-4FE5-BBC4-92C2A963D742}" dt="2025-10-19T20:12:50.252" v="1261" actId="404"/>
          <ac:spMkLst>
            <pc:docMk/>
            <pc:sldMk cId="2639580990" sldId="353"/>
            <ac:spMk id="7" creationId="{D887B2EA-7CBC-C68B-988E-38CBAC066AE4}"/>
          </ac:spMkLst>
        </pc:spChg>
        <pc:picChg chg="add mod">
          <ac:chgData name="S K" userId="d883bcf52770dfca" providerId="LiveId" clId="{936394A3-392A-4FE5-BBC4-92C2A963D742}" dt="2025-10-19T20:28:37.656" v="1377" actId="1440"/>
          <ac:picMkLst>
            <pc:docMk/>
            <pc:sldMk cId="2639580990" sldId="353"/>
            <ac:picMk id="1026" creationId="{CF762E70-48A0-27DD-717D-BA1048B9BF40}"/>
          </ac:picMkLst>
        </pc:picChg>
      </pc:sldChg>
      <pc:sldChg chg="addSp modSp add mod modTransition">
        <pc:chgData name="S K" userId="d883bcf52770dfca" providerId="LiveId" clId="{936394A3-392A-4FE5-BBC4-92C2A963D742}" dt="2025-10-19T20:28:42.757" v="1378" actId="1440"/>
        <pc:sldMkLst>
          <pc:docMk/>
          <pc:sldMk cId="3512286323" sldId="354"/>
        </pc:sldMkLst>
        <pc:spChg chg="add mod">
          <ac:chgData name="S K" userId="d883bcf52770dfca" providerId="LiveId" clId="{936394A3-392A-4FE5-BBC4-92C2A963D742}" dt="2025-10-19T20:13:28.838" v="1270" actId="1076"/>
          <ac:spMkLst>
            <pc:docMk/>
            <pc:sldMk cId="3512286323" sldId="354"/>
            <ac:spMk id="2" creationId="{4B8C1D8E-4CBE-92FF-D1B1-546F65819733}"/>
          </ac:spMkLst>
        </pc:spChg>
        <pc:spChg chg="mod">
          <ac:chgData name="S K" userId="d883bcf52770dfca" providerId="LiveId" clId="{936394A3-392A-4FE5-BBC4-92C2A963D742}" dt="2025-10-19T20:18:27.313" v="1321" actId="313"/>
          <ac:spMkLst>
            <pc:docMk/>
            <pc:sldMk cId="3512286323" sldId="354"/>
            <ac:spMk id="6" creationId="{DB611F66-4460-5E5A-5299-BEBB94785C59}"/>
          </ac:spMkLst>
        </pc:spChg>
        <pc:picChg chg="add mod">
          <ac:chgData name="S K" userId="d883bcf52770dfca" providerId="LiveId" clId="{936394A3-392A-4FE5-BBC4-92C2A963D742}" dt="2025-10-19T20:28:42.757" v="1378" actId="1440"/>
          <ac:picMkLst>
            <pc:docMk/>
            <pc:sldMk cId="3512286323" sldId="354"/>
            <ac:picMk id="2050" creationId="{6BDDA681-3F4D-A85A-8295-3313349E7C0A}"/>
          </ac:picMkLst>
        </pc:picChg>
      </pc:sldChg>
      <pc:sldChg chg="addSp modSp add mod modTransition">
        <pc:chgData name="S K" userId="d883bcf52770dfca" providerId="LiveId" clId="{936394A3-392A-4FE5-BBC4-92C2A963D742}" dt="2025-10-19T20:18:59.580" v="1328" actId="14100"/>
        <pc:sldMkLst>
          <pc:docMk/>
          <pc:sldMk cId="3494040526" sldId="355"/>
        </pc:sldMkLst>
        <pc:spChg chg="add mod">
          <ac:chgData name="S K" userId="d883bcf52770dfca" providerId="LiveId" clId="{936394A3-392A-4FE5-BBC4-92C2A963D742}" dt="2025-10-19T20:15:32.710" v="1294" actId="1076"/>
          <ac:spMkLst>
            <pc:docMk/>
            <pc:sldMk cId="3494040526" sldId="355"/>
            <ac:spMk id="2" creationId="{B794DA77-3CA5-02E3-0AA9-079B7E22167D}"/>
          </ac:spMkLst>
        </pc:spChg>
        <pc:spChg chg="mod">
          <ac:chgData name="S K" userId="d883bcf52770dfca" providerId="LiveId" clId="{936394A3-392A-4FE5-BBC4-92C2A963D742}" dt="2025-10-19T20:18:42.351" v="1325" actId="313"/>
          <ac:spMkLst>
            <pc:docMk/>
            <pc:sldMk cId="3494040526" sldId="355"/>
            <ac:spMk id="6" creationId="{9585BEC0-EBA6-ABA5-4984-3F179C758705}"/>
          </ac:spMkLst>
        </pc:spChg>
        <pc:picChg chg="add mod">
          <ac:chgData name="S K" userId="d883bcf52770dfca" providerId="LiveId" clId="{936394A3-392A-4FE5-BBC4-92C2A963D742}" dt="2025-10-19T20:18:59.580" v="1328" actId="14100"/>
          <ac:picMkLst>
            <pc:docMk/>
            <pc:sldMk cId="3494040526" sldId="355"/>
            <ac:picMk id="3074" creationId="{480A0336-1340-6378-01F1-4B735A8D5381}"/>
          </ac:picMkLst>
        </pc:picChg>
      </pc:sldChg>
      <pc:sldChg chg="addSp delSp modSp add mod modTransition">
        <pc:chgData name="S K" userId="d883bcf52770dfca" providerId="LiveId" clId="{936394A3-392A-4FE5-BBC4-92C2A963D742}" dt="2025-10-19T20:26:16.158" v="1366" actId="14100"/>
        <pc:sldMkLst>
          <pc:docMk/>
          <pc:sldMk cId="409901840" sldId="356"/>
        </pc:sldMkLst>
        <pc:spChg chg="add mod">
          <ac:chgData name="S K" userId="d883bcf52770dfca" providerId="LiveId" clId="{936394A3-392A-4FE5-BBC4-92C2A963D742}" dt="2025-10-19T20:21:17.564" v="1354" actId="1076"/>
          <ac:spMkLst>
            <pc:docMk/>
            <pc:sldMk cId="409901840" sldId="356"/>
            <ac:spMk id="2" creationId="{1FCBE7B1-D960-FC78-F1A3-E1B6FEF20438}"/>
          </ac:spMkLst>
        </pc:spChg>
        <pc:spChg chg="mod">
          <ac:chgData name="S K" userId="d883bcf52770dfca" providerId="LiveId" clId="{936394A3-392A-4FE5-BBC4-92C2A963D742}" dt="2025-10-19T20:21:14.301" v="1353" actId="1076"/>
          <ac:spMkLst>
            <pc:docMk/>
            <pc:sldMk cId="409901840" sldId="356"/>
            <ac:spMk id="6" creationId="{8FF20771-19B2-26F9-5C42-AB7F765D0DEF}"/>
          </ac:spMkLst>
        </pc:spChg>
        <pc:picChg chg="add mod">
          <ac:chgData name="S K" userId="d883bcf52770dfca" providerId="LiveId" clId="{936394A3-392A-4FE5-BBC4-92C2A963D742}" dt="2025-10-19T20:26:16.158" v="1366" actId="14100"/>
          <ac:picMkLst>
            <pc:docMk/>
            <pc:sldMk cId="409901840" sldId="356"/>
            <ac:picMk id="4102" creationId="{86841DDC-E358-490F-1743-1F260DE0585B}"/>
          </ac:picMkLst>
        </pc:picChg>
      </pc:sldChg>
      <pc:sldChg chg="add del">
        <pc:chgData name="S K" userId="d883bcf52770dfca" providerId="LiveId" clId="{936394A3-392A-4FE5-BBC4-92C2A963D742}" dt="2025-10-18T13:44:31.320" v="19"/>
        <pc:sldMkLst>
          <pc:docMk/>
          <pc:sldMk cId="1444575750" sldId="357"/>
        </pc:sldMkLst>
      </pc:sldChg>
      <pc:sldChg chg="addSp delSp modSp add mod modTransition">
        <pc:chgData name="S K" userId="d883bcf52770dfca" providerId="LiveId" clId="{936394A3-392A-4FE5-BBC4-92C2A963D742}" dt="2025-10-19T20:28:50.901" v="1380" actId="14100"/>
        <pc:sldMkLst>
          <pc:docMk/>
          <pc:sldMk cId="2115193022" sldId="357"/>
        </pc:sldMkLst>
        <pc:spChg chg="add mod">
          <ac:chgData name="S K" userId="d883bcf52770dfca" providerId="LiveId" clId="{936394A3-392A-4FE5-BBC4-92C2A963D742}" dt="2025-10-18T14:24:46.910" v="947" actId="20577"/>
          <ac:spMkLst>
            <pc:docMk/>
            <pc:sldMk cId="2115193022" sldId="357"/>
            <ac:spMk id="2" creationId="{5F6A1763-E632-7DA7-0C4A-9B994791BE6C}"/>
          </ac:spMkLst>
        </pc:spChg>
        <pc:spChg chg="mod">
          <ac:chgData name="S K" userId="d883bcf52770dfca" providerId="LiveId" clId="{936394A3-392A-4FE5-BBC4-92C2A963D742}" dt="2025-10-18T14:23:41.549" v="872" actId="1076"/>
          <ac:spMkLst>
            <pc:docMk/>
            <pc:sldMk cId="2115193022" sldId="357"/>
            <ac:spMk id="6" creationId="{760178A6-0FB1-4746-2A45-AF26317C9749}"/>
          </ac:spMkLst>
        </pc:spChg>
        <pc:picChg chg="add mod">
          <ac:chgData name="S K" userId="d883bcf52770dfca" providerId="LiveId" clId="{936394A3-392A-4FE5-BBC4-92C2A963D742}" dt="2025-10-19T20:28:50.901" v="1380" actId="14100"/>
          <ac:picMkLst>
            <pc:docMk/>
            <pc:sldMk cId="2115193022" sldId="357"/>
            <ac:picMk id="6146" creationId="{C421AE29-7CB8-D7D5-DE8D-5D2C2E0328BD}"/>
          </ac:picMkLst>
        </pc:picChg>
      </pc:sldChg>
      <pc:sldChg chg="modSp add mod ord modTransition">
        <pc:chgData name="S K" userId="d883bcf52770dfca" providerId="LiveId" clId="{936394A3-392A-4FE5-BBC4-92C2A963D742}" dt="2025-10-21T20:43:26.255" v="1391" actId="20577"/>
        <pc:sldMkLst>
          <pc:docMk/>
          <pc:sldMk cId="36711526" sldId="358"/>
        </pc:sldMkLst>
        <pc:spChg chg="mod">
          <ac:chgData name="S K" userId="d883bcf52770dfca" providerId="LiveId" clId="{936394A3-392A-4FE5-BBC4-92C2A963D742}" dt="2025-10-18T13:54:58.758" v="178" actId="313"/>
          <ac:spMkLst>
            <pc:docMk/>
            <pc:sldMk cId="36711526" sldId="358"/>
            <ac:spMk id="2" creationId="{73EE0146-1E95-0B32-2A62-79BFF4DD4327}"/>
          </ac:spMkLst>
        </pc:spChg>
        <pc:spChg chg="mod">
          <ac:chgData name="S K" userId="d883bcf52770dfca" providerId="LiveId" clId="{936394A3-392A-4FE5-BBC4-92C2A963D742}" dt="2025-10-21T20:43:26.255" v="1391" actId="20577"/>
          <ac:spMkLst>
            <pc:docMk/>
            <pc:sldMk cId="36711526" sldId="358"/>
            <ac:spMk id="3" creationId="{1FDF39B5-3138-6DE3-7B9D-839B78610814}"/>
          </ac:spMkLst>
        </pc:spChg>
        <pc:spChg chg="mod">
          <ac:chgData name="S K" userId="d883bcf52770dfca" providerId="LiveId" clId="{936394A3-392A-4FE5-BBC4-92C2A963D742}" dt="2025-10-18T13:54:38.169" v="170" actId="20577"/>
          <ac:spMkLst>
            <pc:docMk/>
            <pc:sldMk cId="36711526" sldId="358"/>
            <ac:spMk id="4" creationId="{2B733C9C-70D2-91EF-04FC-BCA3A26A2DE8}"/>
          </ac:spMkLst>
        </pc:spChg>
      </pc:sldChg>
      <pc:sldChg chg="addSp delSp modSp new add del mod">
        <pc:chgData name="S K" userId="d883bcf52770dfca" providerId="LiveId" clId="{936394A3-392A-4FE5-BBC4-92C2A963D742}" dt="2025-10-18T15:03:10.946" v="1095" actId="2696"/>
        <pc:sldMkLst>
          <pc:docMk/>
          <pc:sldMk cId="3952387185" sldId="359"/>
        </pc:sldMkLst>
      </pc:sldChg>
      <pc:sldChg chg="addSp delSp modSp new mod ord modTransition">
        <pc:chgData name="S K" userId="d883bcf52770dfca" providerId="LiveId" clId="{936394A3-392A-4FE5-BBC4-92C2A963D742}" dt="2025-10-21T20:45:10.907" v="1399"/>
        <pc:sldMkLst>
          <pc:docMk/>
          <pc:sldMk cId="4206724787" sldId="359"/>
        </pc:sldMkLst>
        <pc:spChg chg="add mod">
          <ac:chgData name="S K" userId="d883bcf52770dfca" providerId="LiveId" clId="{936394A3-392A-4FE5-BBC4-92C2A963D742}" dt="2025-10-18T15:08:35.144" v="1108" actId="1582"/>
          <ac:spMkLst>
            <pc:docMk/>
            <pc:sldMk cId="4206724787" sldId="359"/>
            <ac:spMk id="10" creationId="{A7D19465-13A6-B61B-DF01-54D7BC02BB23}"/>
          </ac:spMkLst>
        </pc:spChg>
        <pc:spChg chg="add mod">
          <ac:chgData name="S K" userId="d883bcf52770dfca" providerId="LiveId" clId="{936394A3-392A-4FE5-BBC4-92C2A963D742}" dt="2025-10-18T15:10:04.623" v="1143" actId="403"/>
          <ac:spMkLst>
            <pc:docMk/>
            <pc:sldMk cId="4206724787" sldId="359"/>
            <ac:spMk id="11" creationId="{46016D57-669A-E832-5EA8-06FE0A187824}"/>
          </ac:spMkLst>
        </pc:spChg>
        <pc:spChg chg="add mod">
          <ac:chgData name="S K" userId="d883bcf52770dfca" providerId="LiveId" clId="{936394A3-392A-4FE5-BBC4-92C2A963D742}" dt="2025-10-18T15:13:12.999" v="1157" actId="207"/>
          <ac:spMkLst>
            <pc:docMk/>
            <pc:sldMk cId="4206724787" sldId="359"/>
            <ac:spMk id="17" creationId="{80BD4474-8D46-E62F-873D-CC03285EE59F}"/>
          </ac:spMkLst>
        </pc:spChg>
        <pc:spChg chg="add mod">
          <ac:chgData name="S K" userId="d883bcf52770dfca" providerId="LiveId" clId="{936394A3-392A-4FE5-BBC4-92C2A963D742}" dt="2025-10-18T15:13:09.389" v="1156" actId="207"/>
          <ac:spMkLst>
            <pc:docMk/>
            <pc:sldMk cId="4206724787" sldId="359"/>
            <ac:spMk id="18" creationId="{EF3C2331-D6AE-F9FA-FF58-A3B074326F16}"/>
          </ac:spMkLst>
        </pc:spChg>
        <pc:spChg chg="add mod">
          <ac:chgData name="S K" userId="d883bcf52770dfca" providerId="LiveId" clId="{936394A3-392A-4FE5-BBC4-92C2A963D742}" dt="2025-10-18T15:28:13.400" v="1221" actId="1076"/>
          <ac:spMkLst>
            <pc:docMk/>
            <pc:sldMk cId="4206724787" sldId="359"/>
            <ac:spMk id="21" creationId="{A4E21A69-3E8D-F535-C352-88E2C4B0563B}"/>
          </ac:spMkLst>
        </pc:spChg>
        <pc:inkChg chg="add">
          <ac:chgData name="S K" userId="d883bcf52770dfca" providerId="LiveId" clId="{936394A3-392A-4FE5-BBC4-92C2A963D742}" dt="2025-10-18T15:11:12.907" v="1147" actId="9405"/>
          <ac:inkMkLst>
            <pc:docMk/>
            <pc:sldMk cId="4206724787" sldId="359"/>
            <ac:inkMk id="14" creationId="{43371721-B0C2-D2DD-8CF2-A60205963FAD}"/>
          </ac:inkMkLst>
        </pc:inkChg>
        <pc:inkChg chg="add">
          <ac:chgData name="S K" userId="d883bcf52770dfca" providerId="LiveId" clId="{936394A3-392A-4FE5-BBC4-92C2A963D742}" dt="2025-10-18T15:11:30.965" v="1148" actId="9405"/>
          <ac:inkMkLst>
            <pc:docMk/>
            <pc:sldMk cId="4206724787" sldId="359"/>
            <ac:inkMk id="15" creationId="{5CA2BF8A-1C87-6E79-E38B-D26BCF292935}"/>
          </ac:inkMkLst>
        </pc:inkChg>
        <pc:inkChg chg="add">
          <ac:chgData name="S K" userId="d883bcf52770dfca" providerId="LiveId" clId="{936394A3-392A-4FE5-BBC4-92C2A963D742}" dt="2025-10-18T15:11:39.526" v="1149" actId="9405"/>
          <ac:inkMkLst>
            <pc:docMk/>
            <pc:sldMk cId="4206724787" sldId="359"/>
            <ac:inkMk id="16" creationId="{CCA751F0-6B08-223B-CF6A-A99A663861CE}"/>
          </ac:inkMkLst>
        </pc:inkChg>
        <pc:cxnChg chg="add mod">
          <ac:chgData name="S K" userId="d883bcf52770dfca" providerId="LiveId" clId="{936394A3-392A-4FE5-BBC4-92C2A963D742}" dt="2025-10-18T15:13:45.059" v="1161" actId="208"/>
          <ac:cxnSpMkLst>
            <pc:docMk/>
            <pc:sldMk cId="4206724787" sldId="359"/>
            <ac:cxnSpMk id="20" creationId="{5CA23D87-27CF-98B1-9D5F-E3437C4DBD42}"/>
          </ac:cxnSpMkLst>
        </pc:cxnChg>
      </pc:sldChg>
      <pc:sldChg chg="new del">
        <pc:chgData name="S K" userId="d883bcf52770dfca" providerId="LiveId" clId="{936394A3-392A-4FE5-BBC4-92C2A963D742}" dt="2025-10-18T15:03:10.946" v="1095" actId="2696"/>
        <pc:sldMkLst>
          <pc:docMk/>
          <pc:sldMk cId="239461164" sldId="360"/>
        </pc:sldMkLst>
      </pc:sldChg>
      <pc:sldChg chg="new del">
        <pc:chgData name="S K" userId="d883bcf52770dfca" providerId="LiveId" clId="{936394A3-392A-4FE5-BBC4-92C2A963D742}" dt="2025-10-18T14:54:18.207" v="1027" actId="680"/>
        <pc:sldMkLst>
          <pc:docMk/>
          <pc:sldMk cId="1818984676" sldId="360"/>
        </pc:sldMkLst>
      </pc:sldChg>
      <pc:sldChg chg="addSp delSp modSp new del mod">
        <pc:chgData name="S K" userId="d883bcf52770dfca" providerId="LiveId" clId="{936394A3-392A-4FE5-BBC4-92C2A963D742}" dt="2025-10-18T14:34:25.591" v="989" actId="27022"/>
        <pc:sldMkLst>
          <pc:docMk/>
          <pc:sldMk cId="3602104212" sldId="360"/>
        </pc:sldMkLst>
      </pc:sldChg>
      <pc:sldChg chg="new del">
        <pc:chgData name="S K" userId="d883bcf52770dfca" providerId="LiveId" clId="{936394A3-392A-4FE5-BBC4-92C2A963D742}" dt="2025-10-18T14:56:42.988" v="1046" actId="680"/>
        <pc:sldMkLst>
          <pc:docMk/>
          <pc:sldMk cId="3614989320" sldId="360"/>
        </pc:sldMkLst>
      </pc:sldChg>
      <pc:sldChg chg="new del">
        <pc:chgData name="S K" userId="d883bcf52770dfca" providerId="LiveId" clId="{936394A3-392A-4FE5-BBC4-92C2A963D742}" dt="2025-10-18T14:30:13.699" v="959" actId="47"/>
        <pc:sldMkLst>
          <pc:docMk/>
          <pc:sldMk cId="4172552670" sldId="360"/>
        </pc:sldMkLst>
      </pc:sldChg>
      <pc:sldChg chg="delSp new del mod">
        <pc:chgData name="S K" userId="d883bcf52770dfca" providerId="LiveId" clId="{936394A3-392A-4FE5-BBC4-92C2A963D742}" dt="2025-10-18T14:30:09.219" v="957" actId="47"/>
        <pc:sldMkLst>
          <pc:docMk/>
          <pc:sldMk cId="1407570765" sldId="361"/>
        </pc:sldMkLst>
      </pc:sldChg>
      <pc:sldChg chg="new del">
        <pc:chgData name="S K" userId="d883bcf52770dfca" providerId="LiveId" clId="{936394A3-392A-4FE5-BBC4-92C2A963D742}" dt="2025-10-18T14:56:41.883" v="1045" actId="680"/>
        <pc:sldMkLst>
          <pc:docMk/>
          <pc:sldMk cId="2064805260" sldId="361"/>
        </pc:sldMkLst>
      </pc:sldChg>
      <pc:sldChg chg="add del">
        <pc:chgData name="S K" userId="d883bcf52770dfca" providerId="LiveId" clId="{936394A3-392A-4FE5-BBC4-92C2A963D742}" dt="2025-10-18T15:02:52.345" v="1092" actId="2696"/>
        <pc:sldMkLst>
          <pc:docMk/>
          <pc:sldMk cId="4200944119" sldId="361"/>
        </pc:sldMkLst>
      </pc:sldChg>
      <pc:sldChg chg="add del replId">
        <pc:chgData name="S K" userId="d883bcf52770dfca" providerId="LiveId" clId="{936394A3-392A-4FE5-BBC4-92C2A963D742}" dt="2025-10-18T15:02:52.345" v="1092" actId="2696"/>
        <pc:sldMkLst>
          <pc:docMk/>
          <pc:sldMk cId="165069416" sldId="362"/>
        </pc:sldMkLst>
      </pc:sldChg>
      <pc:sldChg chg="new del">
        <pc:chgData name="S K" userId="d883bcf52770dfca" providerId="LiveId" clId="{936394A3-392A-4FE5-BBC4-92C2A963D742}" dt="2025-10-18T14:30:11.456" v="958" actId="47"/>
        <pc:sldMkLst>
          <pc:docMk/>
          <pc:sldMk cId="3767491365" sldId="36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21/03/2026</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12.904"/>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10255 448,'-11'0,"-12"0,1 0,-1-1,0-1,1-2,-28-6,-12-7,-90-11,141 26,-40-8,-17-2,-268-9,-229 22,428 9,10 1,-4-13,-71 4,116 8,-41 2,-610-13,704-1,0-1,-54-13,51 8,-69-5,-229 12,162 2,148-2,1-1,-24-6,23 4,-40-3,-23 7,-62-3,128 1,0-1,0-1,0-1,0-1,-19-8,14 5,0 2,0 1,-1 1,0 1,-29-1,-27-3,-1-4,-134-1,-1202 15,756-3,623-1,-43-7,-40-3,42 11,-168 4,144 7,-50 2,102-12,-106-2,137-1,0-2,1 0,-1-2,-23-10,-8-2,13 7,0 1,-1 2,0 2,0 2,-69-1,21 8,-200-4,218-6,-131-33,58 9,104 24,14 2,-1 1,-55-2,35 7,-86 4,116-2,1 0,0 2,0 0,0 1,-27 12,-78 31,40-18,76-27,-1-1,0 0,0 0,1 0,-1-1,0 0,0-1,0 1,-1-1,1-1,0 1,0-1,0 0,1-1,-1 0,0 0,0 0,1-1,-1 0,-8-5,-28-13,31 14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30.965"/>
    </inkml:context>
    <inkml:brush xml:id="br0">
      <inkml:brushProperty name="width" value="0.3" units="cm"/>
      <inkml:brushProperty name="height" value="0.6" units="cm"/>
      <inkml:brushProperty name="color" value="#FF61B0"/>
      <inkml:brushProperty name="tip" value="rectangle"/>
      <inkml:brushProperty name="rasterOp" value="maskPen"/>
      <inkml:brushProperty name="ignorePressure" value="1"/>
    </inkml:brush>
  </inkml:definitions>
  <inkml:trace contextRef="#ctx0" brushRef="#br0">0 53,'237'2,"285"-5,-199-15,50-2,203 12,-123 2,922 16,-516 31,47 20,-503-30,797 72,6 75,-279 19,-813-167,123 23,87 15,-291-60,0-2,1-1,37 1,103-7,-71-1,0 1,130 2,-95 16,-16-1,-27-9,133 12,-137-10,1-4,141-11,-210 4,32 2,-46 0,-1 1,1 1,-1 0,1 0,-1 0,15 8,0-3,-22-7,0 0,-1 0,1 0,0 0,0 0,-1 0,1 0,0-1,-1 1,1 0,0 0,-1-1,1 1,-1 0,1-1,-1 1,1-1,0 1,-1-1,1 1,-1-1,0 1,1-1,-1 1,1-1,-1 1,0-1,0 0,1 1,-1-1,0 0,3-15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39.526"/>
    </inkml:context>
    <inkml:brush xml:id="br0">
      <inkml:brushProperty name="width" value="0.3" units="cm"/>
      <inkml:brushProperty name="height" value="0.6" units="cm"/>
      <inkml:brushProperty name="color" value="#FF61B0"/>
      <inkml:brushProperty name="tip" value="rectangle"/>
      <inkml:brushProperty name="rasterOp" value="maskPen"/>
      <inkml:brushProperty name="ignorePressure" value="1"/>
    </inkml:brush>
  </inkml:definitions>
  <inkml:trace contextRef="#ctx0" brushRef="#br0">2709 1016,'-24'-2,"1"0,0-2,0-1,0 0,-27-11,-27-7,-50-6,-104-28,-632-170,86 46,920 221,112 4,-133-25,345 30,-196-25,1034 47,-21-75,3-37,-1037 32,883-14,0 23,-496 1,-622-2,-1 1,1 0,0 1,-1 0,17 4,-29-4,1-1,0 1,-1 0,1 0,-1 0,1 0,-1 0,0 1,1-1,-1 1,0-1,0 1,0 0,0 0,0 0,0 0,-1 0,1 0,-1 1,1-1,-1 1,0-1,0 0,0 1,0 0,0-1,-1 1,1 2,-1-1,-1 0,1 0,-1 0,0 0,0 0,0-1,0 1,-1 0,1-1,-1 1,0-1,0 1,0-1,-1 0,1 0,-1 0,0 0,0-1,0 1,0-1,-7 4,-8 6,0-1,-36 15,44-22,-1 0,0-1,0 0,-1 0,1-1,-1-1,1 0,-17 0,-264-23,-607-121,1-66,507 111,-2 29,94 42,-319 12,-301 55,547-20,-57 5,-304 13,3-48,65-85,663 94,-1 0,0 1,0-1,0 1,0 0,0 0,0 0,0 0,1 1,-1-1,0 1,0-1,-3 2,5-1,0 0,0 0,0 0,0 0,0 1,0-1,0 0,1 0,-1 0,0 1,1-1,-1 0,1 1,-1-1,1 0,0 1,-1-1,1 1,0-1,0 1,0-1,0 0,0 1,1-1,-1 1,1 2,1 6,0 1,1 0,0-1,0 0,1 0,1 0,-1 0,2 0,-1-1,2 0,8 11,-5-9,1-1,0 0,1 0,0-1,0-1,1 0,20 9,-3-4,1-2,0-2,1 0,-1-2,1-2,66 3,-54-7,1-2,0-1,-1-3,1-2,-1-2,-1-1,0-3,80-34,-34 7,1 4,2 3,2 5,142-24,-37 23,287-5,202 41,-433-2,1923 8,-933-11,-770 9,2 0,-397-9,92 13,-123-7,1 2,93 33,-15 8,69 24,-191-73,-1 0,0 0,1 1,-1-1,0 1,0 0,-1 1,1-1,-1 1,0 0,1 0,-2 0,6 7,-3-1,-1-1,-1 1,1 0,-2 1,1-1,1 12,4 16,-7-26,0 0,1-1,0 1,1-1,0 1,1-1,0 0,1-1,0 1,10 11,79 79,-78-85,1-1,0 0,39 22,-44-30,1-2,0 1,-1-2,2 1,26 3,75 1,-30-3,-73-6,-10-5,-4 3,0 1,0-1,0 1,0-1,0 1,-1-1,1 1,0-1,-1 1,-1-2,-31-22,0 2,-1 1,-2 1,0 2,-1 2,0 2,-1 1,-66-14,4 8,0 5,-140-3,153 15,0 3,-161 21,192-10,-43 7,-948 84,-1-46,-242-62,6-79,8-33,1001 90,-580-48,3 57,435 53,352-28,-90 16,145-20,17-1,26 0,-25-1,560 23,-303-8,431 10,60 3,-233 3,266 11,-372-28,2503 91,-2500-90,1866 4,-1075-60,-1196 40,-9 0,0 1,0-1,0 1,0 1,0-1,0 1,7 1,-11-1,-1-1,0 0,0 0,1 0,-1 0,0 0,0 0,1 0,-1 1,0-1,0 0,1 0,-1 0,0 1,0-1,0 0,0 0,1 1,-1-1,0 0,0 0,0 1,0-1,0 0,0 0,0 1,0-1,1 0,-1 1,0-1,0 0,0 1,-1-1,1 0,0 0,0 1,0-1,-9 13,-18 10,24-21,-186 140,174-131,-1 0,0-1,0-1,-1 0,-1-2,1 1,-1-2,0-1,0 0,-1-1,0-1,1-1,-1 0,-20-2,-18-5,-62-14,-51-20,-248-91,-165-116,269 108,-5 13,-5 15,-587-120,335 133,-1112-42,226 168,14 75,1318-94,6-2,-197 40,318-48,0 1,-1-1,1 1,0 0,0 0,0 1,0-1,0 1,0 0,0-1,0 1,1 0,-4 4,5-4,0 0,0 0,0 0,0 1,0-1,1 0,-1 1,1-1,-1 0,1 1,0-1,0 1,0-1,0 0,1 1,-1-1,1 1,1 2,-1 0,1-1,0 1,0-1,0 0,0 0,1 0,-1 0,1 0,0 0,1-1,-1 0,1 1,-1-1,1 0,0-1,5 3,8 5,0-1,32 11,-7-8,0 0,70 8,-90-17,997 157,-686-109,331 58,334 35,149-76,1179-24,-1408-62,-800 12,544-16,-647 22,-17-2,-26-3,-383-9,49 4,303 5,0-2,0-3,-63-20,-552-220,612 225,-82-28,-2 7,-288-52,-314 6,546 71,-1224-52,917 107,509-34,-30 3,1 2,-44 12,71-16,1-1,-1 0,1 1,-1-1,1 0,-1 1,1 0,-1-1,1 1,0 0,0 0,-1 0,1 0,0 0,0 0,0 0,0 0,0 1,0-1,0 0,0 1,1-1,-1 0,0 1,1-1,-1 1,1-1,0 1,-1-1,1 1,0-1,0 1,0-1,0 1,0 0,0-1,1 1,-1-1,0 1,1-1,-1 1,2 2,1 1,0 1,1-1,-1 0,1 0,0 0,0-1,1 1,-1-1,9 6,11 5,0-1,1-1,1-1,0-1,0-1,1-2,31 6,204 23,-211-32,791 56,511 0,189 4,-1038-66,-216 0,-139-10,-23 1,-26 10,30-1,-126 0,1 1,-1-1,0 1,0-1,0-1,0 1,0 0,0-1,-1 0,1 0,0 0,-1 0,1-1,-1 1,0-1,0 0,0 0,0 0,-1 0,1-1,-1 1,0-1,0 0,0 1,2-7,-2 3,0 0,0 0,0 0,-1 0,-1 0,1 0,-1-1,0 1,-1 0,0 0,0-1,0 1,-1 0,-3-8,4 12,-1-1,-1 1,1-1,0 1,-1 0,0 0,0 0,0 0,0 1,0-1,0 1,-1-1,1 1,-1 1,1-1,-1 0,0 1,-7-2,-8-2,0 1,-30-3,41 6,-25-1,-1 1,0 2,-57 8,-101 28,124-22,24-6,16-4,2 0,-1 2,1 1,-26 12,44-16,1 0,0 0,0 1,0-1,0 2,1-1,0 1,0 0,1 0,-1 0,1 1,1 0,-1 0,1 0,0 1,1 0,-5 13,6-14,0 0,1 0,-1 1,1-1,1 1,-1-1,1 1,1-1,1 13,-1-17,0 0,0 0,0 0,0 0,0-1,1 1,-1 0,1-1,0 1,-1-1,1 0,1 1,-1-1,0 0,0 0,1 0,-1-1,1 1,0 0,-1-1,1 0,0 0,0 0,0 0,0 0,5 0,9 1,0 0,-1-2,1 0,0-1,28-6,84-25,222-58,-342 89,14-4,0 0,25-10,-45 14,0 0,-1 0,1 0,-1-1,1 1,-1-1,1 1,-1-1,0 0,0 0,0 0,0 0,0 0,-1-1,1 1,0-1,-1 1,0-1,0 1,1-1,-2 0,1 1,0-1,0 0,-1 0,0 0,1 1,-1-1,0 0,-1-3,0 2,0 0,0 0,0 0,-1 0,1 0,-1 0,0 1,-1-1,1 0,0 1,-1 0,0 0,0 0,0 0,0 0,0 0,-1 1,1-1,-1 1,-3-2,-7-1,0-1,0 2,-1 0,1 1,-1 0,-22-1,-94 3,88 1,-159 10,176-7,0 1,0 1,0 2,1 0,-39 18,44-15,-26 20,29-18,-35 18,38-23,0 0,0 1,1 1,0 0,-21 19,30-24,0 0,0 1,0-1,1 1,-1 0,1-1,0 1,1 1,-1-1,1 0,0 1,0-1,1 1,0 0,0-1,0 1,0 0,1 0,0 5,1-4,1 0,0 0,0-1,0 1,0-1,1 0,0 0,1 0,0 0,-1 0,2-1,-1 1,1-1,-1 0,1-1,1 1,-1-1,10 6,-6-4,2-1,-1 0,0 0,1-1,0 0,0-1,0 0,0-1,1-1,14 2,22 0,67 13,-7 0,-103-15,1 0,0-1,0 0,0 0,0-1,-1 0,1 0,0 0,0 0,10-5,-12 4,-1-1,1 1,-1 0,0-1,0 0,0 0,0 0,0 0,0 0,-1-1,0 1,1-1,-2 0,1 0,3-7,-4 7,1-1,-1 1,0 0,0-1,-1 1,1-1,-1 1,0-1,0 1,-1-1,1 1,-1 0,0-1,0 1,-3-8,0 5,1 1,-1-1,0 1,-1 0,1 1,-1-1,0 1,-12-9,-2 0,0 1,-1 2,-1 0,0 1,-24-8,4 4,-1 3,0 1,-1 2,-70-4,-175 10,200 4,-60-1,-100 3,238-3,0 1,0 0,0 0,1 1,0 0,-1 1,1 0,0 1,1-1,-1 2,1-1,0 1,0 0,1 1,0 0,0 0,0 1,1 0,0 0,1 0,-5 10,3-5,0 0,1 0,1 1,0-1,1 1,0 1,2-1,-1 0,2 1,0 0,0-1,1 1,5 26,-3-30,2-1,-1 0,1 0,1 0,0-1,0 1,1-1,0 0,1-1,0 1,0-1,0-1,1 1,1-1,17 11,0-1,2-2,0-1,0-1,39 11,-40-15,1-2,0 0,52 4,-65-10,0-1,0 0,0-1,0 0,0-1,0-1,-1-1,29-10,-43 14,1 0,-1 0,0 0,1 0,-1 0,0 0,1 0,-1-1,0 1,0 0,1 0,-1 0,0 0,1-1,-1 1,0 0,0 0,1-1,-1 1,0 0,0 0,0-1,0 1,1 0,-1 0,0-1,0 1,0 0,0-1,0 1,0 0,0-1,0 1,0 0,0-1,0 1,0 0,0-1,0 1,0 0,0-1,0 1,0 0,0-1,0 1,-1 0,1 0,0-1,0 1,0 0,-1-1,1 1,0 0,0 0,-1 0,1-1,0 1,0 0,-1 0,1 0,0 0,-1-1,1 1,-16-12,0 1,-27-14,-516-232,300 146,31 18,185 79,-1 2,-1 2,-62-7,-541-14,618 30,-161-1,-251 29,413-23,-227 30,188-21,-112 36,174-47,-5 1,0 1,1 0,-1 1,-10 7,19-11,1 0,0-1,-1 1,1 0,0 0,0 0,-1 0,1 1,0-1,0 0,0 0,0 1,1-1,-1 0,0 1,1-1,-1 1,0-1,1 1,0-1,-1 1,1-1,0 1,0-1,0 1,0 0,0-1,0 1,0-1,1 1,-1-1,0 1,1-1,-1 1,1-1,0 1,1 1,2 3,1 0,-1-1,1 0,0 0,1-1,-1 0,1 0,0 0,0 0,0-1,0 0,1 0,10 3,4 0,-1-1,1-1,25 2,11-3,0-2,0-2,67-11,167-41,-256 46,-3 0,-1 0,0-2,30-13,-54 19,1 0,-1 0,0-1,0-1,-1 1,1-1,-1 0,0 0,0-1,-1 0,0 0,0 0,0 0,0-1,-1 0,-1 0,7-14,-9 16,0 1,0-1,-1 0,0 1,1-1,-1 0,-1 1,1-1,-1 1,0-1,0 0,0 1,-1 0,1-1,-1 1,0 0,0 0,-1 0,1 0,-1 0,0 0,0 1,0-1,0 1,-5-3,-7-7,-1 1,-1 0,-1 1,-24-11,-36-12,-1 3,-131-32,133 41,34 11,0 1,0 1,-1 3,1 2,-79 2,-239 35,-107 4,-671-40,758-8,-118 0,385 10,-122 4,209 0,0 0,1 3,-50 15,64-17,-24 7,-65 29,85-33,2-1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21/03/2026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F4F96-F353-4B70-662F-BA683D4D48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9B20D-A546-FDE8-E176-DA6CD1C4B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3F07F3-FBB0-3C99-25D0-624B9B20B30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0BCF5F5-2325-9284-E0A9-DAD27ABD81FE}"/>
              </a:ext>
            </a:extLst>
          </p:cNvPr>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1952465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4</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10</a:t>
            </a:fld>
            <a:endParaRPr lang="en-GB"/>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books.google.com/books?hl=en&amp;lr=&amp;id=gig7WfVS4yYC&amp;oi=fnd&amp;pg=PA9&amp;dq=HM+Government.+(2018).+Working+Together+to+Safeguard+Children:+A+guide+to+inter-agency+working+to+safeguard+and+promote+the+welfare+of+children.+London:+Department+for+Education.&amp;ots=JrDhxdMyiw&amp;sig=oD09beZMtAliiUKVr6Mvw5m37kI" TargetMode="External"/><Relationship Id="rId13" Type="http://schemas.openxmlformats.org/officeDocument/2006/relationships/hyperlink" Target="https://assets.publishing.service.gov.uk/media/5a75bb2bed915d506ee81113/DFE-RB226_Research_Brief.pdf" TargetMode="External"/><Relationship Id="rId3" Type="http://schemas.openxmlformats.org/officeDocument/2006/relationships/image" Target="../media/image50.png"/><Relationship Id="rId7" Type="http://schemas.openxmlformats.org/officeDocument/2006/relationships/image" Target="../media/image70.png"/><Relationship Id="rId1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2" Type="http://schemas.openxmlformats.org/officeDocument/2006/relationships/customXml" Target="../ink/ink1.xml"/><Relationship Id="rId16" Type="http://schemas.openxmlformats.org/officeDocument/2006/relationships/hyperlink" Target="https://www.gov.uk/government/publications/safeguarding-children-affected-by-parental-alcohol-and-drug-use/safeguarding-and-promoting-the-welfare-of-children-affected-by-parental-alcohol-and-drug-use-a-guide-for-local-authorities" TargetMode="External"/><Relationship Id="rId1" Type="http://schemas.openxmlformats.org/officeDocument/2006/relationships/slideLayout" Target="../slideLayouts/slideLayout3.xml"/><Relationship Id="rId6" Type="http://schemas.openxmlformats.org/officeDocument/2006/relationships/customXml" Target="../ink/ink3.xml"/><Relationship Id="rId11" Type="http://schemas.openxmlformats.org/officeDocument/2006/relationships/hyperlink" Target="https://www.nice.org.uk/guidance/ng76" TargetMode="External"/><Relationship Id="rId5" Type="http://schemas.openxmlformats.org/officeDocument/2006/relationships/image" Target="../media/image60.png"/><Relationship Id="rId15" Type="http://schemas.openxmlformats.org/officeDocument/2006/relationships/hyperlink" Target="https://www.scie.org.uk/safeguarding-and-multi-agency-working/" TargetMode="External"/><Relationship Id="rId10" Type="http://schemas.openxmlformats.org/officeDocument/2006/relationships/hyperlink" Target="https://www.taylorfrancis.com/books/mono/10.4324/9780203977552/beyond-blame-sylvia-duncan-moira-gray-dr-peter-reder" TargetMode="External"/><Relationship Id="rId4" Type="http://schemas.openxmlformats.org/officeDocument/2006/relationships/customXml" Target="../ink/ink2.xml"/><Relationship Id="rId9" Type="http://schemas.openxmlformats.org/officeDocument/2006/relationships/hyperlink" Target="https://assets.publishing.service.gov.uk/media/5a7b455ee5274a34770ea939/Munro-Review.pdf" TargetMode="External"/><Relationship Id="rId14" Type="http://schemas.openxmlformats.org/officeDocument/2006/relationships/hyperlink" Target="https://assets.publishing.service.gov.uk/government/uploads/system/uploads/attachment_data/file/182302/DFE-RBX-10-08.pdf"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54C68-C4A8-EF18-0F94-5175AD1229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EE0146-1E95-0B32-2A62-79BFF4DD4327}"/>
              </a:ext>
            </a:extLst>
          </p:cNvPr>
          <p:cNvSpPr>
            <a:spLocks noGrp="1"/>
          </p:cNvSpPr>
          <p:nvPr>
            <p:ph type="title"/>
          </p:nvPr>
        </p:nvSpPr>
        <p:spPr>
          <a:xfrm>
            <a:off x="0" y="1970113"/>
            <a:ext cx="12191998" cy="1323440"/>
          </a:xfrm>
        </p:spPr>
        <p:txBody>
          <a:bodyPr rtlCol="0"/>
          <a:lstStyle>
            <a:defPPr>
              <a:defRPr lang="en-GB"/>
            </a:defPPr>
          </a:lstStyle>
          <a:p>
            <a:pPr rtl="0"/>
            <a:r>
              <a:rPr lang="en-GB" sz="7200" u="sng" dirty="0"/>
              <a:t>Shahnaz Kausar</a:t>
            </a:r>
          </a:p>
        </p:txBody>
      </p:sp>
      <p:sp>
        <p:nvSpPr>
          <p:cNvPr id="4" name="Subtitle 3">
            <a:extLst>
              <a:ext uri="{FF2B5EF4-FFF2-40B4-BE49-F238E27FC236}">
                <a16:creationId xmlns:a16="http://schemas.microsoft.com/office/drawing/2014/main" id="{2B733C9C-70D2-91EF-04FC-BCA3A26A2DE8}"/>
              </a:ext>
            </a:extLst>
          </p:cNvPr>
          <p:cNvSpPr>
            <a:spLocks noGrp="1"/>
          </p:cNvSpPr>
          <p:nvPr>
            <p:ph type="subTitle" idx="1"/>
          </p:nvPr>
        </p:nvSpPr>
        <p:spPr/>
        <p:txBody>
          <a:bodyPr rtlCol="0"/>
          <a:lstStyle>
            <a:defPPr>
              <a:defRPr lang="en-GB"/>
            </a:defPPr>
          </a:lstStyle>
          <a:p>
            <a:pPr rtl="0"/>
            <a:r>
              <a:rPr lang="en-GB" dirty="0"/>
              <a:t>Student no: 1714217</a:t>
            </a:r>
          </a:p>
        </p:txBody>
      </p:sp>
      <p:sp>
        <p:nvSpPr>
          <p:cNvPr id="3" name="Text Placeholder 2">
            <a:extLst>
              <a:ext uri="{FF2B5EF4-FFF2-40B4-BE49-F238E27FC236}">
                <a16:creationId xmlns:a16="http://schemas.microsoft.com/office/drawing/2014/main" id="{1FDF39B5-3138-6DE3-7B9D-839B78610814}"/>
              </a:ext>
            </a:extLst>
          </p:cNvPr>
          <p:cNvSpPr>
            <a:spLocks noGrp="1"/>
          </p:cNvSpPr>
          <p:nvPr>
            <p:ph type="body" sz="quarter" idx="10"/>
          </p:nvPr>
        </p:nvSpPr>
        <p:spPr/>
        <p:txBody>
          <a:bodyPr rtlCol="0"/>
          <a:lstStyle>
            <a:defPPr>
              <a:defRPr lang="en-GB"/>
            </a:defPPr>
          </a:lstStyle>
          <a:p>
            <a:pPr rtl="0"/>
            <a:r>
              <a:rPr lang="en-GB" dirty="0"/>
              <a:t>Module code: BMPH5021</a:t>
            </a:r>
          </a:p>
          <a:p>
            <a:pPr rtl="0"/>
            <a:r>
              <a:rPr lang="en-GB" dirty="0"/>
              <a:t>Module name: protecting and supporting families </a:t>
            </a:r>
            <a:r>
              <a:rPr lang="en-GB"/>
              <a:t>in health care</a:t>
            </a:r>
            <a:endParaRPr lang="en-GB" dirty="0"/>
          </a:p>
        </p:txBody>
      </p:sp>
    </p:spTree>
    <p:extLst>
      <p:ext uri="{BB962C8B-B14F-4D97-AF65-F5344CB8AC3E}">
        <p14:creationId xmlns:p14="http://schemas.microsoft.com/office/powerpoint/2010/main" val="3671152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0" y="1970113"/>
            <a:ext cx="12191998" cy="1323440"/>
          </a:xfrm>
        </p:spPr>
        <p:txBody>
          <a:bodyPr rtlCol="0"/>
          <a:lstStyle>
            <a:defPPr>
              <a:defRPr lang="en-GB"/>
            </a:defPPr>
          </a:lstStyle>
          <a:p>
            <a:pPr rtl="0"/>
            <a:r>
              <a:rPr lang="en-GB" dirty="0">
                <a:solidFill>
                  <a:schemeClr val="accent3"/>
                </a:solidFill>
              </a:rPr>
              <a:t>Theo’s case study</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0" y="3371644"/>
            <a:ext cx="12191997" cy="781119"/>
          </a:xfrm>
        </p:spPr>
        <p:txBody>
          <a:bodyPr rtlCol="0"/>
          <a:lstStyle>
            <a:defPPr>
              <a:defRPr lang="en-GB"/>
            </a:defPPr>
          </a:lstStyle>
          <a:p>
            <a:pPr rtl="0"/>
            <a:r>
              <a:rPr lang="en-GB" sz="3200" b="1" dirty="0"/>
              <a:t>Explained </a:t>
            </a:r>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p:txBody>
          <a:bodyPr rtlCol="0"/>
          <a:lstStyle>
            <a:defPPr>
              <a:defRPr lang="en-GB"/>
            </a:defPPr>
          </a:lstStyle>
          <a:p>
            <a:pPr rtl="0"/>
            <a:r>
              <a:rPr lang="en-GB" dirty="0"/>
              <a:t>For this presentation I have chosen Theo’s case study</a:t>
            </a:r>
          </a:p>
        </p:txBody>
      </p:sp>
      <p:cxnSp>
        <p:nvCxnSpPr>
          <p:cNvPr id="7" name="Straight Connector 6">
            <a:extLst>
              <a:ext uri="{FF2B5EF4-FFF2-40B4-BE49-F238E27FC236}">
                <a16:creationId xmlns:a16="http://schemas.microsoft.com/office/drawing/2014/main" id="{F1335F49-31B9-987D-9DDD-80220516C553}"/>
              </a:ext>
            </a:extLst>
          </p:cNvPr>
          <p:cNvCxnSpPr>
            <a:cxnSpLocks/>
          </p:cNvCxnSpPr>
          <p:nvPr/>
        </p:nvCxnSpPr>
        <p:spPr>
          <a:xfrm>
            <a:off x="312057" y="2972918"/>
            <a:ext cx="10849429" cy="0"/>
          </a:xfrm>
          <a:prstGeom prst="line">
            <a:avLst/>
          </a:prstGeom>
        </p:spPr>
        <p:style>
          <a:lnRef idx="2">
            <a:schemeClr val="accent3"/>
          </a:lnRef>
          <a:fillRef idx="0">
            <a:schemeClr val="accent3"/>
          </a:fillRef>
          <a:effectRef idx="1">
            <a:schemeClr val="accent3"/>
          </a:effectRef>
          <a:fontRef idx="minor">
            <a:schemeClr val="tx1"/>
          </a:fontRef>
        </p:style>
      </p:cxnSp>
      <p:sp>
        <p:nvSpPr>
          <p:cNvPr id="14" name="Rectangle 13">
            <a:extLst>
              <a:ext uri="{FF2B5EF4-FFF2-40B4-BE49-F238E27FC236}">
                <a16:creationId xmlns:a16="http://schemas.microsoft.com/office/drawing/2014/main" id="{8CFC5113-CE7C-D82A-8743-34D1D1F94042}"/>
              </a:ext>
            </a:extLst>
          </p:cNvPr>
          <p:cNvSpPr/>
          <p:nvPr/>
        </p:nvSpPr>
        <p:spPr>
          <a:xfrm>
            <a:off x="312057" y="3040743"/>
            <a:ext cx="10849429" cy="72550"/>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80314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C9B160B-E2C8-873D-0C11-FD105A13E77D}"/>
              </a:ext>
            </a:extLst>
          </p:cNvPr>
          <p:cNvSpPr>
            <a:spLocks noGrp="1"/>
          </p:cNvSpPr>
          <p:nvPr>
            <p:ph type="sldNum" sz="quarter" idx="12"/>
          </p:nvPr>
        </p:nvSpPr>
        <p:spPr/>
        <p:txBody>
          <a:bodyPr/>
          <a:lstStyle/>
          <a:p>
            <a:pPr rtl="0"/>
            <a:fld id="{FE024F78-56A6-7740-B68D-8D4D026EDF3F}" type="slidenum">
              <a:rPr lang="en-GB" smtClean="0"/>
              <a:pPr rtl="0"/>
              <a:t>3</a:t>
            </a:fld>
            <a:endParaRPr lang="en-GB" dirty="0"/>
          </a:p>
        </p:txBody>
      </p:sp>
      <p:sp>
        <p:nvSpPr>
          <p:cNvPr id="10" name="Rectangle 9">
            <a:extLst>
              <a:ext uri="{FF2B5EF4-FFF2-40B4-BE49-F238E27FC236}">
                <a16:creationId xmlns:a16="http://schemas.microsoft.com/office/drawing/2014/main" id="{A7D19465-13A6-B61B-DF01-54D7BC02BB23}"/>
              </a:ext>
            </a:extLst>
          </p:cNvPr>
          <p:cNvSpPr/>
          <p:nvPr/>
        </p:nvSpPr>
        <p:spPr>
          <a:xfrm>
            <a:off x="747485" y="620593"/>
            <a:ext cx="10697029" cy="5616813"/>
          </a:xfrm>
          <a:prstGeom prst="rect">
            <a:avLst/>
          </a:prstGeom>
          <a:ln w="38100">
            <a:solidFill>
              <a:schemeClr val="accent5"/>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46016D57-669A-E832-5EA8-06FE0A187824}"/>
              </a:ext>
            </a:extLst>
          </p:cNvPr>
          <p:cNvSpPr txBox="1"/>
          <p:nvPr/>
        </p:nvSpPr>
        <p:spPr>
          <a:xfrm>
            <a:off x="1074056" y="812800"/>
            <a:ext cx="10218057" cy="646331"/>
          </a:xfrm>
          <a:prstGeom prst="rect">
            <a:avLst/>
          </a:prstGeom>
          <a:noFill/>
        </p:spPr>
        <p:txBody>
          <a:bodyPr wrap="square" rtlCol="0">
            <a:spAutoFit/>
          </a:bodyPr>
          <a:lstStyle/>
          <a:p>
            <a:pPr algn="ctr"/>
            <a:r>
              <a:rPr lang="en-GB" sz="3600" dirty="0">
                <a:solidFill>
                  <a:schemeClr val="accent6">
                    <a:lumMod val="60000"/>
                    <a:lumOff val="40000"/>
                  </a:schemeClr>
                </a:solidFill>
                <a:latin typeface="Algerian" panose="04020705040A02060702" pitchFamily="82" charset="0"/>
              </a:rPr>
              <a:t>references</a:t>
            </a:r>
            <a:endParaRPr lang="en-GB" dirty="0">
              <a:solidFill>
                <a:schemeClr val="accent6">
                  <a:lumMod val="60000"/>
                  <a:lumOff val="40000"/>
                </a:schemeClr>
              </a:solidFill>
              <a:latin typeface="Algerian" panose="04020705040A02060702" pitchFamily="82" charset="0"/>
            </a:endParaRP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43371721-B0C2-D2DD-8CF2-A60205963FAD}"/>
                  </a:ext>
                </a:extLst>
              </p14:cNvPr>
              <p14:cNvContentPartPr/>
              <p14:nvPr/>
            </p14:nvContentPartPr>
            <p14:xfrm>
              <a:off x="933660" y="1020060"/>
              <a:ext cx="3692160" cy="161280"/>
            </p14:xfrm>
          </p:contentPart>
        </mc:Choice>
        <mc:Fallback xmlns="">
          <p:pic>
            <p:nvPicPr>
              <p:cNvPr id="14" name="Ink 13">
                <a:extLst>
                  <a:ext uri="{FF2B5EF4-FFF2-40B4-BE49-F238E27FC236}">
                    <a16:creationId xmlns:a16="http://schemas.microsoft.com/office/drawing/2014/main" id="{43371721-B0C2-D2DD-8CF2-A60205963FAD}"/>
                  </a:ext>
                </a:extLst>
              </p:cNvPr>
              <p:cNvPicPr/>
              <p:nvPr/>
            </p:nvPicPr>
            <p:blipFill>
              <a:blip r:embed="rId3"/>
              <a:stretch>
                <a:fillRect/>
              </a:stretch>
            </p:blipFill>
            <p:spPr>
              <a:xfrm>
                <a:off x="879660" y="912420"/>
                <a:ext cx="3799800" cy="37692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5CA2BF8A-1C87-6E79-E38B-D26BCF292935}"/>
                  </a:ext>
                </a:extLst>
              </p14:cNvPr>
              <p14:cNvContentPartPr/>
              <p14:nvPr/>
            </p14:nvContentPartPr>
            <p14:xfrm>
              <a:off x="876060" y="1040220"/>
              <a:ext cx="4325040" cy="318960"/>
            </p14:xfrm>
          </p:contentPart>
        </mc:Choice>
        <mc:Fallback xmlns="">
          <p:pic>
            <p:nvPicPr>
              <p:cNvPr id="15" name="Ink 14">
                <a:extLst>
                  <a:ext uri="{FF2B5EF4-FFF2-40B4-BE49-F238E27FC236}">
                    <a16:creationId xmlns:a16="http://schemas.microsoft.com/office/drawing/2014/main" id="{5CA2BF8A-1C87-6E79-E38B-D26BCF292935}"/>
                  </a:ext>
                </a:extLst>
              </p:cNvPr>
              <p:cNvPicPr/>
              <p:nvPr/>
            </p:nvPicPr>
            <p:blipFill>
              <a:blip r:embed="rId5"/>
              <a:stretch>
                <a:fillRect/>
              </a:stretch>
            </p:blipFill>
            <p:spPr>
              <a:xfrm>
                <a:off x="822060" y="932220"/>
                <a:ext cx="4432680" cy="534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6" name="Ink 15">
                <a:extLst>
                  <a:ext uri="{FF2B5EF4-FFF2-40B4-BE49-F238E27FC236}">
                    <a16:creationId xmlns:a16="http://schemas.microsoft.com/office/drawing/2014/main" id="{CCA751F0-6B08-223B-CF6A-A99A663861CE}"/>
                  </a:ext>
                </a:extLst>
              </p14:cNvPr>
              <p14:cNvContentPartPr/>
              <p14:nvPr/>
            </p14:nvContentPartPr>
            <p14:xfrm>
              <a:off x="4038660" y="906660"/>
              <a:ext cx="3942720" cy="460440"/>
            </p14:xfrm>
          </p:contentPart>
        </mc:Choice>
        <mc:Fallback xmlns="">
          <p:pic>
            <p:nvPicPr>
              <p:cNvPr id="16" name="Ink 15">
                <a:extLst>
                  <a:ext uri="{FF2B5EF4-FFF2-40B4-BE49-F238E27FC236}">
                    <a16:creationId xmlns:a16="http://schemas.microsoft.com/office/drawing/2014/main" id="{CCA751F0-6B08-223B-CF6A-A99A663861CE}"/>
                  </a:ext>
                </a:extLst>
              </p:cNvPr>
              <p:cNvPicPr/>
              <p:nvPr/>
            </p:nvPicPr>
            <p:blipFill>
              <a:blip r:embed="rId7"/>
              <a:stretch>
                <a:fillRect/>
              </a:stretch>
            </p:blipFill>
            <p:spPr>
              <a:xfrm>
                <a:off x="3984660" y="799020"/>
                <a:ext cx="4050360" cy="676080"/>
              </a:xfrm>
              <a:prstGeom prst="rect">
                <a:avLst/>
              </a:prstGeom>
            </p:spPr>
          </p:pic>
        </mc:Fallback>
      </mc:AlternateContent>
      <p:sp>
        <p:nvSpPr>
          <p:cNvPr id="17" name="Rectangle 16">
            <a:extLst>
              <a:ext uri="{FF2B5EF4-FFF2-40B4-BE49-F238E27FC236}">
                <a16:creationId xmlns:a16="http://schemas.microsoft.com/office/drawing/2014/main" id="{80BD4474-8D46-E62F-873D-CC03285EE59F}"/>
              </a:ext>
            </a:extLst>
          </p:cNvPr>
          <p:cNvSpPr/>
          <p:nvPr/>
        </p:nvSpPr>
        <p:spPr>
          <a:xfrm>
            <a:off x="899610" y="1039338"/>
            <a:ext cx="3760260" cy="275562"/>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EF3C2331-D6AE-F9FA-FF58-A3B074326F16}"/>
              </a:ext>
            </a:extLst>
          </p:cNvPr>
          <p:cNvSpPr/>
          <p:nvPr/>
        </p:nvSpPr>
        <p:spPr>
          <a:xfrm>
            <a:off x="7706299" y="1016700"/>
            <a:ext cx="3609641" cy="298200"/>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5CA23D87-27CF-98B1-9D5F-E3437C4DBD42}"/>
              </a:ext>
            </a:extLst>
          </p:cNvPr>
          <p:cNvCxnSpPr/>
          <p:nvPr/>
        </p:nvCxnSpPr>
        <p:spPr>
          <a:xfrm>
            <a:off x="4659870" y="1459131"/>
            <a:ext cx="3046429" cy="0"/>
          </a:xfrm>
          <a:prstGeom prst="line">
            <a:avLst/>
          </a:prstGeom>
          <a:ln w="38100">
            <a:solidFill>
              <a:schemeClr val="tx2">
                <a:lumMod val="60000"/>
                <a:lumOff val="40000"/>
              </a:schemeClr>
            </a:solidFill>
          </a:ln>
        </p:spPr>
        <p:style>
          <a:lnRef idx="3">
            <a:schemeClr val="accent5"/>
          </a:lnRef>
          <a:fillRef idx="0">
            <a:schemeClr val="accent5"/>
          </a:fillRef>
          <a:effectRef idx="2">
            <a:schemeClr val="accent5"/>
          </a:effectRef>
          <a:fontRef idx="minor">
            <a:schemeClr val="tx1"/>
          </a:fontRef>
        </p:style>
      </p:cxnSp>
      <p:sp>
        <p:nvSpPr>
          <p:cNvPr id="21" name="TextBox 20">
            <a:extLst>
              <a:ext uri="{FF2B5EF4-FFF2-40B4-BE49-F238E27FC236}">
                <a16:creationId xmlns:a16="http://schemas.microsoft.com/office/drawing/2014/main" id="{A4E21A69-3E8D-F535-C352-88E2C4B0563B}"/>
              </a:ext>
            </a:extLst>
          </p:cNvPr>
          <p:cNvSpPr txBox="1"/>
          <p:nvPr/>
        </p:nvSpPr>
        <p:spPr>
          <a:xfrm>
            <a:off x="990600" y="1551162"/>
            <a:ext cx="10149840" cy="4770537"/>
          </a:xfrm>
          <a:prstGeom prst="rect">
            <a:avLst/>
          </a:prstGeom>
          <a:noFill/>
        </p:spPr>
        <p:txBody>
          <a:bodyPr wrap="square" rtlCol="0">
            <a:spAutoFit/>
          </a:bodyPr>
          <a:lstStyle/>
          <a:p>
            <a:pPr marL="285750" indent="-285750">
              <a:buFont typeface="Wingdings" panose="05000000000000000000" pitchFamily="2" charset="2"/>
              <a:buChar char="v"/>
            </a:pPr>
            <a:r>
              <a:rPr lang="en-US" sz="1600" dirty="0">
                <a:solidFill>
                  <a:schemeClr val="bg1"/>
                </a:solidFill>
                <a:hlinkClick r:id="rId8"/>
              </a:rPr>
              <a:t>HM Government. (2018). </a:t>
            </a:r>
            <a:r>
              <a:rPr lang="en-US" sz="1600" i="1" dirty="0">
                <a:solidFill>
                  <a:schemeClr val="bg1"/>
                </a:solidFill>
                <a:hlinkClick r:id="rId8"/>
              </a:rPr>
              <a:t>Working Together to Safeguard Children</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9"/>
              </a:rPr>
              <a:t>Munro, E. (2011). </a:t>
            </a:r>
            <a:r>
              <a:rPr lang="en-US" sz="1600" i="1" dirty="0">
                <a:solidFill>
                  <a:schemeClr val="bg1"/>
                </a:solidFill>
                <a:hlinkClick r:id="rId9"/>
              </a:rPr>
              <a:t>The Munro Review of Child Protection</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0"/>
              </a:rPr>
              <a:t>Reder, P., Duncan, S. and Gray, M. (2003). </a:t>
            </a:r>
            <a:r>
              <a:rPr lang="en-US" sz="1600" i="1" dirty="0">
                <a:solidFill>
                  <a:schemeClr val="bg1"/>
                </a:solidFill>
                <a:hlinkClick r:id="rId10"/>
              </a:rPr>
              <a:t>Beyond blame: Child abuse tragedies revisited</a:t>
            </a:r>
            <a:r>
              <a:rPr lang="en-US" sz="1600" dirty="0">
                <a:solidFill>
                  <a:schemeClr val="bg1"/>
                </a:solidFill>
                <a:hlinkClick r:id="rId10"/>
              </a:rPr>
              <a:t>. London: Routledge.</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1"/>
              </a:rPr>
              <a:t>NICE. (2017). </a:t>
            </a:r>
            <a:r>
              <a:rPr lang="en-US" sz="1600" i="1" dirty="0">
                <a:solidFill>
                  <a:schemeClr val="bg1"/>
                </a:solidFill>
                <a:hlinkClick r:id="rId11"/>
              </a:rPr>
              <a:t>Child abuse and neglect</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2"/>
              </a:rPr>
              <a:t>Ben-Arieh, A. (2006). Measuring and monitoring the well-being of young children around the world. </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3"/>
              </a:rPr>
              <a:t>Brandon, M., Sidebotham, P., Bailey, S. and </a:t>
            </a:r>
            <a:r>
              <a:rPr lang="en-US" sz="1600" dirty="0" err="1">
                <a:solidFill>
                  <a:schemeClr val="bg1"/>
                </a:solidFill>
                <a:hlinkClick r:id="rId13"/>
              </a:rPr>
              <a:t>Belderson</a:t>
            </a:r>
            <a:r>
              <a:rPr lang="en-US" sz="1600" dirty="0">
                <a:solidFill>
                  <a:schemeClr val="bg1"/>
                </a:solidFill>
                <a:hlinkClick r:id="rId13"/>
              </a:rPr>
              <a:t>, P. (2012). </a:t>
            </a:r>
            <a:r>
              <a:rPr lang="en-US" sz="1600" i="1" dirty="0">
                <a:solidFill>
                  <a:schemeClr val="bg1"/>
                </a:solidFill>
                <a:hlinkClick r:id="rId13"/>
              </a:rPr>
              <a:t>New learning from serious case reviews</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4"/>
              </a:rPr>
              <a:t>Turney, D., Platt, D., Selwyn, J. and Farmer, E. (2011). </a:t>
            </a:r>
            <a:r>
              <a:rPr lang="en-US" sz="1600" i="1" dirty="0">
                <a:solidFill>
                  <a:schemeClr val="bg1"/>
                </a:solidFill>
                <a:hlinkClick r:id="rId14"/>
              </a:rPr>
              <a:t>Social work assessment of children and families</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5"/>
              </a:rPr>
              <a:t>SCIE – Safeguarding Children: Multi-Agency Working</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6"/>
              </a:rPr>
              <a:t>Public Health England – Parental Alcohol and Drug Use</a:t>
            </a:r>
            <a:endParaRPr lang="en-US" sz="1600" dirty="0">
              <a:solidFill>
                <a:schemeClr val="bg1"/>
              </a:solidFill>
            </a:endParaRPr>
          </a:p>
          <a:p>
            <a:pPr marL="285750" indent="-285750">
              <a:buFont typeface="Wingdings" panose="05000000000000000000" pitchFamily="2" charset="2"/>
              <a:buChar char="v"/>
            </a:pPr>
            <a:endParaRPr lang="en-GB" sz="1600" dirty="0">
              <a:solidFill>
                <a:schemeClr val="bg1"/>
              </a:solidFill>
            </a:endParaRPr>
          </a:p>
        </p:txBody>
      </p:sp>
    </p:spTree>
    <p:extLst>
      <p:ext uri="{BB962C8B-B14F-4D97-AF65-F5344CB8AC3E}">
        <p14:creationId xmlns:p14="http://schemas.microsoft.com/office/powerpoint/2010/main" val="420672478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p:txBody>
          <a:bodyPr rtlCol="0"/>
          <a:lstStyle>
            <a:defPPr>
              <a:defRPr lang="en-GB"/>
            </a:defPPr>
          </a:lstStyle>
          <a:p>
            <a:pPr rtl="0"/>
            <a:r>
              <a:rPr lang="en-GB" sz="5400" dirty="0">
                <a:solidFill>
                  <a:schemeClr val="accent5"/>
                </a:solidFill>
              </a:rPr>
              <a:t>Contents:</a:t>
            </a:r>
            <a:endParaRPr lang="en-GB" dirty="0">
              <a:solidFill>
                <a:schemeClr val="accent5"/>
              </a:solidFill>
            </a:endParaRPr>
          </a:p>
        </p:txBody>
      </p:sp>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a:xfrm>
            <a:off x="670023" y="2532743"/>
            <a:ext cx="6888665" cy="864172"/>
          </a:xfrm>
        </p:spPr>
        <p:txBody>
          <a:bodyPr rtlCol="0"/>
          <a:lstStyle>
            <a:defPPr>
              <a:defRPr lang="en-GB"/>
            </a:defPPr>
          </a:lstStyle>
          <a:p>
            <a:pPr rtl="0"/>
            <a:r>
              <a:rPr lang="en-GB" dirty="0"/>
              <a:t>This PowerPoint will include the following slides for the presentation</a:t>
            </a:r>
          </a:p>
          <a:p>
            <a:pPr rtl="0"/>
            <a:endParaRPr lang="en-GB" dirty="0"/>
          </a:p>
          <a:p>
            <a:pPr rtl="0"/>
            <a:endParaRPr lang="en-GB" dirty="0"/>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432817" y="3395260"/>
            <a:ext cx="7974957" cy="3399694"/>
          </a:xfrm>
        </p:spPr>
        <p:txBody>
          <a:bodyPr rtlCol="0"/>
          <a:lstStyle>
            <a:defPPr>
              <a:defRPr lang="en-GB"/>
            </a:defPPr>
          </a:lstStyle>
          <a:p>
            <a:pPr>
              <a:buFont typeface="Wingdings" panose="05000000000000000000" pitchFamily="2" charset="2"/>
              <a:buChar char="Ø"/>
            </a:pPr>
            <a:r>
              <a:rPr lang="en-US" sz="1400" dirty="0"/>
              <a:t>Children, Young People and Families’ Perception of Well-being</a:t>
            </a:r>
          </a:p>
          <a:p>
            <a:pPr>
              <a:buFont typeface="Wingdings" panose="05000000000000000000" pitchFamily="2" charset="2"/>
              <a:buChar char="Ø"/>
            </a:pPr>
            <a:r>
              <a:rPr lang="en-GB" sz="1400" dirty="0">
                <a:cs typeface="Cavolini" panose="03000502040302020204" pitchFamily="66" charset="0"/>
              </a:rPr>
              <a:t>The importance of partnership working and communication and linking these to the case study</a:t>
            </a:r>
          </a:p>
          <a:p>
            <a:pPr>
              <a:buFont typeface="Wingdings" panose="05000000000000000000" pitchFamily="2" charset="2"/>
              <a:buChar char="Ø"/>
            </a:pPr>
            <a:r>
              <a:rPr lang="en-GB" sz="1400" dirty="0">
                <a:cs typeface="Cavolini" panose="03000502040302020204" pitchFamily="66" charset="0"/>
              </a:rPr>
              <a:t>Critical analysis of the case study</a:t>
            </a:r>
          </a:p>
          <a:p>
            <a:pPr>
              <a:buFont typeface="Wingdings" panose="05000000000000000000" pitchFamily="2" charset="2"/>
              <a:buChar char="Ø"/>
            </a:pPr>
            <a:r>
              <a:rPr lang="en-GB" sz="1400" dirty="0">
                <a:cs typeface="Cavolini" panose="03000502040302020204" pitchFamily="66" charset="0"/>
              </a:rPr>
              <a:t>conclusions on current policy and the roles of multi-disciplinary services within the case study and the impact of their responses on the children, young people, and families.</a:t>
            </a:r>
          </a:p>
          <a:p>
            <a:pPr>
              <a:buFont typeface="Wingdings" panose="05000000000000000000" pitchFamily="2" charset="2"/>
              <a:buChar char="Ø"/>
            </a:pPr>
            <a:r>
              <a:rPr lang="en-GB" sz="1400" dirty="0">
                <a:cs typeface="Cavolini" panose="03000502040302020204" pitchFamily="66" charset="0"/>
              </a:rPr>
              <a:t>recommendations to improve the multi and inter-disciplinary nature of health and social care services.</a:t>
            </a:r>
          </a:p>
          <a:p>
            <a:pPr>
              <a:buFont typeface="Wingdings" panose="05000000000000000000" pitchFamily="2" charset="2"/>
              <a:buChar char="Ø"/>
            </a:pPr>
            <a:r>
              <a:rPr lang="en-GB" sz="1400" dirty="0">
                <a:cs typeface="Cavolini" panose="03000502040302020204" pitchFamily="66" charset="0"/>
              </a:rPr>
              <a:t>References</a:t>
            </a:r>
          </a:p>
          <a:p>
            <a:pPr marL="0" indent="0">
              <a:buNone/>
            </a:pPr>
            <a:endParaRPr lang="en-GB" dirty="0">
              <a:latin typeface="Cavolini" panose="03000502040302020204" pitchFamily="66" charset="0"/>
              <a:cs typeface="Cavolini" panose="03000502040302020204" pitchFamily="66" charset="0"/>
            </a:endParaRPr>
          </a:p>
          <a:p>
            <a:endParaRPr lang="en-US" b="1" dirty="0"/>
          </a:p>
          <a:p>
            <a:endParaRPr lang="en-GB"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a:t>
            </a:fld>
            <a:endParaRPr lang="en-GB" dirty="0"/>
          </a:p>
        </p:txBody>
      </p:sp>
    </p:spTree>
    <p:extLst>
      <p:ext uri="{BB962C8B-B14F-4D97-AF65-F5344CB8AC3E}">
        <p14:creationId xmlns:p14="http://schemas.microsoft.com/office/powerpoint/2010/main" val="224903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D9C9B-0AB4-946D-A13C-550B59DA5975}"/>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24545A7-FBBB-2C79-3451-2FDE5EFA85D6}"/>
              </a:ext>
            </a:extLst>
          </p:cNvPr>
          <p:cNvSpPr>
            <a:spLocks noGrp="1"/>
          </p:cNvSpPr>
          <p:nvPr>
            <p:ph type="sldNum" sz="quarter" idx="12"/>
          </p:nvPr>
        </p:nvSpPr>
        <p:spPr/>
        <p:txBody>
          <a:bodyPr/>
          <a:lstStyle/>
          <a:p>
            <a:pPr rtl="0"/>
            <a:fld id="{FE024F78-56A6-7740-B68D-8D4D026EDF3F}" type="slidenum">
              <a:rPr lang="en-GB" smtClean="0"/>
              <a:pPr rtl="0"/>
              <a:t>5</a:t>
            </a:fld>
            <a:endParaRPr lang="en-GB" dirty="0"/>
          </a:p>
        </p:txBody>
      </p:sp>
      <p:sp>
        <p:nvSpPr>
          <p:cNvPr id="2" name="TextBox 1">
            <a:extLst>
              <a:ext uri="{FF2B5EF4-FFF2-40B4-BE49-F238E27FC236}">
                <a16:creationId xmlns:a16="http://schemas.microsoft.com/office/drawing/2014/main" id="{E37C7075-017D-13B5-ADF7-AF39BA2F0D24}"/>
              </a:ext>
            </a:extLst>
          </p:cNvPr>
          <p:cNvSpPr txBox="1"/>
          <p:nvPr/>
        </p:nvSpPr>
        <p:spPr>
          <a:xfrm>
            <a:off x="145144" y="1077479"/>
            <a:ext cx="7278914" cy="5693866"/>
          </a:xfrm>
          <a:prstGeom prst="rect">
            <a:avLst/>
          </a:prstGeom>
          <a:noFill/>
        </p:spPr>
        <p:txBody>
          <a:bodyPr wrap="square" rtlCol="0">
            <a:spAutoFit/>
          </a:bodyPr>
          <a:lstStyle/>
          <a:p>
            <a:r>
              <a:rPr lang="en-US" sz="1200" dirty="0">
                <a:solidFill>
                  <a:schemeClr val="bg1"/>
                </a:solidFill>
              </a:rPr>
              <a:t>Well-being is a complex and multifaceted concept that encompasses physical, emotional, social, and psychological dimensions of health. It refers not only to the absence of illness or distress but also to the presence of positive conditions that enable individuals to thrive. In the context of children and families, well-being includes feeling safe, valued, and supported within nurturing environments. It also involves having access to appropriate resources and services that promote healthy development, emotional resilience, and secure attachments. These elements are particularly vital during early childhood, when experiences can have long-lasting impacts on cognitive, emotional, and social outcomes.</a:t>
            </a:r>
          </a:p>
          <a:p>
            <a:r>
              <a:rPr lang="en-US" sz="1200" dirty="0">
                <a:solidFill>
                  <a:schemeClr val="bg1"/>
                </a:solidFill>
              </a:rPr>
              <a:t>In Theo’s case, the family initially presented as optimistic and functioning adequately, which may have created a misleading impression of stability. However, further exploration revealed underlying concerns such as substance misuse, domestic abuse, and a concealed pregnancy. These hidden issues illustrate the phenomenon of </a:t>
            </a:r>
            <a:r>
              <a:rPr lang="en-US" sz="1200" i="1" dirty="0">
                <a:solidFill>
                  <a:schemeClr val="bg1"/>
                </a:solidFill>
              </a:rPr>
              <a:t>disguised compliance</a:t>
            </a:r>
            <a:r>
              <a:rPr lang="en-US" sz="1200" dirty="0">
                <a:solidFill>
                  <a:schemeClr val="bg1"/>
                </a:solidFill>
              </a:rPr>
              <a:t>, where families appear to engage with professionals—attending meetings, agreeing to plans, or providing superficial updates—while actively concealing risks or failing to make meaningful changes. Disguised compliance can significantly hinder safeguarding efforts, as it may lead professionals to underestimate the severity of a child’s situation or delay necessary interventions.</a:t>
            </a:r>
          </a:p>
          <a:p>
            <a:r>
              <a:rPr lang="en-US" sz="1200" dirty="0">
                <a:solidFill>
                  <a:schemeClr val="bg1"/>
                </a:solidFill>
              </a:rPr>
              <a:t>To address such challenges, practitioners must adopt trauma-informed and person-</a:t>
            </a:r>
            <a:r>
              <a:rPr lang="en-US" sz="1200" dirty="0" err="1">
                <a:solidFill>
                  <a:schemeClr val="bg1"/>
                </a:solidFill>
              </a:rPr>
              <a:t>centerd</a:t>
            </a:r>
            <a:r>
              <a:rPr lang="en-US" sz="1200" dirty="0">
                <a:solidFill>
                  <a:schemeClr val="bg1"/>
                </a:solidFill>
              </a:rPr>
              <a:t> approaches that prioritize empathy, curiosity, and critical thinking. Trauma-informed practice recognizes that individuals may have experienced adversity that shapes their behavior and engagement with services. It encourages professionals to look beyond surface-level interactions and consider the broader context of a family's lived experience. Person-</a:t>
            </a:r>
            <a:r>
              <a:rPr lang="en-US" sz="1200" dirty="0" err="1">
                <a:solidFill>
                  <a:schemeClr val="bg1"/>
                </a:solidFill>
              </a:rPr>
              <a:t>centerd</a:t>
            </a:r>
            <a:r>
              <a:rPr lang="en-US" sz="1200" dirty="0">
                <a:solidFill>
                  <a:schemeClr val="bg1"/>
                </a:solidFill>
              </a:rPr>
              <a:t> practice, meanwhile, ensures that the child’s voice, needs, and rights remain central to assessment and decision-making processes.</a:t>
            </a:r>
          </a:p>
          <a:p>
            <a:r>
              <a:rPr lang="en-US" sz="1200" dirty="0">
                <a:solidFill>
                  <a:schemeClr val="bg1"/>
                </a:solidFill>
              </a:rPr>
              <a:t>Understanding well-being from the child’s perspective is essential, especially when families avoid contact, resist engagement, or present conflicting narratives. This requires professionals to triangulate information from multiple sources, build trusting relationships, and remain vigilant to subtle signs of distress or unmet needs. It also involves challenging assumptions, reflecting on biases, and using supervision to explore complex dynamics. Ultimately, promoting child and family well-being demands a holistic, proactive, and ethically grounded approach—one that balances professional curiosity with compassion, and safeguards children while supporting families to make sustainable change.</a:t>
            </a:r>
          </a:p>
          <a:p>
            <a:br>
              <a:rPr lang="en-US" sz="1400" dirty="0">
                <a:solidFill>
                  <a:schemeClr val="bg1"/>
                </a:solidFill>
              </a:rPr>
            </a:br>
            <a:endParaRPr lang="en-US" sz="1400" dirty="0">
              <a:solidFill>
                <a:schemeClr val="bg1"/>
              </a:solidFill>
            </a:endParaRPr>
          </a:p>
        </p:txBody>
      </p:sp>
      <p:sp>
        <p:nvSpPr>
          <p:cNvPr id="7" name="TextBox 6">
            <a:extLst>
              <a:ext uri="{FF2B5EF4-FFF2-40B4-BE49-F238E27FC236}">
                <a16:creationId xmlns:a16="http://schemas.microsoft.com/office/drawing/2014/main" id="{D887B2EA-7CBC-C68B-988E-38CBAC066AE4}"/>
              </a:ext>
            </a:extLst>
          </p:cNvPr>
          <p:cNvSpPr txBox="1"/>
          <p:nvPr/>
        </p:nvSpPr>
        <p:spPr>
          <a:xfrm>
            <a:off x="210457" y="0"/>
            <a:ext cx="11364686" cy="1077218"/>
          </a:xfrm>
          <a:prstGeom prst="rect">
            <a:avLst/>
          </a:prstGeom>
          <a:noFill/>
        </p:spPr>
        <p:txBody>
          <a:bodyPr wrap="square">
            <a:spAutoFit/>
          </a:bodyPr>
          <a:lstStyle/>
          <a:p>
            <a:pPr algn="ctr"/>
            <a:r>
              <a:rPr lang="en-US" sz="3200" u="sng" dirty="0">
                <a:solidFill>
                  <a:schemeClr val="accent3">
                    <a:lumMod val="75000"/>
                  </a:schemeClr>
                </a:solidFill>
                <a:latin typeface="Algerian" panose="04020705040A02060702" pitchFamily="82" charset="0"/>
              </a:rPr>
              <a:t>Children, Young People and Families’ Perception of Well-being</a:t>
            </a:r>
          </a:p>
        </p:txBody>
      </p:sp>
      <p:pic>
        <p:nvPicPr>
          <p:cNvPr id="1026" name="Picture 2" descr="neon purple with stars in the background and a black background">
            <a:extLst>
              <a:ext uri="{FF2B5EF4-FFF2-40B4-BE49-F238E27FC236}">
                <a16:creationId xmlns:a16="http://schemas.microsoft.com/office/drawing/2014/main" id="{CF762E70-48A0-27DD-717D-BA1048B9BF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5657" y="1694543"/>
            <a:ext cx="4270828" cy="4270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58099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54EB22-6B38-5BC5-C75F-A544E7ECEF5E}"/>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95C1CB2-2174-6A7D-B2D1-80253942D0A6}"/>
              </a:ext>
            </a:extLst>
          </p:cNvPr>
          <p:cNvSpPr>
            <a:spLocks noGrp="1"/>
          </p:cNvSpPr>
          <p:nvPr>
            <p:ph type="sldNum" sz="quarter" idx="12"/>
          </p:nvPr>
        </p:nvSpPr>
        <p:spPr/>
        <p:txBody>
          <a:bodyPr/>
          <a:lstStyle/>
          <a:p>
            <a:pPr rtl="0"/>
            <a:fld id="{FE024F78-56A6-7740-B68D-8D4D026EDF3F}" type="slidenum">
              <a:rPr lang="en-GB" smtClean="0"/>
              <a:pPr rtl="0"/>
              <a:t>6</a:t>
            </a:fld>
            <a:endParaRPr lang="en-GB" dirty="0"/>
          </a:p>
        </p:txBody>
      </p:sp>
      <p:sp>
        <p:nvSpPr>
          <p:cNvPr id="6" name="TextBox 5">
            <a:extLst>
              <a:ext uri="{FF2B5EF4-FFF2-40B4-BE49-F238E27FC236}">
                <a16:creationId xmlns:a16="http://schemas.microsoft.com/office/drawing/2014/main" id="{DB611F66-4460-5E5A-5299-BEBB94785C59}"/>
              </a:ext>
            </a:extLst>
          </p:cNvPr>
          <p:cNvSpPr txBox="1"/>
          <p:nvPr/>
        </p:nvSpPr>
        <p:spPr>
          <a:xfrm>
            <a:off x="3744686" y="618695"/>
            <a:ext cx="8040914" cy="6617196"/>
          </a:xfrm>
          <a:prstGeom prst="rect">
            <a:avLst/>
          </a:prstGeom>
          <a:noFill/>
        </p:spPr>
        <p:txBody>
          <a:bodyPr wrap="square" rtlCol="0">
            <a:spAutoFit/>
          </a:bodyPr>
          <a:lstStyle/>
          <a:p>
            <a:r>
              <a:rPr lang="en-US" sz="1400" dirty="0">
                <a:solidFill>
                  <a:schemeClr val="bg1"/>
                </a:solidFill>
              </a:rPr>
              <a:t>Theo’s case powerfully illustrates the critical importance of partnership working and effective communication across agencies in safeguarding children. Multi-agency collaboration is a cornerstone of child protection practice, ensuring that professionals from different disciplines share relevant information, coordinate interventions, and maintain a holistic understanding of a child’s circumstances. In Theo’s case, the review identified multiple missed opportunities where concerns were either not adequately shared or not acted upon in a timely or robust manner. These gaps in communication contributed to a fragmented response that failed to address escalating risks.</a:t>
            </a:r>
          </a:p>
          <a:p>
            <a:r>
              <a:rPr lang="en-US" sz="1400" dirty="0">
                <a:solidFill>
                  <a:schemeClr val="bg1"/>
                </a:solidFill>
              </a:rPr>
              <a:t>Parenting assessments were notably superficial, lacking the depth and rigor required to capture the complexity of the family’s situation. Crucially, they did not incorporate insights from all professionals involved, such as health visitors, substance misuse workers, or midwives. This omission undermined the accuracy of assessments and limited the effectiveness of subsequent planning. The absence of a coordinated response to the concealed pregnancy and parental cannabis misuse further exemplifies the breakdown in inter-agency working. These issues were known to individual professionals but were not collectively addressed, allowing risk factors to persist and intensify.</a:t>
            </a:r>
          </a:p>
          <a:p>
            <a:r>
              <a:rPr lang="en-US" sz="1400" dirty="0">
                <a:solidFill>
                  <a:schemeClr val="bg1"/>
                </a:solidFill>
              </a:rPr>
              <a:t>Safeguarding is a shared responsibility, and no single agency can protect children in isolation. Effective multi-agency collaboration requires clear communication protocols, shared risk assessments, and a culture of respectful professional challenge. In Theo’s case, the lack of a unified safeguarding plan meant that professionals were working in silos, with limited oversight of the broader picture. Moreover, insufficient challenge between professionals—whether due to hierarchy, uncertainty, or overreliance on parental self-reporting—meant that concerns were not escalated or scrutinized appropriately.</a:t>
            </a:r>
          </a:p>
          <a:p>
            <a:r>
              <a:rPr lang="en-US" sz="1400" dirty="0">
                <a:solidFill>
                  <a:schemeClr val="bg1"/>
                </a:solidFill>
              </a:rPr>
              <a:t>This case highlights the need for robust systems that support transparency, accountability, and critical reflection. Professionals must feel empowered to question decisions, raise concerns, and advocate for the child’s best interests, even when this involves challenging colleagues or organizational norms. Regular multi-agency meetings, joint training, and shared digital platforms can enhance coordination and reduce the risk of disguised compliance or overlooked harm. Ultimately, safeguarding children like Theo depends on a collective commitment to partnership working, where every professional recognizes their role in protecting vulnerable children and contributes to a coherent, child-</a:t>
            </a:r>
            <a:r>
              <a:rPr lang="en-US" sz="1400" dirty="0" err="1">
                <a:solidFill>
                  <a:schemeClr val="bg1"/>
                </a:solidFill>
              </a:rPr>
              <a:t>centred</a:t>
            </a:r>
            <a:r>
              <a:rPr lang="en-US" sz="1400" dirty="0">
                <a:solidFill>
                  <a:schemeClr val="bg1"/>
                </a:solidFill>
              </a:rPr>
              <a:t> response.</a:t>
            </a:r>
          </a:p>
          <a:p>
            <a:endParaRPr lang="en-GB" dirty="0"/>
          </a:p>
        </p:txBody>
      </p:sp>
      <p:sp>
        <p:nvSpPr>
          <p:cNvPr id="2" name="TextBox 1">
            <a:extLst>
              <a:ext uri="{FF2B5EF4-FFF2-40B4-BE49-F238E27FC236}">
                <a16:creationId xmlns:a16="http://schemas.microsoft.com/office/drawing/2014/main" id="{4B8C1D8E-4CBE-92FF-D1B1-546F65819733}"/>
              </a:ext>
            </a:extLst>
          </p:cNvPr>
          <p:cNvSpPr txBox="1"/>
          <p:nvPr/>
        </p:nvSpPr>
        <p:spPr>
          <a:xfrm>
            <a:off x="268514" y="5067"/>
            <a:ext cx="11364686" cy="523220"/>
          </a:xfrm>
          <a:prstGeom prst="rect">
            <a:avLst/>
          </a:prstGeom>
          <a:noFill/>
        </p:spPr>
        <p:txBody>
          <a:bodyPr wrap="square">
            <a:spAutoFit/>
          </a:bodyPr>
          <a:lstStyle/>
          <a:p>
            <a:pPr algn="ctr"/>
            <a:r>
              <a:rPr lang="en-US" sz="2800" u="sng" dirty="0">
                <a:solidFill>
                  <a:schemeClr val="accent3">
                    <a:lumMod val="75000"/>
                  </a:schemeClr>
                </a:solidFill>
                <a:latin typeface="Algerian" panose="04020705040A02060702" pitchFamily="82" charset="0"/>
              </a:rPr>
              <a:t>The importance of partnership working and communication</a:t>
            </a:r>
          </a:p>
        </p:txBody>
      </p:sp>
      <p:pic>
        <p:nvPicPr>
          <p:cNvPr id="2050" name="Picture 2" descr="neon blue with a black background">
            <a:extLst>
              <a:ext uri="{FF2B5EF4-FFF2-40B4-BE49-F238E27FC236}">
                <a16:creationId xmlns:a16="http://schemas.microsoft.com/office/drawing/2014/main" id="{6BDDA681-3F4D-A85A-8295-3313349E7C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84" y="1429657"/>
            <a:ext cx="3562531" cy="3562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22863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2BA1C-30BA-F56E-8144-7E08F0ECFD4C}"/>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0BFF2CC-473A-F7AB-460E-CA7FA65D6DD3}"/>
              </a:ext>
            </a:extLst>
          </p:cNvPr>
          <p:cNvSpPr>
            <a:spLocks noGrp="1"/>
          </p:cNvSpPr>
          <p:nvPr>
            <p:ph type="sldNum" sz="quarter" idx="12"/>
          </p:nvPr>
        </p:nvSpPr>
        <p:spPr/>
        <p:txBody>
          <a:bodyPr/>
          <a:lstStyle/>
          <a:p>
            <a:pPr rtl="0"/>
            <a:fld id="{FE024F78-56A6-7740-B68D-8D4D026EDF3F}" type="slidenum">
              <a:rPr lang="en-GB" smtClean="0"/>
              <a:pPr rtl="0"/>
              <a:t>7</a:t>
            </a:fld>
            <a:endParaRPr lang="en-GB" dirty="0"/>
          </a:p>
        </p:txBody>
      </p:sp>
      <p:sp>
        <p:nvSpPr>
          <p:cNvPr id="6" name="TextBox 5">
            <a:extLst>
              <a:ext uri="{FF2B5EF4-FFF2-40B4-BE49-F238E27FC236}">
                <a16:creationId xmlns:a16="http://schemas.microsoft.com/office/drawing/2014/main" id="{9585BEC0-EBA6-ABA5-4984-3F179C758705}"/>
              </a:ext>
            </a:extLst>
          </p:cNvPr>
          <p:cNvSpPr txBox="1"/>
          <p:nvPr/>
        </p:nvSpPr>
        <p:spPr>
          <a:xfrm>
            <a:off x="94343" y="885372"/>
            <a:ext cx="7097486" cy="5816977"/>
          </a:xfrm>
          <a:prstGeom prst="rect">
            <a:avLst/>
          </a:prstGeom>
          <a:noFill/>
        </p:spPr>
        <p:txBody>
          <a:bodyPr wrap="square" rtlCol="0">
            <a:spAutoFit/>
          </a:bodyPr>
          <a:lstStyle/>
          <a:p>
            <a:r>
              <a:rPr lang="en-US" sz="1200" dirty="0">
                <a:solidFill>
                  <a:schemeClr val="bg1"/>
                </a:solidFill>
              </a:rPr>
              <a:t>Theo’s case exposes significant systemic weaknesses in assessment, decision-making, and interagency coordination, all of which are critical components of effective safeguarding practice. The assessments undertaken were overly descriptive, focusing on surface-level observations rather than engaging in deeper analysis. They lacked the analytical rigor necessary to explore the implications of parental behaviors—such as substance misuse and domestic abuse—on Theo’s immediate and long-term safety. This failure to critically evaluate risk factors meant that concerns were not sufficiently escalated or addressed through coordinated intervention.</a:t>
            </a:r>
          </a:p>
          <a:p>
            <a:r>
              <a:rPr lang="en-US" sz="1200" dirty="0">
                <a:solidFill>
                  <a:schemeClr val="bg1"/>
                </a:solidFill>
              </a:rPr>
              <a:t>One of the most concerning oversights was the concealed pregnancy, which was not adequately explored or responded to, despite being a well-documented risk factor in safeguarding literature. Concealed pregnancies can indicate underlying issues such as fear, coercion, or disengagement from services, and should trigger robust multi-agency assessments. In Theo’s case, the lack of a proactive response to this known risk contributed to a fragmented understanding of the family’s needs and vulnerabilities.</a:t>
            </a:r>
          </a:p>
          <a:p>
            <a:r>
              <a:rPr lang="en-US" sz="1200" dirty="0">
                <a:solidFill>
                  <a:schemeClr val="bg1"/>
                </a:solidFill>
              </a:rPr>
              <a:t>The decision to reunify Theo with his parents during care proceedings occurred without clear evidence of sustained behavioral change or comprehensive multi-agency oversight. This contravenes statutory duties under legislation such as the Children Act 1989 and guidance outlined in </a:t>
            </a:r>
            <a:r>
              <a:rPr lang="en-US" sz="1200" i="1" dirty="0">
                <a:solidFill>
                  <a:schemeClr val="bg1"/>
                </a:solidFill>
              </a:rPr>
              <a:t>Working Together to Safeguard Children (2018)</a:t>
            </a:r>
            <a:r>
              <a:rPr lang="en-US" sz="1200" dirty="0">
                <a:solidFill>
                  <a:schemeClr val="bg1"/>
                </a:solidFill>
              </a:rPr>
              <a:t>, which emphasize the importance of evidence-based decision-making and collaborative planning. Reunification should only occur when there is demonstrable progress and a shared professional consensus that the child’s welfare will be safeguarded.</a:t>
            </a:r>
          </a:p>
          <a:p>
            <a:r>
              <a:rPr lang="en-US" sz="1200" dirty="0">
                <a:solidFill>
                  <a:schemeClr val="bg1"/>
                </a:solidFill>
              </a:rPr>
              <a:t>To improve outcomes in cases like Theo’s, several professional interventions could be implemented. These include joint protocols for responding to substance misuse and domestic abuse, ensuring that all agencies work from a shared understanding of risk and protective factors. Multi-agency pre-birth assessments are also vital, particularly when there are known concerns about parental capacity or engagement. Such assessments enable early identification of risk and the development of coordinated support plans before the child is born.</a:t>
            </a:r>
          </a:p>
          <a:p>
            <a:r>
              <a:rPr lang="en-US" sz="1200" dirty="0">
                <a:solidFill>
                  <a:schemeClr val="bg1"/>
                </a:solidFill>
              </a:rPr>
              <a:t>Additionally, the use of strengths-based frameworks—such as Signs of Safety or the Resilience Framework—can support more balanced assessments that consider both risk and protective factors. These approaches encourage professionals to engage families in meaningful dialogue, identify existing strengths, and co-create safety plans that are realistic and sustainable. Ultimately, safeguarding requires a culture of critical reflection, professional curiosity, and collaborative action to ensure that children like Theo are protected and supported to thrive.</a:t>
            </a:r>
          </a:p>
        </p:txBody>
      </p:sp>
      <p:sp>
        <p:nvSpPr>
          <p:cNvPr id="2" name="TextBox 1">
            <a:extLst>
              <a:ext uri="{FF2B5EF4-FFF2-40B4-BE49-F238E27FC236}">
                <a16:creationId xmlns:a16="http://schemas.microsoft.com/office/drawing/2014/main" id="{B794DA77-3CA5-02E3-0AA9-079B7E22167D}"/>
              </a:ext>
            </a:extLst>
          </p:cNvPr>
          <p:cNvSpPr txBox="1"/>
          <p:nvPr/>
        </p:nvSpPr>
        <p:spPr>
          <a:xfrm>
            <a:off x="290285" y="0"/>
            <a:ext cx="11364686" cy="954107"/>
          </a:xfrm>
          <a:prstGeom prst="rect">
            <a:avLst/>
          </a:prstGeom>
          <a:noFill/>
        </p:spPr>
        <p:txBody>
          <a:bodyPr wrap="square">
            <a:spAutoFit/>
          </a:bodyPr>
          <a:lstStyle/>
          <a:p>
            <a:pPr algn="ctr"/>
            <a:r>
              <a:rPr lang="en-US" sz="2800" u="sng" dirty="0">
                <a:solidFill>
                  <a:schemeClr val="accent3">
                    <a:lumMod val="75000"/>
                  </a:schemeClr>
                </a:solidFill>
                <a:latin typeface="Algerian" panose="04020705040A02060702" pitchFamily="82" charset="0"/>
              </a:rPr>
              <a:t>Critical analysis of the relevant case study and relevant policies</a:t>
            </a:r>
          </a:p>
        </p:txBody>
      </p:sp>
      <p:pic>
        <p:nvPicPr>
          <p:cNvPr id="3074" name="Picture 2" descr="neon pink Open folders, magnifying glasses over papers, or checklists.">
            <a:extLst>
              <a:ext uri="{FF2B5EF4-FFF2-40B4-BE49-F238E27FC236}">
                <a16:creationId xmlns:a16="http://schemas.microsoft.com/office/drawing/2014/main" id="{480A0336-1340-6378-01F1-4B735A8D53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2170" y="1280884"/>
            <a:ext cx="4632235" cy="4632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04052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F7E0E-5E84-FD63-388B-45A82EA17DF1}"/>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3A55DC5-CCC6-0395-2191-0FD7F8383594}"/>
              </a:ext>
            </a:extLst>
          </p:cNvPr>
          <p:cNvSpPr>
            <a:spLocks noGrp="1"/>
          </p:cNvSpPr>
          <p:nvPr>
            <p:ph type="sldNum" sz="quarter" idx="12"/>
          </p:nvPr>
        </p:nvSpPr>
        <p:spPr/>
        <p:txBody>
          <a:bodyPr/>
          <a:lstStyle/>
          <a:p>
            <a:pPr rtl="0"/>
            <a:fld id="{FE024F78-56A6-7740-B68D-8D4D026EDF3F}" type="slidenum">
              <a:rPr lang="en-GB" smtClean="0"/>
              <a:pPr rtl="0"/>
              <a:t>8</a:t>
            </a:fld>
            <a:endParaRPr lang="en-GB" dirty="0"/>
          </a:p>
        </p:txBody>
      </p:sp>
      <p:sp>
        <p:nvSpPr>
          <p:cNvPr id="6" name="TextBox 5">
            <a:extLst>
              <a:ext uri="{FF2B5EF4-FFF2-40B4-BE49-F238E27FC236}">
                <a16:creationId xmlns:a16="http://schemas.microsoft.com/office/drawing/2014/main" id="{8FF20771-19B2-26F9-5C42-AB7F765D0DEF}"/>
              </a:ext>
            </a:extLst>
          </p:cNvPr>
          <p:cNvSpPr txBox="1"/>
          <p:nvPr/>
        </p:nvSpPr>
        <p:spPr>
          <a:xfrm>
            <a:off x="4448629" y="899549"/>
            <a:ext cx="7547429" cy="5755422"/>
          </a:xfrm>
          <a:prstGeom prst="rect">
            <a:avLst/>
          </a:prstGeom>
          <a:noFill/>
        </p:spPr>
        <p:txBody>
          <a:bodyPr wrap="square" rtlCol="0">
            <a:spAutoFit/>
          </a:bodyPr>
          <a:lstStyle/>
          <a:p>
            <a:r>
              <a:rPr lang="en-US" sz="1200" dirty="0">
                <a:solidFill>
                  <a:schemeClr val="bg1"/>
                </a:solidFill>
              </a:rPr>
              <a:t>Theo’s case starkly illustrates a troubling disconnect between national safeguarding policy frameworks and their implementation in frontline practice. While statutory guidance such as </a:t>
            </a:r>
            <a:r>
              <a:rPr lang="en-US" sz="1200" i="1" dirty="0">
                <a:solidFill>
                  <a:schemeClr val="bg1"/>
                </a:solidFill>
              </a:rPr>
              <a:t>Working Together to Safeguard Children (2018)</a:t>
            </a:r>
            <a:r>
              <a:rPr lang="en-US" sz="1200" dirty="0">
                <a:solidFill>
                  <a:schemeClr val="bg1"/>
                </a:solidFill>
              </a:rPr>
              <a:t> provides a clear blueprint for multi-agency collaboration, the reality on the ground was marked by inconsistency, fragmentation, and missed opportunities. Multi-disciplinary services—including social care, health, legal services, education, and police—were all involved at various points, yet they operated in silos, failing to share information effectively or coordinate their responses. This lack of integration undermined the collective capacity to assess risk, plan interventions, and protect Theo from harm.</a:t>
            </a:r>
          </a:p>
          <a:p>
            <a:r>
              <a:rPr lang="en-US" sz="1200" dirty="0">
                <a:solidFill>
                  <a:schemeClr val="bg1"/>
                </a:solidFill>
              </a:rPr>
              <a:t>Despite the presence of multiple professionals, decision-making remained disjointed. Key concerns—such as parental substance misuse, domestic abuse, and a concealed pregnancy—were known to individual agencies but not addressed through a unified safeguarding strategy. The absence of a coherent multi-agency plan meant that no single professional had a full picture of the family’s circumstances, and no one took decisive action to escalate concerns. This systemic failure contributed to a situation where Theo’s death was likely preventable had agencies worked more cohesively, assertively, and in line with statutory expectations.</a:t>
            </a:r>
          </a:p>
          <a:p>
            <a:r>
              <a:rPr lang="en-US" sz="1200" dirty="0">
                <a:solidFill>
                  <a:schemeClr val="bg1"/>
                </a:solidFill>
              </a:rPr>
              <a:t>The case highlights the urgent need to embed reflective supervision, continuous professional development, and shared accountability within safeguarding systems. Reflective supervision provides a structured space for practitioners to critically examine their decisions, challenge assumptions, and explore complex dynamics. It supports professional curiosity and helps prevent drift or </a:t>
            </a:r>
            <a:r>
              <a:rPr lang="en-US" sz="1200" dirty="0" err="1">
                <a:solidFill>
                  <a:schemeClr val="bg1"/>
                </a:solidFill>
              </a:rPr>
              <a:t>desensitisation</a:t>
            </a:r>
            <a:r>
              <a:rPr lang="en-US" sz="1200" dirty="0">
                <a:solidFill>
                  <a:schemeClr val="bg1"/>
                </a:solidFill>
              </a:rPr>
              <a:t> to risk. Continuous professional development ensures that staff remain up to date with best practice, legal duties, and emerging safeguarding issues, while also fostering confidence in multi-agency working.</a:t>
            </a:r>
          </a:p>
          <a:p>
            <a:r>
              <a:rPr lang="en-US" sz="1400" dirty="0">
                <a:solidFill>
                  <a:schemeClr val="bg1"/>
                </a:solidFill>
              </a:rPr>
              <a:t>Shared accountability is equally vital. Safeguarding must be understood as a collective responsibility, where all agencies are committed to transparent communication, joint decision-making, and mutual challenge. This requires clear protocols, shared digital systems, and a culture that values collaboration over hierarchy or defensiveness. When professionals feel empowered to speak up, question decisions, and advocate for children, safeguarding becomes more robust and responsive.</a:t>
            </a:r>
          </a:p>
          <a:p>
            <a:r>
              <a:rPr lang="en-US" sz="1400" dirty="0">
                <a:solidFill>
                  <a:schemeClr val="bg1"/>
                </a:solidFill>
              </a:rPr>
              <a:t>Ultimately, Theo’s case serves as a sobering reminder that policy alone cannot protect children. It must be translated into practice through strong leadership, interagency trust, and a relentless focus on the child’s lived experience. Only then can safeguarding systems fulfil their duty to promote welfare and prevent avoidable harm.</a:t>
            </a:r>
          </a:p>
        </p:txBody>
      </p:sp>
      <p:sp>
        <p:nvSpPr>
          <p:cNvPr id="2" name="TextBox 1">
            <a:extLst>
              <a:ext uri="{FF2B5EF4-FFF2-40B4-BE49-F238E27FC236}">
                <a16:creationId xmlns:a16="http://schemas.microsoft.com/office/drawing/2014/main" id="{1FCBE7B1-D960-FC78-F1A3-E1B6FEF20438}"/>
              </a:ext>
            </a:extLst>
          </p:cNvPr>
          <p:cNvSpPr txBox="1"/>
          <p:nvPr/>
        </p:nvSpPr>
        <p:spPr>
          <a:xfrm>
            <a:off x="341085" y="138500"/>
            <a:ext cx="11364686" cy="584775"/>
          </a:xfrm>
          <a:prstGeom prst="rect">
            <a:avLst/>
          </a:prstGeom>
          <a:noFill/>
        </p:spPr>
        <p:txBody>
          <a:bodyPr wrap="square">
            <a:spAutoFit/>
          </a:bodyPr>
          <a:lstStyle/>
          <a:p>
            <a:pPr algn="ctr"/>
            <a:r>
              <a:rPr lang="en-US" sz="3200" u="sng" dirty="0">
                <a:solidFill>
                  <a:schemeClr val="accent3">
                    <a:lumMod val="75000"/>
                  </a:schemeClr>
                </a:solidFill>
                <a:latin typeface="Algerian" panose="04020705040A02060702" pitchFamily="82" charset="0"/>
              </a:rPr>
              <a:t>Conclusion on policy and multi-disciplinary roles</a:t>
            </a:r>
          </a:p>
        </p:txBody>
      </p:sp>
      <p:pic>
        <p:nvPicPr>
          <p:cNvPr id="4102" name="Picture 6" descr="Puzzle pieces fitting together in neon green with stars in the background">
            <a:extLst>
              <a:ext uri="{FF2B5EF4-FFF2-40B4-BE49-F238E27FC236}">
                <a16:creationId xmlns:a16="http://schemas.microsoft.com/office/drawing/2014/main" id="{86841DDC-E358-490F-1743-1F260DE058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66" y="1304109"/>
            <a:ext cx="4051662" cy="4051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0184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09E96-E3FD-5BB0-0AAD-944EBBCFFE59}"/>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8CD4DBF-A2E9-70E7-0ADE-E458FC9D5452}"/>
              </a:ext>
            </a:extLst>
          </p:cNvPr>
          <p:cNvSpPr>
            <a:spLocks noGrp="1"/>
          </p:cNvSpPr>
          <p:nvPr>
            <p:ph type="sldNum" sz="quarter" idx="12"/>
          </p:nvPr>
        </p:nvSpPr>
        <p:spPr/>
        <p:txBody>
          <a:bodyPr/>
          <a:lstStyle/>
          <a:p>
            <a:pPr rtl="0"/>
            <a:fld id="{FE024F78-56A6-7740-B68D-8D4D026EDF3F}" type="slidenum">
              <a:rPr lang="en-GB" smtClean="0"/>
              <a:pPr rtl="0"/>
              <a:t>9</a:t>
            </a:fld>
            <a:endParaRPr lang="en-GB" dirty="0"/>
          </a:p>
        </p:txBody>
      </p:sp>
      <p:sp>
        <p:nvSpPr>
          <p:cNvPr id="6" name="TextBox 5">
            <a:extLst>
              <a:ext uri="{FF2B5EF4-FFF2-40B4-BE49-F238E27FC236}">
                <a16:creationId xmlns:a16="http://schemas.microsoft.com/office/drawing/2014/main" id="{760178A6-0FB1-4746-2A45-AF26317C9749}"/>
              </a:ext>
            </a:extLst>
          </p:cNvPr>
          <p:cNvSpPr txBox="1"/>
          <p:nvPr/>
        </p:nvSpPr>
        <p:spPr>
          <a:xfrm>
            <a:off x="307829" y="1547608"/>
            <a:ext cx="6371771" cy="5293757"/>
          </a:xfrm>
          <a:prstGeom prst="rect">
            <a:avLst/>
          </a:prstGeom>
          <a:noFill/>
        </p:spPr>
        <p:txBody>
          <a:bodyPr wrap="square" rtlCol="0">
            <a:spAutoFit/>
          </a:bodyPr>
          <a:lstStyle/>
          <a:p>
            <a:r>
              <a:rPr lang="en-US" sz="2000" dirty="0">
                <a:solidFill>
                  <a:schemeClr val="bg1"/>
                </a:solidFill>
              </a:rPr>
              <a:t>To strengthen multi- and inter-disciplinary safeguarding practice, several recommendations emerge. Agencies should implement mandatory audits of parenting and social work assessments to ensure analytical depth and effective information-sharing. Local authorities must revise procedures for concealed pregnancies, ensuring early identification and intervention. Joint training across sectors should focus on trauma-informed practice, disguised compliance, and professional curiosity. Integrated care pathways should be developed for families affected by substance misuse and domestic abuse, supported by shared digital case management systems. Escalation protocols must be strengthened to empower professionals to challenge decisions and advocate for the child’s best interests.</a:t>
            </a:r>
          </a:p>
          <a:p>
            <a:endParaRPr lang="en-GB" dirty="0"/>
          </a:p>
        </p:txBody>
      </p:sp>
      <p:sp>
        <p:nvSpPr>
          <p:cNvPr id="2" name="TextBox 1">
            <a:extLst>
              <a:ext uri="{FF2B5EF4-FFF2-40B4-BE49-F238E27FC236}">
                <a16:creationId xmlns:a16="http://schemas.microsoft.com/office/drawing/2014/main" id="{5F6A1763-E632-7DA7-0C4A-9B994791BE6C}"/>
              </a:ext>
            </a:extLst>
          </p:cNvPr>
          <p:cNvSpPr txBox="1"/>
          <p:nvPr/>
        </p:nvSpPr>
        <p:spPr>
          <a:xfrm>
            <a:off x="341085" y="272554"/>
            <a:ext cx="11364686" cy="1077218"/>
          </a:xfrm>
          <a:prstGeom prst="rect">
            <a:avLst/>
          </a:prstGeom>
          <a:noFill/>
        </p:spPr>
        <p:txBody>
          <a:bodyPr wrap="square">
            <a:spAutoFit/>
          </a:bodyPr>
          <a:lstStyle/>
          <a:p>
            <a:pPr algn="ctr"/>
            <a:r>
              <a:rPr lang="en-US" sz="3200" u="sng" dirty="0">
                <a:solidFill>
                  <a:schemeClr val="accent3">
                    <a:lumMod val="75000"/>
                  </a:schemeClr>
                </a:solidFill>
                <a:latin typeface="Algerian" panose="04020705040A02060702" pitchFamily="82" charset="0"/>
              </a:rPr>
              <a:t>Recommendations to improve multi and inter disciplinary practice </a:t>
            </a:r>
          </a:p>
        </p:txBody>
      </p:sp>
      <p:pic>
        <p:nvPicPr>
          <p:cNvPr id="6146" name="Picture 2" descr="Lightbulb over a document in neon purple">
            <a:extLst>
              <a:ext uri="{FF2B5EF4-FFF2-40B4-BE49-F238E27FC236}">
                <a16:creationId xmlns:a16="http://schemas.microsoft.com/office/drawing/2014/main" id="{C421AE29-7CB8-D7D5-DE8D-5D2C2E0328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4970" y="1723571"/>
            <a:ext cx="4611605" cy="4611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193022"/>
      </p:ext>
    </p:extLst>
  </p:cSld>
  <p:clrMapOvr>
    <a:masterClrMapping/>
  </p:clrMapOvr>
  <p:transition spd="slow">
    <p:wedg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rtlCol="0"/>
          <a:lstStyle>
            <a:defPPr>
              <a:defRPr lang="en-GB"/>
            </a:defPPr>
          </a:lstStyle>
          <a:p>
            <a:pPr rtl="0"/>
            <a:r>
              <a:rPr lang="en-GB"/>
              <a:t>Thank you</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10</a:t>
            </a:fld>
            <a:endParaRPr lang="en-GB" dirty="0"/>
          </a:p>
        </p:txBody>
      </p:sp>
      <p:pic>
        <p:nvPicPr>
          <p:cNvPr id="5122" name="Picture 2" descr="Neon Thumbs Up Icon Hand Social Media Symbol Stock Illustrations – 56 Neon  Thumbs Up Icon Hand Social Media Symbol Stock Illustrations, Vectors &amp;  Clipart - Dreamstime">
            <a:extLst>
              <a:ext uri="{FF2B5EF4-FFF2-40B4-BE49-F238E27FC236}">
                <a16:creationId xmlns:a16="http://schemas.microsoft.com/office/drawing/2014/main" id="{A30E9445-32C8-4A7E-5C91-DAC3F0A724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0415" y="3429000"/>
            <a:ext cx="3266122" cy="32661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0245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6D7367-F508-4F80-B02C-79260B726607}">
  <ds:schemaRefs>
    <ds:schemaRef ds:uri="http://purl.org/dc/dcmitype/"/>
    <ds:schemaRef ds:uri="http://purl.org/dc/elements/1.1/"/>
    <ds:schemaRef ds:uri="16c05727-aa75-4e4a-9b5f-8a80a1165891"/>
    <ds:schemaRef ds:uri="http://schemas.microsoft.com/office/2006/metadata/properties"/>
    <ds:schemaRef ds:uri="71af3243-3dd4-4a8d-8c0d-dd76da1f02a5"/>
    <ds:schemaRef ds:uri="http://schemas.microsoft.com/sharepoint/v3"/>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230e9df3-be65-4c73-a93b-d1236ebd677e"/>
    <ds:schemaRef ds:uri="http://www.w3.org/XML/1998/namespace"/>
  </ds:schemaRefs>
</ds:datastoreItem>
</file>

<file path=customXml/itemProps2.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{4F2DDF2E-A035-47BF-97BB-16A9E94EABEC}tf11936837_win32</Template>
  <TotalTime>158</TotalTime>
  <Words>2096</Words>
  <Application>Microsoft Office PowerPoint</Application>
  <PresentationFormat>Widescreen</PresentationFormat>
  <Paragraphs>72</Paragraphs>
  <Slides>10</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Algerian</vt:lpstr>
      <vt:lpstr>Arial</vt:lpstr>
      <vt:lpstr>Arial Nova</vt:lpstr>
      <vt:lpstr>Biome</vt:lpstr>
      <vt:lpstr>Biome Light</vt:lpstr>
      <vt:lpstr>Calibri</vt:lpstr>
      <vt:lpstr>Cavolini</vt:lpstr>
      <vt:lpstr>Segoe UI</vt:lpstr>
      <vt:lpstr>Wingdings</vt:lpstr>
      <vt:lpstr>Office Theme</vt:lpstr>
      <vt:lpstr>Shahnaz Kausar</vt:lpstr>
      <vt:lpstr>Theo’s case study</vt:lpstr>
      <vt:lpstr>PowerPoint Presentation</vt:lpstr>
      <vt:lpstr>Contents:</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 K</dc:creator>
  <cp:lastModifiedBy>S K</cp:lastModifiedBy>
  <cp:revision>2</cp:revision>
  <dcterms:created xsi:type="dcterms:W3CDTF">2025-10-18T13:32:57Z</dcterms:created>
  <dcterms:modified xsi:type="dcterms:W3CDTF">2026-03-21T21:57:14Z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