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537219-4DD4-4BC6-AC65-A55E02FF47E9}" v="41" dt="2026-06-21T17:21:43.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3504" autoAdjust="0"/>
  </p:normalViewPr>
  <p:slideViewPr>
    <p:cSldViewPr snapToGrid="0">
      <p:cViewPr varScale="1">
        <p:scale>
          <a:sx n="52" d="100"/>
          <a:sy n="52" d="100"/>
        </p:scale>
        <p:origin x="187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641454-241C-4E14-B0B2-A857F66659A0}" type="datetimeFigureOut">
              <a:rPr lang="en-IN" smtClean="0"/>
              <a:t>21-06-2026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9F50D4-22B9-42A8-BC07-539232F23460}" type="slidenum">
              <a:rPr lang="en-IN" smtClean="0"/>
              <a:t>‹#›</a:t>
            </a:fld>
            <a:endParaRPr lang="en-IN"/>
          </a:p>
        </p:txBody>
      </p:sp>
    </p:spTree>
    <p:extLst>
      <p:ext uri="{BB962C8B-B14F-4D97-AF65-F5344CB8AC3E}">
        <p14:creationId xmlns:p14="http://schemas.microsoft.com/office/powerpoint/2010/main" val="1014369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09F50D4-22B9-42A8-BC07-539232F23460}" type="slidenum">
              <a:rPr lang="en-IN" smtClean="0"/>
              <a:t>1</a:t>
            </a:fld>
            <a:endParaRPr lang="en-IN"/>
          </a:p>
        </p:txBody>
      </p:sp>
    </p:spTree>
    <p:extLst>
      <p:ext uri="{BB962C8B-B14F-4D97-AF65-F5344CB8AC3E}">
        <p14:creationId xmlns:p14="http://schemas.microsoft.com/office/powerpoint/2010/main" val="2181239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09F50D4-22B9-42A8-BC07-539232F23460}" type="slidenum">
              <a:rPr lang="en-IN" smtClean="0"/>
              <a:t>2</a:t>
            </a:fld>
            <a:endParaRPr lang="en-IN"/>
          </a:p>
        </p:txBody>
      </p:sp>
    </p:spTree>
    <p:extLst>
      <p:ext uri="{BB962C8B-B14F-4D97-AF65-F5344CB8AC3E}">
        <p14:creationId xmlns:p14="http://schemas.microsoft.com/office/powerpoint/2010/main" val="1881907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presentation is going to be done in the context of the Health and social care sector, following the estimation of proper policies, legislation and technology implementation of elderly care and support. The concept of ageing is associated with the time frame during which the physiological deterioration of elderly people is observed. The overall system of estimating and evaluating current care and support, and also identifying the purpose of policy and legislation, is going to be estimated with the application of case study evaluation of current care provision in the UK healthcare setting. Improvement of the care system along with the process of solving ideas for further areas of development.</a:t>
            </a:r>
          </a:p>
          <a:p>
            <a:pPr algn="just"/>
            <a:endParaRPr lang="en-IN" dirty="0"/>
          </a:p>
        </p:txBody>
      </p:sp>
      <p:sp>
        <p:nvSpPr>
          <p:cNvPr id="4" name="Slide Number Placeholder 3"/>
          <p:cNvSpPr>
            <a:spLocks noGrp="1"/>
          </p:cNvSpPr>
          <p:nvPr>
            <p:ph type="sldNum" sz="quarter" idx="10"/>
          </p:nvPr>
        </p:nvSpPr>
        <p:spPr/>
        <p:txBody>
          <a:bodyPr/>
          <a:lstStyle/>
          <a:p>
            <a:fld id="{609F50D4-22B9-42A8-BC07-539232F23460}" type="slidenum">
              <a:rPr lang="en-IN" smtClean="0"/>
              <a:t>3</a:t>
            </a:fld>
            <a:endParaRPr lang="en-IN"/>
          </a:p>
        </p:txBody>
      </p:sp>
    </p:spTree>
    <p:extLst>
      <p:ext uri="{BB962C8B-B14F-4D97-AF65-F5344CB8AC3E}">
        <p14:creationId xmlns:p14="http://schemas.microsoft.com/office/powerpoint/2010/main" val="2967517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An increasing demand is found in the elderly ageing population of the UK. Different types of advancement in healthcare, increased level of life expectancy, and social and medical progress create pressure on the health and social care system (Ahmed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 According to the Office for National Statistics, the number of people over 65 is ever-increasing. The National Health Service social care providers are looking into the system of the Health Care sector. Different types of complex and varied needs of older people demand physical care, fulfilment of emotional needs and psychological support to align with the purpose of health professionals to identify the problems and provide solutions. The importance of innovation, empowerment and policy is associated with the betterment of older people with proper service and executing the system of person-centred care approach (</a:t>
            </a:r>
            <a:r>
              <a:rPr lang="en-GB" sz="1200" u="none" kern="1200" dirty="0" err="1">
                <a:solidFill>
                  <a:schemeClr val="tx1"/>
                </a:solidFill>
                <a:effectLst/>
                <a:latin typeface="+mn-lt"/>
                <a:ea typeface="+mn-ea"/>
                <a:cs typeface="+mn-cs"/>
              </a:rPr>
              <a:t>Ayoubi-Mahani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4</a:t>
            </a:fld>
            <a:endParaRPr lang="en-IN"/>
          </a:p>
        </p:txBody>
      </p:sp>
    </p:spTree>
    <p:extLst>
      <p:ext uri="{BB962C8B-B14F-4D97-AF65-F5344CB8AC3E}">
        <p14:creationId xmlns:p14="http://schemas.microsoft.com/office/powerpoint/2010/main" val="502553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overall holistic approach of practical, emotional and financial supports is related to the maintenance of person-centred care, along with the purpose of the guidelines of the NHS look into the system of care, support and empowerment for older people (</a:t>
            </a:r>
            <a:r>
              <a:rPr lang="en-IN" sz="1200" kern="1200" dirty="0" err="1">
                <a:solidFill>
                  <a:schemeClr val="tx1"/>
                </a:solidFill>
                <a:effectLst/>
                <a:latin typeface="+mn-lt"/>
                <a:ea typeface="+mn-ea"/>
                <a:cs typeface="+mn-cs"/>
              </a:rPr>
              <a:t>Andersson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 The functional purpose of ability, different types of estimations and adaptation, and the landscape of domiciliary care service, presidential care and nursing are all associated with the system of providing relentless services of older people, along with the maintenance of autonomy and also that approach of flexibility (</a:t>
            </a:r>
            <a:r>
              <a:rPr lang="en-GB" sz="1200" kern="1200" dirty="0" err="1">
                <a:solidFill>
                  <a:schemeClr val="tx1"/>
                </a:solidFill>
                <a:effectLst/>
                <a:latin typeface="+mn-lt"/>
                <a:ea typeface="+mn-ea"/>
                <a:cs typeface="+mn-cs"/>
              </a:rPr>
              <a:t>Barcham</a:t>
            </a:r>
            <a:r>
              <a:rPr lang="en-GB" sz="120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2024). The theoretical execution of activity theory deals with community-based service that becomes effective for the area of development through general physician service, where the maintenance of the people will be followed by proper approaches (Bartlett, 2023).</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 overall purpose of managing mental health, implementing the system of person-centred theory, relates to the system of estimating the necessity of older people regarding individual services. The system of enabling their autonomy following the process of remaining active eventually becomes effective for the overall process of decision making, along with the compliance of the Care Act 2014</a:t>
            </a:r>
            <a:r>
              <a:rPr lang="en-IN" sz="1200" kern="1200" baseline="0" dirty="0">
                <a:solidFill>
                  <a:schemeClr val="tx1"/>
                </a:solidFill>
                <a:effectLst/>
                <a:latin typeface="+mn-lt"/>
                <a:ea typeface="+mn-ea"/>
                <a:cs typeface="+mn-cs"/>
              </a:rPr>
              <a:t> (</a:t>
            </a:r>
            <a:r>
              <a:rPr lang="en-IN" sz="1200" kern="1200" baseline="0" dirty="0" err="1">
                <a:solidFill>
                  <a:schemeClr val="tx1"/>
                </a:solidFill>
                <a:effectLst/>
                <a:latin typeface="+mn-lt"/>
                <a:ea typeface="+mn-ea"/>
                <a:cs typeface="+mn-cs"/>
              </a:rPr>
              <a:t>Bogerd</a:t>
            </a:r>
            <a:r>
              <a:rPr lang="en-IN" sz="1200" kern="1200" baseline="0" dirty="0">
                <a:solidFill>
                  <a:schemeClr val="tx1"/>
                </a:solidFill>
                <a:effectLst/>
                <a:latin typeface="+mn-lt"/>
                <a:ea typeface="+mn-ea"/>
                <a:cs typeface="+mn-cs"/>
              </a:rPr>
              <a:t> </a:t>
            </a:r>
            <a:r>
              <a:rPr lang="en-IN" sz="1200" i="1" kern="1200" baseline="0" dirty="0">
                <a:solidFill>
                  <a:schemeClr val="tx1"/>
                </a:solidFill>
                <a:effectLst/>
                <a:latin typeface="+mn-lt"/>
                <a:ea typeface="+mn-ea"/>
                <a:cs typeface="+mn-cs"/>
              </a:rPr>
              <a:t>et al., </a:t>
            </a:r>
            <a:r>
              <a:rPr lang="en-IN" sz="1200" kern="1200" baseline="0" dirty="0">
                <a:solidFill>
                  <a:schemeClr val="tx1"/>
                </a:solidFill>
                <a:effectLst/>
                <a:latin typeface="+mn-lt"/>
                <a:ea typeface="+mn-ea"/>
                <a:cs typeface="+mn-cs"/>
              </a:rPr>
              <a:t>2024).</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5</a:t>
            </a:fld>
            <a:endParaRPr lang="en-IN"/>
          </a:p>
        </p:txBody>
      </p:sp>
    </p:spTree>
    <p:extLst>
      <p:ext uri="{BB962C8B-B14F-4D97-AF65-F5344CB8AC3E}">
        <p14:creationId xmlns:p14="http://schemas.microsoft.com/office/powerpoint/2010/main" val="955648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purposeful</a:t>
            </a:r>
            <a:r>
              <a:rPr lang="en-IN" sz="1200" kern="1200" baseline="0" dirty="0">
                <a:solidFill>
                  <a:schemeClr val="tx1"/>
                </a:solidFill>
                <a:effectLst/>
                <a:latin typeface="+mn-lt"/>
                <a:ea typeface="+mn-ea"/>
                <a:cs typeface="+mn-cs"/>
              </a:rPr>
              <a:t> execution</a:t>
            </a:r>
            <a:r>
              <a:rPr lang="en-IN" sz="1200" kern="1200" dirty="0">
                <a:solidFill>
                  <a:schemeClr val="tx1"/>
                </a:solidFill>
                <a:effectLst/>
                <a:latin typeface="+mn-lt"/>
                <a:ea typeface="+mn-ea"/>
                <a:cs typeface="+mn-cs"/>
              </a:rPr>
              <a:t> of assistive technology, the clear system of having information about health conditions and also the representation of rights and entitlements are all associated with the estimation of opportunities to take part in the service of older people (</a:t>
            </a:r>
            <a:r>
              <a:rPr lang="en-IN" sz="1200" kern="1200" dirty="0" err="1">
                <a:solidFill>
                  <a:schemeClr val="tx1"/>
                </a:solidFill>
                <a:effectLst/>
                <a:latin typeface="+mn-lt"/>
                <a:ea typeface="+mn-ea"/>
                <a:cs typeface="+mn-cs"/>
              </a:rPr>
              <a:t>Giusti</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 The estimation of different types of technology, like telecare, the implementation of the system of telemedicine, and the purpose of dementia technology needs to be influenced by psycho social theories like continuity, which will be associated with the daily life practices of older people. </a:t>
            </a:r>
          </a:p>
        </p:txBody>
      </p:sp>
      <p:sp>
        <p:nvSpPr>
          <p:cNvPr id="4" name="Slide Number Placeholder 3"/>
          <p:cNvSpPr>
            <a:spLocks noGrp="1"/>
          </p:cNvSpPr>
          <p:nvPr>
            <p:ph type="sldNum" sz="quarter" idx="10"/>
          </p:nvPr>
        </p:nvSpPr>
        <p:spPr/>
        <p:txBody>
          <a:bodyPr/>
          <a:lstStyle/>
          <a:p>
            <a:fld id="{609F50D4-22B9-42A8-BC07-539232F23460}" type="slidenum">
              <a:rPr lang="en-IN" smtClean="0"/>
              <a:t>6</a:t>
            </a:fld>
            <a:endParaRPr lang="en-IN"/>
          </a:p>
        </p:txBody>
      </p:sp>
    </p:spTree>
    <p:extLst>
      <p:ext uri="{BB962C8B-B14F-4D97-AF65-F5344CB8AC3E}">
        <p14:creationId xmlns:p14="http://schemas.microsoft.com/office/powerpoint/2010/main" val="4017537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The value and overall process of decision making, different types of emotional well-being and the achievement of the </a:t>
            </a:r>
            <a:r>
              <a:rPr lang="en-IN" sz="1200" b="1" kern="1200" dirty="0">
                <a:solidFill>
                  <a:schemeClr val="tx1"/>
                </a:solidFill>
                <a:effectLst/>
                <a:latin typeface="+mn-lt"/>
                <a:ea typeface="+mn-ea"/>
                <a:cs typeface="+mn-cs"/>
              </a:rPr>
              <a:t>Care Act 2014</a:t>
            </a:r>
            <a:r>
              <a:rPr lang="en-IN" sz="1200" kern="1200" dirty="0">
                <a:solidFill>
                  <a:schemeClr val="tx1"/>
                </a:solidFill>
                <a:effectLst/>
                <a:latin typeface="+mn-lt"/>
                <a:ea typeface="+mn-ea"/>
                <a:cs typeface="+mn-cs"/>
              </a:rPr>
              <a:t> referred to the purpose of the long-term plan of the NHS that has the provision of providing support for elderly people. The implementation of the </a:t>
            </a:r>
            <a:r>
              <a:rPr lang="en-IN" sz="1200" b="1" kern="1200" dirty="0">
                <a:solidFill>
                  <a:schemeClr val="tx1"/>
                </a:solidFill>
                <a:effectLst/>
                <a:latin typeface="+mn-lt"/>
                <a:ea typeface="+mn-ea"/>
                <a:cs typeface="+mn-cs"/>
              </a:rPr>
              <a:t>Equality Act 2010</a:t>
            </a:r>
            <a:r>
              <a:rPr lang="en-IN" sz="1200" kern="1200" dirty="0">
                <a:solidFill>
                  <a:schemeClr val="tx1"/>
                </a:solidFill>
                <a:effectLst/>
                <a:latin typeface="+mn-lt"/>
                <a:ea typeface="+mn-ea"/>
                <a:cs typeface="+mn-cs"/>
              </a:rPr>
              <a:t> can also be applied as an anti-discriminatory legislation that will be effective in terms of shaping the care for older people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Gravell</a:t>
            </a:r>
            <a:r>
              <a:rPr lang="en-GB" sz="120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2024). </a:t>
            </a:r>
          </a:p>
        </p:txBody>
      </p:sp>
      <p:sp>
        <p:nvSpPr>
          <p:cNvPr id="4" name="Slide Number Placeholder 3"/>
          <p:cNvSpPr>
            <a:spLocks noGrp="1"/>
          </p:cNvSpPr>
          <p:nvPr>
            <p:ph type="sldNum" sz="quarter" idx="10"/>
          </p:nvPr>
        </p:nvSpPr>
        <p:spPr/>
        <p:txBody>
          <a:bodyPr/>
          <a:lstStyle/>
          <a:p>
            <a:fld id="{609F50D4-22B9-42A8-BC07-539232F23460}" type="slidenum">
              <a:rPr lang="en-IN" smtClean="0"/>
              <a:t>7</a:t>
            </a:fld>
            <a:endParaRPr lang="en-IN"/>
          </a:p>
        </p:txBody>
      </p:sp>
    </p:spTree>
    <p:extLst>
      <p:ext uri="{BB962C8B-B14F-4D97-AF65-F5344CB8AC3E}">
        <p14:creationId xmlns:p14="http://schemas.microsoft.com/office/powerpoint/2010/main" val="189080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Process of intervention that promotes prevention by dealing with the </a:t>
            </a:r>
            <a:r>
              <a:rPr lang="en-IN" sz="1200" b="1" kern="1200" dirty="0">
                <a:solidFill>
                  <a:schemeClr val="tx1"/>
                </a:solidFill>
                <a:effectLst/>
                <a:latin typeface="+mn-lt"/>
                <a:ea typeface="+mn-ea"/>
                <a:cs typeface="+mn-cs"/>
              </a:rPr>
              <a:t>Continuity Theory. </a:t>
            </a:r>
            <a:r>
              <a:rPr lang="en-IN" sz="1200" kern="1200" dirty="0">
                <a:solidFill>
                  <a:schemeClr val="tx1"/>
                </a:solidFill>
                <a:effectLst/>
                <a:latin typeface="+mn-lt"/>
                <a:ea typeface="+mn-ea"/>
                <a:cs typeface="+mn-cs"/>
              </a:rPr>
              <a:t>The overall system of inclusive practices, different types of functional ability, the supporting purpose of elderly living and enhancement of autonomy are related to the consecutive system of screening, exercising and vaccination that eventually encourage the purpose of providing safeguard. Critical evaluation of safeguard figures out the protective measures of betterment, where over-protection adversely impacts the autonomy and respect of the older people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Hampel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a:t>
            </a:r>
            <a:endParaRPr lang="en-IN" sz="1200" kern="1200" dirty="0">
              <a:solidFill>
                <a:schemeClr val="tx1"/>
              </a:solidFill>
              <a:effectLst/>
              <a:latin typeface="+mn-lt"/>
              <a:ea typeface="+mn-ea"/>
              <a:cs typeface="+mn-cs"/>
            </a:endParaRPr>
          </a:p>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8</a:t>
            </a:fld>
            <a:endParaRPr lang="en-IN"/>
          </a:p>
        </p:txBody>
      </p:sp>
    </p:spTree>
    <p:extLst>
      <p:ext uri="{BB962C8B-B14F-4D97-AF65-F5344CB8AC3E}">
        <p14:creationId xmlns:p14="http://schemas.microsoft.com/office/powerpoint/2010/main" val="3734735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Different types of home-based services, the purposeful area of short-term and intensive plans, along with the system of assistive technology and telecare, will be effective for the integration between the voluntary sector and the long-term planning of the NHS (</a:t>
            </a:r>
            <a:r>
              <a:rPr lang="en-GB" sz="1200" kern="1200" dirty="0">
                <a:solidFill>
                  <a:schemeClr val="tx1"/>
                </a:solidFill>
                <a:effectLst/>
                <a:latin typeface="+mn-lt"/>
                <a:ea typeface="+mn-ea"/>
                <a:cs typeface="+mn-cs"/>
              </a:rPr>
              <a:t>Hanley and Hodge, 2024)</a:t>
            </a:r>
            <a:r>
              <a:rPr lang="en-IN" sz="1200" kern="1200" dirty="0">
                <a:solidFill>
                  <a:schemeClr val="tx1"/>
                </a:solidFill>
                <a:effectLst/>
                <a:latin typeface="+mn-lt"/>
                <a:ea typeface="+mn-ea"/>
                <a:cs typeface="+mn-cs"/>
              </a:rPr>
              <a:t>. The critical study also shows the challenges encountered by older people that need to be addressed by the execution of proper services. Different types of physical and psychological limitations, cognitive decline, chronic health issues and functional challenges lead to the social stigma of elderly people, where the influence of </a:t>
            </a:r>
            <a:r>
              <a:rPr lang="en-IN" sz="1200" b="1" kern="1200" dirty="0">
                <a:solidFill>
                  <a:schemeClr val="tx1"/>
                </a:solidFill>
                <a:effectLst/>
                <a:latin typeface="+mn-lt"/>
                <a:ea typeface="+mn-ea"/>
                <a:cs typeface="+mn-cs"/>
              </a:rPr>
              <a:t>Disengagement Theory</a:t>
            </a:r>
            <a:r>
              <a:rPr lang="en-IN" sz="1200" kern="1200" dirty="0">
                <a:solidFill>
                  <a:schemeClr val="tx1"/>
                </a:solidFill>
                <a:effectLst/>
                <a:latin typeface="+mn-lt"/>
                <a:ea typeface="+mn-ea"/>
                <a:cs typeface="+mn-cs"/>
              </a:rPr>
              <a:t> is observed</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Hung,</a:t>
            </a:r>
            <a:r>
              <a:rPr lang="en-IN" sz="1200" kern="1200" dirty="0">
                <a:solidFill>
                  <a:schemeClr val="tx1"/>
                </a:solidFill>
                <a:effectLst/>
                <a:latin typeface="+mn-lt"/>
                <a:ea typeface="+mn-ea"/>
                <a:cs typeface="+mn-cs"/>
              </a:rPr>
              <a:t> 2022).</a:t>
            </a:r>
          </a:p>
        </p:txBody>
      </p:sp>
      <p:sp>
        <p:nvSpPr>
          <p:cNvPr id="4" name="Slide Number Placeholder 3"/>
          <p:cNvSpPr>
            <a:spLocks noGrp="1"/>
          </p:cNvSpPr>
          <p:nvPr>
            <p:ph type="sldNum" sz="quarter" idx="10"/>
          </p:nvPr>
        </p:nvSpPr>
        <p:spPr/>
        <p:txBody>
          <a:bodyPr/>
          <a:lstStyle/>
          <a:p>
            <a:fld id="{609F50D4-22B9-42A8-BC07-539232F23460}" type="slidenum">
              <a:rPr lang="en-IN" smtClean="0"/>
              <a:t>9</a:t>
            </a:fld>
            <a:endParaRPr lang="en-IN"/>
          </a:p>
        </p:txBody>
      </p:sp>
    </p:spTree>
    <p:extLst>
      <p:ext uri="{BB962C8B-B14F-4D97-AF65-F5344CB8AC3E}">
        <p14:creationId xmlns:p14="http://schemas.microsoft.com/office/powerpoint/2010/main" val="384864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Social Care Institute for Excellence (SCIE) is one of the significant case studies that has a close connection with the purpose of managing elderly care in the UK. The person-centred care approach and the Equality Act 2010 are associated with this evidence-based guidance that helps to improve the adult social care practices in the context of the NHS, UK. The principles of the </a:t>
            </a:r>
            <a:r>
              <a:rPr lang="en-IN" sz="1200" b="1" kern="1200" dirty="0">
                <a:solidFill>
                  <a:schemeClr val="tx1"/>
                </a:solidFill>
                <a:effectLst/>
                <a:latin typeface="+mn-lt"/>
                <a:ea typeface="+mn-ea"/>
                <a:cs typeface="+mn-cs"/>
              </a:rPr>
              <a:t>Mental Capacity Act 2005 </a:t>
            </a:r>
            <a:r>
              <a:rPr lang="en-IN" sz="1200" kern="1200" dirty="0">
                <a:solidFill>
                  <a:schemeClr val="tx1"/>
                </a:solidFill>
                <a:effectLst/>
                <a:latin typeface="+mn-lt"/>
                <a:ea typeface="+mn-ea"/>
                <a:cs typeface="+mn-cs"/>
              </a:rPr>
              <a:t>are associated with the case of SCIE, which promotes the empowerment and dignity of older people, along with the improvement of their practices and consistency in daily life activities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Korylchuk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Process of intervention that promotes prevention by dealing with the </a:t>
            </a:r>
            <a:r>
              <a:rPr lang="en-IN" sz="1200" b="1" kern="1200" dirty="0">
                <a:solidFill>
                  <a:schemeClr val="tx1"/>
                </a:solidFill>
                <a:effectLst/>
                <a:latin typeface="+mn-lt"/>
                <a:ea typeface="+mn-ea"/>
                <a:cs typeface="+mn-cs"/>
              </a:rPr>
              <a:t>Continuity Theory. </a:t>
            </a:r>
            <a:r>
              <a:rPr lang="en-IN" sz="1200" kern="1200" dirty="0">
                <a:solidFill>
                  <a:schemeClr val="tx1"/>
                </a:solidFill>
                <a:effectLst/>
                <a:latin typeface="+mn-lt"/>
                <a:ea typeface="+mn-ea"/>
                <a:cs typeface="+mn-cs"/>
              </a:rPr>
              <a:t>The overall system of inclusive practices, different types of functional ability, the supporting purpose of elderly living and enhancement of autonomy are related to the consecutive system of screening, exercising and vaccination that eventually encourage the purpose of providing safeguard. Critical evaluation of safeguard figures out the protective measures of betterment, where over-protection adversely impacts the autonomy and respect of the older people (</a:t>
            </a:r>
            <a:r>
              <a:rPr lang="en-GB" sz="1200" kern="1200" dirty="0" err="1">
                <a:solidFill>
                  <a:schemeClr val="tx1"/>
                </a:solidFill>
                <a:effectLst/>
                <a:latin typeface="+mn-lt"/>
                <a:ea typeface="+mn-ea"/>
                <a:cs typeface="+mn-cs"/>
              </a:rPr>
              <a:t>Hampel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a:t>
            </a:r>
            <a:endParaRPr lang="en-IN"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10</a:t>
            </a:fld>
            <a:endParaRPr lang="en-IN"/>
          </a:p>
        </p:txBody>
      </p:sp>
    </p:spTree>
    <p:extLst>
      <p:ext uri="{BB962C8B-B14F-4D97-AF65-F5344CB8AC3E}">
        <p14:creationId xmlns:p14="http://schemas.microsoft.com/office/powerpoint/2010/main" val="32606150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Age UK is a charity for older people that covers the cases of older people with dementia, critically evaluates the benefits and challenges of technology. The example of an elderly person regarding the smart watch for monitoring figures out the potential risk of technology, along with the emergence of the alert system (</a:t>
            </a:r>
            <a:r>
              <a:rPr lang="en-IN" sz="1200" kern="1200" dirty="0" err="1">
                <a:solidFill>
                  <a:schemeClr val="tx1"/>
                </a:solidFill>
                <a:effectLst/>
                <a:latin typeface="+mn-lt"/>
                <a:ea typeface="+mn-ea"/>
                <a:cs typeface="+mn-cs"/>
              </a:rPr>
              <a:t>Lelkes</a:t>
            </a:r>
            <a:r>
              <a:rPr lang="en-IN" sz="1200" kern="1200" dirty="0">
                <a:solidFill>
                  <a:schemeClr val="tx1"/>
                </a:solidFill>
                <a:effectLst/>
                <a:latin typeface="+mn-lt"/>
                <a:ea typeface="+mn-ea"/>
                <a:cs typeface="+mn-cs"/>
              </a:rPr>
              <a:t>, 2026). The example of other older people shows the problems and care needs where many of them have experienced struggle with physical, emotional and social needs that need to be supported by the guidance of Age UK</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(Lindsey and Danbury, 2024).</a:t>
            </a:r>
          </a:p>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11</a:t>
            </a:fld>
            <a:endParaRPr lang="en-IN"/>
          </a:p>
        </p:txBody>
      </p:sp>
    </p:spTree>
    <p:extLst>
      <p:ext uri="{BB962C8B-B14F-4D97-AF65-F5344CB8AC3E}">
        <p14:creationId xmlns:p14="http://schemas.microsoft.com/office/powerpoint/2010/main" val="79410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is recommended for the UK healthcare sector to execute proper workforce training and development, which will cover the special area of dementia care, communication skills and also the system of person-centred care approach, focusing on the system of cultural awareness, empathy and supporting the purpose of emotional well-being (</a:t>
            </a:r>
            <a:r>
              <a:rPr lang="en-GB" sz="1200" kern="1200" dirty="0" err="1">
                <a:solidFill>
                  <a:schemeClr val="tx1"/>
                </a:solidFill>
                <a:effectLst/>
                <a:latin typeface="+mn-lt"/>
                <a:ea typeface="+mn-ea"/>
                <a:cs typeface="+mn-cs"/>
              </a:rPr>
              <a:t>McCausland</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a:t>
            </a:r>
            <a:r>
              <a:rPr lang="en-IN" sz="1200" kern="1200" dirty="0">
                <a:solidFill>
                  <a:schemeClr val="tx1"/>
                </a:solidFill>
                <a:effectLst/>
                <a:latin typeface="+mn-lt"/>
                <a:ea typeface="+mn-ea"/>
                <a:cs typeface="+mn-cs"/>
              </a:rPr>
              <a:t>. The critical estimation of the challenges of older people will be classified by the execution of proper training and the maintenance of the standard of Care Quality Commission will also be followed (</a:t>
            </a:r>
            <a:r>
              <a:rPr lang="en-GB" sz="1200" kern="1200" dirty="0">
                <a:solidFill>
                  <a:schemeClr val="tx1"/>
                </a:solidFill>
                <a:effectLst/>
                <a:latin typeface="+mn-lt"/>
                <a:ea typeface="+mn-ea"/>
                <a:cs typeface="+mn-cs"/>
              </a:rPr>
              <a:t>Tarrant, 2024).</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12</a:t>
            </a:fld>
            <a:endParaRPr lang="en-IN"/>
          </a:p>
        </p:txBody>
      </p:sp>
    </p:spTree>
    <p:extLst>
      <p:ext uri="{BB962C8B-B14F-4D97-AF65-F5344CB8AC3E}">
        <p14:creationId xmlns:p14="http://schemas.microsoft.com/office/powerpoint/2010/main" val="13342296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Expansion of community and home-based services will be helpful for the reduction of loneliness and prevention of unnecessary hospital admissions, which will eventually enhance the quality of life. The long-term plan of the NHS promotes the purpose of integrated community care, which will be associated with the system of partnership with different charities. The barriers of insufficient funding need to be followed by increased government assistance. Mental health and social care support will be followed by community activities and social prescribing initiatives to address cognitive decline and the removal of physical health problems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World Health Organization, 2025).</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13</a:t>
            </a:fld>
            <a:endParaRPr lang="en-IN"/>
          </a:p>
        </p:txBody>
      </p:sp>
    </p:spTree>
    <p:extLst>
      <p:ext uri="{BB962C8B-B14F-4D97-AF65-F5344CB8AC3E}">
        <p14:creationId xmlns:p14="http://schemas.microsoft.com/office/powerpoint/2010/main" val="25772412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The overall summarisation of the presentation shows that the critical situation of the elderly care in the UK healthcare sector needs to be supported by the proper implementation of policies and legislation. The purpose of maintaining the autonomy of elderly people, the key principles of legislation and also the effectiveness of different acts will be helpful for removing the challenges in this sector. The execution of the workforce, the system of community-based support and also the application of the experience of case study will help to remove the barriers of implementing a system for them. </a:t>
            </a:r>
          </a:p>
        </p:txBody>
      </p:sp>
      <p:sp>
        <p:nvSpPr>
          <p:cNvPr id="4" name="Slide Number Placeholder 3"/>
          <p:cNvSpPr>
            <a:spLocks noGrp="1"/>
          </p:cNvSpPr>
          <p:nvPr>
            <p:ph type="sldNum" sz="quarter" idx="10"/>
          </p:nvPr>
        </p:nvSpPr>
        <p:spPr/>
        <p:txBody>
          <a:bodyPr/>
          <a:lstStyle/>
          <a:p>
            <a:fld id="{609F50D4-22B9-42A8-BC07-539232F23460}" type="slidenum">
              <a:rPr lang="en-IN" smtClean="0"/>
              <a:t>14</a:t>
            </a:fld>
            <a:endParaRPr lang="en-IN"/>
          </a:p>
        </p:txBody>
      </p:sp>
    </p:spTree>
    <p:extLst>
      <p:ext uri="{BB962C8B-B14F-4D97-AF65-F5344CB8AC3E}">
        <p14:creationId xmlns:p14="http://schemas.microsoft.com/office/powerpoint/2010/main" val="3539654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15</a:t>
            </a:fld>
            <a:endParaRPr lang="en-IN"/>
          </a:p>
        </p:txBody>
      </p:sp>
    </p:spTree>
    <p:extLst>
      <p:ext uri="{BB962C8B-B14F-4D97-AF65-F5344CB8AC3E}">
        <p14:creationId xmlns:p14="http://schemas.microsoft.com/office/powerpoint/2010/main" val="19137704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16</a:t>
            </a:fld>
            <a:endParaRPr lang="en-IN"/>
          </a:p>
        </p:txBody>
      </p:sp>
    </p:spTree>
    <p:extLst>
      <p:ext uri="{BB962C8B-B14F-4D97-AF65-F5344CB8AC3E}">
        <p14:creationId xmlns:p14="http://schemas.microsoft.com/office/powerpoint/2010/main" val="35905213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17</a:t>
            </a:fld>
            <a:endParaRPr lang="en-IN"/>
          </a:p>
        </p:txBody>
      </p:sp>
    </p:spTree>
    <p:extLst>
      <p:ext uri="{BB962C8B-B14F-4D97-AF65-F5344CB8AC3E}">
        <p14:creationId xmlns:p14="http://schemas.microsoft.com/office/powerpoint/2010/main" val="2356995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9F50D4-22B9-42A8-BC07-539232F23460}" type="slidenum">
              <a:rPr lang="en-IN" smtClean="0"/>
              <a:t>18</a:t>
            </a:fld>
            <a:endParaRPr lang="en-IN"/>
          </a:p>
        </p:txBody>
      </p:sp>
    </p:spTree>
    <p:extLst>
      <p:ext uri="{BB962C8B-B14F-4D97-AF65-F5344CB8AC3E}">
        <p14:creationId xmlns:p14="http://schemas.microsoft.com/office/powerpoint/2010/main" val="20745404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A55BC4-3996-4061-AD98-9791AA176899}"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1349445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A55BC4-3996-4061-AD98-9791AA176899}"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2436719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A55BC4-3996-4061-AD98-9791AA176899}"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3633972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A55BC4-3996-4061-AD98-9791AA176899}"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3503222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A55BC4-3996-4061-AD98-9791AA176899}" type="datetimeFigureOut">
              <a:rPr lang="en-IN" smtClean="0"/>
              <a:t>21-06-2026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399636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A55BC4-3996-4061-AD98-9791AA176899}" type="datetimeFigureOut">
              <a:rPr lang="en-IN" smtClean="0"/>
              <a:t>21-06-2026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1968501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DA55BC4-3996-4061-AD98-9791AA176899}" type="datetimeFigureOut">
              <a:rPr lang="en-IN" smtClean="0"/>
              <a:t>21-06-2026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29879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55BC4-3996-4061-AD98-9791AA176899}"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3093589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55BC4-3996-4061-AD98-9791AA176899}"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3198865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55BC4-3996-4061-AD98-9791AA176899}"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3254079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55BC4-3996-4061-AD98-9791AA176899}"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2944417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55BC4-3996-4061-AD98-9791AA176899}"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51BA2-E74C-4FCE-BBFB-9B12B7C691AA}" type="slidenum">
              <a:rPr lang="en-IN" smtClean="0"/>
              <a:t>‹#›</a:t>
            </a:fld>
            <a:endParaRPr lang="en-IN"/>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16907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55BC4-3996-4061-AD98-9791AA176899}"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3428504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DA55BC4-3996-4061-AD98-9791AA176899}" type="datetimeFigureOut">
              <a:rPr lang="en-IN" smtClean="0"/>
              <a:t>21-06-2026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70142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DA55BC4-3996-4061-AD98-9791AA176899}" type="datetimeFigureOut">
              <a:rPr lang="en-IN" smtClean="0"/>
              <a:t>21-06-2026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16157100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A55BC4-3996-4061-AD98-9791AA176899}"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2588196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A55BC4-3996-4061-AD98-9791AA176899}"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51BA2-E74C-4FCE-BBFB-9B12B7C691AA}" type="slidenum">
              <a:rPr lang="en-IN" smtClean="0"/>
              <a:t>‹#›</a:t>
            </a:fld>
            <a:endParaRPr lang="en-IN"/>
          </a:p>
        </p:txBody>
      </p:sp>
    </p:spTree>
    <p:extLst>
      <p:ext uri="{BB962C8B-B14F-4D97-AF65-F5344CB8AC3E}">
        <p14:creationId xmlns:p14="http://schemas.microsoft.com/office/powerpoint/2010/main" val="47406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DA55BC4-3996-4061-AD98-9791AA176899}" type="datetimeFigureOut">
              <a:rPr lang="en-IN" smtClean="0"/>
              <a:t>21-06-2026</a:t>
            </a:fld>
            <a:endParaRPr lang="en-IN"/>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IN"/>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AD51BA2-E74C-4FCE-BBFB-9B12B7C691AA}" type="slidenum">
              <a:rPr lang="en-IN" smtClean="0"/>
              <a:t>‹#›</a:t>
            </a:fld>
            <a:endParaRPr lang="en-IN"/>
          </a:p>
        </p:txBody>
      </p:sp>
    </p:spTree>
    <p:extLst>
      <p:ext uri="{BB962C8B-B14F-4D97-AF65-F5344CB8AC3E}">
        <p14:creationId xmlns:p14="http://schemas.microsoft.com/office/powerpoint/2010/main" val="3701758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hyperlink" Target="https://doi.org/10.3389/fpubh.2023.1121761"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doi.org/10.1016/j.iccn.2021.103179" TargetMode="External"/><Relationship Id="rId5" Type="http://schemas.openxmlformats.org/officeDocument/2006/relationships/hyperlink" Target="https://doi.org/10.1111/hsc.13913" TargetMode="Externa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11/1468-2230.12774"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gh.bmj.com/content/7/7/e008843" TargetMode="External"/><Relationship Id="rId4" Type="http://schemas.openxmlformats.org/officeDocument/2006/relationships/hyperlink" Target="https://link.springer.com/article/10.1186/s12875-024-02364-x"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2/alz.12655"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cris.brighton.ac.uk/ws/portalfiles/portal/64067525/Final_version_for_submission_Redacted.pdf" TargetMode="External"/><Relationship Id="rId5" Type="http://schemas.openxmlformats.org/officeDocument/2006/relationships/hyperlink" Target="https://jpmsonline.com/article/490/" TargetMode="External"/><Relationship Id="rId4" Type="http://schemas.openxmlformats.org/officeDocument/2006/relationships/hyperlink" Target="https://doi.org/10.3390/su15010178"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93/medlaw/fwae014"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hyperlink" Target="https://doi.org/10.1080/09649069.2024.23819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2093" y="519690"/>
            <a:ext cx="9144000" cy="1267546"/>
          </a:xfrm>
        </p:spPr>
        <p:txBody>
          <a:bodyPr>
            <a:normAutofit/>
          </a:bodyPr>
          <a:lstStyle/>
          <a:p>
            <a:r>
              <a:rPr lang="en-US" sz="2400" b="1" dirty="0"/>
              <a:t>Module: Empowering the Older Person</a:t>
            </a:r>
            <a:br>
              <a:rPr lang="en-US" sz="2400" b="1" dirty="0"/>
            </a:br>
            <a:r>
              <a:rPr lang="en-US" sz="2400" b="1" dirty="0"/>
              <a:t>Module code : BMHP6027</a:t>
            </a:r>
            <a:br>
              <a:rPr lang="en-US" sz="2400" dirty="0"/>
            </a:br>
            <a:endParaRPr lang="en-IN" sz="2400" dirty="0"/>
          </a:p>
        </p:txBody>
      </p:sp>
      <p:sp>
        <p:nvSpPr>
          <p:cNvPr id="3" name="Subtitle 2"/>
          <p:cNvSpPr>
            <a:spLocks noGrp="1"/>
          </p:cNvSpPr>
          <p:nvPr>
            <p:ph type="subTitle" idx="1"/>
          </p:nvPr>
        </p:nvSpPr>
        <p:spPr>
          <a:xfrm>
            <a:off x="1424441" y="2065119"/>
            <a:ext cx="10379632" cy="4294117"/>
          </a:xfrm>
        </p:spPr>
        <p:txBody>
          <a:bodyPr>
            <a:normAutofit/>
          </a:bodyPr>
          <a:lstStyle/>
          <a:p>
            <a:r>
              <a:rPr lang="en-GB" sz="2800" b="1" cap="none" dirty="0">
                <a:solidFill>
                  <a:srgbClr val="002060"/>
                </a:solidFill>
              </a:rPr>
              <a:t>Assignment Title: </a:t>
            </a:r>
            <a:r>
              <a:rPr lang="en-US" sz="2800" b="1" cap="none" dirty="0">
                <a:solidFill>
                  <a:srgbClr val="002060"/>
                </a:solidFill>
              </a:rPr>
              <a:t>Component 1- Individual Presentation (PowerPoint With Voice-over)</a:t>
            </a:r>
          </a:p>
          <a:p>
            <a:r>
              <a:rPr lang="en-US" sz="2800" b="1" cap="none" dirty="0">
                <a:solidFill>
                  <a:srgbClr val="002060"/>
                </a:solidFill>
              </a:rPr>
              <a:t>Student Name : Bertha Amoah </a:t>
            </a:r>
          </a:p>
          <a:p>
            <a:r>
              <a:rPr lang="en-US" sz="2800" b="1" cap="none" dirty="0">
                <a:solidFill>
                  <a:srgbClr val="002060"/>
                </a:solidFill>
              </a:rPr>
              <a:t>Student ID : 2324071</a:t>
            </a:r>
          </a:p>
          <a:p>
            <a:r>
              <a:rPr lang="en-US" sz="2800" b="1" cap="none" dirty="0">
                <a:solidFill>
                  <a:srgbClr val="002060"/>
                </a:solidFill>
              </a:rPr>
              <a:t>Name of Lecturer : Robert </a:t>
            </a:r>
            <a:r>
              <a:rPr lang="en-US" sz="2800" b="1" cap="none" dirty="0" err="1">
                <a:solidFill>
                  <a:srgbClr val="002060"/>
                </a:solidFill>
              </a:rPr>
              <a:t>Nartowski</a:t>
            </a:r>
            <a:endParaRPr lang="en-US" sz="2800" b="1" cap="none" dirty="0">
              <a:solidFill>
                <a:srgbClr val="002060"/>
              </a:solidFill>
            </a:endParaRPr>
          </a:p>
          <a:p>
            <a:r>
              <a:rPr lang="en-US" sz="2800" b="1" cap="none" dirty="0">
                <a:solidFill>
                  <a:srgbClr val="002060"/>
                </a:solidFill>
              </a:rPr>
              <a:t>Submission Date  : 26</a:t>
            </a:r>
            <a:r>
              <a:rPr lang="en-US" sz="2800" b="1" cap="none" baseline="30000" dirty="0">
                <a:solidFill>
                  <a:srgbClr val="002060"/>
                </a:solidFill>
              </a:rPr>
              <a:t>th</a:t>
            </a:r>
            <a:r>
              <a:rPr lang="en-US" sz="2800" b="1" cap="none" dirty="0">
                <a:solidFill>
                  <a:srgbClr val="002060"/>
                </a:solidFill>
              </a:rPr>
              <a:t> June 2026.</a:t>
            </a:r>
          </a:p>
          <a:p>
            <a:endParaRPr lang="en-IN" dirty="0"/>
          </a:p>
        </p:txBody>
      </p:sp>
      <p:pic>
        <p:nvPicPr>
          <p:cNvPr id="4" name="Empowering Older People">
            <a:hlinkClick r:id="" action="ppaction://media"/>
            <a:extLst>
              <a:ext uri="{FF2B5EF4-FFF2-40B4-BE49-F238E27FC236}">
                <a16:creationId xmlns:a16="http://schemas.microsoft.com/office/drawing/2014/main" id="{DED53218-15FA-3BA5-381D-A55EE0FEDF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62241503"/>
      </p:ext>
    </p:extLst>
  </p:cSld>
  <p:clrMapOvr>
    <a:masterClrMapping/>
  </p:clrMapOvr>
  <mc:AlternateContent xmlns:mc="http://schemas.openxmlformats.org/markup-compatibility/2006" xmlns:p14="http://schemas.microsoft.com/office/powerpoint/2010/main">
    <mc:Choice Requires="p14">
      <p:transition spd="slow" p14:dur="2000" advTm="12496"/>
    </mc:Choice>
    <mc:Fallback xmlns="">
      <p:transition spd="slow" advTm="12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Contents </a:t>
            </a:r>
            <a:endParaRPr lang="en-IN" sz="3600" cap="none" dirty="0"/>
          </a:p>
        </p:txBody>
      </p:sp>
      <p:sp>
        <p:nvSpPr>
          <p:cNvPr id="3" name="Subtitle 2"/>
          <p:cNvSpPr>
            <a:spLocks noGrp="1"/>
          </p:cNvSpPr>
          <p:nvPr>
            <p:ph type="subTitle" idx="1"/>
          </p:nvPr>
        </p:nvSpPr>
        <p:spPr>
          <a:xfrm>
            <a:off x="477982" y="1214847"/>
            <a:ext cx="11252464" cy="5042262"/>
          </a:xfrm>
        </p:spPr>
        <p:txBody>
          <a:bodyPr>
            <a:noAutofit/>
          </a:bodyPr>
          <a:lstStyle/>
          <a:p>
            <a:r>
              <a:rPr lang="en-IN" sz="2400" b="1" cap="none" dirty="0">
                <a:solidFill>
                  <a:srgbClr val="002060"/>
                </a:solidFill>
              </a:rPr>
              <a:t>Introduction </a:t>
            </a:r>
          </a:p>
          <a:p>
            <a:r>
              <a:rPr lang="en-IN" sz="2400" b="1" cap="none" dirty="0">
                <a:solidFill>
                  <a:srgbClr val="002060"/>
                </a:solidFill>
              </a:rPr>
              <a:t>The concept of an ageing population </a:t>
            </a:r>
          </a:p>
          <a:p>
            <a:r>
              <a:rPr lang="en-IN" sz="2400" b="1" cap="none" dirty="0">
                <a:solidFill>
                  <a:srgbClr val="002060"/>
                </a:solidFill>
              </a:rPr>
              <a:t>Evaluation of current care provisions </a:t>
            </a:r>
          </a:p>
          <a:p>
            <a:r>
              <a:rPr lang="en-IN" sz="2400" b="1" cap="none" dirty="0">
                <a:solidFill>
                  <a:srgbClr val="002060"/>
                </a:solidFill>
              </a:rPr>
              <a:t>Technology implementation in elderly care </a:t>
            </a:r>
          </a:p>
          <a:p>
            <a:r>
              <a:rPr lang="en-IN" sz="2400" b="1" cap="none" dirty="0">
                <a:solidFill>
                  <a:srgbClr val="002060"/>
                </a:solidFill>
              </a:rPr>
              <a:t>Impact of interventions and approaches </a:t>
            </a:r>
          </a:p>
          <a:p>
            <a:r>
              <a:rPr lang="en-IN" sz="2400" b="1" cap="none" dirty="0">
                <a:solidFill>
                  <a:srgbClr val="002060"/>
                </a:solidFill>
              </a:rPr>
              <a:t>Case study implementations</a:t>
            </a:r>
          </a:p>
          <a:p>
            <a:r>
              <a:rPr lang="en-IN" sz="2400" b="1" cap="none" dirty="0">
                <a:solidFill>
                  <a:srgbClr val="002060"/>
                </a:solidFill>
              </a:rPr>
              <a:t>Recommendations for development </a:t>
            </a:r>
          </a:p>
          <a:p>
            <a:r>
              <a:rPr lang="en-IN" sz="2400" b="1" cap="none" dirty="0">
                <a:solidFill>
                  <a:srgbClr val="002060"/>
                </a:solidFill>
              </a:rPr>
              <a:t>Conclusion </a:t>
            </a:r>
          </a:p>
          <a:p>
            <a:r>
              <a:rPr lang="en-IN" sz="2400" b="1" cap="none" dirty="0">
                <a:solidFill>
                  <a:srgbClr val="002060"/>
                </a:solidFill>
              </a:rPr>
              <a:t>References  </a:t>
            </a:r>
          </a:p>
          <a:p>
            <a:endParaRPr lang="en-IN" sz="2400" b="1" cap="none" dirty="0">
              <a:solidFill>
                <a:srgbClr val="002060"/>
              </a:solidFill>
            </a:endParaRPr>
          </a:p>
        </p:txBody>
      </p:sp>
      <p:pic>
        <p:nvPicPr>
          <p:cNvPr id="4" name="Recorded Sound">
            <a:hlinkClick r:id="" action="ppaction://media"/>
            <a:extLst>
              <a:ext uri="{FF2B5EF4-FFF2-40B4-BE49-F238E27FC236}">
                <a16:creationId xmlns:a16="http://schemas.microsoft.com/office/drawing/2014/main" id="{590E7B13-91E2-D385-E338-5D6BF4EB5A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00927941"/>
      </p:ext>
    </p:extLst>
  </p:cSld>
  <p:clrMapOvr>
    <a:masterClrMapping/>
  </p:clrMapOvr>
  <mc:AlternateContent xmlns:mc="http://schemas.openxmlformats.org/markup-compatibility/2006">
    <mc:Choice xmlns:p14="http://schemas.microsoft.com/office/powerpoint/2010/main" Requires="p14">
      <p:transition spd="slow" p14:dur="2000" advTm="7751"/>
    </mc:Choice>
    <mc:Fallback>
      <p:transition spd="slow" advTm="7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Introduction</a:t>
            </a:r>
            <a:endParaRPr lang="en-IN" sz="3600" cap="none" dirty="0"/>
          </a:p>
        </p:txBody>
      </p:sp>
      <p:sp>
        <p:nvSpPr>
          <p:cNvPr id="3" name="Subtitle 2"/>
          <p:cNvSpPr>
            <a:spLocks noGrp="1"/>
          </p:cNvSpPr>
          <p:nvPr>
            <p:ph type="subTitle" idx="1"/>
          </p:nvPr>
        </p:nvSpPr>
        <p:spPr>
          <a:xfrm>
            <a:off x="758234" y="1384664"/>
            <a:ext cx="10972212" cy="4787536"/>
          </a:xfrm>
        </p:spPr>
        <p:txBody>
          <a:bodyPr>
            <a:normAutofit/>
          </a:bodyPr>
          <a:lstStyle/>
          <a:p>
            <a:pPr marL="457200" indent="-457200" algn="just">
              <a:buFont typeface="Arial" panose="020B0604020202020204" pitchFamily="34" charset="0"/>
              <a:buChar char="•"/>
            </a:pPr>
            <a:r>
              <a:rPr lang="en-US" sz="2800" b="1" cap="none" dirty="0">
                <a:solidFill>
                  <a:srgbClr val="002060"/>
                </a:solidFill>
              </a:rPr>
              <a:t>The presentation is on the maintenance of the health of elderly people </a:t>
            </a:r>
          </a:p>
          <a:p>
            <a:pPr marL="457200" indent="-457200" algn="just">
              <a:buFont typeface="Arial" panose="020B0604020202020204" pitchFamily="34" charset="0"/>
              <a:buChar char="•"/>
            </a:pPr>
            <a:r>
              <a:rPr lang="en-US" sz="2800" b="1" cap="none" dirty="0">
                <a:solidFill>
                  <a:srgbClr val="002060"/>
                </a:solidFill>
              </a:rPr>
              <a:t>Ageing is related to the time frame </a:t>
            </a:r>
          </a:p>
          <a:p>
            <a:pPr marL="457200" indent="-457200" algn="just">
              <a:buFont typeface="Arial" panose="020B0604020202020204" pitchFamily="34" charset="0"/>
              <a:buChar char="•"/>
            </a:pPr>
            <a:r>
              <a:rPr lang="en-US" sz="2800" b="1" cap="none" dirty="0">
                <a:solidFill>
                  <a:srgbClr val="002060"/>
                </a:solidFill>
              </a:rPr>
              <a:t>The presentation will carryout the purpose of proper policy and legislations</a:t>
            </a:r>
          </a:p>
          <a:p>
            <a:pPr marL="457200" indent="-457200" algn="just">
              <a:buFont typeface="Arial" panose="020B0604020202020204" pitchFamily="34" charset="0"/>
              <a:buChar char="•"/>
            </a:pPr>
            <a:r>
              <a:rPr lang="en-US" sz="2800" b="1" cap="none" dirty="0">
                <a:solidFill>
                  <a:srgbClr val="002060"/>
                </a:solidFill>
              </a:rPr>
              <a:t>Evaluating current care and support</a:t>
            </a:r>
          </a:p>
          <a:p>
            <a:pPr marL="457200" indent="-457200" algn="just">
              <a:buFont typeface="Arial" panose="020B0604020202020204" pitchFamily="34" charset="0"/>
              <a:buChar char="•"/>
            </a:pPr>
            <a:r>
              <a:rPr lang="en-US" sz="2800" b="1" cap="none" dirty="0">
                <a:solidFill>
                  <a:srgbClr val="002060"/>
                </a:solidFill>
              </a:rPr>
              <a:t>Recommendations for further betterment </a:t>
            </a:r>
          </a:p>
          <a:p>
            <a:pPr marL="457200" indent="-457200" algn="just">
              <a:buFont typeface="Arial" panose="020B0604020202020204" pitchFamily="34" charset="0"/>
              <a:buChar char="•"/>
            </a:pPr>
            <a:endParaRPr lang="en-IN" sz="2800" b="1" cap="none" dirty="0">
              <a:solidFill>
                <a:srgbClr val="002060"/>
              </a:solidFill>
            </a:endParaRPr>
          </a:p>
        </p:txBody>
      </p:sp>
      <p:pic>
        <p:nvPicPr>
          <p:cNvPr id="6" name="Recorded Sound">
            <a:hlinkClick r:id="" action="ppaction://media"/>
            <a:extLst>
              <a:ext uri="{FF2B5EF4-FFF2-40B4-BE49-F238E27FC236}">
                <a16:creationId xmlns:a16="http://schemas.microsoft.com/office/drawing/2014/main" id="{B1BD6BD7-95FF-CBCE-4B93-9E8DE17808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08306548"/>
      </p:ext>
    </p:extLst>
  </p:cSld>
  <p:clrMapOvr>
    <a:masterClrMapping/>
  </p:clrMapOvr>
  <mc:AlternateContent xmlns:mc="http://schemas.openxmlformats.org/markup-compatibility/2006">
    <mc:Choice xmlns:p14="http://schemas.microsoft.com/office/powerpoint/2010/main" Requires="p14">
      <p:transition spd="slow" p14:dur="2000" advTm="44767"/>
    </mc:Choice>
    <mc:Fallback>
      <p:transition spd="slow" advTm="44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4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The concept of an Ageing Population </a:t>
            </a:r>
            <a:endParaRPr lang="en-IN" sz="3600" cap="none" dirty="0"/>
          </a:p>
        </p:txBody>
      </p:sp>
      <p:sp>
        <p:nvSpPr>
          <p:cNvPr id="3" name="Subtitle 2"/>
          <p:cNvSpPr>
            <a:spLocks noGrp="1"/>
          </p:cNvSpPr>
          <p:nvPr>
            <p:ph type="subTitle" idx="1"/>
          </p:nvPr>
        </p:nvSpPr>
        <p:spPr>
          <a:xfrm>
            <a:off x="758234" y="1384663"/>
            <a:ext cx="7533711" cy="5036919"/>
          </a:xfrm>
        </p:spPr>
        <p:txBody>
          <a:bodyPr>
            <a:noAutofit/>
          </a:bodyPr>
          <a:lstStyle/>
          <a:p>
            <a:pPr marL="342900" indent="-342900" algn="just">
              <a:buFont typeface="Arial" panose="020B0604020202020204" pitchFamily="34" charset="0"/>
              <a:buChar char="•"/>
            </a:pPr>
            <a:r>
              <a:rPr lang="en-IN" sz="2800" b="1" cap="none" dirty="0">
                <a:solidFill>
                  <a:srgbClr val="002060"/>
                </a:solidFill>
              </a:rPr>
              <a:t>Advancement in healthcare</a:t>
            </a:r>
          </a:p>
          <a:p>
            <a:pPr marL="342900" indent="-342900" algn="just">
              <a:buFont typeface="Arial" panose="020B0604020202020204" pitchFamily="34" charset="0"/>
              <a:buChar char="•"/>
            </a:pPr>
            <a:r>
              <a:rPr lang="en-IN" sz="2800" b="1" cap="none" dirty="0">
                <a:solidFill>
                  <a:srgbClr val="002060"/>
                </a:solidFill>
              </a:rPr>
              <a:t>Health and social care system (Ahmed </a:t>
            </a:r>
            <a:r>
              <a:rPr lang="en-IN" sz="2800" b="1" i="1" cap="none" dirty="0">
                <a:solidFill>
                  <a:srgbClr val="002060"/>
                </a:solidFill>
              </a:rPr>
              <a:t>et al., </a:t>
            </a:r>
            <a:r>
              <a:rPr lang="en-IN" sz="2800" b="1" cap="none" dirty="0">
                <a:solidFill>
                  <a:srgbClr val="002060"/>
                </a:solidFill>
              </a:rPr>
              <a:t>2022). </a:t>
            </a:r>
          </a:p>
          <a:p>
            <a:pPr marL="342900" indent="-342900" algn="just">
              <a:buFont typeface="Arial" panose="020B0604020202020204" pitchFamily="34" charset="0"/>
              <a:buChar char="•"/>
            </a:pPr>
            <a:r>
              <a:rPr lang="en-IN" sz="2800" b="1" cap="none" dirty="0">
                <a:solidFill>
                  <a:srgbClr val="002060"/>
                </a:solidFill>
              </a:rPr>
              <a:t>Fulfilment of emotional needs </a:t>
            </a:r>
          </a:p>
          <a:p>
            <a:pPr marL="342900" indent="-342900" algn="just">
              <a:buFont typeface="Arial" panose="020B0604020202020204" pitchFamily="34" charset="0"/>
              <a:buChar char="•"/>
            </a:pPr>
            <a:r>
              <a:rPr lang="en-IN" sz="2800" b="1" cap="none" dirty="0">
                <a:solidFill>
                  <a:srgbClr val="002060"/>
                </a:solidFill>
              </a:rPr>
              <a:t>Psychological support </a:t>
            </a:r>
          </a:p>
          <a:p>
            <a:pPr marL="342900" indent="-342900" algn="just">
              <a:buFont typeface="Arial" panose="020B0604020202020204" pitchFamily="34" charset="0"/>
              <a:buChar char="•"/>
            </a:pPr>
            <a:r>
              <a:rPr lang="en-IN" sz="2800" b="1" cap="none" dirty="0">
                <a:solidFill>
                  <a:srgbClr val="002060"/>
                </a:solidFill>
              </a:rPr>
              <a:t>complex and varied needs of older people </a:t>
            </a:r>
          </a:p>
          <a:p>
            <a:pPr marL="342900" indent="-342900" algn="just">
              <a:buFont typeface="Arial" panose="020B0604020202020204" pitchFamily="34" charset="0"/>
              <a:buChar char="•"/>
            </a:pPr>
            <a:r>
              <a:rPr lang="en-IN" sz="2800" b="1" cap="none" dirty="0">
                <a:solidFill>
                  <a:srgbClr val="002060"/>
                </a:solidFill>
              </a:rPr>
              <a:t>Person-centred care approach (</a:t>
            </a:r>
            <a:r>
              <a:rPr lang="en-GB" sz="2800" b="1" cap="none" dirty="0" err="1">
                <a:solidFill>
                  <a:srgbClr val="002060"/>
                </a:solidFill>
              </a:rPr>
              <a:t>Ayoubi-mahani</a:t>
            </a:r>
            <a:r>
              <a:rPr lang="en-GB" sz="2800" b="1" cap="none" dirty="0">
                <a:solidFill>
                  <a:srgbClr val="002060"/>
                </a:solidFill>
              </a:rPr>
              <a:t> </a:t>
            </a:r>
            <a:r>
              <a:rPr lang="en-GB" sz="2800" b="1" i="1" cap="none" dirty="0">
                <a:solidFill>
                  <a:srgbClr val="002060"/>
                </a:solidFill>
              </a:rPr>
              <a:t>et al., </a:t>
            </a:r>
            <a:r>
              <a:rPr lang="en-GB" sz="2800" b="1" cap="none" dirty="0">
                <a:solidFill>
                  <a:srgbClr val="002060"/>
                </a:solidFill>
              </a:rPr>
              <a:t>2023).</a:t>
            </a:r>
            <a:endParaRPr lang="en-IN" sz="2400" b="1" cap="none" dirty="0">
              <a:solidFill>
                <a:srgbClr val="002060"/>
              </a:solidFill>
            </a:endParaRPr>
          </a:p>
        </p:txBody>
      </p:sp>
      <p:pic>
        <p:nvPicPr>
          <p:cNvPr id="4" name="Picture 3"/>
          <p:cNvPicPr>
            <a:picLocks noChangeAspect="1"/>
          </p:cNvPicPr>
          <p:nvPr/>
        </p:nvPicPr>
        <p:blipFill>
          <a:blip r:embed="rId5"/>
          <a:stretch>
            <a:fillRect/>
          </a:stretch>
        </p:blipFill>
        <p:spPr>
          <a:xfrm>
            <a:off x="8711653" y="2658012"/>
            <a:ext cx="2790476" cy="1666667"/>
          </a:xfrm>
          <a:prstGeom prst="rect">
            <a:avLst/>
          </a:prstGeom>
        </p:spPr>
      </p:pic>
      <p:pic>
        <p:nvPicPr>
          <p:cNvPr id="5" name="Recorded Sound">
            <a:hlinkClick r:id="" action="ppaction://media"/>
            <a:extLst>
              <a:ext uri="{FF2B5EF4-FFF2-40B4-BE49-F238E27FC236}">
                <a16:creationId xmlns:a16="http://schemas.microsoft.com/office/drawing/2014/main" id="{3CF37327-B322-FEE5-3FCA-341CC9360C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43149481"/>
      </p:ext>
    </p:extLst>
  </p:cSld>
  <p:clrMapOvr>
    <a:masterClrMapping/>
  </p:clrMapOvr>
  <mc:AlternateContent xmlns:mc="http://schemas.openxmlformats.org/markup-compatibility/2006">
    <mc:Choice xmlns:p14="http://schemas.microsoft.com/office/powerpoint/2010/main" Requires="p14">
      <p:transition spd="slow" p14:dur="2000" advTm="88800"/>
    </mc:Choice>
    <mc:Fallback>
      <p:transition spd="slow" advTm="88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The concept of an Ageing Population </a:t>
            </a:r>
            <a:endParaRPr lang="en-IN" sz="3600" cap="none" dirty="0"/>
          </a:p>
        </p:txBody>
      </p:sp>
      <p:sp>
        <p:nvSpPr>
          <p:cNvPr id="3" name="Subtitle 2"/>
          <p:cNvSpPr>
            <a:spLocks noGrp="1"/>
          </p:cNvSpPr>
          <p:nvPr>
            <p:ph type="subTitle" idx="1"/>
          </p:nvPr>
        </p:nvSpPr>
        <p:spPr>
          <a:xfrm>
            <a:off x="758234" y="1384663"/>
            <a:ext cx="6598530" cy="4683627"/>
          </a:xfrm>
        </p:spPr>
        <p:txBody>
          <a:bodyPr>
            <a:normAutofit/>
          </a:bodyPr>
          <a:lstStyle/>
          <a:p>
            <a:pPr marL="457200" indent="-457200" algn="just">
              <a:buFont typeface="Arial" panose="020B0604020202020204" pitchFamily="34" charset="0"/>
              <a:buChar char="•"/>
            </a:pPr>
            <a:r>
              <a:rPr lang="en-US" sz="2800" b="1" cap="none" dirty="0">
                <a:solidFill>
                  <a:srgbClr val="002060"/>
                </a:solidFill>
              </a:rPr>
              <a:t>Management mental health</a:t>
            </a:r>
          </a:p>
          <a:p>
            <a:pPr marL="457200" indent="-457200" algn="just">
              <a:buFont typeface="Arial" panose="020B0604020202020204" pitchFamily="34" charset="0"/>
              <a:buChar char="•"/>
            </a:pPr>
            <a:r>
              <a:rPr lang="en-US" sz="2800" b="1" cap="none" dirty="0">
                <a:solidFill>
                  <a:srgbClr val="002060"/>
                </a:solidFill>
              </a:rPr>
              <a:t>Person-</a:t>
            </a:r>
            <a:r>
              <a:rPr lang="en-US" sz="2800" b="1" cap="none" dirty="0" err="1">
                <a:solidFill>
                  <a:srgbClr val="002060"/>
                </a:solidFill>
              </a:rPr>
              <a:t>centred</a:t>
            </a:r>
            <a:r>
              <a:rPr lang="en-US" sz="2800" b="1" cap="none" dirty="0">
                <a:solidFill>
                  <a:srgbClr val="002060"/>
                </a:solidFill>
              </a:rPr>
              <a:t> theory and its overall implementations (</a:t>
            </a:r>
            <a:r>
              <a:rPr lang="en-US" sz="2800" b="1" cap="none" dirty="0" err="1">
                <a:solidFill>
                  <a:srgbClr val="002060"/>
                </a:solidFill>
              </a:rPr>
              <a:t>Andersson</a:t>
            </a:r>
            <a:r>
              <a:rPr lang="en-US" sz="2800" b="1" cap="none" dirty="0">
                <a:solidFill>
                  <a:srgbClr val="002060"/>
                </a:solidFill>
              </a:rPr>
              <a:t> </a:t>
            </a:r>
            <a:r>
              <a:rPr lang="en-US" sz="2800" b="1" i="1" cap="none" dirty="0">
                <a:solidFill>
                  <a:srgbClr val="002060"/>
                </a:solidFill>
              </a:rPr>
              <a:t>et al., </a:t>
            </a:r>
            <a:r>
              <a:rPr lang="en-US" sz="2800" b="1" cap="none" dirty="0">
                <a:solidFill>
                  <a:srgbClr val="002060"/>
                </a:solidFill>
              </a:rPr>
              <a:t>2022). </a:t>
            </a:r>
          </a:p>
          <a:p>
            <a:pPr marL="457200" indent="-457200" algn="just">
              <a:buFont typeface="Arial" panose="020B0604020202020204" pitchFamily="34" charset="0"/>
              <a:buChar char="•"/>
            </a:pPr>
            <a:r>
              <a:rPr lang="en-US" sz="2800" b="1" cap="none" dirty="0">
                <a:solidFill>
                  <a:srgbClr val="002060"/>
                </a:solidFill>
              </a:rPr>
              <a:t>Autonomy of elderly people </a:t>
            </a:r>
          </a:p>
          <a:p>
            <a:pPr marL="457200" indent="-457200" algn="just">
              <a:buFont typeface="Arial" panose="020B0604020202020204" pitchFamily="34" charset="0"/>
              <a:buChar char="•"/>
            </a:pPr>
            <a:r>
              <a:rPr lang="en-US" sz="2800" b="1" cap="none" dirty="0">
                <a:solidFill>
                  <a:srgbClr val="002060"/>
                </a:solidFill>
              </a:rPr>
              <a:t>The Care Act 2014 (</a:t>
            </a:r>
            <a:r>
              <a:rPr lang="en-US" sz="2800" b="1" cap="none" dirty="0" err="1">
                <a:solidFill>
                  <a:srgbClr val="002060"/>
                </a:solidFill>
              </a:rPr>
              <a:t>Bogerd</a:t>
            </a:r>
            <a:r>
              <a:rPr lang="en-US" sz="2800" b="1" cap="none" dirty="0">
                <a:solidFill>
                  <a:srgbClr val="002060"/>
                </a:solidFill>
              </a:rPr>
              <a:t> </a:t>
            </a:r>
            <a:r>
              <a:rPr lang="en-US" sz="2800" b="1" i="1" cap="none" dirty="0">
                <a:solidFill>
                  <a:srgbClr val="002060"/>
                </a:solidFill>
              </a:rPr>
              <a:t>et al., </a:t>
            </a:r>
            <a:r>
              <a:rPr lang="en-US" sz="2800" b="1" cap="none" dirty="0">
                <a:solidFill>
                  <a:srgbClr val="002060"/>
                </a:solidFill>
              </a:rPr>
              <a:t>2024).</a:t>
            </a:r>
          </a:p>
          <a:p>
            <a:pPr marL="457200" indent="-457200" algn="just">
              <a:buFont typeface="Arial" panose="020B0604020202020204" pitchFamily="34" charset="0"/>
              <a:buChar char="•"/>
            </a:pPr>
            <a:endParaRPr lang="en-US" sz="2800" b="1" cap="none" dirty="0">
              <a:solidFill>
                <a:srgbClr val="002060"/>
              </a:solidFill>
            </a:endParaRPr>
          </a:p>
          <a:p>
            <a:pPr marL="457200" indent="-457200">
              <a:buFont typeface="Arial" panose="020B0604020202020204" pitchFamily="34" charset="0"/>
              <a:buChar char="•"/>
            </a:pPr>
            <a:endParaRPr lang="en-IN" sz="2800" dirty="0"/>
          </a:p>
        </p:txBody>
      </p:sp>
      <p:pic>
        <p:nvPicPr>
          <p:cNvPr id="4" name="Picture 3"/>
          <p:cNvPicPr>
            <a:picLocks noChangeAspect="1"/>
          </p:cNvPicPr>
          <p:nvPr/>
        </p:nvPicPr>
        <p:blipFill>
          <a:blip r:embed="rId5"/>
          <a:stretch>
            <a:fillRect/>
          </a:stretch>
        </p:blipFill>
        <p:spPr>
          <a:xfrm>
            <a:off x="8565683" y="2200371"/>
            <a:ext cx="2968227" cy="2613330"/>
          </a:xfrm>
          <a:prstGeom prst="rect">
            <a:avLst/>
          </a:prstGeom>
        </p:spPr>
      </p:pic>
      <p:pic>
        <p:nvPicPr>
          <p:cNvPr id="6" name="Recorded Sound">
            <a:hlinkClick r:id="" action="ppaction://media"/>
            <a:extLst>
              <a:ext uri="{FF2B5EF4-FFF2-40B4-BE49-F238E27FC236}">
                <a16:creationId xmlns:a16="http://schemas.microsoft.com/office/drawing/2014/main" id="{B6FDA805-0EB8-2443-1FBB-393A574D72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0726223"/>
      </p:ext>
    </p:extLst>
  </p:cSld>
  <p:clrMapOvr>
    <a:masterClrMapping/>
  </p:clrMapOvr>
  <mc:AlternateContent xmlns:mc="http://schemas.openxmlformats.org/markup-compatibility/2006" xmlns:p14="http://schemas.microsoft.com/office/powerpoint/2010/main">
    <mc:Choice Requires="p14">
      <p:transition spd="slow" p14:dur="2000" advTm="8507"/>
    </mc:Choice>
    <mc:Fallback xmlns="">
      <p:transition spd="slow" advTm="8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5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Technology implementation in elderly care </a:t>
            </a:r>
            <a:endParaRPr lang="en-IN" sz="3600" cap="none" dirty="0"/>
          </a:p>
        </p:txBody>
      </p:sp>
      <p:pic>
        <p:nvPicPr>
          <p:cNvPr id="4" name="Picture 3"/>
          <p:cNvPicPr>
            <a:picLocks noChangeAspect="1"/>
          </p:cNvPicPr>
          <p:nvPr/>
        </p:nvPicPr>
        <p:blipFill>
          <a:blip r:embed="rId5"/>
          <a:stretch>
            <a:fillRect/>
          </a:stretch>
        </p:blipFill>
        <p:spPr>
          <a:xfrm>
            <a:off x="8624454" y="2475445"/>
            <a:ext cx="3094473" cy="2616100"/>
          </a:xfrm>
          <a:prstGeom prst="rect">
            <a:avLst/>
          </a:prstGeom>
        </p:spPr>
      </p:pic>
      <p:sp>
        <p:nvSpPr>
          <p:cNvPr id="3" name="Subtitle 2"/>
          <p:cNvSpPr>
            <a:spLocks noGrp="1"/>
          </p:cNvSpPr>
          <p:nvPr>
            <p:ph type="subTitle" idx="1"/>
          </p:nvPr>
        </p:nvSpPr>
        <p:spPr>
          <a:xfrm>
            <a:off x="758234" y="1384663"/>
            <a:ext cx="6827130" cy="4891445"/>
          </a:xfrm>
        </p:spPr>
        <p:txBody>
          <a:bodyPr>
            <a:normAutofit/>
          </a:bodyPr>
          <a:lstStyle/>
          <a:p>
            <a:pPr marL="342900" indent="-342900" algn="just">
              <a:buFont typeface="Arial" panose="020B0604020202020204" pitchFamily="34" charset="0"/>
              <a:buChar char="•"/>
            </a:pPr>
            <a:r>
              <a:rPr lang="en-US" sz="2800" b="1" cap="none" dirty="0">
                <a:solidFill>
                  <a:srgbClr val="002060"/>
                </a:solidFill>
              </a:rPr>
              <a:t>Assistive technology</a:t>
            </a:r>
          </a:p>
          <a:p>
            <a:pPr marL="342900" indent="-342900" algn="just">
              <a:buFont typeface="Arial" panose="020B0604020202020204" pitchFamily="34" charset="0"/>
              <a:buChar char="•"/>
            </a:pPr>
            <a:r>
              <a:rPr lang="en-US" sz="2800" b="1" cap="none" dirty="0">
                <a:solidFill>
                  <a:srgbClr val="002060"/>
                </a:solidFill>
              </a:rPr>
              <a:t>Representation of rights </a:t>
            </a:r>
          </a:p>
          <a:p>
            <a:pPr marL="342900" indent="-342900" algn="just">
              <a:buFont typeface="Arial" panose="020B0604020202020204" pitchFamily="34" charset="0"/>
              <a:buChar char="•"/>
            </a:pPr>
            <a:r>
              <a:rPr lang="en-US" sz="2800" b="1" cap="none" dirty="0">
                <a:solidFill>
                  <a:srgbClr val="002060"/>
                </a:solidFill>
              </a:rPr>
              <a:t>Estimation of opportunities </a:t>
            </a:r>
          </a:p>
          <a:p>
            <a:pPr marL="342900" indent="-342900" algn="just">
              <a:buFont typeface="Arial" panose="020B0604020202020204" pitchFamily="34" charset="0"/>
              <a:buChar char="•"/>
            </a:pPr>
            <a:r>
              <a:rPr lang="en-US" sz="2800" b="1" cap="none" dirty="0">
                <a:solidFill>
                  <a:srgbClr val="002060"/>
                </a:solidFill>
              </a:rPr>
              <a:t>Service of older people (</a:t>
            </a:r>
            <a:r>
              <a:rPr lang="en-US" sz="2800" b="1" cap="none" dirty="0" err="1">
                <a:solidFill>
                  <a:srgbClr val="002060"/>
                </a:solidFill>
              </a:rPr>
              <a:t>giusti</a:t>
            </a:r>
            <a:r>
              <a:rPr lang="en-US" sz="2800" b="1" cap="none" dirty="0">
                <a:solidFill>
                  <a:srgbClr val="002060"/>
                </a:solidFill>
              </a:rPr>
              <a:t> </a:t>
            </a:r>
            <a:r>
              <a:rPr lang="en-US" sz="2800" b="1" i="1" cap="none" dirty="0">
                <a:solidFill>
                  <a:srgbClr val="002060"/>
                </a:solidFill>
              </a:rPr>
              <a:t>et al., </a:t>
            </a:r>
            <a:r>
              <a:rPr lang="en-US" sz="2800" b="1" cap="none" dirty="0">
                <a:solidFill>
                  <a:srgbClr val="002060"/>
                </a:solidFill>
              </a:rPr>
              <a:t>2022). </a:t>
            </a:r>
          </a:p>
          <a:p>
            <a:pPr marL="342900" indent="-342900" algn="just">
              <a:buFont typeface="Arial" panose="020B0604020202020204" pitchFamily="34" charset="0"/>
              <a:buChar char="•"/>
            </a:pPr>
            <a:r>
              <a:rPr lang="en-US" sz="2800" b="1" cap="none" dirty="0">
                <a:solidFill>
                  <a:srgbClr val="002060"/>
                </a:solidFill>
              </a:rPr>
              <a:t>Psycho social implementation – continuity theory</a:t>
            </a:r>
            <a:endParaRPr lang="en-IN" sz="2800" b="1" cap="none" dirty="0">
              <a:solidFill>
                <a:srgbClr val="002060"/>
              </a:solidFill>
            </a:endParaRPr>
          </a:p>
        </p:txBody>
      </p:sp>
      <p:pic>
        <p:nvPicPr>
          <p:cNvPr id="6" name="Recorded Sound">
            <a:hlinkClick r:id="" action="ppaction://media"/>
            <a:extLst>
              <a:ext uri="{FF2B5EF4-FFF2-40B4-BE49-F238E27FC236}">
                <a16:creationId xmlns:a16="http://schemas.microsoft.com/office/drawing/2014/main" id="{4A875FC8-759C-8918-C9DA-C435C7C502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6122785"/>
      </p:ext>
    </p:extLst>
  </p:cSld>
  <p:clrMapOvr>
    <a:masterClrMapping/>
  </p:clrMapOvr>
  <mc:AlternateContent xmlns:mc="http://schemas.openxmlformats.org/markup-compatibility/2006">
    <mc:Choice xmlns:p14="http://schemas.microsoft.com/office/powerpoint/2010/main" Requires="p14">
      <p:transition spd="slow" p14:dur="2000" advTm="46958"/>
    </mc:Choice>
    <mc:Fallback>
      <p:transition spd="slow" advTm="46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5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Technology implementation in elderly care </a:t>
            </a:r>
            <a:endParaRPr lang="en-IN" sz="3600" cap="none" dirty="0"/>
          </a:p>
        </p:txBody>
      </p:sp>
      <p:sp>
        <p:nvSpPr>
          <p:cNvPr id="3" name="Subtitle 2"/>
          <p:cNvSpPr>
            <a:spLocks noGrp="1"/>
          </p:cNvSpPr>
          <p:nvPr>
            <p:ph type="subTitle" idx="1"/>
          </p:nvPr>
        </p:nvSpPr>
        <p:spPr>
          <a:xfrm>
            <a:off x="758234" y="1384663"/>
            <a:ext cx="6619311" cy="4912227"/>
          </a:xfrm>
        </p:spPr>
        <p:txBody>
          <a:bodyPr>
            <a:normAutofit/>
          </a:bodyPr>
          <a:lstStyle/>
          <a:p>
            <a:pPr marL="457200" indent="-457200" algn="just">
              <a:buFont typeface="Arial" panose="020B0604020202020204" pitchFamily="34" charset="0"/>
              <a:buChar char="•"/>
            </a:pPr>
            <a:r>
              <a:rPr lang="en-US" sz="2800" b="1" cap="none" dirty="0">
                <a:solidFill>
                  <a:srgbClr val="002060"/>
                </a:solidFill>
              </a:rPr>
              <a:t>Decision making</a:t>
            </a:r>
          </a:p>
          <a:p>
            <a:pPr marL="457200" indent="-457200" algn="just">
              <a:buFont typeface="Arial" panose="020B0604020202020204" pitchFamily="34" charset="0"/>
              <a:buChar char="•"/>
            </a:pPr>
            <a:r>
              <a:rPr lang="en-US" sz="2800" b="1" cap="none" dirty="0">
                <a:solidFill>
                  <a:srgbClr val="002060"/>
                </a:solidFill>
              </a:rPr>
              <a:t>Emotional well-being </a:t>
            </a:r>
          </a:p>
          <a:p>
            <a:pPr marL="457200" indent="-457200" algn="just">
              <a:buFont typeface="Arial" panose="020B0604020202020204" pitchFamily="34" charset="0"/>
              <a:buChar char="•"/>
            </a:pPr>
            <a:r>
              <a:rPr lang="en-US" sz="2800" b="1" cap="none" dirty="0">
                <a:solidFill>
                  <a:srgbClr val="002060"/>
                </a:solidFill>
              </a:rPr>
              <a:t>Achievement of the care act 2014 </a:t>
            </a:r>
          </a:p>
          <a:p>
            <a:pPr marL="457200" indent="-457200" algn="just">
              <a:buFont typeface="Arial" panose="020B0604020202020204" pitchFamily="34" charset="0"/>
              <a:buChar char="•"/>
            </a:pPr>
            <a:r>
              <a:rPr lang="en-US" sz="2800" b="1" cap="none" dirty="0">
                <a:solidFill>
                  <a:srgbClr val="002060"/>
                </a:solidFill>
              </a:rPr>
              <a:t>The long-term plan of the NHS </a:t>
            </a:r>
          </a:p>
          <a:p>
            <a:pPr marL="457200" indent="-457200" algn="just">
              <a:buFont typeface="Arial" panose="020B0604020202020204" pitchFamily="34" charset="0"/>
              <a:buChar char="•"/>
            </a:pPr>
            <a:r>
              <a:rPr lang="en-US" sz="2800" b="1" cap="none" dirty="0">
                <a:solidFill>
                  <a:srgbClr val="002060"/>
                </a:solidFill>
              </a:rPr>
              <a:t>The equality act 2010 (</a:t>
            </a:r>
            <a:r>
              <a:rPr lang="en-US" sz="2800" b="1" cap="none" dirty="0" err="1">
                <a:solidFill>
                  <a:srgbClr val="002060"/>
                </a:solidFill>
              </a:rPr>
              <a:t>Gravell</a:t>
            </a:r>
            <a:r>
              <a:rPr lang="en-US" sz="2800" b="1" cap="none" dirty="0">
                <a:solidFill>
                  <a:srgbClr val="002060"/>
                </a:solidFill>
              </a:rPr>
              <a:t>, 2024). </a:t>
            </a:r>
            <a:endParaRPr lang="en-IN" sz="2800" b="1" cap="none" dirty="0">
              <a:solidFill>
                <a:srgbClr val="002060"/>
              </a:solidFill>
            </a:endParaRPr>
          </a:p>
        </p:txBody>
      </p:sp>
      <p:pic>
        <p:nvPicPr>
          <p:cNvPr id="4" name="Picture 3"/>
          <p:cNvPicPr>
            <a:picLocks noChangeAspect="1"/>
          </p:cNvPicPr>
          <p:nvPr/>
        </p:nvPicPr>
        <p:blipFill>
          <a:blip r:embed="rId5"/>
          <a:stretch>
            <a:fillRect/>
          </a:stretch>
        </p:blipFill>
        <p:spPr>
          <a:xfrm>
            <a:off x="7662625" y="2683967"/>
            <a:ext cx="4137009" cy="1742559"/>
          </a:xfrm>
          <a:prstGeom prst="rect">
            <a:avLst/>
          </a:prstGeom>
        </p:spPr>
      </p:pic>
      <p:pic>
        <p:nvPicPr>
          <p:cNvPr id="5" name="Recorded Sound">
            <a:hlinkClick r:id="" action="ppaction://media"/>
            <a:extLst>
              <a:ext uri="{FF2B5EF4-FFF2-40B4-BE49-F238E27FC236}">
                <a16:creationId xmlns:a16="http://schemas.microsoft.com/office/drawing/2014/main" id="{CEDADB3F-1244-A7E8-4FA3-C7803A31FB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52118148"/>
      </p:ext>
    </p:extLst>
  </p:cSld>
  <p:clrMapOvr>
    <a:masterClrMapping/>
  </p:clrMapOvr>
  <mc:AlternateContent xmlns:mc="http://schemas.openxmlformats.org/markup-compatibility/2006">
    <mc:Choice xmlns:p14="http://schemas.microsoft.com/office/powerpoint/2010/main" Requires="p14">
      <p:transition spd="slow" p14:dur="2000" advTm="61985"/>
    </mc:Choice>
    <mc:Fallback>
      <p:transition spd="slow" advTm="61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Impact of interventions and approaches </a:t>
            </a:r>
            <a:endParaRPr lang="en-IN" sz="3600" cap="none" dirty="0"/>
          </a:p>
        </p:txBody>
      </p:sp>
      <p:sp>
        <p:nvSpPr>
          <p:cNvPr id="3" name="Subtitle 2"/>
          <p:cNvSpPr>
            <a:spLocks noGrp="1"/>
          </p:cNvSpPr>
          <p:nvPr>
            <p:ph type="subTitle" idx="1"/>
          </p:nvPr>
        </p:nvSpPr>
        <p:spPr>
          <a:xfrm>
            <a:off x="758234" y="1384663"/>
            <a:ext cx="7138857" cy="4870663"/>
          </a:xfrm>
        </p:spPr>
        <p:txBody>
          <a:bodyPr>
            <a:normAutofit/>
          </a:bodyPr>
          <a:lstStyle/>
          <a:p>
            <a:pPr marL="342900" indent="-342900" algn="just">
              <a:buFont typeface="Arial" panose="020B0604020202020204" pitchFamily="34" charset="0"/>
              <a:buChar char="•"/>
            </a:pPr>
            <a:r>
              <a:rPr lang="en-IN" sz="2800" b="1" cap="none" dirty="0">
                <a:solidFill>
                  <a:srgbClr val="002060"/>
                </a:solidFill>
              </a:rPr>
              <a:t>Inclusive practices</a:t>
            </a:r>
          </a:p>
          <a:p>
            <a:pPr marL="342900" indent="-342900" algn="just">
              <a:buFont typeface="Arial" panose="020B0604020202020204" pitchFamily="34" charset="0"/>
              <a:buChar char="•"/>
            </a:pPr>
            <a:r>
              <a:rPr lang="en-IN" sz="2800" b="1" cap="none" dirty="0">
                <a:solidFill>
                  <a:srgbClr val="002060"/>
                </a:solidFill>
              </a:rPr>
              <a:t>functional ability, </a:t>
            </a:r>
            <a:br>
              <a:rPr lang="en-IN" sz="2800" b="1" cap="none" dirty="0">
                <a:solidFill>
                  <a:srgbClr val="002060"/>
                </a:solidFill>
              </a:rPr>
            </a:br>
            <a:r>
              <a:rPr lang="en-IN" sz="2800" b="1" cap="none" dirty="0">
                <a:solidFill>
                  <a:srgbClr val="002060"/>
                </a:solidFill>
              </a:rPr>
              <a:t>enhancement of autonomy </a:t>
            </a:r>
          </a:p>
          <a:p>
            <a:pPr marL="342900" indent="-342900" algn="just">
              <a:buFont typeface="Arial" panose="020B0604020202020204" pitchFamily="34" charset="0"/>
              <a:buChar char="•"/>
            </a:pPr>
            <a:r>
              <a:rPr lang="en-IN" sz="2800" b="1" cap="none" dirty="0">
                <a:solidFill>
                  <a:srgbClr val="002060"/>
                </a:solidFill>
              </a:rPr>
              <a:t>Consecutive system of screening, exercising and vaccination </a:t>
            </a:r>
          </a:p>
          <a:p>
            <a:pPr marL="342900" lvl="0" indent="-342900" algn="just">
              <a:lnSpc>
                <a:spcPct val="100000"/>
              </a:lnSpc>
              <a:spcBef>
                <a:spcPts val="0"/>
              </a:spcBef>
              <a:buClrTx/>
              <a:buFont typeface="Arial" panose="020B0604020202020204" pitchFamily="34" charset="0"/>
              <a:buChar char="•"/>
              <a:defRPr/>
            </a:pPr>
            <a:r>
              <a:rPr lang="en-IN" sz="2800" b="1" cap="none" dirty="0">
                <a:solidFill>
                  <a:srgbClr val="002060"/>
                </a:solidFill>
              </a:rPr>
              <a:t>Autonomy and respect of the older people (</a:t>
            </a:r>
            <a:r>
              <a:rPr lang="en-GB" sz="2800" b="1" cap="none" dirty="0" err="1">
                <a:solidFill>
                  <a:srgbClr val="002060"/>
                </a:solidFill>
              </a:rPr>
              <a:t>Hampel</a:t>
            </a:r>
            <a:r>
              <a:rPr lang="en-GB" sz="2800" b="1" cap="none" dirty="0">
                <a:solidFill>
                  <a:srgbClr val="002060"/>
                </a:solidFill>
              </a:rPr>
              <a:t> </a:t>
            </a:r>
            <a:r>
              <a:rPr lang="en-GB" sz="2800" b="1" i="1" cap="none" dirty="0">
                <a:solidFill>
                  <a:srgbClr val="002060"/>
                </a:solidFill>
              </a:rPr>
              <a:t>et al., </a:t>
            </a:r>
            <a:r>
              <a:rPr lang="en-GB" sz="2800" b="1" cap="none" dirty="0">
                <a:solidFill>
                  <a:srgbClr val="002060"/>
                </a:solidFill>
              </a:rPr>
              <a:t>2022).</a:t>
            </a:r>
            <a:endParaRPr lang="en-IN" sz="2800" b="1" cap="none" dirty="0">
              <a:solidFill>
                <a:srgbClr val="002060"/>
              </a:solidFill>
            </a:endParaRPr>
          </a:p>
          <a:p>
            <a:pPr marL="342900" indent="-342900" algn="just">
              <a:buFont typeface="Arial" panose="020B0604020202020204" pitchFamily="34" charset="0"/>
              <a:buChar char="•"/>
            </a:pPr>
            <a:endParaRPr lang="en-IN" sz="2800" b="1" cap="none" dirty="0">
              <a:solidFill>
                <a:srgbClr val="002060"/>
              </a:solidFill>
            </a:endParaRPr>
          </a:p>
        </p:txBody>
      </p:sp>
      <p:pic>
        <p:nvPicPr>
          <p:cNvPr id="4" name="Picture 3"/>
          <p:cNvPicPr>
            <a:picLocks noChangeAspect="1"/>
          </p:cNvPicPr>
          <p:nvPr/>
        </p:nvPicPr>
        <p:blipFill>
          <a:blip r:embed="rId5"/>
          <a:stretch>
            <a:fillRect/>
          </a:stretch>
        </p:blipFill>
        <p:spPr>
          <a:xfrm>
            <a:off x="8432789" y="2438936"/>
            <a:ext cx="2780262" cy="1571956"/>
          </a:xfrm>
          <a:prstGeom prst="rect">
            <a:avLst/>
          </a:prstGeom>
        </p:spPr>
      </p:pic>
      <p:pic>
        <p:nvPicPr>
          <p:cNvPr id="5" name="Recorded Sound">
            <a:hlinkClick r:id="" action="ppaction://media"/>
            <a:extLst>
              <a:ext uri="{FF2B5EF4-FFF2-40B4-BE49-F238E27FC236}">
                <a16:creationId xmlns:a16="http://schemas.microsoft.com/office/drawing/2014/main" id="{83E5FAEC-D84B-32EA-F3BF-E340533060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42806077"/>
      </p:ext>
    </p:extLst>
  </p:cSld>
  <p:clrMapOvr>
    <a:masterClrMapping/>
  </p:clrMapOvr>
  <mc:AlternateContent xmlns:mc="http://schemas.openxmlformats.org/markup-compatibility/2006">
    <mc:Choice xmlns:p14="http://schemas.microsoft.com/office/powerpoint/2010/main" Requires="p14">
      <p:transition spd="slow" p14:dur="2000" advTm="78311"/>
    </mc:Choice>
    <mc:Fallback>
      <p:transition spd="slow" advTm="78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3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Impact of interventions and approaches </a:t>
            </a:r>
            <a:endParaRPr lang="en-IN" sz="3600" cap="none" dirty="0"/>
          </a:p>
        </p:txBody>
      </p:sp>
      <p:sp>
        <p:nvSpPr>
          <p:cNvPr id="3" name="Subtitle 2"/>
          <p:cNvSpPr>
            <a:spLocks noGrp="1"/>
          </p:cNvSpPr>
          <p:nvPr>
            <p:ph type="subTitle" idx="1"/>
          </p:nvPr>
        </p:nvSpPr>
        <p:spPr>
          <a:xfrm>
            <a:off x="758234" y="1384664"/>
            <a:ext cx="6723221" cy="4995354"/>
          </a:xfrm>
        </p:spPr>
        <p:txBody>
          <a:bodyPr>
            <a:noAutofit/>
          </a:bodyPr>
          <a:lstStyle/>
          <a:p>
            <a:pPr marL="342900" indent="-342900" algn="just">
              <a:buFont typeface="Arial" panose="020B0604020202020204" pitchFamily="34" charset="0"/>
              <a:buChar char="•"/>
            </a:pPr>
            <a:r>
              <a:rPr lang="en-US" sz="2800" b="1" cap="none" dirty="0">
                <a:solidFill>
                  <a:srgbClr val="002060"/>
                </a:solidFill>
              </a:rPr>
              <a:t>Home-based services</a:t>
            </a:r>
          </a:p>
          <a:p>
            <a:pPr marL="342900" indent="-342900" algn="just">
              <a:buFont typeface="Arial" panose="020B0604020202020204" pitchFamily="34" charset="0"/>
              <a:buChar char="•"/>
            </a:pPr>
            <a:r>
              <a:rPr lang="en-US" sz="2800" b="1" cap="none" dirty="0">
                <a:solidFill>
                  <a:srgbClr val="002060"/>
                </a:solidFill>
              </a:rPr>
              <a:t>Short-term and intensive plans</a:t>
            </a:r>
          </a:p>
          <a:p>
            <a:pPr marL="342900" indent="-342900" algn="just">
              <a:buFont typeface="Arial" panose="020B0604020202020204" pitchFamily="34" charset="0"/>
              <a:buChar char="•"/>
            </a:pPr>
            <a:r>
              <a:rPr lang="en-US" sz="2800" b="1" cap="none" dirty="0">
                <a:solidFill>
                  <a:srgbClr val="002060"/>
                </a:solidFill>
              </a:rPr>
              <a:t>Assistive technology </a:t>
            </a:r>
          </a:p>
          <a:p>
            <a:pPr marL="342900" indent="-342900" algn="just">
              <a:buFont typeface="Arial" panose="020B0604020202020204" pitchFamily="34" charset="0"/>
              <a:buChar char="•"/>
            </a:pPr>
            <a:r>
              <a:rPr lang="en-US" sz="2800" b="1" cap="none" dirty="0">
                <a:solidFill>
                  <a:srgbClr val="002060"/>
                </a:solidFill>
              </a:rPr>
              <a:t>Integration between the voluntary sector and the NHS (Hanley and Hodge, 2024). </a:t>
            </a:r>
          </a:p>
          <a:p>
            <a:pPr marL="342900" indent="-342900" algn="just">
              <a:buFont typeface="Arial" panose="020B0604020202020204" pitchFamily="34" charset="0"/>
              <a:buChar char="•"/>
            </a:pPr>
            <a:r>
              <a:rPr lang="en-US" sz="2800" b="1" cap="none" dirty="0">
                <a:solidFill>
                  <a:srgbClr val="002060"/>
                </a:solidFill>
              </a:rPr>
              <a:t>psychological limitations</a:t>
            </a:r>
          </a:p>
          <a:p>
            <a:pPr marL="342900" indent="-342900" algn="just">
              <a:buFont typeface="Arial" panose="020B0604020202020204" pitchFamily="34" charset="0"/>
              <a:buChar char="•"/>
            </a:pPr>
            <a:r>
              <a:rPr lang="en-US" sz="2800" b="1" cap="none" dirty="0">
                <a:solidFill>
                  <a:srgbClr val="002060"/>
                </a:solidFill>
              </a:rPr>
              <a:t>Chronic health issues </a:t>
            </a:r>
            <a:endParaRPr lang="en-IN" sz="2800" b="1" cap="none" dirty="0">
              <a:solidFill>
                <a:srgbClr val="002060"/>
              </a:solidFill>
            </a:endParaRPr>
          </a:p>
        </p:txBody>
      </p:sp>
      <p:pic>
        <p:nvPicPr>
          <p:cNvPr id="4" name="Picture 3"/>
          <p:cNvPicPr>
            <a:picLocks noChangeAspect="1"/>
          </p:cNvPicPr>
          <p:nvPr/>
        </p:nvPicPr>
        <p:blipFill>
          <a:blip r:embed="rId5"/>
          <a:stretch>
            <a:fillRect/>
          </a:stretch>
        </p:blipFill>
        <p:spPr>
          <a:xfrm>
            <a:off x="8811154" y="2339484"/>
            <a:ext cx="2685409" cy="2668934"/>
          </a:xfrm>
          <a:prstGeom prst="rect">
            <a:avLst/>
          </a:prstGeom>
        </p:spPr>
      </p:pic>
      <p:pic>
        <p:nvPicPr>
          <p:cNvPr id="5" name="Recorded Sound">
            <a:hlinkClick r:id="" action="ppaction://media"/>
            <a:extLst>
              <a:ext uri="{FF2B5EF4-FFF2-40B4-BE49-F238E27FC236}">
                <a16:creationId xmlns:a16="http://schemas.microsoft.com/office/drawing/2014/main" id="{A94A4C3C-7C3A-5205-D6F6-D0B8EA4408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30777014"/>
      </p:ext>
    </p:extLst>
  </p:cSld>
  <p:clrMapOvr>
    <a:masterClrMapping/>
  </p:clrMapOvr>
  <mc:AlternateContent xmlns:mc="http://schemas.openxmlformats.org/markup-compatibility/2006">
    <mc:Choice xmlns:p14="http://schemas.microsoft.com/office/powerpoint/2010/main" Requires="p14">
      <p:transition spd="slow" p14:dur="2000" advTm="85101"/>
    </mc:Choice>
    <mc:Fallback>
      <p:transition spd="slow" advTm="85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1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Case study implementations</a:t>
            </a:r>
            <a:endParaRPr lang="en-IN" sz="3600" cap="none" dirty="0"/>
          </a:p>
        </p:txBody>
      </p:sp>
      <p:sp>
        <p:nvSpPr>
          <p:cNvPr id="3" name="Subtitle 2"/>
          <p:cNvSpPr>
            <a:spLocks noGrp="1"/>
          </p:cNvSpPr>
          <p:nvPr>
            <p:ph type="subTitle" idx="1"/>
          </p:nvPr>
        </p:nvSpPr>
        <p:spPr>
          <a:xfrm>
            <a:off x="758234" y="1384663"/>
            <a:ext cx="7076511" cy="4558937"/>
          </a:xfrm>
        </p:spPr>
        <p:txBody>
          <a:bodyPr>
            <a:normAutofit/>
          </a:bodyPr>
          <a:lstStyle/>
          <a:p>
            <a:pPr marL="342900" indent="-342900" algn="just">
              <a:buFont typeface="Arial" panose="020B0604020202020204" pitchFamily="34" charset="0"/>
              <a:buChar char="•"/>
            </a:pPr>
            <a:r>
              <a:rPr lang="en-US" sz="2800" b="1" cap="none" dirty="0">
                <a:solidFill>
                  <a:srgbClr val="002060"/>
                </a:solidFill>
              </a:rPr>
              <a:t>Social care institute for excellence (SCIE) </a:t>
            </a:r>
          </a:p>
          <a:p>
            <a:pPr marL="342900" indent="-342900" algn="just">
              <a:buFont typeface="Arial" panose="020B0604020202020204" pitchFamily="34" charset="0"/>
              <a:buChar char="•"/>
            </a:pPr>
            <a:r>
              <a:rPr lang="en-US" sz="2800" b="1" cap="none" dirty="0">
                <a:solidFill>
                  <a:srgbClr val="002060"/>
                </a:solidFill>
              </a:rPr>
              <a:t>The Mental Capacity Act 2005</a:t>
            </a:r>
          </a:p>
          <a:p>
            <a:pPr marL="342900" indent="-342900" algn="just">
              <a:buFont typeface="Arial" panose="020B0604020202020204" pitchFamily="34" charset="0"/>
              <a:buChar char="•"/>
            </a:pPr>
            <a:r>
              <a:rPr lang="en-US" sz="2800" b="1" cap="none" dirty="0">
                <a:solidFill>
                  <a:srgbClr val="002060"/>
                </a:solidFill>
              </a:rPr>
              <a:t>The Equality Act 2010 </a:t>
            </a:r>
          </a:p>
          <a:p>
            <a:pPr marL="342900" indent="-342900" algn="just">
              <a:buFont typeface="Arial" panose="020B0604020202020204" pitchFamily="34" charset="0"/>
              <a:buChar char="•"/>
            </a:pPr>
            <a:r>
              <a:rPr lang="en-US" sz="2800" b="1" cap="none" dirty="0">
                <a:solidFill>
                  <a:srgbClr val="002060"/>
                </a:solidFill>
              </a:rPr>
              <a:t>Encouraging practices and consistency (</a:t>
            </a:r>
            <a:r>
              <a:rPr lang="en-US" sz="2800" b="1" cap="none" dirty="0" err="1">
                <a:solidFill>
                  <a:srgbClr val="002060"/>
                </a:solidFill>
              </a:rPr>
              <a:t>korylchuk</a:t>
            </a:r>
            <a:r>
              <a:rPr lang="en-US" sz="2800" b="1" cap="none" dirty="0">
                <a:solidFill>
                  <a:srgbClr val="002060"/>
                </a:solidFill>
              </a:rPr>
              <a:t> </a:t>
            </a:r>
            <a:r>
              <a:rPr lang="en-US" sz="2800" b="1" i="1" cap="none" dirty="0">
                <a:solidFill>
                  <a:srgbClr val="002060"/>
                </a:solidFill>
              </a:rPr>
              <a:t>et al., </a:t>
            </a:r>
            <a:r>
              <a:rPr lang="en-US" sz="2800" b="1" cap="none" dirty="0">
                <a:solidFill>
                  <a:srgbClr val="002060"/>
                </a:solidFill>
              </a:rPr>
              <a:t>2024).</a:t>
            </a:r>
          </a:p>
          <a:p>
            <a:pPr marL="342900" indent="-342900" algn="just">
              <a:buFont typeface="Arial" panose="020B0604020202020204" pitchFamily="34" charset="0"/>
              <a:buChar char="•"/>
            </a:pPr>
            <a:endParaRPr lang="en-IN" sz="2800" b="1" cap="none" dirty="0">
              <a:solidFill>
                <a:srgbClr val="002060"/>
              </a:solidFill>
            </a:endParaRPr>
          </a:p>
        </p:txBody>
      </p:sp>
      <p:pic>
        <p:nvPicPr>
          <p:cNvPr id="4" name="Picture 3"/>
          <p:cNvPicPr>
            <a:picLocks noChangeAspect="1"/>
          </p:cNvPicPr>
          <p:nvPr/>
        </p:nvPicPr>
        <p:blipFill>
          <a:blip r:embed="rId5"/>
          <a:stretch>
            <a:fillRect/>
          </a:stretch>
        </p:blipFill>
        <p:spPr>
          <a:xfrm>
            <a:off x="8111567" y="2630415"/>
            <a:ext cx="3788176" cy="2066277"/>
          </a:xfrm>
          <a:prstGeom prst="rect">
            <a:avLst/>
          </a:prstGeom>
        </p:spPr>
      </p:pic>
      <p:pic>
        <p:nvPicPr>
          <p:cNvPr id="6" name="Recorded Sound">
            <a:hlinkClick r:id="" action="ppaction://media"/>
            <a:extLst>
              <a:ext uri="{FF2B5EF4-FFF2-40B4-BE49-F238E27FC236}">
                <a16:creationId xmlns:a16="http://schemas.microsoft.com/office/drawing/2014/main" id="{05A4FA5D-BF40-4326-A76B-0C76B0D3B5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23803772"/>
      </p:ext>
    </p:extLst>
  </p:cSld>
  <p:clrMapOvr>
    <a:masterClrMapping/>
  </p:clrMapOvr>
  <mc:AlternateContent xmlns:mc="http://schemas.openxmlformats.org/markup-compatibility/2006">
    <mc:Choice xmlns:p14="http://schemas.microsoft.com/office/powerpoint/2010/main" Requires="p14">
      <p:transition spd="slow" p14:dur="2000" advTm="64669"/>
    </mc:Choice>
    <mc:Fallback>
      <p:transition spd="slow" advTm="64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14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Case study implementations</a:t>
            </a:r>
            <a:endParaRPr lang="en-IN" sz="3600" cap="none" dirty="0"/>
          </a:p>
        </p:txBody>
      </p:sp>
      <p:sp>
        <p:nvSpPr>
          <p:cNvPr id="3" name="Subtitle 2"/>
          <p:cNvSpPr>
            <a:spLocks noGrp="1"/>
          </p:cNvSpPr>
          <p:nvPr>
            <p:ph type="subTitle" idx="1"/>
          </p:nvPr>
        </p:nvSpPr>
        <p:spPr>
          <a:xfrm>
            <a:off x="1173871" y="1571701"/>
            <a:ext cx="6078984" cy="4725192"/>
          </a:xfrm>
        </p:spPr>
        <p:txBody>
          <a:bodyPr>
            <a:normAutofit/>
          </a:bodyPr>
          <a:lstStyle/>
          <a:p>
            <a:pPr marL="457200" indent="-457200" algn="just">
              <a:buFont typeface="Arial" panose="020B0604020202020204" pitchFamily="34" charset="0"/>
              <a:buChar char="•"/>
            </a:pPr>
            <a:r>
              <a:rPr lang="en-US" sz="2800" b="1" cap="none" dirty="0">
                <a:solidFill>
                  <a:srgbClr val="002060"/>
                </a:solidFill>
              </a:rPr>
              <a:t>Age UK covers the cases of older people </a:t>
            </a:r>
          </a:p>
          <a:p>
            <a:pPr marL="457200" indent="-457200" algn="just">
              <a:buFont typeface="Arial" panose="020B0604020202020204" pitchFamily="34" charset="0"/>
              <a:buChar char="•"/>
            </a:pPr>
            <a:r>
              <a:rPr lang="en-US" sz="2800" b="1" cap="none" dirty="0">
                <a:solidFill>
                  <a:srgbClr val="002060"/>
                </a:solidFill>
              </a:rPr>
              <a:t>Risk of technology </a:t>
            </a:r>
          </a:p>
          <a:p>
            <a:pPr marL="457200" indent="-457200" algn="just">
              <a:buFont typeface="Arial" panose="020B0604020202020204" pitchFamily="34" charset="0"/>
              <a:buChar char="•"/>
            </a:pPr>
            <a:r>
              <a:rPr lang="en-US" sz="2800" b="1" cap="none" dirty="0">
                <a:solidFill>
                  <a:srgbClr val="002060"/>
                </a:solidFill>
              </a:rPr>
              <a:t>Emergence of the alert system (</a:t>
            </a:r>
            <a:r>
              <a:rPr lang="en-US" sz="2800" b="1" cap="none" dirty="0" err="1">
                <a:solidFill>
                  <a:srgbClr val="002060"/>
                </a:solidFill>
              </a:rPr>
              <a:t>Lelkes</a:t>
            </a:r>
            <a:r>
              <a:rPr lang="en-US" sz="2800" b="1" cap="none" dirty="0">
                <a:solidFill>
                  <a:srgbClr val="002060"/>
                </a:solidFill>
              </a:rPr>
              <a:t>, 2026). </a:t>
            </a:r>
          </a:p>
          <a:p>
            <a:pPr marL="457200" indent="-457200" algn="just">
              <a:buFont typeface="Arial" panose="020B0604020202020204" pitchFamily="34" charset="0"/>
              <a:buChar char="•"/>
            </a:pPr>
            <a:r>
              <a:rPr lang="en-US" sz="2800" b="1" cap="none" dirty="0">
                <a:solidFill>
                  <a:srgbClr val="002060"/>
                </a:solidFill>
              </a:rPr>
              <a:t>The guidance of Age UK (Lindsey and Danbury, 2024).</a:t>
            </a:r>
          </a:p>
        </p:txBody>
      </p:sp>
      <p:pic>
        <p:nvPicPr>
          <p:cNvPr id="4" name="Picture 3"/>
          <p:cNvPicPr>
            <a:picLocks noChangeAspect="1"/>
          </p:cNvPicPr>
          <p:nvPr/>
        </p:nvPicPr>
        <p:blipFill>
          <a:blip r:embed="rId5"/>
          <a:stretch>
            <a:fillRect/>
          </a:stretch>
        </p:blipFill>
        <p:spPr>
          <a:xfrm>
            <a:off x="8217157" y="2722943"/>
            <a:ext cx="3605921" cy="1932183"/>
          </a:xfrm>
          <a:prstGeom prst="rect">
            <a:avLst/>
          </a:prstGeom>
        </p:spPr>
      </p:pic>
      <p:pic>
        <p:nvPicPr>
          <p:cNvPr id="5" name="Recorded Sound">
            <a:hlinkClick r:id="" action="ppaction://media"/>
            <a:extLst>
              <a:ext uri="{FF2B5EF4-FFF2-40B4-BE49-F238E27FC236}">
                <a16:creationId xmlns:a16="http://schemas.microsoft.com/office/drawing/2014/main" id="{D46B47F3-206A-9CF4-BD59-1818AE80F3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88156335"/>
      </p:ext>
    </p:extLst>
  </p:cSld>
  <p:clrMapOvr>
    <a:masterClrMapping/>
  </p:clrMapOvr>
  <mc:AlternateContent xmlns:mc="http://schemas.openxmlformats.org/markup-compatibility/2006">
    <mc:Choice xmlns:p14="http://schemas.microsoft.com/office/powerpoint/2010/main" Requires="p14">
      <p:transition spd="slow" p14:dur="2000" advTm="67668"/>
    </mc:Choice>
    <mc:Fallback>
      <p:transition spd="slow" advTm="67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6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Recommendations for development </a:t>
            </a:r>
            <a:endParaRPr lang="en-IN" sz="3600" cap="none" dirty="0"/>
          </a:p>
        </p:txBody>
      </p:sp>
      <p:sp>
        <p:nvSpPr>
          <p:cNvPr id="3" name="Subtitle 2"/>
          <p:cNvSpPr>
            <a:spLocks noGrp="1"/>
          </p:cNvSpPr>
          <p:nvPr>
            <p:ph type="subTitle" idx="1"/>
          </p:nvPr>
        </p:nvSpPr>
        <p:spPr>
          <a:xfrm>
            <a:off x="758234" y="1384663"/>
            <a:ext cx="7076511" cy="4995355"/>
          </a:xfrm>
        </p:spPr>
        <p:txBody>
          <a:bodyPr>
            <a:normAutofit/>
          </a:bodyPr>
          <a:lstStyle/>
          <a:p>
            <a:pPr marL="342900" indent="-342900" algn="just">
              <a:buFont typeface="Arial" panose="020B0604020202020204" pitchFamily="34" charset="0"/>
              <a:buChar char="•"/>
            </a:pPr>
            <a:r>
              <a:rPr lang="en-IN" sz="2800" b="1" cap="none" dirty="0">
                <a:solidFill>
                  <a:srgbClr val="002060"/>
                </a:solidFill>
              </a:rPr>
              <a:t>Proper workforce training and development</a:t>
            </a:r>
          </a:p>
          <a:p>
            <a:pPr marL="342900" indent="-342900" algn="just">
              <a:buFont typeface="Arial" panose="020B0604020202020204" pitchFamily="34" charset="0"/>
              <a:buChar char="•"/>
            </a:pPr>
            <a:r>
              <a:rPr lang="en-IN" sz="2800" b="1" cap="none" dirty="0">
                <a:solidFill>
                  <a:srgbClr val="002060"/>
                </a:solidFill>
              </a:rPr>
              <a:t>Special system of dementia care</a:t>
            </a:r>
          </a:p>
          <a:p>
            <a:pPr marL="342900" indent="-342900" algn="just">
              <a:buFont typeface="Arial" panose="020B0604020202020204" pitchFamily="34" charset="0"/>
              <a:buChar char="•"/>
            </a:pPr>
            <a:r>
              <a:rPr lang="en-IN" sz="2800" b="1" cap="none" dirty="0">
                <a:solidFill>
                  <a:srgbClr val="002060"/>
                </a:solidFill>
              </a:rPr>
              <a:t>Communication skills improvement </a:t>
            </a:r>
          </a:p>
          <a:p>
            <a:pPr marL="342900" indent="-342900" algn="just">
              <a:buFont typeface="Arial" panose="020B0604020202020204" pitchFamily="34" charset="0"/>
              <a:buChar char="•"/>
            </a:pPr>
            <a:r>
              <a:rPr lang="en-IN" sz="2800" b="1" cap="none" dirty="0">
                <a:solidFill>
                  <a:srgbClr val="002060"/>
                </a:solidFill>
              </a:rPr>
              <a:t>Emotional well-being (</a:t>
            </a:r>
            <a:r>
              <a:rPr lang="en-GB" sz="2800" b="1" cap="none" dirty="0" err="1">
                <a:solidFill>
                  <a:srgbClr val="002060"/>
                </a:solidFill>
              </a:rPr>
              <a:t>mccausland</a:t>
            </a:r>
            <a:r>
              <a:rPr lang="en-GB" sz="2800" b="1" cap="none" dirty="0">
                <a:solidFill>
                  <a:srgbClr val="002060"/>
                </a:solidFill>
              </a:rPr>
              <a:t> </a:t>
            </a:r>
            <a:r>
              <a:rPr lang="en-GB" sz="2800" b="1" i="1" cap="none" dirty="0">
                <a:solidFill>
                  <a:srgbClr val="002060"/>
                </a:solidFill>
              </a:rPr>
              <a:t>et al., </a:t>
            </a:r>
            <a:r>
              <a:rPr lang="en-GB" sz="2800" b="1" cap="none" dirty="0">
                <a:solidFill>
                  <a:srgbClr val="002060"/>
                </a:solidFill>
              </a:rPr>
              <a:t>2022)</a:t>
            </a:r>
            <a:r>
              <a:rPr lang="en-IN" sz="2800" b="1" cap="none" dirty="0">
                <a:solidFill>
                  <a:srgbClr val="002060"/>
                </a:solidFill>
              </a:rPr>
              <a:t>.</a:t>
            </a:r>
          </a:p>
          <a:p>
            <a:pPr marL="342900" indent="-342900" algn="just">
              <a:buFont typeface="Arial" panose="020B0604020202020204" pitchFamily="34" charset="0"/>
              <a:buChar char="•"/>
            </a:pPr>
            <a:r>
              <a:rPr lang="en-US" sz="2800" b="1" cap="none" dirty="0" err="1">
                <a:solidFill>
                  <a:srgbClr val="002060"/>
                </a:solidFill>
              </a:rPr>
              <a:t>Maintannce</a:t>
            </a:r>
            <a:r>
              <a:rPr lang="en-US" sz="2800" b="1" cap="none" dirty="0">
                <a:solidFill>
                  <a:srgbClr val="002060"/>
                </a:solidFill>
              </a:rPr>
              <a:t> of the </a:t>
            </a:r>
            <a:r>
              <a:rPr lang="en-US" sz="2800" b="1" cap="none" dirty="0" err="1">
                <a:solidFill>
                  <a:srgbClr val="002060"/>
                </a:solidFill>
              </a:rPr>
              <a:t>satndards</a:t>
            </a:r>
            <a:r>
              <a:rPr lang="en-US" sz="2800" b="1" cap="none" dirty="0">
                <a:solidFill>
                  <a:srgbClr val="002060"/>
                </a:solidFill>
              </a:rPr>
              <a:t> of Care Quality Commission (Tarrant, 2024).</a:t>
            </a:r>
          </a:p>
          <a:p>
            <a:pPr marL="342900" indent="-342900" algn="just">
              <a:buFont typeface="Arial" panose="020B0604020202020204" pitchFamily="34" charset="0"/>
              <a:buChar char="•"/>
            </a:pPr>
            <a:endParaRPr lang="en-IN" sz="2800" b="1" cap="none" dirty="0">
              <a:solidFill>
                <a:srgbClr val="002060"/>
              </a:solidFill>
            </a:endParaRPr>
          </a:p>
        </p:txBody>
      </p:sp>
      <p:pic>
        <p:nvPicPr>
          <p:cNvPr id="4" name="Picture 3"/>
          <p:cNvPicPr>
            <a:picLocks noChangeAspect="1"/>
          </p:cNvPicPr>
          <p:nvPr/>
        </p:nvPicPr>
        <p:blipFill>
          <a:blip r:embed="rId5"/>
          <a:stretch>
            <a:fillRect/>
          </a:stretch>
        </p:blipFill>
        <p:spPr>
          <a:xfrm>
            <a:off x="8864858" y="2336761"/>
            <a:ext cx="2770848" cy="2567748"/>
          </a:xfrm>
          <a:prstGeom prst="rect">
            <a:avLst/>
          </a:prstGeom>
        </p:spPr>
      </p:pic>
      <p:sp>
        <p:nvSpPr>
          <p:cNvPr id="6" name="TextBox 5">
            <a:extLst>
              <a:ext uri="{FF2B5EF4-FFF2-40B4-BE49-F238E27FC236}">
                <a16:creationId xmlns:a16="http://schemas.microsoft.com/office/drawing/2014/main" id="{C6012DAD-60BB-663C-1846-EE9D45D4853B}"/>
              </a:ext>
            </a:extLst>
          </p:cNvPr>
          <p:cNvSpPr txBox="1"/>
          <p:nvPr/>
        </p:nvSpPr>
        <p:spPr>
          <a:xfrm>
            <a:off x="3049229" y="1997839"/>
            <a:ext cx="6098458" cy="2862322"/>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tx1"/>
                </a:solidFill>
                <a:effectLst/>
                <a:latin typeface="+mn-lt"/>
                <a:ea typeface="+mn-ea"/>
                <a:cs typeface="+mn-cs"/>
              </a:rPr>
              <a:t>It is recommended for the UK healthcare sector to execute proper workforce training and development, which will cover the special area of dementia care, communication skills and also the system of person-centred care approach, focusing on the system of cultural awareness, empathy and supporting the purpose of emotional well-being (</a:t>
            </a:r>
            <a:r>
              <a:rPr lang="en-GB" sz="1800" kern="1200" dirty="0">
                <a:solidFill>
                  <a:schemeClr val="tx1"/>
                </a:solidFill>
                <a:effectLst/>
                <a:latin typeface="+mn-lt"/>
                <a:ea typeface="+mn-ea"/>
                <a:cs typeface="+mn-cs"/>
              </a:rPr>
              <a:t>McCausland </a:t>
            </a:r>
            <a:r>
              <a:rPr lang="en-GB" sz="1800" i="1" kern="1200" dirty="0">
                <a:solidFill>
                  <a:schemeClr val="tx1"/>
                </a:solidFill>
                <a:effectLst/>
                <a:latin typeface="+mn-lt"/>
                <a:ea typeface="+mn-ea"/>
                <a:cs typeface="+mn-cs"/>
              </a:rPr>
              <a:t>et al., </a:t>
            </a:r>
            <a:r>
              <a:rPr lang="en-GB" sz="1800" kern="1200" dirty="0">
                <a:solidFill>
                  <a:schemeClr val="tx1"/>
                </a:solidFill>
                <a:effectLst/>
                <a:latin typeface="+mn-lt"/>
                <a:ea typeface="+mn-ea"/>
                <a:cs typeface="+mn-cs"/>
              </a:rPr>
              <a:t>2022)</a:t>
            </a:r>
            <a:r>
              <a:rPr lang="en-IN" sz="1800" kern="1200" dirty="0">
                <a:solidFill>
                  <a:schemeClr val="tx1"/>
                </a:solidFill>
                <a:effectLst/>
                <a:latin typeface="+mn-lt"/>
                <a:ea typeface="+mn-ea"/>
                <a:cs typeface="+mn-cs"/>
              </a:rPr>
              <a:t>. The critical estimation of the challenges of older people will be classified by the execution of proper training and the maintenance of the standard of Care Quality Commission will also be followed (</a:t>
            </a:r>
            <a:r>
              <a:rPr lang="en-GB" sz="1800" kern="1200" dirty="0">
                <a:solidFill>
                  <a:schemeClr val="tx1"/>
                </a:solidFill>
                <a:effectLst/>
                <a:latin typeface="+mn-lt"/>
                <a:ea typeface="+mn-ea"/>
                <a:cs typeface="+mn-cs"/>
              </a:rPr>
              <a:t>Tarrant, 2024).</a:t>
            </a:r>
            <a:endParaRPr lang="en-IN" sz="1800" kern="1200" dirty="0">
              <a:solidFill>
                <a:schemeClr val="tx1"/>
              </a:solidFill>
              <a:effectLst/>
              <a:latin typeface="+mn-lt"/>
              <a:ea typeface="+mn-ea"/>
              <a:cs typeface="+mn-cs"/>
            </a:endParaRPr>
          </a:p>
        </p:txBody>
      </p:sp>
      <p:pic>
        <p:nvPicPr>
          <p:cNvPr id="5" name="Recorded Sound">
            <a:hlinkClick r:id="" action="ppaction://media"/>
            <a:extLst>
              <a:ext uri="{FF2B5EF4-FFF2-40B4-BE49-F238E27FC236}">
                <a16:creationId xmlns:a16="http://schemas.microsoft.com/office/drawing/2014/main" id="{359B1E3B-4AD3-38AD-E93A-823217B461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24214904"/>
      </p:ext>
    </p:extLst>
  </p:cSld>
  <p:clrMapOvr>
    <a:masterClrMapping/>
  </p:clrMapOvr>
  <mc:AlternateContent xmlns:mc="http://schemas.openxmlformats.org/markup-compatibility/2006">
    <mc:Choice xmlns:p14="http://schemas.microsoft.com/office/powerpoint/2010/main" Requires="p14">
      <p:transition spd="slow" p14:dur="2000" advTm="68027"/>
    </mc:Choice>
    <mc:Fallback>
      <p:transition spd="slow" advTm="68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0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Recommendations for development </a:t>
            </a:r>
            <a:endParaRPr lang="en-IN" sz="3600" cap="none" dirty="0"/>
          </a:p>
        </p:txBody>
      </p:sp>
      <p:sp>
        <p:nvSpPr>
          <p:cNvPr id="3" name="Subtitle 2"/>
          <p:cNvSpPr>
            <a:spLocks noGrp="1"/>
          </p:cNvSpPr>
          <p:nvPr>
            <p:ph type="subTitle" idx="1"/>
          </p:nvPr>
        </p:nvSpPr>
        <p:spPr>
          <a:xfrm>
            <a:off x="758234" y="1384663"/>
            <a:ext cx="7034948" cy="5161610"/>
          </a:xfrm>
        </p:spPr>
        <p:txBody>
          <a:bodyPr>
            <a:noAutofit/>
          </a:bodyPr>
          <a:lstStyle/>
          <a:p>
            <a:pPr marL="342900" indent="-342900" algn="just">
              <a:buFont typeface="Arial" panose="020B0604020202020204" pitchFamily="34" charset="0"/>
              <a:buChar char="•"/>
            </a:pPr>
            <a:r>
              <a:rPr lang="en-IN" sz="2800" b="1" cap="none" dirty="0">
                <a:solidFill>
                  <a:srgbClr val="002060"/>
                </a:solidFill>
              </a:rPr>
              <a:t>Community and home-based services </a:t>
            </a:r>
          </a:p>
          <a:p>
            <a:pPr marL="342900" indent="-342900" algn="just">
              <a:buFont typeface="Arial" panose="020B0604020202020204" pitchFamily="34" charset="0"/>
              <a:buChar char="•"/>
            </a:pPr>
            <a:r>
              <a:rPr lang="en-IN" sz="2800" b="1" cap="none" dirty="0">
                <a:solidFill>
                  <a:srgbClr val="002060"/>
                </a:solidFill>
              </a:rPr>
              <a:t>Prevention of unnecessary hospital admissions</a:t>
            </a:r>
          </a:p>
          <a:p>
            <a:pPr marL="342900" indent="-342900" algn="just">
              <a:buFont typeface="Arial" panose="020B0604020202020204" pitchFamily="34" charset="0"/>
              <a:buChar char="•"/>
            </a:pPr>
            <a:r>
              <a:rPr lang="en-IN" sz="2800" b="1" cap="none" dirty="0">
                <a:solidFill>
                  <a:srgbClr val="002060"/>
                </a:solidFill>
              </a:rPr>
              <a:t>The long-term plan of the NHS </a:t>
            </a:r>
          </a:p>
          <a:p>
            <a:pPr marL="342900" indent="-342900" algn="just">
              <a:buFont typeface="Arial" panose="020B0604020202020204" pitchFamily="34" charset="0"/>
              <a:buChar char="•"/>
            </a:pPr>
            <a:r>
              <a:rPr lang="en-IN" sz="2800" b="1" cap="none" dirty="0">
                <a:solidFill>
                  <a:srgbClr val="002060"/>
                </a:solidFill>
              </a:rPr>
              <a:t>Integrated community care</a:t>
            </a:r>
          </a:p>
          <a:p>
            <a:pPr marL="342900" indent="-342900" algn="just">
              <a:buFont typeface="Arial" panose="020B0604020202020204" pitchFamily="34" charset="0"/>
              <a:buChar char="•"/>
            </a:pPr>
            <a:r>
              <a:rPr lang="en-IN" sz="2800" b="1" cap="none" dirty="0">
                <a:solidFill>
                  <a:srgbClr val="002060"/>
                </a:solidFill>
              </a:rPr>
              <a:t>Address cognitive decline</a:t>
            </a:r>
          </a:p>
          <a:p>
            <a:pPr marL="342900" indent="-342900" algn="just">
              <a:buFont typeface="Arial" panose="020B0604020202020204" pitchFamily="34" charset="0"/>
              <a:buChar char="•"/>
            </a:pPr>
            <a:r>
              <a:rPr lang="en-IN" sz="2800" b="1" cap="none" dirty="0">
                <a:solidFill>
                  <a:srgbClr val="002060"/>
                </a:solidFill>
              </a:rPr>
              <a:t> The removal of physical health problems (</a:t>
            </a:r>
            <a:r>
              <a:rPr lang="en-GB" sz="2800" b="1" cap="none" dirty="0">
                <a:solidFill>
                  <a:srgbClr val="002060"/>
                </a:solidFill>
              </a:rPr>
              <a:t>world health organization, 2025).</a:t>
            </a:r>
            <a:endParaRPr lang="en-IN" sz="2800" b="1" cap="none" dirty="0">
              <a:solidFill>
                <a:srgbClr val="002060"/>
              </a:solidFill>
            </a:endParaRPr>
          </a:p>
          <a:p>
            <a:pPr marL="342900" indent="-342900" algn="just">
              <a:buFont typeface="Arial" panose="020B0604020202020204" pitchFamily="34" charset="0"/>
              <a:buChar char="•"/>
            </a:pPr>
            <a:endParaRPr lang="en-IN" sz="2800" b="1" cap="none" dirty="0">
              <a:solidFill>
                <a:srgbClr val="002060"/>
              </a:solidFill>
            </a:endParaRPr>
          </a:p>
        </p:txBody>
      </p:sp>
      <p:pic>
        <p:nvPicPr>
          <p:cNvPr id="4" name="Picture 3"/>
          <p:cNvPicPr>
            <a:picLocks noChangeAspect="1"/>
          </p:cNvPicPr>
          <p:nvPr/>
        </p:nvPicPr>
        <p:blipFill>
          <a:blip r:embed="rId5"/>
          <a:stretch>
            <a:fillRect/>
          </a:stretch>
        </p:blipFill>
        <p:spPr>
          <a:xfrm>
            <a:off x="8063346" y="2627828"/>
            <a:ext cx="3789668" cy="2151990"/>
          </a:xfrm>
          <a:prstGeom prst="rect">
            <a:avLst/>
          </a:prstGeom>
        </p:spPr>
      </p:pic>
      <p:pic>
        <p:nvPicPr>
          <p:cNvPr id="5" name="Recorded Sound">
            <a:hlinkClick r:id="" action="ppaction://media"/>
            <a:extLst>
              <a:ext uri="{FF2B5EF4-FFF2-40B4-BE49-F238E27FC236}">
                <a16:creationId xmlns:a16="http://schemas.microsoft.com/office/drawing/2014/main" id="{AB843209-3330-A507-74C7-A457FDFB5B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27423271"/>
      </p:ext>
    </p:extLst>
  </p:cSld>
  <p:clrMapOvr>
    <a:masterClrMapping/>
  </p:clrMapOvr>
  <mc:AlternateContent xmlns:mc="http://schemas.openxmlformats.org/markup-compatibility/2006">
    <mc:Choice xmlns:p14="http://schemas.microsoft.com/office/powerpoint/2010/main" Requires="p14">
      <p:transition spd="slow" p14:dur="2000" advTm="84700"/>
    </mc:Choice>
    <mc:Fallback>
      <p:transition spd="slow" advTm="84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7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Conclusion </a:t>
            </a:r>
            <a:endParaRPr lang="en-IN" sz="3600" cap="none" dirty="0"/>
          </a:p>
        </p:txBody>
      </p:sp>
      <p:sp>
        <p:nvSpPr>
          <p:cNvPr id="3" name="Subtitle 2"/>
          <p:cNvSpPr>
            <a:spLocks noGrp="1"/>
          </p:cNvSpPr>
          <p:nvPr>
            <p:ph type="subTitle" idx="1"/>
          </p:nvPr>
        </p:nvSpPr>
        <p:spPr>
          <a:xfrm>
            <a:off x="758234" y="1384664"/>
            <a:ext cx="10972212" cy="4810396"/>
          </a:xfrm>
        </p:spPr>
        <p:txBody>
          <a:bodyPr>
            <a:normAutofit/>
          </a:bodyPr>
          <a:lstStyle/>
          <a:p>
            <a:pPr marL="342900" indent="-342900" algn="just">
              <a:buFont typeface="Arial" panose="020B0604020202020204" pitchFamily="34" charset="0"/>
              <a:buChar char="•"/>
            </a:pPr>
            <a:r>
              <a:rPr lang="en-US" sz="2800" b="1" cap="none" dirty="0">
                <a:solidFill>
                  <a:srgbClr val="002060"/>
                </a:solidFill>
              </a:rPr>
              <a:t>critical situation of the elderly care is estimated in this study </a:t>
            </a:r>
          </a:p>
          <a:p>
            <a:pPr marL="342900" indent="-342900" algn="just">
              <a:buFont typeface="Arial" panose="020B0604020202020204" pitchFamily="34" charset="0"/>
              <a:buChar char="•"/>
            </a:pPr>
            <a:r>
              <a:rPr lang="en-US" sz="2800" b="1" cap="none" dirty="0">
                <a:solidFill>
                  <a:srgbClr val="002060"/>
                </a:solidFill>
              </a:rPr>
              <a:t>the proper implementation of policies and legislation will help to deal with critical situations </a:t>
            </a:r>
          </a:p>
          <a:p>
            <a:pPr marL="342900" indent="-342900" algn="just">
              <a:buFont typeface="Arial" panose="020B0604020202020204" pitchFamily="34" charset="0"/>
              <a:buChar char="•"/>
            </a:pPr>
            <a:r>
              <a:rPr lang="en-US" sz="2800" b="1" cap="none" dirty="0">
                <a:solidFill>
                  <a:srgbClr val="002060"/>
                </a:solidFill>
              </a:rPr>
              <a:t>Maintaining the autonomy will manage the respect of elder people. </a:t>
            </a:r>
          </a:p>
          <a:p>
            <a:pPr marL="342900" indent="-342900" algn="just">
              <a:buFont typeface="Arial" panose="020B0604020202020204" pitchFamily="34" charset="0"/>
              <a:buChar char="•"/>
            </a:pPr>
            <a:r>
              <a:rPr lang="en-US" sz="2800" b="1" cap="none" dirty="0">
                <a:solidFill>
                  <a:srgbClr val="002060"/>
                </a:solidFill>
              </a:rPr>
              <a:t>Key principles of legislation will remove the challenges </a:t>
            </a:r>
          </a:p>
          <a:p>
            <a:pPr marL="342900" indent="-342900" algn="just">
              <a:buFont typeface="Arial" panose="020B0604020202020204" pitchFamily="34" charset="0"/>
              <a:buChar char="•"/>
            </a:pPr>
            <a:r>
              <a:rPr lang="en-US" sz="2800" b="1" cap="none" dirty="0">
                <a:solidFill>
                  <a:srgbClr val="002060"/>
                </a:solidFill>
              </a:rPr>
              <a:t>Community-based support will help to remove the barriers</a:t>
            </a:r>
            <a:endParaRPr lang="en-IN" sz="2800" cap="none" dirty="0"/>
          </a:p>
        </p:txBody>
      </p:sp>
      <p:pic>
        <p:nvPicPr>
          <p:cNvPr id="4" name="Recorded Sound">
            <a:hlinkClick r:id="" action="ppaction://media"/>
            <a:extLst>
              <a:ext uri="{FF2B5EF4-FFF2-40B4-BE49-F238E27FC236}">
                <a16:creationId xmlns:a16="http://schemas.microsoft.com/office/drawing/2014/main" id="{366BE299-B6D7-AE5A-BBA9-918198DD4C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82702363"/>
      </p:ext>
    </p:extLst>
  </p:cSld>
  <p:clrMapOvr>
    <a:masterClrMapping/>
  </p:clrMapOvr>
  <mc:AlternateContent xmlns:mc="http://schemas.openxmlformats.org/markup-compatibility/2006">
    <mc:Choice xmlns:p14="http://schemas.microsoft.com/office/powerpoint/2010/main" Requires="p14">
      <p:transition spd="slow" p14:dur="2000" advTm="90448"/>
    </mc:Choice>
    <mc:Fallback>
      <p:transition spd="slow" advTm="90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4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References </a:t>
            </a:r>
            <a:endParaRPr lang="en-IN" sz="3600" cap="none" dirty="0"/>
          </a:p>
        </p:txBody>
      </p:sp>
      <p:sp>
        <p:nvSpPr>
          <p:cNvPr id="3" name="Subtitle 2"/>
          <p:cNvSpPr>
            <a:spLocks noGrp="1"/>
          </p:cNvSpPr>
          <p:nvPr>
            <p:ph type="subTitle" idx="1"/>
          </p:nvPr>
        </p:nvSpPr>
        <p:spPr>
          <a:xfrm>
            <a:off x="0" y="1371599"/>
            <a:ext cx="11907982" cy="5133109"/>
          </a:xfrm>
        </p:spPr>
        <p:txBody>
          <a:bodyPr>
            <a:normAutofit fontScale="92500" lnSpcReduction="10000"/>
          </a:bodyPr>
          <a:lstStyle/>
          <a:p>
            <a:pPr marL="342900" indent="-342900" algn="just">
              <a:buFont typeface="Arial" panose="020B0604020202020204" pitchFamily="34" charset="0"/>
              <a:buChar char="•"/>
            </a:pPr>
            <a:r>
              <a:rPr lang="en-IN" b="1" dirty="0">
                <a:solidFill>
                  <a:srgbClr val="002060"/>
                </a:solidFill>
              </a:rPr>
              <a:t>Ahmed, A., van den </a:t>
            </a:r>
            <a:r>
              <a:rPr lang="en-IN" b="1" dirty="0" err="1">
                <a:solidFill>
                  <a:srgbClr val="002060"/>
                </a:solidFill>
              </a:rPr>
              <a:t>Muijsenbergh</a:t>
            </a:r>
            <a:r>
              <a:rPr lang="en-IN" b="1" dirty="0">
                <a:solidFill>
                  <a:srgbClr val="002060"/>
                </a:solidFill>
              </a:rPr>
              <a:t>, M.E. and </a:t>
            </a:r>
            <a:r>
              <a:rPr lang="en-IN" b="1" dirty="0" err="1">
                <a:solidFill>
                  <a:srgbClr val="002060"/>
                </a:solidFill>
              </a:rPr>
              <a:t>Vrijhoef</a:t>
            </a:r>
            <a:r>
              <a:rPr lang="en-IN" b="1" dirty="0">
                <a:solidFill>
                  <a:srgbClr val="002060"/>
                </a:solidFill>
              </a:rPr>
              <a:t>, H.J. (2022) ‘Person‐centred care in primary care: what works for whom, how and in what circumstances?’ </a:t>
            </a:r>
            <a:r>
              <a:rPr lang="en-IN" b="1" i="1" dirty="0">
                <a:solidFill>
                  <a:srgbClr val="002060"/>
                </a:solidFill>
              </a:rPr>
              <a:t>Health &amp; social care in the community</a:t>
            </a:r>
            <a:r>
              <a:rPr lang="en-IN" b="1" dirty="0">
                <a:solidFill>
                  <a:srgbClr val="002060"/>
                </a:solidFill>
              </a:rPr>
              <a:t>, </a:t>
            </a:r>
            <a:r>
              <a:rPr lang="en-IN" b="1" i="1" dirty="0">
                <a:solidFill>
                  <a:srgbClr val="002060"/>
                </a:solidFill>
              </a:rPr>
              <a:t>30</a:t>
            </a:r>
            <a:r>
              <a:rPr lang="en-IN" b="1" dirty="0">
                <a:solidFill>
                  <a:srgbClr val="002060"/>
                </a:solidFill>
              </a:rPr>
              <a:t>(6), pp.e3328-e3341. </a:t>
            </a:r>
            <a:r>
              <a:rPr lang="en-GB" b="1" dirty="0">
                <a:solidFill>
                  <a:srgbClr val="002060"/>
                </a:solidFill>
              </a:rPr>
              <a:t>Available at: </a:t>
            </a:r>
            <a:r>
              <a:rPr lang="en-IN" b="1" u="sng" dirty="0">
                <a:solidFill>
                  <a:srgbClr val="002060"/>
                </a:solidFill>
                <a:hlinkClick r:id="rId5"/>
              </a:rPr>
              <a:t>https://doi.org/10.1111/hsc.13913</a:t>
            </a:r>
            <a:endParaRPr lang="en-IN" b="1" dirty="0">
              <a:solidFill>
                <a:srgbClr val="002060"/>
              </a:solidFill>
            </a:endParaRPr>
          </a:p>
          <a:p>
            <a:pPr marL="342900" indent="-342900" algn="just">
              <a:buFont typeface="Arial" panose="020B0604020202020204" pitchFamily="34" charset="0"/>
              <a:buChar char="•"/>
            </a:pPr>
            <a:r>
              <a:rPr lang="en-IN" b="1" dirty="0" err="1">
                <a:solidFill>
                  <a:srgbClr val="002060"/>
                </a:solidFill>
              </a:rPr>
              <a:t>Andersson</a:t>
            </a:r>
            <a:r>
              <a:rPr lang="en-IN" b="1" dirty="0">
                <a:solidFill>
                  <a:srgbClr val="002060"/>
                </a:solidFill>
              </a:rPr>
              <a:t>, M., </a:t>
            </a:r>
            <a:r>
              <a:rPr lang="en-IN" b="1" dirty="0" err="1">
                <a:solidFill>
                  <a:srgbClr val="002060"/>
                </a:solidFill>
              </a:rPr>
              <a:t>Nordin</a:t>
            </a:r>
            <a:r>
              <a:rPr lang="en-IN" b="1" dirty="0">
                <a:solidFill>
                  <a:srgbClr val="002060"/>
                </a:solidFill>
              </a:rPr>
              <a:t>, A. and </a:t>
            </a:r>
            <a:r>
              <a:rPr lang="en-IN" b="1" dirty="0" err="1">
                <a:solidFill>
                  <a:srgbClr val="002060"/>
                </a:solidFill>
              </a:rPr>
              <a:t>Engström</a:t>
            </a:r>
            <a:r>
              <a:rPr lang="en-IN" b="1" dirty="0">
                <a:solidFill>
                  <a:srgbClr val="002060"/>
                </a:solidFill>
              </a:rPr>
              <a:t>, Å. (2022) ‘Critical care nurses’ experiences of working during the first phase of the COVID-19 pandemic–Applying the Person-centred Practice Framework.’ </a:t>
            </a:r>
            <a:r>
              <a:rPr lang="en-IN" b="1" i="1" dirty="0">
                <a:solidFill>
                  <a:srgbClr val="002060"/>
                </a:solidFill>
              </a:rPr>
              <a:t>Intensive and Critical Care Nursing</a:t>
            </a:r>
            <a:r>
              <a:rPr lang="en-IN" b="1" dirty="0">
                <a:solidFill>
                  <a:srgbClr val="002060"/>
                </a:solidFill>
              </a:rPr>
              <a:t>, </a:t>
            </a:r>
            <a:r>
              <a:rPr lang="en-IN" b="1" i="1" dirty="0">
                <a:solidFill>
                  <a:srgbClr val="002060"/>
                </a:solidFill>
              </a:rPr>
              <a:t>69</a:t>
            </a:r>
            <a:r>
              <a:rPr lang="en-IN" b="1" dirty="0">
                <a:solidFill>
                  <a:srgbClr val="002060"/>
                </a:solidFill>
              </a:rPr>
              <a:t>, p.103179. </a:t>
            </a:r>
            <a:r>
              <a:rPr lang="en-GB" b="1" dirty="0">
                <a:solidFill>
                  <a:srgbClr val="002060"/>
                </a:solidFill>
              </a:rPr>
              <a:t>Available at: </a:t>
            </a:r>
            <a:r>
              <a:rPr lang="en-IN" b="1" u="sng" dirty="0">
                <a:solidFill>
                  <a:srgbClr val="002060"/>
                </a:solidFill>
                <a:hlinkClick r:id="rId6"/>
              </a:rPr>
              <a:t>10.1016/j.iccn.2021.103179</a:t>
            </a:r>
            <a:r>
              <a:rPr lang="en-GB" b="1" dirty="0">
                <a:solidFill>
                  <a:srgbClr val="002060"/>
                </a:solidFill>
              </a:rPr>
              <a:t> </a:t>
            </a:r>
            <a:endParaRPr lang="en-IN" b="1" dirty="0">
              <a:solidFill>
                <a:srgbClr val="002060"/>
              </a:solidFill>
            </a:endParaRPr>
          </a:p>
          <a:p>
            <a:pPr marL="342900" indent="-342900" algn="just">
              <a:buFont typeface="Arial" panose="020B0604020202020204" pitchFamily="34" charset="0"/>
              <a:buChar char="•"/>
            </a:pPr>
            <a:r>
              <a:rPr lang="en-GB" b="1" u="sng" dirty="0" err="1">
                <a:solidFill>
                  <a:srgbClr val="002060"/>
                </a:solidFill>
              </a:rPr>
              <a:t>Ayoubi-Mahani</a:t>
            </a:r>
            <a:r>
              <a:rPr lang="en-GB" b="1" dirty="0">
                <a:solidFill>
                  <a:srgbClr val="002060"/>
                </a:solidFill>
              </a:rPr>
              <a:t>, S., </a:t>
            </a:r>
            <a:r>
              <a:rPr lang="en-GB" b="1" dirty="0" err="1">
                <a:solidFill>
                  <a:srgbClr val="002060"/>
                </a:solidFill>
              </a:rPr>
              <a:t>Eghbali-Babadi</a:t>
            </a:r>
            <a:r>
              <a:rPr lang="en-GB" b="1" dirty="0">
                <a:solidFill>
                  <a:srgbClr val="002060"/>
                </a:solidFill>
              </a:rPr>
              <a:t>, M., </a:t>
            </a:r>
            <a:r>
              <a:rPr lang="en-GB" b="1" dirty="0" err="1">
                <a:solidFill>
                  <a:srgbClr val="002060"/>
                </a:solidFill>
              </a:rPr>
              <a:t>Farajzadegan</a:t>
            </a:r>
            <a:r>
              <a:rPr lang="en-GB" b="1" dirty="0">
                <a:solidFill>
                  <a:srgbClr val="002060"/>
                </a:solidFill>
              </a:rPr>
              <a:t>, Z., </a:t>
            </a:r>
            <a:r>
              <a:rPr lang="en-GB" b="1" dirty="0" err="1">
                <a:solidFill>
                  <a:srgbClr val="002060"/>
                </a:solidFill>
              </a:rPr>
              <a:t>Keshvari</a:t>
            </a:r>
            <a:r>
              <a:rPr lang="en-GB" b="1" dirty="0">
                <a:solidFill>
                  <a:srgbClr val="002060"/>
                </a:solidFill>
              </a:rPr>
              <a:t>, M. and </a:t>
            </a:r>
            <a:r>
              <a:rPr lang="en-GB" b="1" dirty="0" err="1">
                <a:solidFill>
                  <a:srgbClr val="002060"/>
                </a:solidFill>
              </a:rPr>
              <a:t>Farokhzadian</a:t>
            </a:r>
            <a:r>
              <a:rPr lang="en-GB" b="1" dirty="0">
                <a:solidFill>
                  <a:srgbClr val="002060"/>
                </a:solidFill>
              </a:rPr>
              <a:t>, J. (2023) ‘Active aging needs from the perspectives of older adults and geriatric experts: a qualitative study.’ </a:t>
            </a:r>
            <a:r>
              <a:rPr lang="en-GB" b="1" i="1" dirty="0">
                <a:solidFill>
                  <a:srgbClr val="002060"/>
                </a:solidFill>
              </a:rPr>
              <a:t>Frontiers in Public Health</a:t>
            </a:r>
            <a:r>
              <a:rPr lang="en-GB" b="1" dirty="0">
                <a:solidFill>
                  <a:srgbClr val="002060"/>
                </a:solidFill>
              </a:rPr>
              <a:t>, </a:t>
            </a:r>
            <a:r>
              <a:rPr lang="en-GB" b="1" i="1" dirty="0">
                <a:solidFill>
                  <a:srgbClr val="002060"/>
                </a:solidFill>
              </a:rPr>
              <a:t>11</a:t>
            </a:r>
            <a:r>
              <a:rPr lang="en-GB" b="1" dirty="0">
                <a:solidFill>
                  <a:srgbClr val="002060"/>
                </a:solidFill>
              </a:rPr>
              <a:t>, p.1121761. Available at: </a:t>
            </a:r>
            <a:r>
              <a:rPr lang="en-GB" b="1" u="sng" dirty="0">
                <a:solidFill>
                  <a:srgbClr val="002060"/>
                </a:solidFill>
                <a:hlinkClick r:id="rId7"/>
              </a:rPr>
              <a:t>https://doi.org/10.3389/fpubh.2023.1121761</a:t>
            </a:r>
            <a:r>
              <a:rPr lang="en-IN" b="1" dirty="0">
                <a:solidFill>
                  <a:srgbClr val="002060"/>
                </a:solidFill>
              </a:rPr>
              <a:t> </a:t>
            </a:r>
          </a:p>
          <a:p>
            <a:pPr marL="342900" indent="-342900" algn="just">
              <a:buFont typeface="Arial" panose="020B0604020202020204" pitchFamily="34" charset="0"/>
              <a:buChar char="•"/>
            </a:pPr>
            <a:r>
              <a:rPr lang="en-GB" b="1" u="sng" dirty="0" err="1">
                <a:solidFill>
                  <a:srgbClr val="002060"/>
                </a:solidFill>
              </a:rPr>
              <a:t>Barcham</a:t>
            </a:r>
            <a:r>
              <a:rPr lang="en-GB" b="1" u="sng" dirty="0">
                <a:solidFill>
                  <a:srgbClr val="002060"/>
                </a:solidFill>
              </a:rPr>
              <a:t>, </a:t>
            </a:r>
            <a:r>
              <a:rPr lang="en-GB" b="1" dirty="0">
                <a:solidFill>
                  <a:srgbClr val="002060"/>
                </a:solidFill>
              </a:rPr>
              <a:t>C. (2024) </a:t>
            </a:r>
            <a:r>
              <a:rPr lang="en-GB" b="1" i="1" dirty="0">
                <a:solidFill>
                  <a:srgbClr val="002060"/>
                </a:solidFill>
              </a:rPr>
              <a:t>The Pocketbook Guide to Mental Health Act Assessments 3e</a:t>
            </a:r>
            <a:r>
              <a:rPr lang="en-GB" b="1" dirty="0">
                <a:solidFill>
                  <a:srgbClr val="002060"/>
                </a:solidFill>
              </a:rPr>
              <a:t>. McGraw-Hill Education (UK).</a:t>
            </a:r>
            <a:endParaRPr lang="en-IN" b="1" dirty="0">
              <a:solidFill>
                <a:srgbClr val="002060"/>
              </a:solidFill>
            </a:endParaRPr>
          </a:p>
          <a:p>
            <a:pPr marL="342900" indent="-342900" algn="just">
              <a:buFont typeface="Arial" panose="020B0604020202020204" pitchFamily="34" charset="0"/>
              <a:buChar char="•"/>
            </a:pPr>
            <a:endParaRPr lang="en-IN" b="1" dirty="0">
              <a:solidFill>
                <a:srgbClr val="002060"/>
              </a:solidFill>
            </a:endParaRPr>
          </a:p>
        </p:txBody>
      </p:sp>
      <p:pic>
        <p:nvPicPr>
          <p:cNvPr id="4" name="Recorded Sound">
            <a:hlinkClick r:id="" action="ppaction://media"/>
            <a:extLst>
              <a:ext uri="{FF2B5EF4-FFF2-40B4-BE49-F238E27FC236}">
                <a16:creationId xmlns:a16="http://schemas.microsoft.com/office/drawing/2014/main" id="{5C4AA8FA-02F5-2AC4-77D7-07DF053F418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37499554"/>
      </p:ext>
    </p:extLst>
  </p:cSld>
  <p:clrMapOvr>
    <a:masterClrMapping/>
  </p:clrMapOvr>
  <mc:AlternateContent xmlns:mc="http://schemas.openxmlformats.org/markup-compatibility/2006">
    <mc:Choice xmlns:p14="http://schemas.microsoft.com/office/powerpoint/2010/main" Requires="p14">
      <p:transition spd="slow" p14:dur="2000" advTm="14561"/>
    </mc:Choice>
    <mc:Fallback>
      <p:transition spd="slow" advTm="14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63634" y="586786"/>
            <a:ext cx="9144000" cy="628060"/>
          </a:xfrm>
        </p:spPr>
        <p:txBody>
          <a:bodyPr>
            <a:normAutofit/>
          </a:bodyPr>
          <a:lstStyle/>
          <a:p>
            <a:r>
              <a:rPr lang="en-US" sz="3600" b="1" cap="none" dirty="0"/>
              <a:t>References </a:t>
            </a:r>
            <a:endParaRPr lang="en-IN" sz="3600" cap="none" dirty="0"/>
          </a:p>
        </p:txBody>
      </p:sp>
      <p:sp>
        <p:nvSpPr>
          <p:cNvPr id="3" name="Subtitle 2"/>
          <p:cNvSpPr>
            <a:spLocks noGrp="1"/>
          </p:cNvSpPr>
          <p:nvPr>
            <p:ph type="subTitle" idx="1"/>
          </p:nvPr>
        </p:nvSpPr>
        <p:spPr>
          <a:xfrm>
            <a:off x="0" y="1371599"/>
            <a:ext cx="11907982" cy="5133109"/>
          </a:xfrm>
        </p:spPr>
        <p:txBody>
          <a:bodyPr>
            <a:normAutofit fontScale="92500" lnSpcReduction="20000"/>
          </a:bodyPr>
          <a:lstStyle/>
          <a:p>
            <a:pPr marL="342900" indent="-342900" algn="just">
              <a:buFont typeface="Arial" panose="020B0604020202020204" pitchFamily="34" charset="0"/>
              <a:buChar char="•"/>
            </a:pPr>
            <a:r>
              <a:rPr lang="en-IN" b="1" dirty="0">
                <a:solidFill>
                  <a:srgbClr val="002060"/>
                </a:solidFill>
              </a:rPr>
              <a:t>Bartlett, P. (2023) </a:t>
            </a:r>
            <a:r>
              <a:rPr lang="en-IN" b="1" dirty="0" err="1">
                <a:solidFill>
                  <a:srgbClr val="002060"/>
                </a:solidFill>
              </a:rPr>
              <a:t>‘Re</a:t>
            </a:r>
            <a:r>
              <a:rPr lang="en-IN" b="1" dirty="0">
                <a:solidFill>
                  <a:srgbClr val="002060"/>
                </a:solidFill>
              </a:rPr>
              <a:t>‐thinking the Mental Capacity Act 2005: Towards the Next Generation of Law.’ </a:t>
            </a:r>
            <a:r>
              <a:rPr lang="en-IN" b="1" i="1" dirty="0">
                <a:solidFill>
                  <a:srgbClr val="002060"/>
                </a:solidFill>
              </a:rPr>
              <a:t>The Modern Law Review</a:t>
            </a:r>
            <a:r>
              <a:rPr lang="en-IN" b="1" dirty="0">
                <a:solidFill>
                  <a:srgbClr val="002060"/>
                </a:solidFill>
              </a:rPr>
              <a:t>, </a:t>
            </a:r>
            <a:r>
              <a:rPr lang="en-IN" b="1" i="1" dirty="0">
                <a:solidFill>
                  <a:srgbClr val="002060"/>
                </a:solidFill>
              </a:rPr>
              <a:t>86</a:t>
            </a:r>
            <a:r>
              <a:rPr lang="en-IN" b="1" dirty="0">
                <a:solidFill>
                  <a:srgbClr val="002060"/>
                </a:solidFill>
              </a:rPr>
              <a:t>(3), pp.659-700. </a:t>
            </a:r>
            <a:r>
              <a:rPr lang="en-GB" b="1" dirty="0">
                <a:solidFill>
                  <a:srgbClr val="002060"/>
                </a:solidFill>
              </a:rPr>
              <a:t>Available at: </a:t>
            </a:r>
            <a:r>
              <a:rPr lang="en-IN" b="1" dirty="0">
                <a:solidFill>
                  <a:srgbClr val="002060"/>
                </a:solidFill>
              </a:rPr>
              <a:t> </a:t>
            </a:r>
            <a:r>
              <a:rPr lang="en-IN" b="1" u="sng" dirty="0">
                <a:solidFill>
                  <a:srgbClr val="002060"/>
                </a:solidFill>
                <a:hlinkClick r:id="rId3"/>
              </a:rPr>
              <a:t>https://doi.org/10.1111/1468-2230.12774</a:t>
            </a:r>
            <a:endParaRPr lang="en-IN" b="1" dirty="0">
              <a:solidFill>
                <a:srgbClr val="002060"/>
              </a:solidFill>
            </a:endParaRPr>
          </a:p>
          <a:p>
            <a:pPr marL="342900" indent="-342900" algn="just">
              <a:buFont typeface="Arial" panose="020B0604020202020204" pitchFamily="34" charset="0"/>
              <a:buChar char="•"/>
            </a:pPr>
            <a:r>
              <a:rPr lang="en-GB" b="1" dirty="0" err="1">
                <a:solidFill>
                  <a:srgbClr val="002060"/>
                </a:solidFill>
              </a:rPr>
              <a:t>Bogerd</a:t>
            </a:r>
            <a:r>
              <a:rPr lang="en-GB" b="1" dirty="0">
                <a:solidFill>
                  <a:srgbClr val="002060"/>
                </a:solidFill>
              </a:rPr>
              <a:t>, M.J., </a:t>
            </a:r>
            <a:r>
              <a:rPr lang="en-GB" b="1" dirty="0" err="1">
                <a:solidFill>
                  <a:srgbClr val="002060"/>
                </a:solidFill>
              </a:rPr>
              <a:t>Slottje</a:t>
            </a:r>
            <a:r>
              <a:rPr lang="en-GB" b="1" dirty="0">
                <a:solidFill>
                  <a:srgbClr val="002060"/>
                </a:solidFill>
              </a:rPr>
              <a:t>, P., </a:t>
            </a:r>
            <a:r>
              <a:rPr lang="en-GB" b="1" dirty="0" err="1">
                <a:solidFill>
                  <a:srgbClr val="002060"/>
                </a:solidFill>
              </a:rPr>
              <a:t>Bont</a:t>
            </a:r>
            <a:r>
              <a:rPr lang="en-GB" b="1" dirty="0">
                <a:solidFill>
                  <a:srgbClr val="002060"/>
                </a:solidFill>
              </a:rPr>
              <a:t>, J. and Van </a:t>
            </a:r>
            <a:r>
              <a:rPr lang="en-GB" b="1" dirty="0" err="1">
                <a:solidFill>
                  <a:srgbClr val="002060"/>
                </a:solidFill>
              </a:rPr>
              <a:t>Hout</a:t>
            </a:r>
            <a:r>
              <a:rPr lang="en-GB" b="1" dirty="0">
                <a:solidFill>
                  <a:srgbClr val="002060"/>
                </a:solidFill>
              </a:rPr>
              <a:t>, H.P. (2024) ‘Development of a person-centred care approach for persons with chronic </a:t>
            </a:r>
            <a:r>
              <a:rPr lang="en-GB" b="1" dirty="0" err="1">
                <a:solidFill>
                  <a:srgbClr val="002060"/>
                </a:solidFill>
              </a:rPr>
              <a:t>multimorbidity</a:t>
            </a:r>
            <a:r>
              <a:rPr lang="en-GB" b="1" dirty="0">
                <a:solidFill>
                  <a:srgbClr val="002060"/>
                </a:solidFill>
              </a:rPr>
              <a:t> in general practice by means of participatory action research.’ </a:t>
            </a:r>
            <a:r>
              <a:rPr lang="en-GB" b="1" i="1" dirty="0">
                <a:solidFill>
                  <a:srgbClr val="002060"/>
                </a:solidFill>
              </a:rPr>
              <a:t>BMC primary care</a:t>
            </a:r>
            <a:r>
              <a:rPr lang="en-GB" b="1" dirty="0">
                <a:solidFill>
                  <a:srgbClr val="002060"/>
                </a:solidFill>
              </a:rPr>
              <a:t>, </a:t>
            </a:r>
            <a:r>
              <a:rPr lang="en-GB" b="1" i="1" dirty="0">
                <a:solidFill>
                  <a:srgbClr val="002060"/>
                </a:solidFill>
              </a:rPr>
              <a:t>25</a:t>
            </a:r>
            <a:r>
              <a:rPr lang="en-GB" b="1" dirty="0">
                <a:solidFill>
                  <a:srgbClr val="002060"/>
                </a:solidFill>
              </a:rPr>
              <a:t>(1), p.114. Available at: </a:t>
            </a:r>
            <a:r>
              <a:rPr lang="en-GB" b="1" u="sng" dirty="0">
                <a:solidFill>
                  <a:srgbClr val="002060"/>
                </a:solidFill>
                <a:hlinkClick r:id="rId4"/>
              </a:rPr>
              <a:t>https://link.springer.com/article/10.1186/s12875-024-02364-x</a:t>
            </a:r>
            <a:r>
              <a:rPr lang="en-IN" b="1" dirty="0">
                <a:solidFill>
                  <a:srgbClr val="002060"/>
                </a:solidFill>
              </a:rPr>
              <a:t> </a:t>
            </a:r>
          </a:p>
          <a:p>
            <a:pPr marL="342900" indent="-342900" algn="just">
              <a:buFont typeface="Arial" panose="020B0604020202020204" pitchFamily="34" charset="0"/>
              <a:buChar char="•"/>
            </a:pPr>
            <a:r>
              <a:rPr lang="en-IN" b="1" dirty="0" err="1">
                <a:solidFill>
                  <a:srgbClr val="002060"/>
                </a:solidFill>
              </a:rPr>
              <a:t>Giusti</a:t>
            </a:r>
            <a:r>
              <a:rPr lang="en-IN" b="1" dirty="0">
                <a:solidFill>
                  <a:srgbClr val="002060"/>
                </a:solidFill>
              </a:rPr>
              <a:t>, A., </a:t>
            </a:r>
            <a:r>
              <a:rPr lang="en-IN" b="1" dirty="0" err="1">
                <a:solidFill>
                  <a:srgbClr val="002060"/>
                </a:solidFill>
              </a:rPr>
              <a:t>Pukrittayakamee</a:t>
            </a:r>
            <a:r>
              <a:rPr lang="en-IN" b="1" dirty="0">
                <a:solidFill>
                  <a:srgbClr val="002060"/>
                </a:solidFill>
              </a:rPr>
              <a:t>, P., </a:t>
            </a:r>
            <a:r>
              <a:rPr lang="en-IN" b="1" dirty="0" err="1">
                <a:solidFill>
                  <a:srgbClr val="002060"/>
                </a:solidFill>
              </a:rPr>
              <a:t>Alarja</a:t>
            </a:r>
            <a:r>
              <a:rPr lang="en-IN" b="1" dirty="0">
                <a:solidFill>
                  <a:srgbClr val="002060"/>
                </a:solidFill>
              </a:rPr>
              <a:t>, G., </a:t>
            </a:r>
            <a:r>
              <a:rPr lang="en-IN" b="1" dirty="0" err="1">
                <a:solidFill>
                  <a:srgbClr val="002060"/>
                </a:solidFill>
              </a:rPr>
              <a:t>Farrant</a:t>
            </a:r>
            <a:r>
              <a:rPr lang="en-IN" b="1" dirty="0">
                <a:solidFill>
                  <a:srgbClr val="002060"/>
                </a:solidFill>
              </a:rPr>
              <a:t>, L., Hunter, J., </a:t>
            </a:r>
            <a:r>
              <a:rPr lang="en-IN" b="1" dirty="0" err="1">
                <a:solidFill>
                  <a:srgbClr val="002060"/>
                </a:solidFill>
              </a:rPr>
              <a:t>Mzimkulu</a:t>
            </a:r>
            <a:r>
              <a:rPr lang="en-IN" b="1" dirty="0">
                <a:solidFill>
                  <a:srgbClr val="002060"/>
                </a:solidFill>
              </a:rPr>
              <a:t>, O., </a:t>
            </a:r>
            <a:r>
              <a:rPr lang="en-IN" b="1" dirty="0" err="1">
                <a:solidFill>
                  <a:srgbClr val="002060"/>
                </a:solidFill>
              </a:rPr>
              <a:t>Gwyther</a:t>
            </a:r>
            <a:r>
              <a:rPr lang="en-IN" b="1" dirty="0">
                <a:solidFill>
                  <a:srgbClr val="002060"/>
                </a:solidFill>
              </a:rPr>
              <a:t>, L., Williams, N., </a:t>
            </a:r>
            <a:r>
              <a:rPr lang="en-IN" b="1" dirty="0" err="1">
                <a:solidFill>
                  <a:srgbClr val="002060"/>
                </a:solidFill>
              </a:rPr>
              <a:t>Wannarit</a:t>
            </a:r>
            <a:r>
              <a:rPr lang="en-IN" b="1" dirty="0">
                <a:solidFill>
                  <a:srgbClr val="002060"/>
                </a:solidFill>
              </a:rPr>
              <a:t>, K., </a:t>
            </a:r>
            <a:r>
              <a:rPr lang="en-IN" b="1" dirty="0" err="1">
                <a:solidFill>
                  <a:srgbClr val="002060"/>
                </a:solidFill>
              </a:rPr>
              <a:t>Abusalem</a:t>
            </a:r>
            <a:r>
              <a:rPr lang="en-IN" b="1" dirty="0">
                <a:solidFill>
                  <a:srgbClr val="002060"/>
                </a:solidFill>
              </a:rPr>
              <a:t>, L. and </a:t>
            </a:r>
            <a:r>
              <a:rPr lang="en-IN" b="1" dirty="0" err="1">
                <a:solidFill>
                  <a:srgbClr val="002060"/>
                </a:solidFill>
              </a:rPr>
              <a:t>Alajarmeh</a:t>
            </a:r>
            <a:r>
              <a:rPr lang="en-IN" b="1" dirty="0">
                <a:solidFill>
                  <a:srgbClr val="002060"/>
                </a:solidFill>
              </a:rPr>
              <a:t>, S. (2022) ‘Developing a global practice-based framework of person-centred care from primary data: a cross-national qualitative study with patients, caregivers and healthcare professionals.’ </a:t>
            </a:r>
            <a:r>
              <a:rPr lang="en-IN" b="1" i="1" dirty="0">
                <a:solidFill>
                  <a:srgbClr val="002060"/>
                </a:solidFill>
              </a:rPr>
              <a:t>BMJ Global Health</a:t>
            </a:r>
            <a:r>
              <a:rPr lang="en-IN" b="1" dirty="0">
                <a:solidFill>
                  <a:srgbClr val="002060"/>
                </a:solidFill>
              </a:rPr>
              <a:t>, </a:t>
            </a:r>
            <a:r>
              <a:rPr lang="en-IN" b="1" i="1" dirty="0">
                <a:solidFill>
                  <a:srgbClr val="002060"/>
                </a:solidFill>
              </a:rPr>
              <a:t>7</a:t>
            </a:r>
            <a:r>
              <a:rPr lang="en-IN" b="1" dirty="0">
                <a:solidFill>
                  <a:srgbClr val="002060"/>
                </a:solidFill>
              </a:rPr>
              <a:t>(7), p.e008843. </a:t>
            </a:r>
            <a:r>
              <a:rPr lang="en-GB" b="1" dirty="0">
                <a:solidFill>
                  <a:srgbClr val="002060"/>
                </a:solidFill>
              </a:rPr>
              <a:t>Available at: </a:t>
            </a:r>
            <a:r>
              <a:rPr lang="en-GB" b="1" u="sng" dirty="0">
                <a:solidFill>
                  <a:srgbClr val="002060"/>
                </a:solidFill>
                <a:hlinkClick r:id="rId5"/>
              </a:rPr>
              <a:t>https://gh.bmj.com/content/7/7/e008843</a:t>
            </a:r>
            <a:r>
              <a:rPr lang="en-GB" b="1" dirty="0">
                <a:solidFill>
                  <a:srgbClr val="002060"/>
                </a:solidFill>
              </a:rPr>
              <a:t> [Accessed on: 25.05.2026.] </a:t>
            </a:r>
            <a:endParaRPr lang="en-IN" b="1" dirty="0">
              <a:solidFill>
                <a:srgbClr val="002060"/>
              </a:solidFill>
            </a:endParaRPr>
          </a:p>
          <a:p>
            <a:pPr marL="342900" indent="-342900" algn="just">
              <a:buFont typeface="Arial" panose="020B0604020202020204" pitchFamily="34" charset="0"/>
              <a:buChar char="•"/>
            </a:pPr>
            <a:r>
              <a:rPr lang="en-GB" b="1" u="sng" dirty="0" err="1">
                <a:solidFill>
                  <a:srgbClr val="002060"/>
                </a:solidFill>
              </a:rPr>
              <a:t>Gravell</a:t>
            </a:r>
            <a:r>
              <a:rPr lang="en-GB" b="1" u="sng" dirty="0">
                <a:solidFill>
                  <a:srgbClr val="002060"/>
                </a:solidFill>
              </a:rPr>
              <a:t>, </a:t>
            </a:r>
            <a:r>
              <a:rPr lang="en-GB" b="1" dirty="0">
                <a:solidFill>
                  <a:srgbClr val="002060"/>
                </a:solidFill>
              </a:rPr>
              <a:t>R. (2024) </a:t>
            </a:r>
            <a:r>
              <a:rPr lang="en-GB" b="1" i="1" dirty="0">
                <a:solidFill>
                  <a:srgbClr val="002060"/>
                </a:solidFill>
              </a:rPr>
              <a:t>Communication problems in elderly people: Practical approaches to management</a:t>
            </a:r>
            <a:r>
              <a:rPr lang="en-GB" b="1" dirty="0">
                <a:solidFill>
                  <a:srgbClr val="002060"/>
                </a:solidFill>
              </a:rPr>
              <a:t>. Routledge.</a:t>
            </a:r>
            <a:endParaRPr lang="en-IN" b="1" dirty="0">
              <a:solidFill>
                <a:srgbClr val="002060"/>
              </a:solidFill>
            </a:endParaRPr>
          </a:p>
          <a:p>
            <a:pPr marL="342900" indent="-342900" algn="just">
              <a:buFont typeface="Arial" panose="020B0604020202020204" pitchFamily="34" charset="0"/>
              <a:buChar char="•"/>
            </a:pPr>
            <a:endParaRPr lang="en-IN" b="1" dirty="0">
              <a:solidFill>
                <a:srgbClr val="002060"/>
              </a:solidFill>
            </a:endParaRPr>
          </a:p>
        </p:txBody>
      </p:sp>
    </p:spTree>
    <p:extLst>
      <p:ext uri="{BB962C8B-B14F-4D97-AF65-F5344CB8AC3E}">
        <p14:creationId xmlns:p14="http://schemas.microsoft.com/office/powerpoint/2010/main" val="1249574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80507" y="171149"/>
            <a:ext cx="9144000" cy="628060"/>
          </a:xfrm>
        </p:spPr>
        <p:txBody>
          <a:bodyPr>
            <a:normAutofit/>
          </a:bodyPr>
          <a:lstStyle/>
          <a:p>
            <a:r>
              <a:rPr lang="en-US" sz="3600" b="1" cap="none" dirty="0"/>
              <a:t>References </a:t>
            </a:r>
            <a:endParaRPr lang="en-IN" sz="3600" cap="none" dirty="0"/>
          </a:p>
        </p:txBody>
      </p:sp>
      <p:sp>
        <p:nvSpPr>
          <p:cNvPr id="3" name="Subtitle 2"/>
          <p:cNvSpPr>
            <a:spLocks noGrp="1"/>
          </p:cNvSpPr>
          <p:nvPr>
            <p:ph type="subTitle" idx="1"/>
          </p:nvPr>
        </p:nvSpPr>
        <p:spPr>
          <a:xfrm>
            <a:off x="-1" y="955962"/>
            <a:ext cx="12192001" cy="5902037"/>
          </a:xfrm>
        </p:spPr>
        <p:txBody>
          <a:bodyPr>
            <a:noAutofit/>
          </a:bodyPr>
          <a:lstStyle/>
          <a:p>
            <a:pPr marL="342900" indent="-342900" algn="just">
              <a:buFont typeface="Arial" panose="020B0604020202020204" pitchFamily="34" charset="0"/>
              <a:buChar char="•"/>
            </a:pPr>
            <a:r>
              <a:rPr lang="en-GB" sz="1800" b="1" u="sng" dirty="0" err="1">
                <a:solidFill>
                  <a:srgbClr val="002060"/>
                </a:solidFill>
              </a:rPr>
              <a:t>Hampel</a:t>
            </a:r>
            <a:r>
              <a:rPr lang="en-GB" sz="1800" b="1" u="sng" dirty="0">
                <a:solidFill>
                  <a:srgbClr val="002060"/>
                </a:solidFill>
              </a:rPr>
              <a:t>,</a:t>
            </a:r>
            <a:r>
              <a:rPr lang="en-GB" sz="1800" b="1" dirty="0">
                <a:solidFill>
                  <a:srgbClr val="002060"/>
                </a:solidFill>
              </a:rPr>
              <a:t> H., </a:t>
            </a:r>
            <a:r>
              <a:rPr lang="en-GB" sz="1800" b="1" dirty="0" err="1">
                <a:solidFill>
                  <a:srgbClr val="002060"/>
                </a:solidFill>
              </a:rPr>
              <a:t>Vergallo</a:t>
            </a:r>
            <a:r>
              <a:rPr lang="en-GB" sz="1800" b="1" dirty="0">
                <a:solidFill>
                  <a:srgbClr val="002060"/>
                </a:solidFill>
              </a:rPr>
              <a:t>, A., </a:t>
            </a:r>
            <a:r>
              <a:rPr lang="en-GB" sz="1800" b="1" dirty="0" err="1">
                <a:solidFill>
                  <a:srgbClr val="002060"/>
                </a:solidFill>
              </a:rPr>
              <a:t>Iwatsubo</a:t>
            </a:r>
            <a:r>
              <a:rPr lang="en-GB" sz="1800" b="1" dirty="0">
                <a:solidFill>
                  <a:srgbClr val="002060"/>
                </a:solidFill>
              </a:rPr>
              <a:t>, T., Cho, M., </a:t>
            </a:r>
            <a:r>
              <a:rPr lang="en-GB" sz="1800" b="1" dirty="0" err="1">
                <a:solidFill>
                  <a:srgbClr val="002060"/>
                </a:solidFill>
              </a:rPr>
              <a:t>Kurokawa</a:t>
            </a:r>
            <a:r>
              <a:rPr lang="en-GB" sz="1800" b="1" dirty="0">
                <a:solidFill>
                  <a:srgbClr val="002060"/>
                </a:solidFill>
              </a:rPr>
              <a:t>, K., Wang, H., </a:t>
            </a:r>
            <a:r>
              <a:rPr lang="en-GB" sz="1800" b="1" dirty="0" err="1">
                <a:solidFill>
                  <a:srgbClr val="002060"/>
                </a:solidFill>
              </a:rPr>
              <a:t>Kurzman</a:t>
            </a:r>
            <a:r>
              <a:rPr lang="en-GB" sz="1800" b="1" dirty="0">
                <a:solidFill>
                  <a:srgbClr val="002060"/>
                </a:solidFill>
              </a:rPr>
              <a:t>, H.R. and Chen, C. (2022) ‘Evaluation of major national dementia policies and health‐care system preparedness for early medical action and implementation.’ </a:t>
            </a:r>
            <a:r>
              <a:rPr lang="en-GB" sz="1800" b="1" i="1" dirty="0">
                <a:solidFill>
                  <a:srgbClr val="002060"/>
                </a:solidFill>
              </a:rPr>
              <a:t>Alzheimer's &amp; Dementia</a:t>
            </a:r>
            <a:r>
              <a:rPr lang="en-GB" sz="1800" b="1" dirty="0">
                <a:solidFill>
                  <a:srgbClr val="002060"/>
                </a:solidFill>
              </a:rPr>
              <a:t>, </a:t>
            </a:r>
            <a:r>
              <a:rPr lang="en-GB" sz="1800" b="1" i="1" dirty="0">
                <a:solidFill>
                  <a:srgbClr val="002060"/>
                </a:solidFill>
              </a:rPr>
              <a:t>18</a:t>
            </a:r>
            <a:r>
              <a:rPr lang="en-GB" sz="1800" b="1" dirty="0">
                <a:solidFill>
                  <a:srgbClr val="002060"/>
                </a:solidFill>
              </a:rPr>
              <a:t>(10), pp.1993-2002. Available at: </a:t>
            </a:r>
            <a:r>
              <a:rPr lang="en-IN" sz="1800" b="1" dirty="0">
                <a:solidFill>
                  <a:srgbClr val="002060"/>
                </a:solidFill>
              </a:rPr>
              <a:t> </a:t>
            </a:r>
            <a:r>
              <a:rPr lang="en-IN" sz="1800" b="1" u="sng" dirty="0">
                <a:solidFill>
                  <a:srgbClr val="002060"/>
                </a:solidFill>
                <a:hlinkClick r:id="rId3"/>
              </a:rPr>
              <a:t>https://doi.org/10.1002/alz.12655</a:t>
            </a:r>
            <a:endParaRPr lang="en-IN" sz="1800" b="1" dirty="0">
              <a:solidFill>
                <a:srgbClr val="002060"/>
              </a:solidFill>
            </a:endParaRPr>
          </a:p>
          <a:p>
            <a:pPr marL="342900" indent="-342900" algn="just">
              <a:buFont typeface="Arial" panose="020B0604020202020204" pitchFamily="34" charset="0"/>
              <a:buChar char="•"/>
            </a:pPr>
            <a:r>
              <a:rPr lang="en-GB" sz="1800" b="1" dirty="0">
                <a:solidFill>
                  <a:srgbClr val="002060"/>
                </a:solidFill>
              </a:rPr>
              <a:t>Hanley, I. and Hodge, J. eds. (2024) </a:t>
            </a:r>
            <a:r>
              <a:rPr lang="en-GB" sz="1800" b="1" i="1" dirty="0">
                <a:solidFill>
                  <a:srgbClr val="002060"/>
                </a:solidFill>
              </a:rPr>
              <a:t>Psychological Approaches to the Care of the Elderly</a:t>
            </a:r>
            <a:r>
              <a:rPr lang="en-GB" sz="1800" b="1" dirty="0">
                <a:solidFill>
                  <a:srgbClr val="002060"/>
                </a:solidFill>
              </a:rPr>
              <a:t>. Taylor &amp; Francis.</a:t>
            </a:r>
            <a:endParaRPr lang="en-IN" sz="1800" b="1" dirty="0">
              <a:solidFill>
                <a:srgbClr val="002060"/>
              </a:solidFill>
            </a:endParaRPr>
          </a:p>
          <a:p>
            <a:pPr marL="342900" indent="-342900" algn="just">
              <a:buFont typeface="Arial" panose="020B0604020202020204" pitchFamily="34" charset="0"/>
              <a:buChar char="•"/>
            </a:pPr>
            <a:r>
              <a:rPr lang="en-GB" sz="1800" b="1" u="sng" dirty="0">
                <a:solidFill>
                  <a:srgbClr val="002060"/>
                </a:solidFill>
              </a:rPr>
              <a:t>Hung,</a:t>
            </a:r>
            <a:r>
              <a:rPr lang="en-GB" sz="1800" b="1" dirty="0">
                <a:solidFill>
                  <a:srgbClr val="002060"/>
                </a:solidFill>
              </a:rPr>
              <a:t> J. (2022) ‘Smart elderly care services in China: challenges, progress, and policy development.’ </a:t>
            </a:r>
            <a:r>
              <a:rPr lang="en-GB" sz="1800" b="1" i="1" dirty="0">
                <a:solidFill>
                  <a:srgbClr val="002060"/>
                </a:solidFill>
              </a:rPr>
              <a:t>Sustainability</a:t>
            </a:r>
            <a:r>
              <a:rPr lang="en-GB" sz="1800" b="1" dirty="0">
                <a:solidFill>
                  <a:srgbClr val="002060"/>
                </a:solidFill>
              </a:rPr>
              <a:t>, </a:t>
            </a:r>
            <a:r>
              <a:rPr lang="en-GB" sz="1800" b="1" i="1" dirty="0">
                <a:solidFill>
                  <a:srgbClr val="002060"/>
                </a:solidFill>
              </a:rPr>
              <a:t>15</a:t>
            </a:r>
            <a:r>
              <a:rPr lang="en-GB" sz="1800" b="1" dirty="0">
                <a:solidFill>
                  <a:srgbClr val="002060"/>
                </a:solidFill>
              </a:rPr>
              <a:t>(1), p.178. Available at: </a:t>
            </a:r>
            <a:r>
              <a:rPr lang="en-GB" sz="1800" b="1" u="sng" dirty="0">
                <a:solidFill>
                  <a:srgbClr val="002060"/>
                </a:solidFill>
                <a:hlinkClick r:id="rId4"/>
              </a:rPr>
              <a:t>https://doi.org/10.3390/su15010178</a:t>
            </a:r>
            <a:endParaRPr lang="en-IN" sz="1800" b="1" dirty="0">
              <a:solidFill>
                <a:srgbClr val="002060"/>
              </a:solidFill>
            </a:endParaRPr>
          </a:p>
          <a:p>
            <a:pPr marL="342900" indent="-342900" algn="just">
              <a:buFont typeface="Arial" panose="020B0604020202020204" pitchFamily="34" charset="0"/>
              <a:buChar char="•"/>
            </a:pPr>
            <a:r>
              <a:rPr lang="en-GB" sz="1800" b="1" u="sng" dirty="0" err="1">
                <a:solidFill>
                  <a:srgbClr val="002060"/>
                </a:solidFill>
              </a:rPr>
              <a:t>Korylchuk</a:t>
            </a:r>
            <a:r>
              <a:rPr lang="en-GB" sz="1800" b="1" u="sng" dirty="0">
                <a:solidFill>
                  <a:srgbClr val="002060"/>
                </a:solidFill>
              </a:rPr>
              <a:t>,</a:t>
            </a:r>
            <a:r>
              <a:rPr lang="en-GB" sz="1800" b="1" dirty="0">
                <a:solidFill>
                  <a:srgbClr val="002060"/>
                </a:solidFill>
              </a:rPr>
              <a:t> N., </a:t>
            </a:r>
            <a:r>
              <a:rPr lang="en-GB" sz="1800" b="1" dirty="0" err="1">
                <a:solidFill>
                  <a:srgbClr val="002060"/>
                </a:solidFill>
              </a:rPr>
              <a:t>Pelykh</a:t>
            </a:r>
            <a:r>
              <a:rPr lang="en-GB" sz="1800" b="1" dirty="0">
                <a:solidFill>
                  <a:srgbClr val="002060"/>
                </a:solidFill>
              </a:rPr>
              <a:t>, V., </a:t>
            </a:r>
            <a:r>
              <a:rPr lang="en-GB" sz="1800" b="1" dirty="0" err="1">
                <a:solidFill>
                  <a:srgbClr val="002060"/>
                </a:solidFill>
              </a:rPr>
              <a:t>Nemyrovych</a:t>
            </a:r>
            <a:r>
              <a:rPr lang="en-GB" sz="1800" b="1" dirty="0">
                <a:solidFill>
                  <a:srgbClr val="002060"/>
                </a:solidFill>
              </a:rPr>
              <a:t>, Y., </a:t>
            </a:r>
            <a:r>
              <a:rPr lang="en-GB" sz="1800" b="1" dirty="0" err="1">
                <a:solidFill>
                  <a:srgbClr val="002060"/>
                </a:solidFill>
              </a:rPr>
              <a:t>Didyk</a:t>
            </a:r>
            <a:r>
              <a:rPr lang="en-GB" sz="1800" b="1" dirty="0">
                <a:solidFill>
                  <a:srgbClr val="002060"/>
                </a:solidFill>
              </a:rPr>
              <a:t>, N. and </a:t>
            </a:r>
            <a:r>
              <a:rPr lang="en-GB" sz="1800" b="1" dirty="0" err="1">
                <a:solidFill>
                  <a:srgbClr val="002060"/>
                </a:solidFill>
              </a:rPr>
              <a:t>Martsyniak</a:t>
            </a:r>
            <a:r>
              <a:rPr lang="en-GB" sz="1800" b="1" dirty="0">
                <a:solidFill>
                  <a:srgbClr val="002060"/>
                </a:solidFill>
              </a:rPr>
              <a:t>, S. (2024) ‘Challenges and benefits of a multidisciplinary approach to treatment in clinical medicine.’ </a:t>
            </a:r>
            <a:r>
              <a:rPr lang="en-GB" sz="1800" b="1" i="1" dirty="0">
                <a:solidFill>
                  <a:srgbClr val="002060"/>
                </a:solidFill>
              </a:rPr>
              <a:t>Journal of Pioneering Medical Sciences</a:t>
            </a:r>
            <a:r>
              <a:rPr lang="en-GB" sz="1800" b="1" dirty="0">
                <a:solidFill>
                  <a:srgbClr val="002060"/>
                </a:solidFill>
              </a:rPr>
              <a:t>, </a:t>
            </a:r>
            <a:r>
              <a:rPr lang="en-GB" sz="1800" b="1" i="1" dirty="0">
                <a:solidFill>
                  <a:srgbClr val="002060"/>
                </a:solidFill>
              </a:rPr>
              <a:t>13</a:t>
            </a:r>
            <a:r>
              <a:rPr lang="en-GB" sz="1800" b="1" dirty="0">
                <a:solidFill>
                  <a:srgbClr val="002060"/>
                </a:solidFill>
              </a:rPr>
              <a:t>, pp.1-9. Available at: </a:t>
            </a:r>
            <a:r>
              <a:rPr lang="en-GB" sz="1800" b="1" u="sng" dirty="0">
                <a:solidFill>
                  <a:srgbClr val="002060"/>
                </a:solidFill>
                <a:hlinkClick r:id="rId5"/>
              </a:rPr>
              <a:t>https://jpmsonline.com/article/490/</a:t>
            </a:r>
            <a:r>
              <a:rPr lang="en-GB" sz="1800" b="1" dirty="0">
                <a:solidFill>
                  <a:srgbClr val="002060"/>
                </a:solidFill>
              </a:rPr>
              <a:t> [Accessed on: 21.01.2026.]</a:t>
            </a:r>
            <a:endParaRPr lang="en-IN" sz="1800" b="1" dirty="0">
              <a:solidFill>
                <a:srgbClr val="002060"/>
              </a:solidFill>
            </a:endParaRPr>
          </a:p>
          <a:p>
            <a:pPr marL="342900" indent="-342900" algn="just">
              <a:buFont typeface="Arial" panose="020B0604020202020204" pitchFamily="34" charset="0"/>
              <a:buChar char="•"/>
            </a:pPr>
            <a:r>
              <a:rPr lang="en-IN" sz="1800" b="1" dirty="0" err="1">
                <a:solidFill>
                  <a:srgbClr val="002060"/>
                </a:solidFill>
              </a:rPr>
              <a:t>Lelkes</a:t>
            </a:r>
            <a:r>
              <a:rPr lang="en-IN" sz="1800" b="1" dirty="0">
                <a:solidFill>
                  <a:srgbClr val="002060"/>
                </a:solidFill>
              </a:rPr>
              <a:t>, J. (2026) </a:t>
            </a:r>
            <a:r>
              <a:rPr lang="en-IN" sz="1800" b="1" i="1" dirty="0">
                <a:solidFill>
                  <a:srgbClr val="002060"/>
                </a:solidFill>
              </a:rPr>
              <a:t>From principle to practice: Exploring the role of ethics of care in understanding social work decision making under the Mental Capacity Act 2005</a:t>
            </a:r>
            <a:r>
              <a:rPr lang="en-IN" sz="1800" b="1" dirty="0">
                <a:solidFill>
                  <a:srgbClr val="002060"/>
                </a:solidFill>
              </a:rPr>
              <a:t> (Doctoral dissertation, University of Brighton). </a:t>
            </a:r>
            <a:r>
              <a:rPr lang="en-GB" sz="1800" b="1" dirty="0">
                <a:solidFill>
                  <a:srgbClr val="002060"/>
                </a:solidFill>
              </a:rPr>
              <a:t>Available at: </a:t>
            </a:r>
            <a:r>
              <a:rPr lang="en-GB" sz="1800" b="1" u="sng" dirty="0">
                <a:solidFill>
                  <a:srgbClr val="002060"/>
                </a:solidFill>
                <a:hlinkClick r:id="rId6"/>
              </a:rPr>
              <a:t>https://cris.brighton.ac.uk/ws/portalfiles/portal/64067525/Final_version_for_submission_Redacted.pdf</a:t>
            </a:r>
            <a:r>
              <a:rPr lang="en-GB" sz="1800" b="1" dirty="0">
                <a:solidFill>
                  <a:srgbClr val="002060"/>
                </a:solidFill>
              </a:rPr>
              <a:t> [Accessed on: 25.05.2026.]</a:t>
            </a:r>
            <a:endParaRPr lang="en-IN" sz="1800" b="1" dirty="0">
              <a:solidFill>
                <a:srgbClr val="002060"/>
              </a:solidFill>
            </a:endParaRPr>
          </a:p>
          <a:p>
            <a:pPr marL="342900" indent="-342900" algn="just">
              <a:buFont typeface="Arial" panose="020B0604020202020204" pitchFamily="34" charset="0"/>
              <a:buChar char="•"/>
            </a:pPr>
            <a:endParaRPr lang="en-IN" sz="1800" b="1" dirty="0">
              <a:solidFill>
                <a:srgbClr val="002060"/>
              </a:solidFill>
            </a:endParaRPr>
          </a:p>
        </p:txBody>
      </p:sp>
    </p:spTree>
    <p:extLst>
      <p:ext uri="{BB962C8B-B14F-4D97-AF65-F5344CB8AC3E}">
        <p14:creationId xmlns:p14="http://schemas.microsoft.com/office/powerpoint/2010/main" val="995508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80507" y="171149"/>
            <a:ext cx="9144000" cy="628060"/>
          </a:xfrm>
        </p:spPr>
        <p:txBody>
          <a:bodyPr>
            <a:normAutofit/>
          </a:bodyPr>
          <a:lstStyle/>
          <a:p>
            <a:r>
              <a:rPr lang="en-US" sz="3600" b="1" cap="none" dirty="0"/>
              <a:t>References </a:t>
            </a:r>
            <a:endParaRPr lang="en-IN" sz="3600" cap="none" dirty="0"/>
          </a:p>
        </p:txBody>
      </p:sp>
      <p:sp>
        <p:nvSpPr>
          <p:cNvPr id="3" name="Subtitle 2"/>
          <p:cNvSpPr>
            <a:spLocks noGrp="1"/>
          </p:cNvSpPr>
          <p:nvPr>
            <p:ph type="subTitle" idx="1"/>
          </p:nvPr>
        </p:nvSpPr>
        <p:spPr>
          <a:xfrm>
            <a:off x="-1" y="955962"/>
            <a:ext cx="12192001" cy="5902037"/>
          </a:xfrm>
        </p:spPr>
        <p:txBody>
          <a:bodyPr>
            <a:noAutofit/>
          </a:bodyPr>
          <a:lstStyle/>
          <a:p>
            <a:pPr marL="342900" indent="-342900" algn="just">
              <a:buFont typeface="Arial" panose="020B0604020202020204" pitchFamily="34" charset="0"/>
              <a:buChar char="•"/>
            </a:pPr>
            <a:r>
              <a:rPr lang="en-IN" b="1" dirty="0">
                <a:solidFill>
                  <a:srgbClr val="002060"/>
                </a:solidFill>
              </a:rPr>
              <a:t>Lindsey, J. and Danbury, C. (2024) ‘Mediating disputes under the Mental Capacity Act 2005: relationships, participation, and best interests.’ </a:t>
            </a:r>
            <a:r>
              <a:rPr lang="en-IN" b="1" i="1" dirty="0">
                <a:solidFill>
                  <a:srgbClr val="002060"/>
                </a:solidFill>
              </a:rPr>
              <a:t>Medical Law Review</a:t>
            </a:r>
            <a:r>
              <a:rPr lang="en-IN" b="1" dirty="0">
                <a:solidFill>
                  <a:srgbClr val="002060"/>
                </a:solidFill>
              </a:rPr>
              <a:t>, </a:t>
            </a:r>
            <a:r>
              <a:rPr lang="en-IN" b="1" i="1" dirty="0">
                <a:solidFill>
                  <a:srgbClr val="002060"/>
                </a:solidFill>
              </a:rPr>
              <a:t>32</a:t>
            </a:r>
            <a:r>
              <a:rPr lang="en-IN" b="1" dirty="0">
                <a:solidFill>
                  <a:srgbClr val="002060"/>
                </a:solidFill>
              </a:rPr>
              <a:t>(3), pp.336-355. </a:t>
            </a:r>
            <a:r>
              <a:rPr lang="en-GB" b="1" dirty="0">
                <a:solidFill>
                  <a:srgbClr val="002060"/>
                </a:solidFill>
              </a:rPr>
              <a:t>Available at: </a:t>
            </a:r>
            <a:r>
              <a:rPr lang="en-IN" b="1" u="sng" dirty="0">
                <a:solidFill>
                  <a:srgbClr val="002060"/>
                </a:solidFill>
                <a:hlinkClick r:id="rId3"/>
              </a:rPr>
              <a:t>https://doi.org/10.1093/medlaw/fwae014</a:t>
            </a:r>
            <a:r>
              <a:rPr lang="en-GB" b="1" dirty="0">
                <a:solidFill>
                  <a:srgbClr val="002060"/>
                </a:solidFill>
              </a:rPr>
              <a:t> </a:t>
            </a:r>
            <a:endParaRPr lang="en-IN" b="1" dirty="0">
              <a:solidFill>
                <a:srgbClr val="002060"/>
              </a:solidFill>
            </a:endParaRPr>
          </a:p>
          <a:p>
            <a:pPr marL="342900" indent="-342900" algn="just">
              <a:buFont typeface="Arial" panose="020B0604020202020204" pitchFamily="34" charset="0"/>
              <a:buChar char="•"/>
            </a:pPr>
            <a:r>
              <a:rPr lang="en-GB" b="1" u="sng" dirty="0" err="1">
                <a:solidFill>
                  <a:srgbClr val="002060"/>
                </a:solidFill>
              </a:rPr>
              <a:t>McCausland</a:t>
            </a:r>
            <a:r>
              <a:rPr lang="en-GB" b="1" u="sng" dirty="0">
                <a:solidFill>
                  <a:srgbClr val="002060"/>
                </a:solidFill>
              </a:rPr>
              <a:t>,</a:t>
            </a:r>
            <a:r>
              <a:rPr lang="en-GB" b="1" dirty="0">
                <a:solidFill>
                  <a:srgbClr val="002060"/>
                </a:solidFill>
              </a:rPr>
              <a:t> D., Murphy, E., McCarron, M. and </a:t>
            </a:r>
            <a:r>
              <a:rPr lang="en-GB" b="1" dirty="0" err="1">
                <a:solidFill>
                  <a:srgbClr val="002060"/>
                </a:solidFill>
              </a:rPr>
              <a:t>McCallion</a:t>
            </a:r>
            <a:r>
              <a:rPr lang="en-GB" b="1" dirty="0">
                <a:solidFill>
                  <a:srgbClr val="002060"/>
                </a:solidFill>
              </a:rPr>
              <a:t>, P. (2022) ‘The potential for person-centred planning to support the community participation of adults with an intellectual disability.’ </a:t>
            </a:r>
            <a:r>
              <a:rPr lang="en-GB" b="1" i="1" dirty="0">
                <a:solidFill>
                  <a:srgbClr val="002060"/>
                </a:solidFill>
              </a:rPr>
              <a:t>Journal of Intellectual Disabilities</a:t>
            </a:r>
            <a:r>
              <a:rPr lang="en-GB" b="1" dirty="0">
                <a:solidFill>
                  <a:srgbClr val="002060"/>
                </a:solidFill>
              </a:rPr>
              <a:t>, </a:t>
            </a:r>
            <a:r>
              <a:rPr lang="en-GB" b="1" i="1" dirty="0">
                <a:solidFill>
                  <a:srgbClr val="002060"/>
                </a:solidFill>
              </a:rPr>
              <a:t>26</a:t>
            </a:r>
            <a:r>
              <a:rPr lang="en-GB" b="1" dirty="0">
                <a:solidFill>
                  <a:srgbClr val="002060"/>
                </a:solidFill>
              </a:rPr>
              <a:t>(3)</a:t>
            </a:r>
            <a:endParaRPr lang="en-IN" b="1" dirty="0">
              <a:solidFill>
                <a:srgbClr val="002060"/>
              </a:solidFill>
            </a:endParaRPr>
          </a:p>
          <a:p>
            <a:pPr marL="342900" indent="-342900" algn="just">
              <a:buFont typeface="Arial" panose="020B0604020202020204" pitchFamily="34" charset="0"/>
              <a:buChar char="•"/>
            </a:pPr>
            <a:r>
              <a:rPr lang="en-GB" b="1" dirty="0">
                <a:solidFill>
                  <a:srgbClr val="002060"/>
                </a:solidFill>
              </a:rPr>
              <a:t>Tarrant, A. (2024) ‘The progressive potential of the Care Act 2014: wellbeing, autonomy and rights.’ </a:t>
            </a:r>
            <a:r>
              <a:rPr lang="en-GB" b="1" i="1" dirty="0">
                <a:solidFill>
                  <a:srgbClr val="002060"/>
                </a:solidFill>
              </a:rPr>
              <a:t>Journal of Social Welfare and Family Law</a:t>
            </a:r>
            <a:r>
              <a:rPr lang="en-GB" b="1" dirty="0">
                <a:solidFill>
                  <a:srgbClr val="002060"/>
                </a:solidFill>
              </a:rPr>
              <a:t>, </a:t>
            </a:r>
            <a:r>
              <a:rPr lang="en-GB" b="1" i="1" dirty="0">
                <a:solidFill>
                  <a:srgbClr val="002060"/>
                </a:solidFill>
              </a:rPr>
              <a:t>46</a:t>
            </a:r>
            <a:r>
              <a:rPr lang="en-GB" b="1" dirty="0">
                <a:solidFill>
                  <a:srgbClr val="002060"/>
                </a:solidFill>
              </a:rPr>
              <a:t>(3), pp.472-475. Available at: </a:t>
            </a:r>
            <a:r>
              <a:rPr lang="en-IN" b="1" dirty="0">
                <a:solidFill>
                  <a:srgbClr val="002060"/>
                </a:solidFill>
                <a:hlinkClick r:id="rId4"/>
              </a:rPr>
              <a:t>https://doi.org/10.1080/09649069.2024.2381994</a:t>
            </a:r>
            <a:endParaRPr lang="en-IN" b="1" dirty="0">
              <a:solidFill>
                <a:srgbClr val="002060"/>
              </a:solidFill>
            </a:endParaRPr>
          </a:p>
          <a:p>
            <a:pPr marL="342900" indent="-342900" algn="just">
              <a:buFont typeface="Arial" panose="020B0604020202020204" pitchFamily="34" charset="0"/>
              <a:buChar char="•"/>
            </a:pPr>
            <a:r>
              <a:rPr lang="en-GB" b="1" dirty="0">
                <a:solidFill>
                  <a:srgbClr val="002060"/>
                </a:solidFill>
              </a:rPr>
              <a:t>World Health Organization (2025) </a:t>
            </a:r>
            <a:r>
              <a:rPr lang="en-GB" b="1" i="1" dirty="0">
                <a:solidFill>
                  <a:srgbClr val="002060"/>
                </a:solidFill>
              </a:rPr>
              <a:t>Integrated care for older people (‎ICOPE)‎: guidance for person-centred assessment and pathways in primary care</a:t>
            </a:r>
            <a:r>
              <a:rPr lang="en-GB" b="1" dirty="0">
                <a:solidFill>
                  <a:srgbClr val="002060"/>
                </a:solidFill>
              </a:rPr>
              <a:t>. World Health Organization.</a:t>
            </a:r>
            <a:endParaRPr lang="en-IN" b="1" dirty="0">
              <a:solidFill>
                <a:srgbClr val="002060"/>
              </a:solidFill>
            </a:endParaRPr>
          </a:p>
          <a:p>
            <a:pPr marL="342900" indent="-342900" algn="just">
              <a:buFont typeface="Arial" panose="020B0604020202020204" pitchFamily="34" charset="0"/>
              <a:buChar char="•"/>
            </a:pPr>
            <a:endParaRPr lang="en-IN" sz="1800" b="1" dirty="0">
              <a:solidFill>
                <a:srgbClr val="002060"/>
              </a:solidFill>
            </a:endParaRPr>
          </a:p>
        </p:txBody>
      </p:sp>
    </p:spTree>
    <p:extLst>
      <p:ext uri="{BB962C8B-B14F-4D97-AF65-F5344CB8AC3E}">
        <p14:creationId xmlns:p14="http://schemas.microsoft.com/office/powerpoint/2010/main" val="391605791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581</TotalTime>
  <Words>3048</Words>
  <Application>Microsoft Office PowerPoint</Application>
  <PresentationFormat>Widescreen</PresentationFormat>
  <Paragraphs>141</Paragraphs>
  <Slides>18</Slides>
  <Notes>18</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Tw Cen MT</vt:lpstr>
      <vt:lpstr>Droplet</vt:lpstr>
      <vt:lpstr>Module: Empowering the Older Person Module code : BMHP6027 </vt:lpstr>
      <vt:lpstr>Contents </vt:lpstr>
      <vt:lpstr>Introduction</vt:lpstr>
      <vt:lpstr>The concept of an Ageing Population </vt:lpstr>
      <vt:lpstr>The concept of an Ageing Population </vt:lpstr>
      <vt:lpstr>Technology implementation in elderly care </vt:lpstr>
      <vt:lpstr>Technology implementation in elderly care </vt:lpstr>
      <vt:lpstr>Impact of interventions and approaches </vt:lpstr>
      <vt:lpstr>Impact of interventions and approaches </vt:lpstr>
      <vt:lpstr>Case study implementations</vt:lpstr>
      <vt:lpstr>Case study implementations</vt:lpstr>
      <vt:lpstr>Recommendations for development </vt:lpstr>
      <vt:lpstr>Recommendations for development </vt:lpstr>
      <vt:lpstr>Conclusion </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Empowering the Older Person Module code : BMHP6027</dc:title>
  <dc:creator>USER</dc:creator>
  <cp:lastModifiedBy>bertha amoah</cp:lastModifiedBy>
  <cp:revision>46</cp:revision>
  <dcterms:created xsi:type="dcterms:W3CDTF">2026-05-25T11:29:47Z</dcterms:created>
  <dcterms:modified xsi:type="dcterms:W3CDTF">2026-06-21T17:40:30Z</dcterms:modified>
</cp:coreProperties>
</file>