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27"/>
  </p:notesMasterIdLst>
  <p:handoutMasterIdLst>
    <p:handoutMasterId r:id="rId28"/>
  </p:handoutMasterIdLst>
  <p:sldIdLst>
    <p:sldId id="434" r:id="rId2"/>
    <p:sldId id="453" r:id="rId3"/>
    <p:sldId id="451" r:id="rId4"/>
    <p:sldId id="452" r:id="rId5"/>
    <p:sldId id="454" r:id="rId6"/>
    <p:sldId id="450" r:id="rId7"/>
    <p:sldId id="457" r:id="rId8"/>
    <p:sldId id="455" r:id="rId9"/>
    <p:sldId id="449" r:id="rId10"/>
    <p:sldId id="432" r:id="rId11"/>
    <p:sldId id="456" r:id="rId12"/>
    <p:sldId id="438" r:id="rId13"/>
    <p:sldId id="433" r:id="rId14"/>
    <p:sldId id="435" r:id="rId15"/>
    <p:sldId id="436" r:id="rId16"/>
    <p:sldId id="439" r:id="rId17"/>
    <p:sldId id="440" r:id="rId18"/>
    <p:sldId id="441" r:id="rId19"/>
    <p:sldId id="442" r:id="rId20"/>
    <p:sldId id="443" r:id="rId21"/>
    <p:sldId id="444" r:id="rId22"/>
    <p:sldId id="445" r:id="rId23"/>
    <p:sldId id="446" r:id="rId24"/>
    <p:sldId id="447" r:id="rId25"/>
    <p:sldId id="448" r:id="rId26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06" autoAdjust="0"/>
    <p:restoredTop sz="86817" autoAdjust="0"/>
  </p:normalViewPr>
  <p:slideViewPr>
    <p:cSldViewPr>
      <p:cViewPr>
        <p:scale>
          <a:sx n="80" d="100"/>
          <a:sy n="80" d="100"/>
        </p:scale>
        <p:origin x="686" y="1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2021/12/2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2021/12/2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2021/12/2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2021/12/2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2021/12/2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2021/12/2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2021/12/2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2021/12/2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2021/12/2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2021/12/2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2021/12/2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2021/12/2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2021/12/2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2021/12/2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A84B158C-5A18-404B-BD41-7EC3891D433E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第十二講</a:t>
            </a:r>
            <a:endParaRPr lang="zh-TW" altLang="en-US" dirty="0"/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B3E1487E-7133-403D-9A6D-C786B9F7D1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9" y="0"/>
            <a:ext cx="12190452" cy="6859588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56801CF2-B5EE-4F5E-93CC-C77C89CBB8FD}"/>
              </a:ext>
            </a:extLst>
          </p:cNvPr>
          <p:cNvSpPr/>
          <p:nvPr/>
        </p:nvSpPr>
        <p:spPr>
          <a:xfrm>
            <a:off x="5591150" y="1485578"/>
            <a:ext cx="4176464" cy="936104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476896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44A924AF-5486-48A0-A938-7D47392B7429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第十二講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604AEF4D-EEBE-4435-A1C3-91A336A8B007}"/>
              </a:ext>
            </a:extLst>
          </p:cNvPr>
          <p:cNvSpPr txBox="1"/>
          <p:nvPr/>
        </p:nvSpPr>
        <p:spPr>
          <a:xfrm>
            <a:off x="10118362" y="534262"/>
            <a:ext cx="923330" cy="58478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心法四緣生：</a:t>
            </a:r>
            <a:r>
              <a:rPr lang="zh-TW" altLang="en-US" dirty="0">
                <a:solidFill>
                  <a:schemeClr val="bg1"/>
                </a:solidFill>
              </a:rPr>
              <a:t>一因緣，二等無間緣，三所緣緣，四增上緣</a:t>
            </a:r>
            <a:r>
              <a:rPr lang="zh-CN" altLang="en-US" dirty="0">
                <a:solidFill>
                  <a:schemeClr val="bg1"/>
                </a:solidFill>
              </a:rPr>
              <a:t>。</a:t>
            </a:r>
            <a:endParaRPr lang="zh-TW" altLang="en-US" dirty="0">
              <a:solidFill>
                <a:schemeClr val="bg1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8D61199-7F0B-4620-9F94-BACA3D5BC637}"/>
              </a:ext>
            </a:extLst>
          </p:cNvPr>
          <p:cNvSpPr txBox="1"/>
          <p:nvPr/>
        </p:nvSpPr>
        <p:spPr>
          <a:xfrm>
            <a:off x="9034943" y="462257"/>
            <a:ext cx="923330" cy="563183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一、因緣</a:t>
            </a:r>
            <a:r>
              <a:rPr lang="zh-CN" altLang="en-US" dirty="0">
                <a:solidFill>
                  <a:srgbClr val="FFFF00"/>
                </a:solidFill>
              </a:rPr>
              <a:t>：又稱親因緣；謂種子，</a:t>
            </a:r>
            <a:r>
              <a:rPr lang="zh-TW" altLang="en-US" dirty="0">
                <a:solidFill>
                  <a:srgbClr val="FFFF00"/>
                </a:solidFill>
              </a:rPr>
              <a:t>親辨自體生自果為因，以因為緣。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FAF4070B-28CE-4707-8A43-82C42EF67A33}"/>
              </a:ext>
            </a:extLst>
          </p:cNvPr>
          <p:cNvSpPr txBox="1"/>
          <p:nvPr/>
        </p:nvSpPr>
        <p:spPr>
          <a:xfrm>
            <a:off x="7529220" y="462255"/>
            <a:ext cx="1292662" cy="565799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二、</a:t>
            </a:r>
            <a:r>
              <a:rPr lang="zh-TW" altLang="en-US" dirty="0">
                <a:solidFill>
                  <a:schemeClr val="bg1"/>
                </a:solidFill>
              </a:rPr>
              <a:t>等無間緣</a:t>
            </a:r>
            <a:r>
              <a:rPr lang="zh-CN" altLang="en-US" dirty="0">
                <a:solidFill>
                  <a:srgbClr val="FFFF00"/>
                </a:solidFill>
              </a:rPr>
              <a:t>：</a:t>
            </a:r>
            <a:r>
              <a:rPr lang="zh-TW" altLang="en-US" dirty="0">
                <a:solidFill>
                  <a:srgbClr val="FFFF00"/>
                </a:solidFill>
              </a:rPr>
              <a:t>心心所法，次第無間，相續而起。謂若此識無間，諸識決定生，此是彼等無間緣。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5651CAB8-3167-49DE-8FFB-90956888501C}"/>
              </a:ext>
            </a:extLst>
          </p:cNvPr>
          <p:cNvSpPr txBox="1"/>
          <p:nvPr/>
        </p:nvSpPr>
        <p:spPr>
          <a:xfrm>
            <a:off x="6414377" y="466691"/>
            <a:ext cx="923330" cy="565799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三、</a:t>
            </a:r>
            <a:r>
              <a:rPr lang="zh-TW" altLang="en-US" dirty="0">
                <a:solidFill>
                  <a:schemeClr val="bg1"/>
                </a:solidFill>
              </a:rPr>
              <a:t>所緣緣</a:t>
            </a:r>
            <a:r>
              <a:rPr lang="zh-CN" altLang="en-US" dirty="0">
                <a:solidFill>
                  <a:srgbClr val="FFFF00"/>
                </a:solidFill>
              </a:rPr>
              <a:t>：</a:t>
            </a:r>
            <a:r>
              <a:rPr lang="zh-TW" altLang="en-US" dirty="0">
                <a:solidFill>
                  <a:srgbClr val="FFFF00"/>
                </a:solidFill>
              </a:rPr>
              <a:t>心心所法，由託緣而生，還是自心之所緣慮。謂諸心、心所所緣境界。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79D8AC45-932E-47CA-988B-84C4E5438B46}"/>
              </a:ext>
            </a:extLst>
          </p:cNvPr>
          <p:cNvSpPr txBox="1"/>
          <p:nvPr/>
        </p:nvSpPr>
        <p:spPr>
          <a:xfrm>
            <a:off x="4802544" y="436102"/>
            <a:ext cx="1292662" cy="565799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/>
                </a:solidFill>
              </a:rPr>
              <a:t>四、增上緣</a:t>
            </a:r>
            <a:r>
              <a:rPr lang="zh-CN" altLang="en-US" dirty="0">
                <a:solidFill>
                  <a:srgbClr val="FFFF00"/>
                </a:solidFill>
              </a:rPr>
              <a:t>：</a:t>
            </a:r>
            <a:r>
              <a:rPr lang="zh-TW" altLang="en-US" dirty="0">
                <a:solidFill>
                  <a:srgbClr val="FFFF00"/>
                </a:solidFill>
              </a:rPr>
              <a:t>六根能照境發識，有增上力用，諸法生時，不生障礙。</a:t>
            </a:r>
            <a:r>
              <a:rPr lang="zh-CN" altLang="en-US" dirty="0">
                <a:solidFill>
                  <a:srgbClr val="FFFF00"/>
                </a:solidFill>
              </a:rPr>
              <a:t>一切不在以上三緣中的助緣。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63BA8255-D384-4B8E-8D9C-CFC84875AC5C}"/>
              </a:ext>
            </a:extLst>
          </p:cNvPr>
          <p:cNvSpPr txBox="1"/>
          <p:nvPr/>
        </p:nvSpPr>
        <p:spPr>
          <a:xfrm>
            <a:off x="3728234" y="534263"/>
            <a:ext cx="553998" cy="58478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色法二緣生：</a:t>
            </a:r>
            <a:r>
              <a:rPr lang="zh-TW" altLang="en-US" dirty="0">
                <a:solidFill>
                  <a:schemeClr val="bg1"/>
                </a:solidFill>
              </a:rPr>
              <a:t>一因緣，二增上緣</a:t>
            </a:r>
            <a:r>
              <a:rPr lang="zh-CN" altLang="en-US" dirty="0">
                <a:solidFill>
                  <a:schemeClr val="bg1"/>
                </a:solidFill>
              </a:rPr>
              <a:t>。</a:t>
            </a:r>
            <a:endParaRPr lang="zh-TW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83628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DE6FE4AE-452E-466A-ACB3-C06A1F422469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第十二講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5E965830-C294-4CB6-94A6-5787109C7D4A}"/>
              </a:ext>
            </a:extLst>
          </p:cNvPr>
          <p:cNvSpPr txBox="1"/>
          <p:nvPr/>
        </p:nvSpPr>
        <p:spPr>
          <a:xfrm>
            <a:off x="10559702" y="693490"/>
            <a:ext cx="553998" cy="446449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六種因</a:t>
            </a:r>
            <a:endParaRPr lang="zh-TW" altLang="en-US" dirty="0">
              <a:solidFill>
                <a:schemeClr val="bg1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832179D-4E5F-49FE-B3E6-49CCDCCBAA8B}"/>
              </a:ext>
            </a:extLst>
          </p:cNvPr>
          <p:cNvSpPr txBox="1"/>
          <p:nvPr/>
        </p:nvSpPr>
        <p:spPr>
          <a:xfrm>
            <a:off x="885950" y="469860"/>
            <a:ext cx="9464129" cy="598427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dirty="0">
                <a:solidFill>
                  <a:schemeClr val="bg1"/>
                </a:solidFill>
              </a:rPr>
              <a:t>〔</a:t>
            </a:r>
            <a:r>
              <a:rPr lang="zh-TW" altLang="en-US" dirty="0">
                <a:solidFill>
                  <a:schemeClr val="bg1"/>
                </a:solidFill>
              </a:rPr>
              <a:t>一、相應因</a:t>
            </a:r>
            <a:r>
              <a:rPr lang="en-US" altLang="zh-TW" dirty="0">
                <a:solidFill>
                  <a:schemeClr val="bg1"/>
                </a:solidFill>
              </a:rPr>
              <a:t>〕</a:t>
            </a:r>
            <a:r>
              <a:rPr lang="zh-TW" altLang="en-US" dirty="0">
                <a:solidFill>
                  <a:schemeClr val="bg1"/>
                </a:solidFill>
              </a:rPr>
              <a:t>，應，當也。謂心王與心所共相應，故如親友知識和合成事，故名相應因。</a:t>
            </a:r>
          </a:p>
          <a:p>
            <a:pPr>
              <a:spcBef>
                <a:spcPts val="1800"/>
              </a:spcBef>
            </a:pPr>
            <a:r>
              <a:rPr lang="en-US" altLang="zh-TW" dirty="0">
                <a:solidFill>
                  <a:schemeClr val="bg1"/>
                </a:solidFill>
              </a:rPr>
              <a:t>〔</a:t>
            </a:r>
            <a:r>
              <a:rPr lang="zh-TW" altLang="en-US" dirty="0">
                <a:solidFill>
                  <a:schemeClr val="bg1"/>
                </a:solidFill>
              </a:rPr>
              <a:t>二、俱有因</a:t>
            </a:r>
            <a:r>
              <a:rPr lang="en-US" altLang="zh-TW" dirty="0">
                <a:solidFill>
                  <a:schemeClr val="bg1"/>
                </a:solidFill>
              </a:rPr>
              <a:t>〕</a:t>
            </a:r>
            <a:r>
              <a:rPr lang="zh-TW" altLang="en-US" dirty="0">
                <a:solidFill>
                  <a:schemeClr val="bg1"/>
                </a:solidFill>
              </a:rPr>
              <a:t>，俱有因，亦名共因，謂心與心所更相佐助，如兄弟同生互相成濟，故名俱有因。</a:t>
            </a:r>
          </a:p>
          <a:p>
            <a:pPr>
              <a:spcBef>
                <a:spcPts val="1800"/>
              </a:spcBef>
            </a:pPr>
            <a:r>
              <a:rPr lang="en-US" altLang="zh-TW" dirty="0">
                <a:solidFill>
                  <a:schemeClr val="bg1"/>
                </a:solidFill>
              </a:rPr>
              <a:t>〔</a:t>
            </a:r>
            <a:r>
              <a:rPr lang="zh-TW" altLang="en-US" dirty="0">
                <a:solidFill>
                  <a:schemeClr val="bg1"/>
                </a:solidFill>
              </a:rPr>
              <a:t>三、同類因</a:t>
            </a:r>
            <a:r>
              <a:rPr lang="en-US" altLang="zh-TW" dirty="0">
                <a:solidFill>
                  <a:schemeClr val="bg1"/>
                </a:solidFill>
              </a:rPr>
              <a:t>〕</a:t>
            </a:r>
            <a:r>
              <a:rPr lang="zh-TW" altLang="en-US" dirty="0">
                <a:solidFill>
                  <a:schemeClr val="bg1"/>
                </a:solidFill>
              </a:rPr>
              <a:t>，同類因，亦名自種因，謂過去善法與現在善法為因，現在善法與未來善法為因，故名同類因。惡、無記法，亦復如是。</a:t>
            </a:r>
          </a:p>
          <a:p>
            <a:pPr>
              <a:spcBef>
                <a:spcPts val="1800"/>
              </a:spcBef>
            </a:pPr>
            <a:r>
              <a:rPr lang="en-US" altLang="zh-TW" dirty="0">
                <a:solidFill>
                  <a:schemeClr val="bg1"/>
                </a:solidFill>
              </a:rPr>
              <a:t>〔</a:t>
            </a:r>
            <a:r>
              <a:rPr lang="zh-TW" altLang="en-US" dirty="0">
                <a:solidFill>
                  <a:schemeClr val="bg1"/>
                </a:solidFill>
              </a:rPr>
              <a:t>四、遍行因</a:t>
            </a:r>
            <a:r>
              <a:rPr lang="en-US" altLang="zh-TW" dirty="0">
                <a:solidFill>
                  <a:schemeClr val="bg1"/>
                </a:solidFill>
              </a:rPr>
              <a:t>〕</a:t>
            </a:r>
            <a:r>
              <a:rPr lang="zh-TW" altLang="en-US" dirty="0">
                <a:solidFill>
                  <a:schemeClr val="bg1"/>
                </a:solidFill>
              </a:rPr>
              <a:t>，謂苦集二諦下惑也。此惑遍於二諦，故名遍行因。是為由同類因，特開煩惱法而立者。蓋在見惑，苦諦下之五見及疑與無明，集諦下之邪見見取二見及疑與無明。遍生一切之惑，故名遍行因。是不過為同類因之一種，故所得之果，即等類果</a:t>
            </a:r>
            <a:r>
              <a:rPr lang="zh-CN" altLang="en-US" dirty="0">
                <a:solidFill>
                  <a:schemeClr val="bg1"/>
                </a:solidFill>
              </a:rPr>
              <a:t>。</a:t>
            </a:r>
            <a:r>
              <a:rPr lang="zh-TW" altLang="en-US" dirty="0">
                <a:solidFill>
                  <a:schemeClr val="bg1"/>
                </a:solidFill>
              </a:rPr>
              <a:t>謂前已生遍行諸法</a:t>
            </a:r>
            <a:r>
              <a:rPr lang="zh-CN" altLang="en-US" dirty="0">
                <a:solidFill>
                  <a:schemeClr val="bg1"/>
                </a:solidFill>
              </a:rPr>
              <a:t>，</a:t>
            </a:r>
            <a:r>
              <a:rPr lang="zh-TW" altLang="en-US" dirty="0">
                <a:solidFill>
                  <a:schemeClr val="bg1"/>
                </a:solidFill>
              </a:rPr>
              <a:t>與後同地染污諸法，為遍行因。</a:t>
            </a:r>
          </a:p>
          <a:p>
            <a:pPr>
              <a:spcBef>
                <a:spcPts val="1800"/>
              </a:spcBef>
            </a:pPr>
            <a:r>
              <a:rPr lang="en-US" altLang="zh-TW" dirty="0">
                <a:solidFill>
                  <a:schemeClr val="bg1"/>
                </a:solidFill>
              </a:rPr>
              <a:t>〔</a:t>
            </a:r>
            <a:r>
              <a:rPr lang="zh-TW" altLang="en-US" dirty="0">
                <a:solidFill>
                  <a:schemeClr val="bg1"/>
                </a:solidFill>
              </a:rPr>
              <a:t>五、異熟因</a:t>
            </a:r>
            <a:r>
              <a:rPr lang="en-US" altLang="zh-TW" dirty="0">
                <a:solidFill>
                  <a:schemeClr val="bg1"/>
                </a:solidFill>
              </a:rPr>
              <a:t>〕</a:t>
            </a:r>
            <a:r>
              <a:rPr lang="zh-TW" altLang="en-US" dirty="0">
                <a:solidFill>
                  <a:schemeClr val="bg1"/>
                </a:solidFill>
              </a:rPr>
              <a:t>，謂行善惡因，得善惡報，異世而熟，故名異熟因。</a:t>
            </a:r>
          </a:p>
          <a:p>
            <a:pPr>
              <a:spcBef>
                <a:spcPts val="1800"/>
              </a:spcBef>
            </a:pPr>
            <a:r>
              <a:rPr lang="en-US" altLang="zh-TW" dirty="0">
                <a:solidFill>
                  <a:schemeClr val="bg1"/>
                </a:solidFill>
              </a:rPr>
              <a:t>〔</a:t>
            </a:r>
            <a:r>
              <a:rPr lang="zh-TW" altLang="en-US" dirty="0">
                <a:solidFill>
                  <a:schemeClr val="bg1"/>
                </a:solidFill>
              </a:rPr>
              <a:t>六、能作因</a:t>
            </a:r>
            <a:r>
              <a:rPr lang="en-US" altLang="zh-TW" dirty="0">
                <a:solidFill>
                  <a:schemeClr val="bg1"/>
                </a:solidFill>
              </a:rPr>
              <a:t>〕</a:t>
            </a:r>
            <a:r>
              <a:rPr lang="zh-TW" altLang="en-US" dirty="0">
                <a:solidFill>
                  <a:schemeClr val="bg1"/>
                </a:solidFill>
              </a:rPr>
              <a:t>，謂眼與色為緣，能生眼識；乃至意與法為緣，能生意識等，皆名能作因。</a:t>
            </a:r>
          </a:p>
        </p:txBody>
      </p:sp>
    </p:spTree>
    <p:extLst>
      <p:ext uri="{BB962C8B-B14F-4D97-AF65-F5344CB8AC3E}">
        <p14:creationId xmlns:p14="http://schemas.microsoft.com/office/powerpoint/2010/main" val="6026776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87A11DC5-A17B-4E50-91BE-5BF1B6DE740B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第十二講</a:t>
            </a:r>
            <a:endParaRPr lang="zh-TW" altLang="en-US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1892E8B7-0019-42CC-B78B-B612E8F1436D}"/>
              </a:ext>
            </a:extLst>
          </p:cNvPr>
          <p:cNvSpPr txBox="1"/>
          <p:nvPr/>
        </p:nvSpPr>
        <p:spPr>
          <a:xfrm>
            <a:off x="198657" y="261442"/>
            <a:ext cx="11079956" cy="626469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/>
                </a:solidFill>
              </a:rPr>
              <a:t>五種果：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一、異熟果，以惡業招來世三惡之苦果，以善業招來世人天之樂果。苦樂之果性，皆為無記，與業因之善與惡之性異，故曰異熟果。自六因中之異熟因而來。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二、等流果，依前之善心而轉生後之善心，依前之惡心而益生後之惡業，依前之無記而生後之無記，等於果性因性而流來者。自六因中之同類因與遍行因而來。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三、士用果，總依造作之力用而得者，謂由</a:t>
            </a:r>
            <a:r>
              <a:rPr lang="zh-CN" altLang="en-US" dirty="0">
                <a:solidFill>
                  <a:schemeClr val="bg1"/>
                </a:solidFill>
              </a:rPr>
              <a:t>有情</a:t>
            </a:r>
            <a:r>
              <a:rPr lang="zh-TW" altLang="en-US" dirty="0">
                <a:solidFill>
                  <a:schemeClr val="bg1"/>
                </a:solidFill>
              </a:rPr>
              <a:t>之作用所得之果。就人而言，此力用乃依有情而生</a:t>
            </a:r>
            <a:r>
              <a:rPr lang="zh-CN" altLang="en-US" dirty="0">
                <a:solidFill>
                  <a:schemeClr val="bg1"/>
                </a:solidFill>
              </a:rPr>
              <a:t>，</a:t>
            </a:r>
            <a:r>
              <a:rPr lang="zh-TW" altLang="en-US" dirty="0">
                <a:solidFill>
                  <a:schemeClr val="bg1"/>
                </a:solidFill>
              </a:rPr>
              <a:t>如農夫之於米麥</a:t>
            </a:r>
            <a:r>
              <a:rPr lang="zh-CN" altLang="en-US" dirty="0">
                <a:solidFill>
                  <a:schemeClr val="bg1"/>
                </a:solidFill>
              </a:rPr>
              <a:t>；就法而言，</a:t>
            </a:r>
            <a:r>
              <a:rPr lang="zh-TW" altLang="en-US" dirty="0">
                <a:solidFill>
                  <a:schemeClr val="bg1"/>
                </a:solidFill>
              </a:rPr>
              <a:t>諸法之生乃因諸作具而有；如農夫因稼而成熟，商賈因貨而獲利，如行力之於道果</a:t>
            </a:r>
            <a:r>
              <a:rPr lang="zh-CN" altLang="en-US" dirty="0">
                <a:solidFill>
                  <a:schemeClr val="bg1"/>
                </a:solidFill>
              </a:rPr>
              <a:t>，</a:t>
            </a:r>
            <a:r>
              <a:rPr lang="zh-TW" altLang="en-US" dirty="0">
                <a:solidFill>
                  <a:schemeClr val="bg1"/>
                </a:solidFill>
              </a:rPr>
              <a:t>作者假諸作具而成就之事業，其果廣通一切有為法。自六因中之俱有因與相應因而來。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四、增上果，以一有為法，望其餘一切之有為法，為增上果，其餘一切法，或與之以力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r>
              <a:rPr lang="zh-TW" altLang="en-US" dirty="0">
                <a:solidFill>
                  <a:schemeClr val="bg1"/>
                </a:solidFill>
              </a:rPr>
              <a:t>或不與力，亦不障害之</a:t>
            </a:r>
            <a:r>
              <a:rPr lang="zh-CN" altLang="en-US" dirty="0">
                <a:solidFill>
                  <a:schemeClr val="bg1"/>
                </a:solidFill>
              </a:rPr>
              <a:t>。</a:t>
            </a:r>
            <a:r>
              <a:rPr lang="zh-TW" altLang="en-US" dirty="0">
                <a:solidFill>
                  <a:schemeClr val="bg1"/>
                </a:solidFill>
              </a:rPr>
              <a:t>以其與力及不障之增上力，生此果也。是雖似前之士用果，然彼局於對有力之因體，此則通於有力無力之一切法，而為所得之果。自六因中之能作因而來。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Bef>
                <a:spcPts val="1200"/>
              </a:spcBef>
            </a:pPr>
            <a:r>
              <a:rPr lang="zh-TW" altLang="en-US" dirty="0">
                <a:solidFill>
                  <a:schemeClr val="bg1"/>
                </a:solidFill>
              </a:rPr>
              <a:t>五、離繫果，依涅槃之道力而證之者。涅槃離一切之繫縛，故云離繫。此法常住，非自六因而生者，唯以道力而證顯，故雖與以果之名而非對於六因之因體。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Bef>
                <a:spcPts val="1200"/>
              </a:spcBef>
            </a:pPr>
            <a:r>
              <a:rPr lang="zh-CN" altLang="en-US" dirty="0">
                <a:solidFill>
                  <a:schemeClr val="bg1"/>
                </a:solidFill>
              </a:rPr>
              <a:t>（</a:t>
            </a:r>
            <a:r>
              <a:rPr lang="zh-TW" altLang="en-US" dirty="0">
                <a:solidFill>
                  <a:schemeClr val="bg1"/>
                </a:solidFill>
              </a:rPr>
              <a:t>見顯揚論十八，俱舍論六</a:t>
            </a:r>
            <a:r>
              <a:rPr lang="zh-CN" altLang="en-US" dirty="0">
                <a:solidFill>
                  <a:schemeClr val="bg1"/>
                </a:solidFill>
              </a:rPr>
              <a:t>）</a:t>
            </a:r>
            <a:endParaRPr lang="zh-TW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84773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6B1BDA72-D226-4F1D-B584-D1B5D5F0798C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第十二講</a:t>
            </a:r>
            <a:endParaRPr lang="zh-TW" altLang="en-US" dirty="0"/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19A063D3-A5F5-425F-A90D-5093694C36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655" y="261442"/>
            <a:ext cx="10802095" cy="6192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0639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46C84B4C-840B-477D-92FC-6B9A372DC0BE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第十二講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A5B63932-D715-43BA-AAB5-A5548BA54C35}"/>
              </a:ext>
            </a:extLst>
          </p:cNvPr>
          <p:cNvSpPr txBox="1"/>
          <p:nvPr/>
        </p:nvSpPr>
        <p:spPr>
          <a:xfrm>
            <a:off x="10487694" y="534263"/>
            <a:ext cx="553998" cy="446449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異熟（果報）</a:t>
            </a:r>
            <a:endParaRPr lang="zh-TW" altLang="en-US" dirty="0">
              <a:solidFill>
                <a:schemeClr val="bg1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9D0409C6-2465-48D3-867F-D11811C553F5}"/>
              </a:ext>
            </a:extLst>
          </p:cNvPr>
          <p:cNvSpPr txBox="1"/>
          <p:nvPr/>
        </p:nvSpPr>
        <p:spPr>
          <a:xfrm>
            <a:off x="9195032" y="391297"/>
            <a:ext cx="1292662" cy="56886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一、異時而熟：</a:t>
            </a:r>
            <a:r>
              <a:rPr lang="zh-TW" altLang="en-US" dirty="0">
                <a:solidFill>
                  <a:srgbClr val="FFFF00"/>
                </a:solidFill>
              </a:rPr>
              <a:t>種因在先，受果在後，先後時間相差，或至無數劫，所以說異時而熟。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B3FFEC21-F2F6-4D38-8523-B6725CBB7475}"/>
              </a:ext>
            </a:extLst>
          </p:cNvPr>
          <p:cNvSpPr txBox="1"/>
          <p:nvPr/>
        </p:nvSpPr>
        <p:spPr>
          <a:xfrm>
            <a:off x="7433800" y="391297"/>
            <a:ext cx="1661993" cy="590465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二、變異而熟：</a:t>
            </a:r>
            <a:r>
              <a:rPr lang="zh-TW" altLang="en-US" dirty="0">
                <a:solidFill>
                  <a:schemeClr val="bg1"/>
                </a:solidFill>
              </a:rPr>
              <a:t> </a:t>
            </a:r>
            <a:r>
              <a:rPr lang="zh-TW" altLang="en-US" dirty="0">
                <a:solidFill>
                  <a:srgbClr val="FFFF00"/>
                </a:solidFill>
              </a:rPr>
              <a:t>由因至果，必有不同程度的變異，曰變異而熟。譬如造酒，由水米和合到醞造成酒，必有變異。有情造作各種業因，到隔世成果，也必有變異</a:t>
            </a:r>
            <a:r>
              <a:rPr lang="zh-CN" altLang="en-US" dirty="0">
                <a:solidFill>
                  <a:srgbClr val="FFFF00"/>
                </a:solidFill>
              </a:rPr>
              <a:t>。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F895560E-DCB6-4F08-A7FE-4FA216768BEC}"/>
              </a:ext>
            </a:extLst>
          </p:cNvPr>
          <p:cNvSpPr txBox="1"/>
          <p:nvPr/>
        </p:nvSpPr>
        <p:spPr>
          <a:xfrm>
            <a:off x="5296388" y="391297"/>
            <a:ext cx="1661993" cy="59766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三、異類而熟：</a:t>
            </a:r>
            <a:r>
              <a:rPr lang="zh-TW" altLang="en-US" dirty="0">
                <a:solidFill>
                  <a:srgbClr val="FFFF00"/>
                </a:solidFill>
              </a:rPr>
              <a:t>果異於因之性質而成熟也。如善業感樂果，惡業感苦果，是樂果非善性而為無記性（非善非惡曰無記），對於善性之業可云異類（善性與無記性類異也）。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4EB5C2C7-6968-41A6-8402-6A43E2BC4CD1}"/>
              </a:ext>
            </a:extLst>
          </p:cNvPr>
          <p:cNvSpPr txBox="1"/>
          <p:nvPr/>
        </p:nvSpPr>
        <p:spPr>
          <a:xfrm>
            <a:off x="1270670" y="534263"/>
            <a:ext cx="3508653" cy="59766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業的特性：</a:t>
            </a:r>
            <a:endParaRPr lang="en-US" altLang="zh-CN" dirty="0">
              <a:solidFill>
                <a:schemeClr val="bg1"/>
              </a:solidFill>
            </a:endParaRPr>
          </a:p>
          <a:p>
            <a:endParaRPr lang="en-US" altLang="zh-TW" dirty="0">
              <a:solidFill>
                <a:schemeClr val="bg1"/>
              </a:solidFill>
            </a:endParaRPr>
          </a:p>
          <a:p>
            <a:r>
              <a:rPr lang="zh-CN" altLang="en-US" dirty="0">
                <a:solidFill>
                  <a:schemeClr val="bg1"/>
                </a:solidFill>
              </a:rPr>
              <a:t>一、業決定理</a:t>
            </a:r>
            <a:endParaRPr lang="en-US" altLang="zh-CN" dirty="0">
              <a:solidFill>
                <a:schemeClr val="bg1"/>
              </a:solidFill>
            </a:endParaRPr>
          </a:p>
          <a:p>
            <a:endParaRPr lang="en-US" altLang="zh-CN" dirty="0">
              <a:solidFill>
                <a:schemeClr val="bg1"/>
              </a:solidFill>
            </a:endParaRPr>
          </a:p>
          <a:p>
            <a:r>
              <a:rPr lang="zh-CN" altLang="en-US" dirty="0">
                <a:solidFill>
                  <a:schemeClr val="bg1"/>
                </a:solidFill>
              </a:rPr>
              <a:t>二、</a:t>
            </a:r>
            <a:r>
              <a:rPr lang="zh-TW" altLang="en-US" dirty="0">
                <a:solidFill>
                  <a:schemeClr val="bg1"/>
                </a:solidFill>
              </a:rPr>
              <a:t>所未造業不會遇</a:t>
            </a:r>
            <a:endParaRPr lang="en-US" altLang="zh-TW" dirty="0">
              <a:solidFill>
                <a:schemeClr val="bg1"/>
              </a:solidFill>
            </a:endParaRPr>
          </a:p>
          <a:p>
            <a:endParaRPr lang="en-US" altLang="zh-TW" dirty="0">
              <a:solidFill>
                <a:schemeClr val="bg1"/>
              </a:solidFill>
            </a:endParaRPr>
          </a:p>
          <a:p>
            <a:r>
              <a:rPr lang="zh-CN" altLang="en-US" dirty="0">
                <a:solidFill>
                  <a:schemeClr val="bg1"/>
                </a:solidFill>
              </a:rPr>
              <a:t>三、</a:t>
            </a:r>
            <a:r>
              <a:rPr lang="zh-TW" altLang="en-US" dirty="0">
                <a:solidFill>
                  <a:schemeClr val="bg1"/>
                </a:solidFill>
              </a:rPr>
              <a:t>已造之業不失壞</a:t>
            </a:r>
            <a:endParaRPr lang="en-US" altLang="zh-TW" dirty="0">
              <a:solidFill>
                <a:schemeClr val="bg1"/>
              </a:solidFill>
            </a:endParaRPr>
          </a:p>
          <a:p>
            <a:endParaRPr lang="en-US" altLang="zh-TW" dirty="0">
              <a:solidFill>
                <a:schemeClr val="bg1"/>
              </a:solidFill>
            </a:endParaRPr>
          </a:p>
          <a:p>
            <a:r>
              <a:rPr lang="zh-CN" altLang="en-US" dirty="0">
                <a:solidFill>
                  <a:schemeClr val="bg1"/>
                </a:solidFill>
              </a:rPr>
              <a:t>四、業增長廣大</a:t>
            </a:r>
            <a:endParaRPr lang="zh-TW" altLang="en-US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60110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7EE29DD-0650-4AA0-AB4B-CE964E34C048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第十二講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FE8CC766-C1B8-47A1-BB22-B6CF2279C6FD}"/>
              </a:ext>
            </a:extLst>
          </p:cNvPr>
          <p:cNvSpPr txBox="1"/>
          <p:nvPr/>
        </p:nvSpPr>
        <p:spPr>
          <a:xfrm>
            <a:off x="7168893" y="4149874"/>
            <a:ext cx="553998" cy="4896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rgbClr val="FFFF00"/>
                </a:solidFill>
              </a:rPr>
              <a:t>——</a:t>
            </a:r>
            <a:r>
              <a:rPr lang="zh-TW" altLang="en-US" dirty="0">
                <a:solidFill>
                  <a:srgbClr val="FFFF00"/>
                </a:solidFill>
              </a:rPr>
              <a:t>等流果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D80FBF12-A12C-4A89-8E6D-5EC31E39144C}"/>
              </a:ext>
            </a:extLst>
          </p:cNvPr>
          <p:cNvSpPr txBox="1"/>
          <p:nvPr/>
        </p:nvSpPr>
        <p:spPr>
          <a:xfrm>
            <a:off x="1115133" y="513470"/>
            <a:ext cx="8448467" cy="439248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/>
                </a:solidFill>
              </a:rPr>
              <a:t>若離殺生，即得成就十離惱法。何等為十？</a:t>
            </a:r>
            <a:endParaRPr lang="en-US" altLang="zh-TW" b="1" dirty="0">
              <a:solidFill>
                <a:schemeClr val="bg1"/>
              </a:solidFill>
            </a:endParaRPr>
          </a:p>
          <a:p>
            <a:endParaRPr lang="en-US" altLang="zh-TW" b="1" dirty="0">
              <a:solidFill>
                <a:schemeClr val="bg1"/>
              </a:solidFill>
            </a:endParaRPr>
          </a:p>
          <a:p>
            <a:r>
              <a:rPr lang="zh-TW" altLang="en-US" b="1" dirty="0">
                <a:solidFill>
                  <a:schemeClr val="bg1"/>
                </a:solidFill>
              </a:rPr>
              <a:t>一、於諸眾生普施無畏；</a:t>
            </a:r>
            <a:endParaRPr lang="en-US" altLang="zh-TW" b="1" dirty="0">
              <a:solidFill>
                <a:schemeClr val="bg1"/>
              </a:solidFill>
            </a:endParaRPr>
          </a:p>
          <a:p>
            <a:pPr>
              <a:spcBef>
                <a:spcPts val="3000"/>
              </a:spcBef>
            </a:pPr>
            <a:r>
              <a:rPr lang="zh-TW" altLang="en-US" b="1" dirty="0">
                <a:solidFill>
                  <a:schemeClr val="bg1"/>
                </a:solidFill>
              </a:rPr>
              <a:t>二、常於眾生起大慈心；</a:t>
            </a:r>
            <a:endParaRPr lang="en-US" altLang="zh-TW" b="1" dirty="0">
              <a:solidFill>
                <a:schemeClr val="bg1"/>
              </a:solidFill>
            </a:endParaRPr>
          </a:p>
          <a:p>
            <a:pPr>
              <a:spcBef>
                <a:spcPts val="3000"/>
              </a:spcBef>
            </a:pPr>
            <a:r>
              <a:rPr lang="zh-TW" altLang="en-US" b="1" dirty="0">
                <a:solidFill>
                  <a:schemeClr val="bg1"/>
                </a:solidFill>
              </a:rPr>
              <a:t>三、永斷一切瞋恚習氣；</a:t>
            </a:r>
            <a:endParaRPr lang="en-US" altLang="zh-TW" b="1" dirty="0">
              <a:solidFill>
                <a:schemeClr val="bg1"/>
              </a:solidFill>
            </a:endParaRPr>
          </a:p>
          <a:p>
            <a:pPr>
              <a:spcBef>
                <a:spcPts val="3000"/>
              </a:spcBef>
            </a:pPr>
            <a:r>
              <a:rPr lang="zh-TW" altLang="en-US" b="1" dirty="0">
                <a:solidFill>
                  <a:schemeClr val="bg1"/>
                </a:solidFill>
              </a:rPr>
              <a:t>四、身常無病；</a:t>
            </a:r>
            <a:endParaRPr lang="en-US" altLang="zh-TW" b="1" dirty="0">
              <a:solidFill>
                <a:schemeClr val="bg1"/>
              </a:solidFill>
            </a:endParaRPr>
          </a:p>
          <a:p>
            <a:pPr>
              <a:spcBef>
                <a:spcPts val="3000"/>
              </a:spcBef>
            </a:pPr>
            <a:r>
              <a:rPr lang="zh-TW" altLang="en-US" b="1" dirty="0">
                <a:solidFill>
                  <a:schemeClr val="bg1"/>
                </a:solidFill>
              </a:rPr>
              <a:t>五、壽命長遠；</a:t>
            </a:r>
            <a:endParaRPr lang="en-US" altLang="zh-TW" b="1" dirty="0">
              <a:solidFill>
                <a:schemeClr val="bg1"/>
              </a:solidFill>
            </a:endParaRPr>
          </a:p>
          <a:p>
            <a:pPr>
              <a:spcBef>
                <a:spcPts val="3000"/>
              </a:spcBef>
            </a:pPr>
            <a:r>
              <a:rPr lang="zh-TW" altLang="en-US" b="1" dirty="0">
                <a:solidFill>
                  <a:schemeClr val="bg1"/>
                </a:solidFill>
              </a:rPr>
              <a:t>六、恒為非人之所守護；</a:t>
            </a:r>
            <a:endParaRPr lang="en-US" altLang="zh-TW" b="1" dirty="0">
              <a:solidFill>
                <a:schemeClr val="bg1"/>
              </a:solidFill>
            </a:endParaRPr>
          </a:p>
          <a:p>
            <a:pPr>
              <a:spcBef>
                <a:spcPts val="3000"/>
              </a:spcBef>
            </a:pPr>
            <a:r>
              <a:rPr lang="zh-TW" altLang="en-US" b="1" dirty="0">
                <a:solidFill>
                  <a:schemeClr val="bg1"/>
                </a:solidFill>
              </a:rPr>
              <a:t>七、常無惡夢，寢覺快樂；</a:t>
            </a:r>
            <a:endParaRPr lang="en-US" altLang="zh-TW" b="1" dirty="0">
              <a:solidFill>
                <a:schemeClr val="bg1"/>
              </a:solidFill>
            </a:endParaRPr>
          </a:p>
          <a:p>
            <a:pPr>
              <a:spcBef>
                <a:spcPts val="3000"/>
              </a:spcBef>
            </a:pPr>
            <a:r>
              <a:rPr lang="zh-TW" altLang="en-US" b="1" dirty="0">
                <a:solidFill>
                  <a:schemeClr val="bg1"/>
                </a:solidFill>
              </a:rPr>
              <a:t>八、滅除怨結，眾怨自解；</a:t>
            </a:r>
            <a:endParaRPr lang="en-US" altLang="zh-TW" b="1" dirty="0">
              <a:solidFill>
                <a:schemeClr val="bg1"/>
              </a:solidFill>
            </a:endParaRPr>
          </a:p>
          <a:p>
            <a:pPr>
              <a:spcBef>
                <a:spcPts val="3000"/>
              </a:spcBef>
            </a:pPr>
            <a:r>
              <a:rPr lang="zh-TW" altLang="en-US" b="1" dirty="0">
                <a:solidFill>
                  <a:schemeClr val="bg1"/>
                </a:solidFill>
              </a:rPr>
              <a:t>九、無惡道怖；</a:t>
            </a:r>
            <a:endParaRPr lang="en-US" altLang="zh-TW" b="1" dirty="0">
              <a:solidFill>
                <a:schemeClr val="bg1"/>
              </a:solidFill>
            </a:endParaRPr>
          </a:p>
          <a:p>
            <a:pPr>
              <a:spcBef>
                <a:spcPts val="3000"/>
              </a:spcBef>
            </a:pPr>
            <a:r>
              <a:rPr lang="zh-TW" altLang="en-US" b="1" dirty="0">
                <a:solidFill>
                  <a:schemeClr val="bg1"/>
                </a:solidFill>
              </a:rPr>
              <a:t>十、命終生天</a:t>
            </a:r>
            <a:r>
              <a:rPr lang="zh-CN" altLang="en-US" b="1" dirty="0">
                <a:solidFill>
                  <a:schemeClr val="bg1"/>
                </a:solidFill>
              </a:rPr>
              <a:t>。</a:t>
            </a:r>
            <a:endParaRPr lang="en-US" altLang="zh-TW" b="1" dirty="0">
              <a:solidFill>
                <a:schemeClr val="bg1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36A4526D-A953-4AC7-BC88-E860D5CB7734}"/>
              </a:ext>
            </a:extLst>
          </p:cNvPr>
          <p:cNvSpPr txBox="1"/>
          <p:nvPr/>
        </p:nvSpPr>
        <p:spPr>
          <a:xfrm>
            <a:off x="9578131" y="333450"/>
            <a:ext cx="1661993" cy="626469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五種果：</a:t>
            </a:r>
            <a:endParaRPr lang="en-US" altLang="zh-TW" dirty="0">
              <a:solidFill>
                <a:srgbClr val="FFFF00"/>
              </a:solidFill>
            </a:endParaRPr>
          </a:p>
          <a:p>
            <a:r>
              <a:rPr lang="zh-TW" altLang="en-US" dirty="0">
                <a:solidFill>
                  <a:srgbClr val="FFFF00"/>
                </a:solidFill>
              </a:rPr>
              <a:t>一、異熟果，二、等流果，</a:t>
            </a:r>
            <a:endParaRPr lang="en-US" altLang="zh-TW" dirty="0">
              <a:solidFill>
                <a:srgbClr val="FFFF00"/>
              </a:solidFill>
            </a:endParaRPr>
          </a:p>
          <a:p>
            <a:r>
              <a:rPr lang="zh-TW" altLang="en-US" dirty="0">
                <a:solidFill>
                  <a:srgbClr val="FFFF00"/>
                </a:solidFill>
              </a:rPr>
              <a:t>三、士用果，四、增上果，</a:t>
            </a:r>
            <a:endParaRPr lang="en-US" altLang="zh-TW" dirty="0">
              <a:solidFill>
                <a:srgbClr val="FFFF00"/>
              </a:solidFill>
            </a:endParaRPr>
          </a:p>
          <a:p>
            <a:r>
              <a:rPr lang="zh-TW" altLang="en-US" dirty="0">
                <a:solidFill>
                  <a:srgbClr val="FFFF00"/>
                </a:solidFill>
              </a:rPr>
              <a:t>五、離繫果。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CE3A647F-31B1-471E-8F24-CCAE17768A7D}"/>
              </a:ext>
            </a:extLst>
          </p:cNvPr>
          <p:cNvSpPr txBox="1"/>
          <p:nvPr/>
        </p:nvSpPr>
        <p:spPr>
          <a:xfrm>
            <a:off x="6448813" y="4149874"/>
            <a:ext cx="553998" cy="4896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rgbClr val="FFFF00"/>
                </a:solidFill>
              </a:rPr>
              <a:t>——</a:t>
            </a:r>
            <a:r>
              <a:rPr lang="zh-CN" altLang="en-US" dirty="0">
                <a:solidFill>
                  <a:srgbClr val="FFFF00"/>
                </a:solidFill>
              </a:rPr>
              <a:t>士用</a:t>
            </a:r>
            <a:r>
              <a:rPr lang="zh-TW" altLang="en-US" dirty="0">
                <a:solidFill>
                  <a:srgbClr val="FFFF00"/>
                </a:solidFill>
              </a:rPr>
              <a:t>果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CBB2C1FE-8940-45E5-9656-54CA646DA5C0}"/>
              </a:ext>
            </a:extLst>
          </p:cNvPr>
          <p:cNvSpPr txBox="1"/>
          <p:nvPr/>
        </p:nvSpPr>
        <p:spPr>
          <a:xfrm>
            <a:off x="5688837" y="4149874"/>
            <a:ext cx="553998" cy="20078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rgbClr val="FFFF00"/>
                </a:solidFill>
              </a:rPr>
              <a:t>——</a:t>
            </a:r>
            <a:r>
              <a:rPr lang="zh-CN" altLang="en-US" dirty="0">
                <a:solidFill>
                  <a:srgbClr val="FFFF00"/>
                </a:solidFill>
              </a:rPr>
              <a:t>異熟</a:t>
            </a:r>
            <a:r>
              <a:rPr lang="zh-TW" altLang="en-US" dirty="0">
                <a:solidFill>
                  <a:srgbClr val="FFFF00"/>
                </a:solidFill>
              </a:rPr>
              <a:t>果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C8B0FECD-1C83-4E3C-A7CB-78BF256260E9}"/>
              </a:ext>
            </a:extLst>
          </p:cNvPr>
          <p:cNvSpPr txBox="1"/>
          <p:nvPr/>
        </p:nvSpPr>
        <p:spPr>
          <a:xfrm>
            <a:off x="4936645" y="4149874"/>
            <a:ext cx="553998" cy="20078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rgbClr val="FFFF00"/>
                </a:solidFill>
              </a:rPr>
              <a:t>——</a:t>
            </a:r>
            <a:r>
              <a:rPr lang="zh-CN" altLang="en-US" dirty="0">
                <a:solidFill>
                  <a:srgbClr val="FFFF00"/>
                </a:solidFill>
              </a:rPr>
              <a:t>異熟</a:t>
            </a:r>
            <a:r>
              <a:rPr lang="zh-TW" altLang="en-US" dirty="0">
                <a:solidFill>
                  <a:srgbClr val="FFFF00"/>
                </a:solidFill>
              </a:rPr>
              <a:t>果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60679684-CCE0-45D7-B985-C1B3D8FEEB25}"/>
              </a:ext>
            </a:extLst>
          </p:cNvPr>
          <p:cNvSpPr txBox="1"/>
          <p:nvPr/>
        </p:nvSpPr>
        <p:spPr>
          <a:xfrm>
            <a:off x="4216565" y="4149874"/>
            <a:ext cx="553998" cy="20078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rgbClr val="FFFF00"/>
                </a:solidFill>
              </a:rPr>
              <a:t>——</a:t>
            </a:r>
            <a:r>
              <a:rPr lang="zh-CN" altLang="en-US" dirty="0">
                <a:solidFill>
                  <a:srgbClr val="FFFF00"/>
                </a:solidFill>
              </a:rPr>
              <a:t>增上</a:t>
            </a:r>
            <a:r>
              <a:rPr lang="zh-TW" altLang="en-US" dirty="0">
                <a:solidFill>
                  <a:srgbClr val="FFFF00"/>
                </a:solidFill>
              </a:rPr>
              <a:t>果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E22C7AF2-C0C0-48D5-9545-21BFD1CE5956}"/>
              </a:ext>
            </a:extLst>
          </p:cNvPr>
          <p:cNvSpPr txBox="1"/>
          <p:nvPr/>
        </p:nvSpPr>
        <p:spPr>
          <a:xfrm>
            <a:off x="3446543" y="4149874"/>
            <a:ext cx="553998" cy="20078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rgbClr val="FFFF00"/>
                </a:solidFill>
              </a:rPr>
              <a:t>——</a:t>
            </a:r>
            <a:r>
              <a:rPr lang="zh-CN" altLang="en-US" dirty="0">
                <a:solidFill>
                  <a:srgbClr val="FFFF00"/>
                </a:solidFill>
              </a:rPr>
              <a:t>等流</a:t>
            </a:r>
            <a:r>
              <a:rPr lang="zh-TW" altLang="en-US" dirty="0">
                <a:solidFill>
                  <a:srgbClr val="FFFF00"/>
                </a:solidFill>
              </a:rPr>
              <a:t>果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03DB5A96-DF42-458A-B0D9-6A8A58BEF17E}"/>
              </a:ext>
            </a:extLst>
          </p:cNvPr>
          <p:cNvSpPr txBox="1"/>
          <p:nvPr/>
        </p:nvSpPr>
        <p:spPr>
          <a:xfrm>
            <a:off x="2704397" y="4149874"/>
            <a:ext cx="553998" cy="20078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rgbClr val="FFFF00"/>
                </a:solidFill>
              </a:rPr>
              <a:t>——</a:t>
            </a:r>
            <a:r>
              <a:rPr lang="zh-CN" altLang="en-US" dirty="0">
                <a:solidFill>
                  <a:srgbClr val="FFFF00"/>
                </a:solidFill>
              </a:rPr>
              <a:t>士用</a:t>
            </a:r>
            <a:r>
              <a:rPr lang="zh-TW" altLang="en-US" dirty="0">
                <a:solidFill>
                  <a:srgbClr val="FFFF00"/>
                </a:solidFill>
              </a:rPr>
              <a:t>果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DE853907-AE2B-4553-84A2-EE1A5E84A919}"/>
              </a:ext>
            </a:extLst>
          </p:cNvPr>
          <p:cNvSpPr txBox="1"/>
          <p:nvPr/>
        </p:nvSpPr>
        <p:spPr>
          <a:xfrm>
            <a:off x="1990750" y="4149874"/>
            <a:ext cx="553998" cy="20078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rgbClr val="FFFF00"/>
                </a:solidFill>
              </a:rPr>
              <a:t>——</a:t>
            </a:r>
            <a:r>
              <a:rPr lang="zh-CN" altLang="en-US" dirty="0">
                <a:solidFill>
                  <a:srgbClr val="FFFF00"/>
                </a:solidFill>
              </a:rPr>
              <a:t>異熟</a:t>
            </a:r>
            <a:r>
              <a:rPr lang="zh-TW" altLang="en-US" dirty="0">
                <a:solidFill>
                  <a:srgbClr val="FFFF00"/>
                </a:solidFill>
              </a:rPr>
              <a:t>果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82DF3EB4-0143-4C9F-A81D-C8E5E32B01E6}"/>
              </a:ext>
            </a:extLst>
          </p:cNvPr>
          <p:cNvSpPr txBox="1"/>
          <p:nvPr/>
        </p:nvSpPr>
        <p:spPr>
          <a:xfrm>
            <a:off x="1198662" y="4149874"/>
            <a:ext cx="553998" cy="20078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rgbClr val="FFFF00"/>
                </a:solidFill>
              </a:rPr>
              <a:t>——</a:t>
            </a:r>
            <a:r>
              <a:rPr lang="zh-CN" altLang="en-US" dirty="0">
                <a:solidFill>
                  <a:srgbClr val="FFFF00"/>
                </a:solidFill>
              </a:rPr>
              <a:t>異熟</a:t>
            </a:r>
            <a:r>
              <a:rPr lang="zh-TW" altLang="en-US" dirty="0">
                <a:solidFill>
                  <a:srgbClr val="FFFF00"/>
                </a:solidFill>
              </a:rPr>
              <a:t>果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A3638168-0590-4E81-B317-269C1C20C711}"/>
              </a:ext>
            </a:extLst>
          </p:cNvPr>
          <p:cNvSpPr txBox="1"/>
          <p:nvPr/>
        </p:nvSpPr>
        <p:spPr>
          <a:xfrm>
            <a:off x="7897909" y="4149873"/>
            <a:ext cx="553998" cy="4896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rgbClr val="FFFF00"/>
                </a:solidFill>
              </a:rPr>
              <a:t>——</a:t>
            </a:r>
            <a:r>
              <a:rPr lang="zh-TW" altLang="en-US" dirty="0">
                <a:solidFill>
                  <a:srgbClr val="FFFF00"/>
                </a:solidFill>
              </a:rPr>
              <a:t>等流果</a:t>
            </a:r>
            <a:endParaRPr lang="en-US" altLang="zh-TW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7155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4D23F930-9B2C-4F7A-A00C-8E83FA7C1B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9" y="0"/>
            <a:ext cx="12190452" cy="6859588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19D4B621-CAE7-4929-809E-A9BE0A904B89}"/>
              </a:ext>
            </a:extLst>
          </p:cNvPr>
          <p:cNvSpPr/>
          <p:nvPr/>
        </p:nvSpPr>
        <p:spPr>
          <a:xfrm>
            <a:off x="46534" y="1053530"/>
            <a:ext cx="5544616" cy="5472608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371736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10B753E-41D7-4760-B052-2EE63C796154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第十二講</a:t>
            </a:r>
            <a:endParaRPr lang="zh-TW" altLang="en-US" dirty="0"/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AACDFAA6-B024-4031-8BEB-E27014D225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120" y="210344"/>
            <a:ext cx="10826630" cy="643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8982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AEC33BE5-1062-42E5-B481-D79137DE555E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第十一講</a:t>
            </a:r>
            <a:endParaRPr lang="zh-TW" altLang="en-US" dirty="0"/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D86AD6F7-8EF3-426D-B068-ADAD073E88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8953D82E-6C6B-4CE8-97F9-DF4BEE51C021}"/>
              </a:ext>
            </a:extLst>
          </p:cNvPr>
          <p:cNvSpPr/>
          <p:nvPr/>
        </p:nvSpPr>
        <p:spPr>
          <a:xfrm>
            <a:off x="7319342" y="2591978"/>
            <a:ext cx="4608512" cy="4122277"/>
          </a:xfrm>
          <a:prstGeom prst="rect">
            <a:avLst/>
          </a:prstGeom>
          <a:noFill/>
          <a:ln w="3492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9218087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6DEE62BB-FE99-484E-8B9F-D746B9A3E724}"/>
              </a:ext>
            </a:extLst>
          </p:cNvPr>
          <p:cNvSpPr txBox="1"/>
          <p:nvPr/>
        </p:nvSpPr>
        <p:spPr>
          <a:xfrm>
            <a:off x="478582" y="225438"/>
            <a:ext cx="10572125" cy="640871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2700" b="1" spc="180" dirty="0">
                <a:solidFill>
                  <a:schemeClr val="bg1"/>
                </a:solidFill>
              </a:rPr>
              <a:t>「若有菩薩依此善業，於修道時，能離殺害而行施故，常富財寶，無能侵奪；長壽無夭，不為一切怨賊損害。離不與取而行施故，常富財寶，無能侵奪；最勝無比，悉能備集諸佛法藏。離非梵行而行施故，常富財寶，無能侵奪；其家直順，母及妻子，無有能以欲心視者。離虛誑語而行施故，常富財寶，無能侵奪；離眾毀謗，攝持正法，如其誓願，所作必果。離離間語而行施故，常富財寶，無能侵奪；眷屬和睦，同一志樂，恒無乖諍。離麁惡語而行施故，常富財寶，無能侵奪；一切眾會，歡喜歸依，言皆信受，無違拒者。離無義語而行施故，常富財寶，無能侵奪；言不虛設，人皆敬受，能善方便，斷諸疑惑。離貪求心而行施故，常富財寶，無能侵奪；一切所有，悉以慧捨，信解堅固，具大威力。離忿怒心而行施故，常富財寶，無能侵奪；速自成就無礙心智，諸根嚴好，見皆敬愛。離邪倒心而行施故，常富財寶，無能侵奪；恒生正見敬信之家，見佛、聞法、供養眾僧，常不忘失大菩提心。是為大士修菩薩道時，行十善業，以施莊嚴，所獲大利如是。</a:t>
            </a:r>
            <a:r>
              <a:rPr lang="zh-CN" altLang="en-US" sz="2700" b="1" spc="180" dirty="0">
                <a:solidFill>
                  <a:schemeClr val="bg1"/>
                </a:solidFill>
              </a:rPr>
              <a:t>」</a:t>
            </a:r>
            <a:endParaRPr lang="zh-TW" altLang="en-US" sz="2700" b="1" spc="180" dirty="0">
              <a:solidFill>
                <a:srgbClr val="FFFF00"/>
              </a:solidFill>
            </a:endParaRP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169086BA-A792-498B-B3A8-6344F8C71B9C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第十二講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2407701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4E775ED2-32D6-466C-90C7-FDDB0C2695E6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第十二講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D0BEC8B4-8F52-4AAE-BD9D-81BF864588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097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7688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BED57F65-BADA-47F6-B58D-2D6B8DAB28F0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第十二講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11734A6D-209C-40A6-9C3B-15816F52E7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23226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2787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66AF32E7-D8A9-4412-AAD8-8829985E9A45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第十二講</a:t>
            </a:r>
            <a:endParaRPr lang="zh-TW" altLang="en-US" dirty="0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747FFF42-BFFD-42A6-8941-17B2E5D03B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7483" y="0"/>
            <a:ext cx="12287895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19252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01EF3C00-C592-40F8-9E12-0DBE3BB41679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第十二講</a:t>
            </a:r>
            <a:endParaRPr lang="zh-TW" altLang="en-US" dirty="0"/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4DDC99CE-0863-40F2-AB33-8CAE04EA68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3" y="0"/>
            <a:ext cx="12184280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4617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385A494-F2D7-4A8F-A1FD-291BC71E4E0E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第十二講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DB7B900B-49B1-473B-9916-AA4C041B91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0823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E741925-7541-477F-B5EF-B7CAECB62591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第十二講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62A73FB7-0D5D-499C-A1A2-9B58BBBC8A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90266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A12A215-53D6-4559-8E8A-2319C5109B0D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第十二講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8C432DD1-F92E-48D5-B3F3-1915F34444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058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EF8FF60-F2EE-4E1C-91B2-C7E412EF5B4E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第十二講</a:t>
            </a:r>
            <a:endParaRPr lang="zh-TW" altLang="en-US" dirty="0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2E71420F-C13F-4CE2-821E-490886EB65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4887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FD373A0-1430-4700-956F-4C1860EB6137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第十二講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C3633CCB-092D-41C3-A236-9905B027C3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7482" y="0"/>
            <a:ext cx="12287895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18050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4EE1163-9EDD-4E14-B88C-FEA547EC729E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第十二講</a:t>
            </a:r>
            <a:endParaRPr lang="zh-TW" altLang="en-US" dirty="0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43C6A17C-DCA3-4BB7-A6BF-73AAA56E88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8" y="0"/>
            <a:ext cx="12298654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9716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9D3C80C-49F7-4A70-BB44-B2DC2C0B8938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第十二講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81B3D352-3F67-48D8-800C-3BF34D2132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47603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FCF1BB4-5E55-4AD2-BB39-B7A65C5C5387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第十二講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69B6DD58-A0DF-4FD7-A50C-04026A65F2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9041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42925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4126802-8D62-4855-BC84-576E600B7FFC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第十二講</a:t>
            </a:r>
            <a:endParaRPr lang="zh-TW" altLang="en-US" dirty="0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60758ECC-4146-4BE4-9F72-93D5D7A1C441}"/>
              </a:ext>
            </a:extLst>
          </p:cNvPr>
          <p:cNvSpPr txBox="1"/>
          <p:nvPr/>
        </p:nvSpPr>
        <p:spPr>
          <a:xfrm>
            <a:off x="10271670" y="549474"/>
            <a:ext cx="553998" cy="439248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/>
                </a:solidFill>
              </a:rPr>
              <a:t>四無量心（四梵住）：</a:t>
            </a:r>
            <a:endParaRPr lang="en-US" altLang="zh-TW" b="1" dirty="0">
              <a:solidFill>
                <a:schemeClr val="bg1"/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B4366B03-25DC-48F3-A465-AAF6AC09C420}"/>
              </a:ext>
            </a:extLst>
          </p:cNvPr>
          <p:cNvSpPr txBox="1"/>
          <p:nvPr/>
        </p:nvSpPr>
        <p:spPr>
          <a:xfrm>
            <a:off x="1270670" y="557571"/>
            <a:ext cx="8433078" cy="57606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/>
                </a:solidFill>
              </a:rPr>
              <a:t>四無量心者，慈悲喜捨也。通名無量者，謂菩薩利他之心廣大也。所緣眾生既無量，而能緣之心亦無量也。</a:t>
            </a:r>
          </a:p>
          <a:p>
            <a:pPr>
              <a:spcBef>
                <a:spcPts val="2400"/>
              </a:spcBef>
            </a:pPr>
            <a:r>
              <a:rPr lang="en-US" altLang="zh-TW" dirty="0">
                <a:solidFill>
                  <a:schemeClr val="bg1"/>
                </a:solidFill>
              </a:rPr>
              <a:t>〔</a:t>
            </a:r>
            <a:r>
              <a:rPr lang="zh-TW" altLang="en-US" dirty="0">
                <a:solidFill>
                  <a:schemeClr val="bg1"/>
                </a:solidFill>
              </a:rPr>
              <a:t>一、慈無量心</a:t>
            </a:r>
            <a:r>
              <a:rPr lang="en-US" altLang="zh-TW" dirty="0">
                <a:solidFill>
                  <a:schemeClr val="bg1"/>
                </a:solidFill>
              </a:rPr>
              <a:t>〕</a:t>
            </a:r>
            <a:r>
              <a:rPr lang="zh-TW" altLang="en-US" dirty="0">
                <a:solidFill>
                  <a:schemeClr val="bg1"/>
                </a:solidFill>
              </a:rPr>
              <a:t>，慈名愛念，即與樂之心也。謂菩薩愛念一切眾生，常求樂事，隨彼所求而饒益之，故名慈無量心。</a:t>
            </a:r>
          </a:p>
          <a:p>
            <a:pPr>
              <a:spcBef>
                <a:spcPts val="2400"/>
              </a:spcBef>
            </a:pPr>
            <a:r>
              <a:rPr lang="en-US" altLang="zh-TW" dirty="0">
                <a:solidFill>
                  <a:schemeClr val="bg1"/>
                </a:solidFill>
              </a:rPr>
              <a:t>〔</a:t>
            </a:r>
            <a:r>
              <a:rPr lang="zh-TW" altLang="en-US" dirty="0">
                <a:solidFill>
                  <a:schemeClr val="bg1"/>
                </a:solidFill>
              </a:rPr>
              <a:t>二、悲無量心</a:t>
            </a:r>
            <a:r>
              <a:rPr lang="en-US" altLang="zh-TW" dirty="0">
                <a:solidFill>
                  <a:schemeClr val="bg1"/>
                </a:solidFill>
              </a:rPr>
              <a:t>〕</a:t>
            </a:r>
            <a:r>
              <a:rPr lang="zh-TW" altLang="en-US" dirty="0">
                <a:solidFill>
                  <a:schemeClr val="bg1"/>
                </a:solidFill>
              </a:rPr>
              <a:t>，悲名愍傷，即拔苦之心也。謂菩薩愍念一切眾生受種種苦，常懷悲心，拯救濟拔，令其得脫，故名悲無量心。</a:t>
            </a:r>
          </a:p>
          <a:p>
            <a:pPr>
              <a:spcBef>
                <a:spcPts val="2400"/>
              </a:spcBef>
            </a:pPr>
            <a:r>
              <a:rPr lang="en-US" altLang="zh-TW" dirty="0">
                <a:solidFill>
                  <a:schemeClr val="bg1"/>
                </a:solidFill>
              </a:rPr>
              <a:t>〔</a:t>
            </a:r>
            <a:r>
              <a:rPr lang="zh-TW" altLang="en-US" dirty="0">
                <a:solidFill>
                  <a:schemeClr val="bg1"/>
                </a:solidFill>
              </a:rPr>
              <a:t>三、喜無量心</a:t>
            </a:r>
            <a:r>
              <a:rPr lang="en-US" altLang="zh-TW" dirty="0">
                <a:solidFill>
                  <a:schemeClr val="bg1"/>
                </a:solidFill>
              </a:rPr>
              <a:t>〕</a:t>
            </a:r>
            <a:r>
              <a:rPr lang="zh-TW" altLang="en-US" dirty="0">
                <a:solidFill>
                  <a:schemeClr val="bg1"/>
                </a:solidFill>
              </a:rPr>
              <a:t>，謂菩薩慶他眾生離苦得樂，其心悅豫，欣慶無量，故名喜無量心。</a:t>
            </a:r>
          </a:p>
          <a:p>
            <a:pPr>
              <a:spcBef>
                <a:spcPts val="2400"/>
              </a:spcBef>
            </a:pPr>
            <a:r>
              <a:rPr lang="en-US" altLang="zh-TW" dirty="0">
                <a:solidFill>
                  <a:schemeClr val="bg1"/>
                </a:solidFill>
              </a:rPr>
              <a:t>〔</a:t>
            </a:r>
            <a:r>
              <a:rPr lang="zh-TW" altLang="en-US" dirty="0">
                <a:solidFill>
                  <a:schemeClr val="bg1"/>
                </a:solidFill>
              </a:rPr>
              <a:t>四、捨無量心</a:t>
            </a:r>
            <a:r>
              <a:rPr lang="en-US" altLang="zh-TW" dirty="0">
                <a:solidFill>
                  <a:schemeClr val="bg1"/>
                </a:solidFill>
              </a:rPr>
              <a:t>〕</a:t>
            </a:r>
            <a:r>
              <a:rPr lang="zh-TW" altLang="en-US" dirty="0">
                <a:solidFill>
                  <a:schemeClr val="bg1"/>
                </a:solidFill>
              </a:rPr>
              <a:t>，謂菩薩於所緣眾生，無憎愛心，名之為捨；復念一切眾生，同得無憎、無愛、無瞋、無恨、無怨、無惱，故名捨無量心。</a:t>
            </a:r>
            <a:endParaRPr lang="en-US" altLang="zh-TW" dirty="0">
              <a:solidFill>
                <a:schemeClr val="bg1"/>
              </a:solidFill>
            </a:endParaRPr>
          </a:p>
          <a:p>
            <a:endParaRPr lang="en-US" altLang="zh-TW" dirty="0">
              <a:solidFill>
                <a:schemeClr val="bg1"/>
              </a:solidFill>
            </a:endParaRPr>
          </a:p>
          <a:p>
            <a:r>
              <a:rPr lang="en-US" altLang="zh-CN" dirty="0">
                <a:solidFill>
                  <a:schemeClr val="bg1"/>
                </a:solidFill>
              </a:rPr>
              <a:t>                                             ——《</a:t>
            </a:r>
            <a:r>
              <a:rPr lang="zh-TW" altLang="en-US" dirty="0">
                <a:solidFill>
                  <a:schemeClr val="bg1"/>
                </a:solidFill>
              </a:rPr>
              <a:t>三藏法數</a:t>
            </a:r>
            <a:r>
              <a:rPr lang="en-US" altLang="zh-CN" dirty="0">
                <a:solidFill>
                  <a:schemeClr val="bg1"/>
                </a:solidFill>
              </a:rPr>
              <a:t>》</a:t>
            </a:r>
            <a:endParaRPr lang="en-US" altLang="zh-TW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96254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A6F06182-6532-4C88-8F58-10945C269FF0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第十二講</a:t>
            </a:r>
            <a:endParaRPr lang="zh-TW" altLang="en-US" dirty="0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F3FCE48B-4417-4FBF-98F0-51D0EE0091EE}"/>
              </a:ext>
            </a:extLst>
          </p:cNvPr>
          <p:cNvSpPr txBox="1"/>
          <p:nvPr/>
        </p:nvSpPr>
        <p:spPr>
          <a:xfrm>
            <a:off x="10271670" y="549474"/>
            <a:ext cx="553998" cy="439248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/>
                </a:solidFill>
              </a:rPr>
              <a:t>四無量心（四梵住）的修法</a:t>
            </a:r>
            <a:endParaRPr lang="en-US" altLang="zh-TW" b="1" dirty="0">
              <a:solidFill>
                <a:schemeClr val="bg1"/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A8009A96-4624-4187-A4D5-BA9FA423652C}"/>
              </a:ext>
            </a:extLst>
          </p:cNvPr>
          <p:cNvSpPr txBox="1"/>
          <p:nvPr/>
        </p:nvSpPr>
        <p:spPr>
          <a:xfrm>
            <a:off x="9032565" y="499502"/>
            <a:ext cx="923330" cy="583264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一、</a:t>
            </a:r>
            <a:r>
              <a:rPr lang="zh-CN" altLang="en-US" b="1" dirty="0">
                <a:solidFill>
                  <a:schemeClr val="bg1"/>
                </a:solidFill>
              </a:rPr>
              <a:t>慈心禪</a:t>
            </a:r>
            <a:r>
              <a:rPr lang="zh-CN" altLang="en-US" dirty="0">
                <a:solidFill>
                  <a:schemeClr val="bg1"/>
                </a:solidFill>
              </a:rPr>
              <a:t>（</a:t>
            </a:r>
            <a:r>
              <a:rPr lang="en-US" altLang="zh-CN" dirty="0" err="1">
                <a:solidFill>
                  <a:schemeClr val="bg1"/>
                </a:solidFill>
              </a:rPr>
              <a:t>metta</a:t>
            </a:r>
            <a:r>
              <a:rPr lang="en-US" altLang="zh-CN" dirty="0">
                <a:solidFill>
                  <a:schemeClr val="bg1"/>
                </a:solidFill>
              </a:rPr>
              <a:t> bhavana; loving-kindness meditation</a:t>
            </a:r>
            <a:r>
              <a:rPr lang="zh-CN" altLang="en-US" dirty="0">
                <a:solidFill>
                  <a:schemeClr val="bg1"/>
                </a:solidFill>
              </a:rPr>
              <a:t>）的修法</a:t>
            </a:r>
            <a:endParaRPr lang="en-US" altLang="zh-TW" dirty="0">
              <a:solidFill>
                <a:schemeClr val="bg1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A14CBCD6-EE82-4CE0-A801-7B0B09A7C078}"/>
              </a:ext>
            </a:extLst>
          </p:cNvPr>
          <p:cNvSpPr txBox="1"/>
          <p:nvPr/>
        </p:nvSpPr>
        <p:spPr>
          <a:xfrm>
            <a:off x="5450682" y="521566"/>
            <a:ext cx="3139321" cy="583264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/>
                </a:solidFill>
              </a:rPr>
              <a:t>最初不應對以下幾種人修慈心禪：</a:t>
            </a:r>
            <a:endParaRPr lang="en-US" altLang="zh-CN" dirty="0">
              <a:solidFill>
                <a:schemeClr val="bg1"/>
              </a:solidFill>
            </a:endParaRPr>
          </a:p>
          <a:p>
            <a:endParaRPr lang="en-US" altLang="zh-TW" dirty="0">
              <a:solidFill>
                <a:schemeClr val="bg1"/>
              </a:solidFill>
            </a:endParaRPr>
          </a:p>
          <a:p>
            <a:r>
              <a:rPr lang="zh-TW" altLang="en-US" dirty="0">
                <a:solidFill>
                  <a:schemeClr val="bg1"/>
                </a:solidFill>
              </a:rPr>
              <a:t>（</a:t>
            </a:r>
            <a:r>
              <a:rPr lang="en-US" altLang="zh-TW" dirty="0">
                <a:solidFill>
                  <a:schemeClr val="bg1"/>
                </a:solidFill>
              </a:rPr>
              <a:t>1</a:t>
            </a:r>
            <a:r>
              <a:rPr lang="zh-TW" altLang="en-US" dirty="0">
                <a:solidFill>
                  <a:schemeClr val="bg1"/>
                </a:solidFill>
              </a:rPr>
              <a:t>）</a:t>
            </a:r>
            <a:r>
              <a:rPr lang="zh-CN" altLang="en-US" dirty="0">
                <a:solidFill>
                  <a:schemeClr val="bg1"/>
                </a:solidFill>
              </a:rPr>
              <a:t>自己</a:t>
            </a:r>
            <a:r>
              <a:rPr lang="zh-TW" altLang="en-US" dirty="0">
                <a:solidFill>
                  <a:schemeClr val="bg1"/>
                </a:solidFill>
              </a:rPr>
              <a:t>不愛的人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endParaRPr lang="en-US" altLang="zh-TW" dirty="0">
              <a:solidFill>
                <a:schemeClr val="bg1"/>
              </a:solidFill>
            </a:endParaRPr>
          </a:p>
          <a:p>
            <a:r>
              <a:rPr lang="zh-TW" altLang="en-US" dirty="0">
                <a:solidFill>
                  <a:schemeClr val="bg1"/>
                </a:solidFill>
              </a:rPr>
              <a:t>（</a:t>
            </a:r>
            <a:r>
              <a:rPr lang="en-US" altLang="zh-TW" dirty="0">
                <a:solidFill>
                  <a:schemeClr val="bg1"/>
                </a:solidFill>
              </a:rPr>
              <a:t>2</a:t>
            </a:r>
            <a:r>
              <a:rPr lang="zh-TW" altLang="en-US" dirty="0">
                <a:solidFill>
                  <a:schemeClr val="bg1"/>
                </a:solidFill>
              </a:rPr>
              <a:t>）極愛的</a:t>
            </a:r>
            <a:r>
              <a:rPr lang="zh-CN" altLang="en-US" dirty="0">
                <a:solidFill>
                  <a:schemeClr val="bg1"/>
                </a:solidFill>
              </a:rPr>
              <a:t>親</a:t>
            </a:r>
            <a:r>
              <a:rPr lang="zh-TW" altLang="en-US" dirty="0">
                <a:solidFill>
                  <a:schemeClr val="bg1"/>
                </a:solidFill>
              </a:rPr>
              <a:t>友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endParaRPr lang="en-US" altLang="zh-TW" dirty="0">
              <a:solidFill>
                <a:schemeClr val="bg1"/>
              </a:solidFill>
            </a:endParaRPr>
          </a:p>
          <a:p>
            <a:r>
              <a:rPr lang="zh-TW" altLang="en-US" dirty="0">
                <a:solidFill>
                  <a:schemeClr val="bg1"/>
                </a:solidFill>
              </a:rPr>
              <a:t>（</a:t>
            </a:r>
            <a:r>
              <a:rPr lang="en-US" altLang="zh-TW" dirty="0">
                <a:solidFill>
                  <a:schemeClr val="bg1"/>
                </a:solidFill>
              </a:rPr>
              <a:t>3</a:t>
            </a:r>
            <a:r>
              <a:rPr lang="zh-TW" altLang="en-US" dirty="0">
                <a:solidFill>
                  <a:schemeClr val="bg1"/>
                </a:solidFill>
              </a:rPr>
              <a:t>）中</a:t>
            </a:r>
            <a:r>
              <a:rPr lang="zh-CN" altLang="en-US" dirty="0">
                <a:solidFill>
                  <a:schemeClr val="bg1"/>
                </a:solidFill>
              </a:rPr>
              <a:t>性</a:t>
            </a:r>
            <a:r>
              <a:rPr lang="zh-TW" altLang="en-US" dirty="0">
                <a:solidFill>
                  <a:schemeClr val="bg1"/>
                </a:solidFill>
              </a:rPr>
              <a:t>人（無關者）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endParaRPr lang="en-US" altLang="zh-TW" dirty="0">
              <a:solidFill>
                <a:schemeClr val="bg1"/>
              </a:solidFill>
            </a:endParaRPr>
          </a:p>
          <a:p>
            <a:r>
              <a:rPr lang="zh-TW" altLang="en-US" dirty="0">
                <a:solidFill>
                  <a:schemeClr val="bg1"/>
                </a:solidFill>
              </a:rPr>
              <a:t>（</a:t>
            </a:r>
            <a:r>
              <a:rPr lang="en-US" altLang="zh-TW" dirty="0">
                <a:solidFill>
                  <a:schemeClr val="bg1"/>
                </a:solidFill>
              </a:rPr>
              <a:t>4</a:t>
            </a:r>
            <a:r>
              <a:rPr lang="zh-TW" altLang="en-US" dirty="0">
                <a:solidFill>
                  <a:schemeClr val="bg1"/>
                </a:solidFill>
              </a:rPr>
              <a:t>）</a:t>
            </a:r>
            <a:r>
              <a:rPr lang="zh-CN" altLang="en-US" dirty="0">
                <a:solidFill>
                  <a:schemeClr val="bg1"/>
                </a:solidFill>
              </a:rPr>
              <a:t>厭惡的人，</a:t>
            </a:r>
            <a:r>
              <a:rPr lang="zh-TW" altLang="en-US" dirty="0">
                <a:solidFill>
                  <a:schemeClr val="bg1"/>
                </a:solidFill>
              </a:rPr>
              <a:t>敵人；</a:t>
            </a:r>
            <a:endParaRPr lang="en-US" altLang="zh-TW" dirty="0">
              <a:solidFill>
                <a:schemeClr val="bg1"/>
              </a:solidFill>
            </a:endParaRPr>
          </a:p>
          <a:p>
            <a:r>
              <a:rPr lang="zh-TW" altLang="en-US" dirty="0">
                <a:solidFill>
                  <a:schemeClr val="bg1"/>
                </a:solidFill>
              </a:rPr>
              <a:t>（</a:t>
            </a:r>
            <a:r>
              <a:rPr lang="en-US" altLang="zh-TW" dirty="0">
                <a:solidFill>
                  <a:schemeClr val="bg1"/>
                </a:solidFill>
              </a:rPr>
              <a:t>5</a:t>
            </a:r>
            <a:r>
              <a:rPr lang="zh-TW" altLang="en-US" dirty="0">
                <a:solidFill>
                  <a:schemeClr val="bg1"/>
                </a:solidFill>
              </a:rPr>
              <a:t>）不應對</a:t>
            </a:r>
            <a:r>
              <a:rPr lang="zh-CN" altLang="en-US" dirty="0">
                <a:solidFill>
                  <a:schemeClr val="bg1"/>
                </a:solidFill>
              </a:rPr>
              <a:t>單一名</a:t>
            </a:r>
            <a:r>
              <a:rPr lang="zh-TW" altLang="en-US" dirty="0">
                <a:solidFill>
                  <a:schemeClr val="bg1"/>
                </a:solidFill>
              </a:rPr>
              <a:t>異性修習</a:t>
            </a:r>
            <a:r>
              <a:rPr lang="zh-CN" altLang="en-US" dirty="0">
                <a:solidFill>
                  <a:schemeClr val="bg1"/>
                </a:solidFill>
              </a:rPr>
              <a:t>；</a:t>
            </a:r>
            <a:endParaRPr lang="en-US" altLang="zh-TW" dirty="0">
              <a:solidFill>
                <a:schemeClr val="bg1"/>
              </a:solidFill>
            </a:endParaRPr>
          </a:p>
          <a:p>
            <a:r>
              <a:rPr lang="zh-TW" altLang="en-US" dirty="0">
                <a:solidFill>
                  <a:schemeClr val="bg1"/>
                </a:solidFill>
              </a:rPr>
              <a:t>（</a:t>
            </a:r>
            <a:r>
              <a:rPr lang="en-US" altLang="zh-TW" dirty="0">
                <a:solidFill>
                  <a:schemeClr val="bg1"/>
                </a:solidFill>
              </a:rPr>
              <a:t>6</a:t>
            </a:r>
            <a:r>
              <a:rPr lang="zh-TW" altLang="en-US" dirty="0">
                <a:solidFill>
                  <a:schemeClr val="bg1"/>
                </a:solidFill>
              </a:rPr>
              <a:t>）不應對死者修習。</a:t>
            </a:r>
            <a:endParaRPr lang="en-US" altLang="zh-TW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7534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32055</TotalTime>
  <Words>2220</Words>
  <Application>Microsoft Office PowerPoint</Application>
  <PresentationFormat>自訂</PresentationFormat>
  <Paragraphs>198</Paragraphs>
  <Slides>25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25</vt:i4>
      </vt:variant>
    </vt:vector>
  </HeadingPairs>
  <TitlesOfParts>
    <vt:vector size="28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 Shi</cp:lastModifiedBy>
  <cp:revision>763</cp:revision>
  <dcterms:created xsi:type="dcterms:W3CDTF">2019-12-17T19:51:00Z</dcterms:created>
  <dcterms:modified xsi:type="dcterms:W3CDTF">2021-12-02T13:49:15Z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