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</p:sldMasterIdLst>
  <p:notesMasterIdLst>
    <p:notesMasterId r:id="rId25"/>
  </p:notesMasterIdLst>
  <p:sldIdLst>
    <p:sldId id="280" r:id="rId5"/>
    <p:sldId id="323" r:id="rId6"/>
    <p:sldId id="257" r:id="rId7"/>
    <p:sldId id="327" r:id="rId8"/>
    <p:sldId id="341" r:id="rId9"/>
    <p:sldId id="324" r:id="rId10"/>
    <p:sldId id="282" r:id="rId11"/>
    <p:sldId id="332" r:id="rId12"/>
    <p:sldId id="328" r:id="rId13"/>
    <p:sldId id="331" r:id="rId14"/>
    <p:sldId id="343" r:id="rId15"/>
    <p:sldId id="265" r:id="rId16"/>
    <p:sldId id="259" r:id="rId17"/>
    <p:sldId id="273" r:id="rId18"/>
    <p:sldId id="260" r:id="rId19"/>
    <p:sldId id="344" r:id="rId20"/>
    <p:sldId id="334" r:id="rId21"/>
    <p:sldId id="292" r:id="rId22"/>
    <p:sldId id="272" r:id="rId23"/>
    <p:sldId id="27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9" d="100"/>
          <a:sy n="119" d="100"/>
        </p:scale>
        <p:origin x="2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74E01-B68E-4700-B623-E5232CFE0357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2F95A2-EA2D-47C0-8F81-3A1567346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91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643D670-297D-4127-9BCB-98DE9F8B2A2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525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5401D-F266-4BCA-8739-DB2CF36DDAB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130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4A27E-7CF9-4891-B7F9-3A4C885778F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841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072E-2438-4B9E-B22D-0623C8EFAFD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840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8B55-3E5C-4132-B42F-00596ECA961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742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15C8C-CB21-4C05-82B0-E7AA7C081CA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427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2E0CA-17E9-4B41-9518-4E689110B2A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508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68B50-7E3E-4BEC-ABC1-BFD244B4CD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605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D380-CC99-487D-A8A8-6F17A997557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864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BE7D9-4A71-4A86-834D-EFDBE344E00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447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F7837-375C-4008-834D-EDFA2C550B8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7253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371601"/>
            <a:ext cx="104648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505200"/>
            <a:ext cx="85344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9F80-D60D-44E8-98D9-4FC045D59F5F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914400" y="3398520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0697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13A0D-F23E-41F2-AA40-D9209ED819D4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1874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2362201"/>
            <a:ext cx="103632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626865"/>
            <a:ext cx="103632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05E42-1B6D-4383-AFC9-31775DF38264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975360" y="4599432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35810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46D0-5A52-4668-82DE-6775727E61B3}" type="datetime1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400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3984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984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AA6C8-0C98-475D-93C9-C3A41EE272ED}" type="datetime1">
              <a:rPr lang="en-GB" smtClean="0"/>
              <a:t>29/01/2024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3741949" y="4045691"/>
            <a:ext cx="4709160" cy="1059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4650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4321C-6AAB-409A-9E10-0E919D3E5B7E}" type="datetime1">
              <a:rPr lang="en-GB" smtClean="0"/>
              <a:t>29/01/2024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9191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64C430-F36A-4483-AC41-902CBAA74A57}" type="datetime1">
              <a:rPr lang="en-GB" smtClean="0"/>
              <a:t>29/01/2024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2513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080"/>
            <a:ext cx="2852928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792080"/>
            <a:ext cx="7620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2130553"/>
            <a:ext cx="2852928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C0228-80E5-41DE-8A44-677B7D445228}" type="datetime1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912152" y="3579942"/>
            <a:ext cx="5577840" cy="211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00875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480"/>
            <a:ext cx="2856907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11480" y="838201"/>
            <a:ext cx="787252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133600"/>
            <a:ext cx="2852928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4F039-53A9-439C-90BF-CF9A1CE97E9D}" type="datetime1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6759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243C9-27EE-4C9F-B5A4-792D1FDAB223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908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609600"/>
            <a:ext cx="27432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80264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58F18-A385-4837-8EA7-996EFE6115DA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645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371CB-1A9C-4C67-81A7-488362A0C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06EC36-ECBD-4DE1-BDD6-E2CD51666E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7955E-B990-4CC4-BC9D-D85AF1644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E0A05-1B8A-42A6-84A6-B65AA75C0311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6E0E0-5D72-40F4-839C-BBBBDFD1D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08722-11DA-489E-9D22-B35E7B017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2674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6C748-69BB-4FC5-9A97-EA302DD9F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C4DE1-677F-4446-8181-469367643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78B553-58B4-42CC-BAD6-212E79020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74D6C-8669-4875-BFB0-3CB4EB7AFF55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0D54DC-BE80-4F12-81A6-6A13729C4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10F76-D04B-4957-9942-C03E9EA05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989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D86E2-0977-4987-95C8-851602FFF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89F09D-1D50-4485-848E-902E8696E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761AB-F347-43E2-B563-593EC619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F06AD-3894-436E-9E2A-FE9951A1377A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95F77-1C57-4E31-882F-B1EF6B55F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1623F-487F-49F2-81E6-94E6A401A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6902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2C3DC-6F16-41EC-95F8-883EEF7E9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9D8DC-C035-43AC-9AAA-FDA4B1B48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4EE877-1344-444B-A2DD-8601E1EF9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7D054A-1ED3-434C-BE69-83DDAEA1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9B43E-8140-48D9-A52F-8BCF80BAE156}" type="datetime1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89F6FB-18D4-45F6-95BD-2888BC9E1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6BE8A0-99BE-4EF6-B946-91502283A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8849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6E9EC-60A3-43BB-AB6D-3CA06D8D8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53CEE7-9B5B-4B8D-B3A5-CA99D4D58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C2433B-A42C-4B86-B612-48026A90B6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0F00E9-E20E-4738-BF8C-F1A350A3D9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4DEE8-C331-4A37-9A51-281B111AE9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9A5AF-6045-4517-BCEC-BD09876A2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CC2E-D00D-4DA8-A094-35B1394E3E8E}" type="datetime1">
              <a:rPr lang="en-GB" smtClean="0"/>
              <a:t>29/01/2024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A5CB32-48A0-4736-9EE6-967AD9C39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1CA874-A2CA-4362-B43B-D4B5C5759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5952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60C69-C43A-451D-BE8D-E12A29A5E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867445-6F44-4019-830C-02F79E475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B06DD-DCFC-41A3-AF15-C907FA0F4F7F}" type="datetime1">
              <a:rPr lang="en-GB" smtClean="0"/>
              <a:t>29/01/2024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4E629E-DEFD-4F1B-A616-69A887BB6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7853-90C4-4BFA-AF04-DDA0CCBBD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378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7F638B-4809-45E4-B7D4-1B31F6D68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23BFA-9154-4272-AC74-F853034341B0}" type="datetime1">
              <a:rPr lang="en-GB" smtClean="0"/>
              <a:t>29/01/2024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0A3C38-94CF-48CF-88EB-C71E47B94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ED3B14-74AB-4BEF-B253-5BA7D0170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1195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D2903-C9B0-496B-BC71-E96C4DB08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A0C66-0DB7-4503-AF11-7D2FACB06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8453CF-6D41-4A5C-9C5C-E5B1E27995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774E52-CFAC-49D5-998C-05C3910A4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973A1-DECB-496C-A443-5D02A7FAAB8C}" type="datetime1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09714-A8AA-4751-B2DD-04AF5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7617F-45FE-4BF7-8C81-B5E4C69EB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7777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E339B-1431-4ED5-A886-2EA5AB4A7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2D6391-B944-4E7F-9DA6-83C1437D25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2AC6E8-4A03-4447-9B8D-F425CDE075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79E055-901A-4E5F-940F-FCD72CE72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BB69E-E619-4D55-B48C-C952DF2DE7E7}" type="datetime1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908749-877D-4BB8-8B99-60365C7FC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2FD37-290C-4496-933C-36D38E43C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458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AE7CB-FBC5-492E-9A60-B829AC786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AED599-F2AB-4BED-A964-90F279FD99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79410-A174-491C-A7F2-9EB3B0F1A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89A4B-599B-4BB1-A6B7-09FAE5942181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8D64E-527B-46DC-9A08-9D3F9FBB6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94539-E8D2-4510-B02E-1C46C0AD0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0781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5B804-2F4B-4FB8-9724-88223A63EE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AD5AF-2D04-4142-BAA7-4E6072200C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0FDD2-4AE7-480F-8F0F-9EE00345F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A8856-6C51-43C4-B2F3-92EBD1FE7BB3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6FE0A-B5BC-4406-8D99-14835C958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93DC4-24A3-4D02-9051-A050BD45C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11229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5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14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285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800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4" y="6525344"/>
            <a:ext cx="1294837" cy="218522"/>
          </a:xfrm>
        </p:spPr>
        <p:txBody>
          <a:bodyPr/>
          <a:lstStyle/>
          <a:p>
            <a:fld id="{874983A4-2E2C-4D9E-AF51-E2A0033FF21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4497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DC556-76E1-481F-8ABE-4A335F87E46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5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4212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EBDFB-D7BC-4E92-84D5-5A0C2127538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8538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794EA-A11F-4624-A16E-42C2EB12EE0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36821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7"/>
            <a:ext cx="5389033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7B9F9-1EE9-447C-9013-7CD79B55C95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6459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E4B53-1A5A-4C57-AB44-A097A4D67BE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5514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7984-3B10-4D47-8B1F-1CB40748C0C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26543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5"/>
            <a:ext cx="6815667" cy="5172173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4"/>
            <a:ext cx="4011084" cy="4029891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806D-1708-4CF6-B47D-BF6579AE3E4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684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80"/>
            <a:ext cx="7315200" cy="3824337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1F5-9D14-4B71-B9D8-5AE0D2BFB0E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20015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97BAD-CE5D-4827-8DDC-EF450A32A2C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33373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12020-D4D9-418F-91FD-72C71352852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521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FB0BA3-2776-4F7D-96BD-FDEA147620A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552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12192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2192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18288"/>
            <a:ext cx="3860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578BB4E5-C65C-4D02-9C42-1B01C22B0132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0" y="18288"/>
            <a:ext cx="5486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00" y="18288"/>
            <a:ext cx="1422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302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533A1A-3F29-4515-AA38-8651B048C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B21459-BC3C-429B-9969-A374A33251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E6070-17EC-403B-8223-8B7C84040D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7C1C8D-26B0-4BB8-A284-B08DDF919D9F}" type="datetime1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B6B5D-C1B0-4874-9732-AE87BB4A9B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C52E79-34BA-4C7C-9496-AAAEF08F7F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840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9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5E4DE8-882D-418B-A866-F41BC7FF0E9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7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440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ctr" defTabSz="514350" rtl="0" eaLnBrk="1" latinLnBrk="0" hangingPunct="1"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2881" indent="-192881" algn="l" defTabSz="51435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7910" indent="-160735" algn="l" defTabSz="514350" rtl="0" eaLnBrk="1" latinLnBrk="0" hangingPunct="1">
        <a:spcBef>
          <a:spcPct val="20000"/>
        </a:spcBef>
        <a:buFont typeface="Arial" pitchFamily="34" charset="0"/>
        <a:buChar char="–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spcBef>
          <a:spcPct val="20000"/>
        </a:spcBef>
        <a:buFont typeface="Arial" pitchFamily="34" charset="0"/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spcBef>
          <a:spcPct val="20000"/>
        </a:spcBef>
        <a:buFont typeface="Arial" pitchFamily="34" charset="0"/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8OJ3X_k5AQ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kedurke.co.uk/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democracy.swansea.gov.uk/mgUserInfo.aspx?UID=392&amp;LLL=-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41508" y="1595944"/>
            <a:ext cx="8040892" cy="237626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BMPL5012 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Preparing for Research Within Policing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593124" y="4725144"/>
            <a:ext cx="3744416" cy="108012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2023/24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213F0-8B51-4C52-936B-8F99C4A51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081" y="274637"/>
            <a:ext cx="9757719" cy="1409307"/>
          </a:xfrm>
        </p:spPr>
        <p:txBody>
          <a:bodyPr anchor="ctr">
            <a:normAutofit/>
          </a:bodyPr>
          <a:lstStyle/>
          <a:p>
            <a:pPr algn="l"/>
            <a:r>
              <a:rPr lang="en-GB" sz="6000" dirty="0"/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6D08A-7203-4C77-BD32-0C95A01AD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724" y="1844823"/>
            <a:ext cx="5807676" cy="29119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Mike Durke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Senior Lecturer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Postgraduate: MA (Child Welfare), MBA, PGCE (PCET)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Undergraduate: BA (Hons) </a:t>
            </a:r>
          </a:p>
          <a:p>
            <a:pPr>
              <a:lnSpc>
                <a:spcPct val="90000"/>
              </a:lnSpc>
            </a:pPr>
            <a:r>
              <a:rPr lang="en-GB" sz="2200" dirty="0" err="1"/>
              <a:t>CMgr</a:t>
            </a:r>
            <a:r>
              <a:rPr lang="en-GB" sz="2200" dirty="0"/>
              <a:t>, FCMI, FHEA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See also, ’56+ years in 2 minutes’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6" name="Picture 5" descr="A picture containing person, person, indoor, shelf&#10;&#10;Description automatically generated">
            <a:extLst>
              <a:ext uri="{FF2B5EF4-FFF2-40B4-BE49-F238E27FC236}">
                <a16:creationId xmlns:a16="http://schemas.microsoft.com/office/drawing/2014/main" id="{D16603F3-8EEB-4C52-9FF0-E3DC8B599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3" b="9318"/>
          <a:stretch/>
        </p:blipFill>
        <p:spPr>
          <a:xfrm>
            <a:off x="6858372" y="1532637"/>
            <a:ext cx="2948136" cy="291195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D60AD8-5049-4F3E-A5C0-A310B94AC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80376" y="6380973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</a:pPr>
              <a:t>2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620161-3F96-45C7-9503-769A4D836C96}"/>
              </a:ext>
            </a:extLst>
          </p:cNvPr>
          <p:cNvSpPr txBox="1"/>
          <p:nvPr/>
        </p:nvSpPr>
        <p:spPr>
          <a:xfrm>
            <a:off x="6610400" y="4756782"/>
            <a:ext cx="360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  <a:hlinkClick r:id="rId3"/>
              </a:rPr>
              <a:t>https://youtu.be/h8OJ3X_k5AQ</a:t>
            </a:r>
            <a:r>
              <a:rPr lang="en-GB" dirty="0">
                <a:solidFill>
                  <a:prstClr val="black"/>
                </a:solidFill>
                <a:latin typeface="Myriad Pro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56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54288"/>
            <a:ext cx="109728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7186" y="2016920"/>
            <a:ext cx="4038600" cy="41867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1. </a:t>
            </a:r>
            <a:r>
              <a:rPr lang="en-GB" b="1" dirty="0"/>
              <a:t>Overview</a:t>
            </a:r>
          </a:p>
          <a:p>
            <a:pPr lvl="1"/>
            <a:r>
              <a:rPr lang="en-GB" dirty="0"/>
              <a:t>Welcome</a:t>
            </a:r>
          </a:p>
          <a:p>
            <a:pPr lvl="1"/>
            <a:r>
              <a:rPr lang="en-GB" dirty="0"/>
              <a:t>Level of Study </a:t>
            </a:r>
          </a:p>
          <a:p>
            <a:pPr lvl="1"/>
            <a:r>
              <a:rPr lang="en-GB" dirty="0"/>
              <a:t>Aims of Module</a:t>
            </a:r>
          </a:p>
          <a:p>
            <a:pPr lvl="1"/>
            <a:r>
              <a:rPr lang="en-GB" dirty="0"/>
              <a:t>Learning Outcomes</a:t>
            </a:r>
          </a:p>
          <a:p>
            <a:pPr lvl="1"/>
            <a:r>
              <a:rPr lang="en-GB" dirty="0"/>
              <a:t>Lesson Content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19937" y="1628800"/>
            <a:ext cx="4926629" cy="4312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2. Assessments</a:t>
            </a:r>
          </a:p>
          <a:p>
            <a:pPr lvl="1"/>
            <a:r>
              <a:rPr lang="en-GB" dirty="0"/>
              <a:t>Deadline Dates</a:t>
            </a:r>
          </a:p>
          <a:p>
            <a:pPr lvl="1"/>
            <a:r>
              <a:rPr lang="en-GB" dirty="0"/>
              <a:t>Referencing </a:t>
            </a:r>
          </a:p>
          <a:p>
            <a:pPr lvl="1"/>
            <a:r>
              <a:rPr lang="en-GB" dirty="0"/>
              <a:t>Reading List </a:t>
            </a:r>
          </a:p>
          <a:p>
            <a:pPr marL="274320" lvl="1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3. What success looks like</a:t>
            </a:r>
          </a:p>
          <a:p>
            <a:pPr lvl="1"/>
            <a:r>
              <a:rPr lang="en-GB" dirty="0"/>
              <a:t>You Will Need …</a:t>
            </a:r>
          </a:p>
          <a:p>
            <a:pPr lvl="1"/>
            <a:r>
              <a:rPr lang="en-GB" dirty="0"/>
              <a:t>VLE - Moodle</a:t>
            </a:r>
          </a:p>
          <a:p>
            <a:pPr lvl="1"/>
            <a:r>
              <a:rPr lang="en-GB" dirty="0"/>
              <a:t>Your Next Steps …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3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97A15B-C16F-4452-B221-04BA6B05B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91921"/>
            <a:ext cx="10972800" cy="1143000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Contact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C8EDE2F-0CE9-4B4C-B963-3690864D1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027976"/>
            <a:ext cx="11060317" cy="33245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Clr>
                <a:srgbClr val="93A299"/>
              </a:buClr>
              <a:buNone/>
              <a:defRPr/>
            </a:pPr>
            <a:r>
              <a:rPr lang="en-GB" dirty="0">
                <a:solidFill>
                  <a:prstClr val="black"/>
                </a:solidFill>
                <a:latin typeface="Arial"/>
              </a:rPr>
              <a:t>Face-to-face is always best. </a:t>
            </a:r>
          </a:p>
          <a:p>
            <a:pPr marL="0" indent="0">
              <a:spcBef>
                <a:spcPts val="0"/>
              </a:spcBef>
              <a:buClr>
                <a:srgbClr val="93A299"/>
              </a:buClr>
              <a:buNone/>
              <a:defRPr/>
            </a:pPr>
            <a:r>
              <a:rPr lang="en-GB" dirty="0">
                <a:solidFill>
                  <a:prstClr val="black"/>
                </a:solidFill>
                <a:latin typeface="Arial"/>
              </a:rPr>
              <a:t>Before and after class a quick question eases pressure</a:t>
            </a:r>
          </a:p>
          <a:p>
            <a:pPr marL="0" indent="0">
              <a:spcBef>
                <a:spcPts val="0"/>
              </a:spcBef>
              <a:buClr>
                <a:srgbClr val="93A299"/>
              </a:buClr>
              <a:buNone/>
              <a:defRPr/>
            </a:pPr>
            <a:r>
              <a:rPr lang="en-GB" dirty="0">
                <a:solidFill>
                  <a:prstClr val="black"/>
                </a:solidFill>
                <a:latin typeface="Arial"/>
              </a:rPr>
              <a:t>Email - </a:t>
            </a:r>
            <a:r>
              <a:rPr lang="en-GB" sz="2800" dirty="0">
                <a:solidFill>
                  <a:prstClr val="black"/>
                </a:solidFill>
                <a:latin typeface="Arial"/>
                <a:hlinkClick r:id="rId2"/>
              </a:rPr>
              <a:t>Mike.durke@uwtsd.ac.uk</a:t>
            </a:r>
            <a:endParaRPr lang="en-GB" sz="2800" dirty="0">
              <a:solidFill>
                <a:prstClr val="black"/>
              </a:solidFill>
              <a:latin typeface="Arial"/>
            </a:endParaRPr>
          </a:p>
          <a:p>
            <a:pPr marL="0" indent="0" algn="ctr">
              <a:spcBef>
                <a:spcPts val="0"/>
              </a:spcBef>
              <a:buClr>
                <a:srgbClr val="93A299"/>
              </a:buClr>
              <a:buNone/>
              <a:defRPr/>
            </a:pPr>
            <a:endParaRPr lang="en-GB" dirty="0">
              <a:solidFill>
                <a:prstClr val="black"/>
              </a:solidFill>
              <a:latin typeface="Arial"/>
            </a:endParaRPr>
          </a:p>
          <a:p>
            <a:pPr marL="0" indent="0">
              <a:spcBef>
                <a:spcPts val="0"/>
              </a:spcBef>
              <a:buClr>
                <a:srgbClr val="93A299"/>
              </a:buClr>
              <a:buNone/>
              <a:defRPr/>
            </a:pPr>
            <a:r>
              <a:rPr lang="en-GB" dirty="0">
                <a:solidFill>
                  <a:prstClr val="black"/>
                </a:solidFill>
                <a:latin typeface="Arial"/>
              </a:rPr>
              <a:t>Student-facing focus on innovation and change</a:t>
            </a:r>
          </a:p>
          <a:p>
            <a:pPr marL="0" indent="0">
              <a:spcBef>
                <a:spcPts val="0"/>
              </a:spcBef>
              <a:buClr>
                <a:srgbClr val="93A299"/>
              </a:buClr>
              <a:buNone/>
              <a:defRPr/>
            </a:pPr>
            <a:r>
              <a:rPr lang="en-GB" dirty="0">
                <a:solidFill>
                  <a:prstClr val="black"/>
                </a:solidFill>
                <a:latin typeface="Arial"/>
              </a:rPr>
              <a:t>Website - </a:t>
            </a:r>
            <a:r>
              <a:rPr lang="en-GB" sz="2800" dirty="0">
                <a:solidFill>
                  <a:prstClr val="black"/>
                </a:solidFill>
                <a:latin typeface="Arial"/>
                <a:hlinkClick r:id="rId3"/>
              </a:rPr>
              <a:t>www.mikedurke.co.uk</a:t>
            </a:r>
            <a:r>
              <a:rPr lang="en-GB" sz="2800" dirty="0">
                <a:solidFill>
                  <a:prstClr val="black"/>
                </a:solidFill>
                <a:latin typeface="Arial"/>
              </a:rPr>
              <a:t> </a:t>
            </a:r>
            <a:endParaRPr lang="en-GB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8E02B7-2867-4552-A661-B3645825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4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26627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40" y="700938"/>
            <a:ext cx="7183394" cy="1143000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Swansea Councillor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5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7596DA-3EA5-4257-B7F4-BAB07A9A57D4}"/>
              </a:ext>
            </a:extLst>
          </p:cNvPr>
          <p:cNvSpPr txBox="1"/>
          <p:nvPr/>
        </p:nvSpPr>
        <p:spPr>
          <a:xfrm>
            <a:off x="2801887" y="4933408"/>
            <a:ext cx="6174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prstClr val="black"/>
                </a:solidFill>
                <a:latin typeface="Myriad Pro"/>
                <a:hlinkClick r:id="rId2"/>
              </a:rPr>
              <a:t>https://democracy.swansea.gov.uk/mgUserInfo.aspx?UID=392&amp;LLL=-1</a:t>
            </a:r>
            <a:r>
              <a:rPr lang="en-GB" sz="1400" dirty="0">
                <a:solidFill>
                  <a:prstClr val="black"/>
                </a:solidFill>
                <a:latin typeface="Myriad Pro"/>
              </a:rPr>
              <a:t>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2FF94-5224-4640-9F7C-828844A67B41}"/>
              </a:ext>
            </a:extLst>
          </p:cNvPr>
          <p:cNvSpPr txBox="1"/>
          <p:nvPr/>
        </p:nvSpPr>
        <p:spPr>
          <a:xfrm>
            <a:off x="683740" y="1997839"/>
            <a:ext cx="829257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prstClr val="black"/>
                </a:solidFill>
                <a:latin typeface="Myriad Pro"/>
              </a:rPr>
              <a:t>The Swansea Council website contains a huge amount of information relating to a very wide range of public service provision.</a:t>
            </a:r>
          </a:p>
          <a:p>
            <a:endParaRPr lang="en-GB" sz="2000" dirty="0">
              <a:solidFill>
                <a:prstClr val="black"/>
              </a:solidFill>
              <a:latin typeface="Myriad Pr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  <a:latin typeface="Myriad Pro"/>
              </a:rPr>
              <a:t>Lists of councillors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  <a:latin typeface="Myriad Pro"/>
              </a:rPr>
              <a:t>Lists of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  <a:latin typeface="Myriad Pro"/>
              </a:rPr>
              <a:t>Agenda packs and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  <a:latin typeface="Myriad Pro"/>
              </a:rPr>
              <a:t>Videos of public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  <a:latin typeface="Myriad Pro"/>
              </a:rPr>
              <a:t>‘Scrutiny’ of what the council does and why it does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  <a:latin typeface="Myriad Pro"/>
              </a:rPr>
              <a:t>We are accountable to the 245,000 people who live here!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5F87492-CF13-4705-ACB7-725F276B2F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0441" y="452799"/>
            <a:ext cx="3091959" cy="10681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6451C6-7F8C-4C4E-9EE6-1F95D5AB8E09}"/>
              </a:ext>
            </a:extLst>
          </p:cNvPr>
          <p:cNvSpPr txBox="1"/>
          <p:nvPr/>
        </p:nvSpPr>
        <p:spPr>
          <a:xfrm>
            <a:off x="8732108" y="1861465"/>
            <a:ext cx="2965622" cy="3139321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Power of arrest has a limited function</a:t>
            </a:r>
          </a:p>
          <a:p>
            <a:endParaRPr lang="en-GB" dirty="0"/>
          </a:p>
          <a:p>
            <a:r>
              <a:rPr lang="en-GB" dirty="0"/>
              <a:t>Multi-Agency Partnership is critical to solve major problems</a:t>
            </a:r>
          </a:p>
          <a:p>
            <a:endParaRPr lang="en-GB" dirty="0"/>
          </a:p>
          <a:p>
            <a:r>
              <a:rPr lang="en-GB" dirty="0"/>
              <a:t>What are the major issues and where might the solutions lay?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83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011" y="274638"/>
            <a:ext cx="7944177" cy="1143000"/>
          </a:xfrm>
        </p:spPr>
        <p:txBody>
          <a:bodyPr anchor="ctr">
            <a:noAutofit/>
          </a:bodyPr>
          <a:lstStyle/>
          <a:p>
            <a:pPr algn="l"/>
            <a:r>
              <a:rPr lang="en-GB" sz="6000" dirty="0"/>
              <a:t>How can I help you?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B413DB-4F5E-412E-AEF0-91B30F4F8A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5011" y="1604211"/>
            <a:ext cx="6344652" cy="398502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Teaching, guiding, mentoring, coaching so you secure pass marks for assignment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Identify and help to reach potential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Experience means I have failed a lot and learned from the experience!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If I had a time machine, I could help the young me, avoid falling into so many potholes in the road!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References and career support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7FFC9D-0569-4E7E-BF28-AF7DA66C7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98" r="25705" b="-1"/>
          <a:stretch/>
        </p:blipFill>
        <p:spPr>
          <a:xfrm>
            <a:off x="7459249" y="1417638"/>
            <a:ext cx="4042254" cy="3992649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80376" y="6380973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</a:pPr>
              <a:t>6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4500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980728"/>
            <a:ext cx="8496944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dirty="0"/>
              <a:t>Timetables &amp; Teaching</a:t>
            </a:r>
          </a:p>
          <a:p>
            <a:pPr marL="0" indent="0" algn="ctr">
              <a:buNone/>
            </a:pPr>
            <a:r>
              <a:rPr lang="en-GB" sz="4800" b="1" dirty="0"/>
              <a:t>On the Hwb</a:t>
            </a:r>
          </a:p>
          <a:p>
            <a:pPr marL="0" indent="0" algn="ctr">
              <a:buNone/>
            </a:pPr>
            <a:r>
              <a:rPr lang="en-GB" sz="4800" b="1" dirty="0"/>
              <a:t>Always access there</a:t>
            </a:r>
          </a:p>
          <a:p>
            <a:pPr marL="0" indent="0" algn="ctr">
              <a:buNone/>
            </a:pPr>
            <a:r>
              <a:rPr lang="en-GB" sz="4800" b="1" dirty="0"/>
              <a:t>Download the app</a:t>
            </a:r>
          </a:p>
          <a:p>
            <a:pPr marL="0" indent="0" algn="ctr">
              <a:buNone/>
            </a:pPr>
            <a:r>
              <a:rPr lang="en-GB" sz="4800" b="1" dirty="0"/>
              <a:t>Ensure your </a:t>
            </a:r>
            <a:r>
              <a:rPr lang="en-GB" sz="4800" b="1" dirty="0" err="1"/>
              <a:t>uwtsd</a:t>
            </a:r>
            <a:r>
              <a:rPr lang="en-GB" sz="4800" b="1" dirty="0"/>
              <a:t> email is working correctly</a:t>
            </a:r>
          </a:p>
          <a:p>
            <a:pPr marL="0" indent="0" algn="ctr">
              <a:buNone/>
            </a:pPr>
            <a:endParaRPr lang="en-GB" sz="36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7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9841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E8555DB-1F16-4B1B-87E0-013502A94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505" y="-714773"/>
            <a:ext cx="12095748" cy="804238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3C45E11-8D4E-4361-90AB-FDD3E4871DC4}"/>
              </a:ext>
            </a:extLst>
          </p:cNvPr>
          <p:cNvSpPr/>
          <p:nvPr/>
        </p:nvSpPr>
        <p:spPr>
          <a:xfrm>
            <a:off x="735334" y="5191685"/>
            <a:ext cx="5360666" cy="15181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3600" b="1" dirty="0">
                <a:solidFill>
                  <a:prstClr val="white"/>
                </a:solidFill>
                <a:latin typeface="Calibri" panose="020F0502020204030204"/>
              </a:rPr>
              <a:t>First Year</a:t>
            </a:r>
          </a:p>
          <a:p>
            <a:pPr algn="ctr" defTabSz="685800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Level 4 – Foundation &amp; skills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2A972F-50B5-4792-BB6A-0CBDB740F758}"/>
              </a:ext>
            </a:extLst>
          </p:cNvPr>
          <p:cNvSpPr/>
          <p:nvPr/>
        </p:nvSpPr>
        <p:spPr>
          <a:xfrm>
            <a:off x="2778086" y="3551580"/>
            <a:ext cx="5360666" cy="151811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3600" b="1" dirty="0">
                <a:solidFill>
                  <a:prstClr val="white"/>
                </a:solidFill>
                <a:latin typeface="Calibri" panose="020F0502020204030204"/>
              </a:rPr>
              <a:t>Second Year</a:t>
            </a:r>
          </a:p>
          <a:p>
            <a:pPr algn="ctr" defTabSz="685800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Level 5 – Consolidate &amp; build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6A80707-DB09-43C4-974C-0FF53B2C7BD1}"/>
              </a:ext>
            </a:extLst>
          </p:cNvPr>
          <p:cNvSpPr/>
          <p:nvPr/>
        </p:nvSpPr>
        <p:spPr>
          <a:xfrm>
            <a:off x="4775059" y="1849890"/>
            <a:ext cx="5360666" cy="151811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3600" b="1" dirty="0">
                <a:solidFill>
                  <a:prstClr val="white"/>
                </a:solidFill>
                <a:latin typeface="Calibri" panose="020F0502020204030204"/>
              </a:rPr>
              <a:t>Third Year</a:t>
            </a:r>
          </a:p>
          <a:p>
            <a:pPr algn="ctr" defTabSz="685800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Level 6 - Graduation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50B4244-7954-4294-9C98-50C9BD48C047}"/>
              </a:ext>
            </a:extLst>
          </p:cNvPr>
          <p:cNvSpPr/>
          <p:nvPr/>
        </p:nvSpPr>
        <p:spPr>
          <a:xfrm>
            <a:off x="6517615" y="209785"/>
            <a:ext cx="5360666" cy="151811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3600" b="1" dirty="0">
                <a:solidFill>
                  <a:prstClr val="white"/>
                </a:solidFill>
                <a:latin typeface="Calibri" panose="020F0502020204030204"/>
              </a:rPr>
              <a:t>Level 7</a:t>
            </a:r>
          </a:p>
          <a:p>
            <a:pPr algn="ctr" defTabSz="685800"/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Postgraduate studies (masters)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CB33561-7A7E-4CC2-AEA7-35068680A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643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7621" y="678254"/>
            <a:ext cx="9593179" cy="1277293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Overview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4E8240-E498-414B-A868-0862BD1FE8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102" y="2396751"/>
            <a:ext cx="4930076" cy="2810142"/>
          </a:xfrm>
          <a:prstGeom prst="rect">
            <a:avLst/>
          </a:prstGeom>
          <a:noFill/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FF4F288-F7C5-440F-B12D-088C12753E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7060" y="1711105"/>
            <a:ext cx="5580985" cy="4191754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Timetables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Attend, take notes, be proactive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Participation is everything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What aspects of modern policing really spark your interest?</a:t>
            </a:r>
          </a:p>
          <a:p>
            <a:pPr>
              <a:lnSpc>
                <a:spcPct val="90000"/>
              </a:lnSpc>
            </a:pPr>
            <a:endParaRPr lang="en-GB" sz="2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9144000" y="18288"/>
            <a:ext cx="1066800" cy="329184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5F2F8A10-4287-4BE8-ACD7-B40DB3D6C2A8}" type="slidenum">
              <a:rPr lang="en-GB">
                <a:latin typeface="Arial"/>
              </a:rPr>
              <a:pPr>
                <a:spcAft>
                  <a:spcPts val="600"/>
                </a:spcAft>
                <a:defRPr/>
              </a:pPr>
              <a:t>9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6888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D3F394-E9FC-4CBB-8D3C-243A30979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821" y="-2051384"/>
            <a:ext cx="11879179" cy="89093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C295B5-CD66-46D9-96F0-5D720A8D0922}"/>
              </a:ext>
            </a:extLst>
          </p:cNvPr>
          <p:cNvSpPr txBox="1"/>
          <p:nvPr/>
        </p:nvSpPr>
        <p:spPr>
          <a:xfrm>
            <a:off x="554687" y="172452"/>
            <a:ext cx="4104456" cy="273921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endParaRPr lang="en-GB" sz="3200" dirty="0">
              <a:solidFill>
                <a:prstClr val="black"/>
              </a:solidFill>
              <a:latin typeface="Calibri" panose="020F0502020204030204"/>
            </a:endParaRPr>
          </a:p>
          <a:p>
            <a:pPr algn="ctr"/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Mondays 2 – 4pm</a:t>
            </a:r>
          </a:p>
          <a:p>
            <a:pPr algn="ctr"/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AS228</a:t>
            </a:r>
          </a:p>
          <a:p>
            <a:pPr algn="ctr"/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34 students</a:t>
            </a:r>
          </a:p>
          <a:p>
            <a:pPr algn="ctr"/>
            <a:endParaRPr lang="en-GB" sz="32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95FA59-E421-4C59-9C5B-7D426A2F1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65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89811" y="164634"/>
            <a:ext cx="7720764" cy="804554"/>
          </a:xfrm>
        </p:spPr>
        <p:txBody>
          <a:bodyPr>
            <a:noAutofit/>
          </a:bodyPr>
          <a:lstStyle/>
          <a:p>
            <a:pPr algn="l"/>
            <a:r>
              <a:rPr lang="en-GB" sz="4800" dirty="0"/>
              <a:t>Semester 2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919537" y="969188"/>
            <a:ext cx="8291264" cy="2160240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b="1" dirty="0">
                <a:solidFill>
                  <a:srgbClr val="292934"/>
                </a:solidFill>
                <a:latin typeface="Arial"/>
              </a:rPr>
              <a:t>Weeks 1 – 7 (w/b)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dirty="0">
                <a:solidFill>
                  <a:srgbClr val="292934"/>
                </a:solidFill>
                <a:latin typeface="Arial"/>
              </a:rPr>
              <a:t>29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January – 11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March 2024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b="1" dirty="0">
                <a:solidFill>
                  <a:srgbClr val="292934"/>
                </a:solidFill>
                <a:latin typeface="Arial"/>
              </a:rPr>
              <a:t>Week 8 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(18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March) – no classes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919537" y="3129428"/>
            <a:ext cx="8291263" cy="267765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endParaRPr lang="en-GB" sz="2400" b="1" dirty="0">
              <a:solidFill>
                <a:srgbClr val="292934"/>
              </a:solidFill>
              <a:latin typeface="Arial"/>
            </a:endParaRP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3200" b="1" dirty="0">
                <a:solidFill>
                  <a:srgbClr val="292934"/>
                </a:solidFill>
                <a:latin typeface="Arial"/>
              </a:rPr>
              <a:t>Weeks 9 - 11 (w/b)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3200" dirty="0">
                <a:solidFill>
                  <a:srgbClr val="292934"/>
                </a:solidFill>
                <a:latin typeface="Arial"/>
              </a:rPr>
              <a:t>15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April – 29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April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3200" b="1" dirty="0">
                <a:solidFill>
                  <a:srgbClr val="292934"/>
                </a:solidFill>
                <a:latin typeface="Arial"/>
              </a:rPr>
              <a:t>Assignment Due – 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3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rd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May 11.59pm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endParaRPr lang="en-GB" sz="2400" dirty="0">
              <a:solidFill>
                <a:srgbClr val="292934"/>
              </a:solidFill>
              <a:latin typeface="Arial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775899" y="164634"/>
            <a:ext cx="299312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4800" dirty="0">
                <a:solidFill>
                  <a:srgbClr val="292934"/>
                </a:solidFill>
                <a:latin typeface="Arial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514350">
              <a:defRPr/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514350">
                <a:defRPr/>
              </a:pPr>
              <a:t>11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1325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61748"/>
            <a:ext cx="109728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3874" y="2149642"/>
            <a:ext cx="10499558" cy="4327358"/>
          </a:xfrm>
        </p:spPr>
        <p:txBody>
          <a:bodyPr>
            <a:noAutofit/>
          </a:bodyPr>
          <a:lstStyle/>
          <a:p>
            <a:pPr lvl="0">
              <a:buClr>
                <a:srgbClr val="93A299"/>
              </a:buClr>
            </a:pPr>
            <a:r>
              <a:rPr lang="en-US" sz="2800" dirty="0">
                <a:solidFill>
                  <a:srgbClr val="292934"/>
                </a:solidFill>
              </a:rPr>
              <a:t>Level 5 reflects the ability </a:t>
            </a:r>
            <a:r>
              <a:rPr lang="en-US" sz="2800" b="1" dirty="0">
                <a:solidFill>
                  <a:srgbClr val="292934"/>
                </a:solidFill>
              </a:rPr>
              <a:t>to identify and use relevant understanding, methods and skills </a:t>
            </a:r>
            <a:r>
              <a:rPr lang="en-US" sz="2800" dirty="0">
                <a:solidFill>
                  <a:srgbClr val="292934"/>
                </a:solidFill>
              </a:rPr>
              <a:t>to address broadly-defined, complex problems. </a:t>
            </a:r>
          </a:p>
          <a:p>
            <a:pPr lvl="0">
              <a:buClr>
                <a:srgbClr val="93A299"/>
              </a:buClr>
            </a:pPr>
            <a:r>
              <a:rPr lang="en-US" sz="2800" b="1" dirty="0">
                <a:solidFill>
                  <a:srgbClr val="292934"/>
                </a:solidFill>
              </a:rPr>
              <a:t>Taking responsibility </a:t>
            </a:r>
            <a:r>
              <a:rPr lang="en-US" sz="2800" dirty="0">
                <a:solidFill>
                  <a:srgbClr val="292934"/>
                </a:solidFill>
              </a:rPr>
              <a:t>for planning and developing courses of action as well as exercising autonomy and judgement within broad parameters. </a:t>
            </a:r>
          </a:p>
          <a:p>
            <a:pPr lvl="0">
              <a:buClr>
                <a:srgbClr val="93A299"/>
              </a:buClr>
            </a:pPr>
            <a:r>
              <a:rPr lang="en-US" sz="2800" dirty="0">
                <a:solidFill>
                  <a:srgbClr val="292934"/>
                </a:solidFill>
              </a:rPr>
              <a:t>Reflects understanding of </a:t>
            </a:r>
            <a:r>
              <a:rPr lang="en-US" sz="2800" b="1" dirty="0">
                <a:solidFill>
                  <a:srgbClr val="292934"/>
                </a:solidFill>
              </a:rPr>
              <a:t>different perspectives</a:t>
            </a:r>
            <a:r>
              <a:rPr lang="en-US" sz="2800" dirty="0">
                <a:solidFill>
                  <a:srgbClr val="292934"/>
                </a:solidFill>
              </a:rPr>
              <a:t>, approaches or schools of thought and the reasoning behind them. </a:t>
            </a:r>
          </a:p>
          <a:p>
            <a:endParaRPr lang="en-US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993392" y="788799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12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884" y="784432"/>
            <a:ext cx="10876230" cy="14478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884" y="2363231"/>
            <a:ext cx="10586520" cy="21315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b="1" dirty="0"/>
              <a:t>AIM</a:t>
            </a:r>
          </a:p>
          <a:p>
            <a:r>
              <a:rPr lang="en-GB" sz="2800" dirty="0"/>
              <a:t>To provide an insight into designing, conducting and interpreting research by exploring the methods and approaches.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4911213" y="4625768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13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139967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916" y="2173704"/>
            <a:ext cx="9758572" cy="360356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dirty="0"/>
              <a:t>Upon the successful completion of this module, the student should be able to demonstrate the ability to:</a:t>
            </a:r>
          </a:p>
          <a:p>
            <a:r>
              <a:rPr lang="en-US" sz="3200" dirty="0"/>
              <a:t>Identify effective ways of choosing a research topic and methodology</a:t>
            </a:r>
          </a:p>
          <a:p>
            <a:r>
              <a:rPr lang="en-US" sz="3200" dirty="0"/>
              <a:t>Demonstrate skills in the use of resources and primary/ secondary literature sources relevant to the degree </a:t>
            </a:r>
            <a:r>
              <a:rPr lang="en-US" sz="3200" dirty="0" err="1"/>
              <a:t>programme</a:t>
            </a:r>
            <a:endParaRPr lang="en-US" sz="32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975214" y="5410283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14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0389" y="1556792"/>
            <a:ext cx="9625263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0389" y="2743717"/>
            <a:ext cx="10371221" cy="2978732"/>
          </a:xfrm>
        </p:spPr>
        <p:txBody>
          <a:bodyPr>
            <a:normAutofit/>
          </a:bodyPr>
          <a:lstStyle/>
          <a:p>
            <a:r>
              <a:rPr lang="en-US" dirty="0"/>
              <a:t>The importance of planning research activities such as writing a research proposal</a:t>
            </a:r>
          </a:p>
          <a:p>
            <a:r>
              <a:rPr lang="en-US" dirty="0"/>
              <a:t>The strengths and weaknesses of research of methodologies and approaches</a:t>
            </a:r>
          </a:p>
          <a:p>
            <a:r>
              <a:rPr lang="en-US" dirty="0"/>
              <a:t>A structures approach to studying, writing essays and referencing content</a:t>
            </a:r>
          </a:p>
          <a:p>
            <a:r>
              <a:rPr lang="en-US" dirty="0"/>
              <a:t>Reviewing and assessing literature and case law in order to develop critical arguments and draw conclusions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9330495" y="952132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15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1290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4084" y="1432518"/>
            <a:ext cx="8229600" cy="1094113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083" y="2708920"/>
            <a:ext cx="10522999" cy="3816424"/>
          </a:xfrm>
        </p:spPr>
        <p:txBody>
          <a:bodyPr>
            <a:normAutofit/>
          </a:bodyPr>
          <a:lstStyle/>
          <a:p>
            <a:r>
              <a:rPr lang="en-US" dirty="0"/>
              <a:t>Statistical tests and interpretation of data</a:t>
            </a:r>
          </a:p>
          <a:p>
            <a:r>
              <a:rPr lang="en-US" dirty="0"/>
              <a:t>Models of learning and reflective practice</a:t>
            </a:r>
          </a:p>
          <a:p>
            <a:r>
              <a:rPr lang="en-US" dirty="0"/>
              <a:t>Research, analysis and evaluating relevant research publications and qualitative and quantitative data</a:t>
            </a:r>
          </a:p>
          <a:p>
            <a:r>
              <a:rPr lang="en-US" dirty="0"/>
              <a:t>Presenting research on the identified issue/ problem and proposals for tackling it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858061" y="945857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16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88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641" y="763211"/>
            <a:ext cx="4910621" cy="1872208"/>
          </a:xfrm>
        </p:spPr>
        <p:txBody>
          <a:bodyPr>
            <a:no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Level of Study: 5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2F8A10-4287-4BE8-ACD7-B40DB3D6C2A8}" type="slidenum">
              <a:rPr lang="en-GB">
                <a:latin typeface="Arial"/>
              </a:rPr>
              <a:pPr>
                <a:defRPr/>
              </a:pPr>
              <a:t>17</a:t>
            </a:fld>
            <a:endParaRPr lang="en-GB">
              <a:latin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150B37-2BF5-4C85-9003-157E858766D5}"/>
              </a:ext>
            </a:extLst>
          </p:cNvPr>
          <p:cNvSpPr txBox="1"/>
          <p:nvPr/>
        </p:nvSpPr>
        <p:spPr>
          <a:xfrm>
            <a:off x="625641" y="2526778"/>
            <a:ext cx="538723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Standard assessment specifications for each level</a:t>
            </a:r>
          </a:p>
          <a:p>
            <a:pPr>
              <a:defRPr/>
            </a:pPr>
            <a:endParaRPr lang="en-GB" sz="2400" dirty="0">
              <a:solidFill>
                <a:srgbClr val="292934"/>
              </a:solidFill>
              <a:latin typeface="Arial"/>
            </a:endParaRPr>
          </a:p>
          <a:p>
            <a:pPr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All tailored to the module in question</a:t>
            </a:r>
          </a:p>
          <a:p>
            <a:pPr>
              <a:defRPr/>
            </a:pPr>
            <a:endParaRPr lang="en-GB" sz="2400" dirty="0">
              <a:solidFill>
                <a:srgbClr val="292934"/>
              </a:solidFill>
              <a:latin typeface="Arial"/>
            </a:endParaRPr>
          </a:p>
          <a:p>
            <a:pPr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It is of critical importance to understand assessment specs as soon as they are released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12A98F-40CA-4982-98D8-5621CC6202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9127" y="486018"/>
            <a:ext cx="4910622" cy="6108746"/>
          </a:xfrm>
          <a:prstGeom prst="rect">
            <a:avLst/>
          </a:prstGeom>
          <a:ln w="412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4001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44996"/>
            <a:ext cx="109728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 </a:t>
            </a:r>
          </a:p>
        </p:txBody>
      </p:sp>
      <p:sp>
        <p:nvSpPr>
          <p:cNvPr id="4" name="Rectangle 3"/>
          <p:cNvSpPr/>
          <p:nvPr/>
        </p:nvSpPr>
        <p:spPr>
          <a:xfrm>
            <a:off x="1981200" y="1700808"/>
            <a:ext cx="8435280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endParaRPr lang="en-GB" sz="2400" dirty="0">
              <a:solidFill>
                <a:srgbClr val="292934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endParaRPr lang="en-GB" sz="2400" dirty="0">
              <a:solidFill>
                <a:srgbClr val="292934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18</a:t>
            </a:fld>
            <a:endParaRPr lang="en-GB">
              <a:latin typeface="Aria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078D4E-3425-442A-9518-351028E0C017}"/>
              </a:ext>
            </a:extLst>
          </p:cNvPr>
          <p:cNvSpPr/>
          <p:nvPr/>
        </p:nvSpPr>
        <p:spPr>
          <a:xfrm>
            <a:off x="790270" y="1524000"/>
            <a:ext cx="10972800" cy="5016758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292934"/>
                </a:solidFill>
                <a:latin typeface="Arial"/>
              </a:rPr>
              <a:t>100% - Coursework</a:t>
            </a:r>
          </a:p>
          <a:p>
            <a:endParaRPr lang="en-US" sz="3200" b="1" dirty="0">
              <a:solidFill>
                <a:srgbClr val="292934"/>
              </a:solidFill>
              <a:latin typeface="Arial"/>
            </a:endParaRPr>
          </a:p>
          <a:p>
            <a:r>
              <a:rPr lang="en-US" sz="3200" dirty="0" err="1">
                <a:solidFill>
                  <a:srgbClr val="292934"/>
                </a:solidFill>
                <a:latin typeface="Arial"/>
              </a:rPr>
              <a:t>Porfolio</a:t>
            </a:r>
            <a:r>
              <a:rPr lang="en-US" sz="3200" dirty="0">
                <a:solidFill>
                  <a:srgbClr val="292934"/>
                </a:solidFill>
                <a:latin typeface="Arial"/>
              </a:rPr>
              <a:t> equivalent to 4000 words</a:t>
            </a:r>
          </a:p>
          <a:p>
            <a:endParaRPr lang="en-US" sz="3200" dirty="0">
              <a:solidFill>
                <a:srgbClr val="292934"/>
              </a:solidFill>
              <a:latin typeface="Arial"/>
            </a:endParaRPr>
          </a:p>
          <a:p>
            <a:r>
              <a:rPr lang="en-US" sz="3200" dirty="0">
                <a:solidFill>
                  <a:srgbClr val="292934"/>
                </a:solidFill>
                <a:latin typeface="Arial"/>
              </a:rPr>
              <a:t>The aim is to prepare you for the 40-credit major project at Level 6</a:t>
            </a:r>
          </a:p>
          <a:p>
            <a:endParaRPr lang="en-US" sz="3200" dirty="0">
              <a:solidFill>
                <a:srgbClr val="292934"/>
              </a:solidFill>
              <a:latin typeface="Arial"/>
            </a:endParaRPr>
          </a:p>
          <a:p>
            <a:r>
              <a:rPr lang="en-US" sz="3200" dirty="0">
                <a:solidFill>
                  <a:srgbClr val="292934"/>
                </a:solidFill>
                <a:latin typeface="Arial"/>
              </a:rPr>
              <a:t>Focus on why research is so important and write a Research Proposal</a:t>
            </a:r>
          </a:p>
          <a:p>
            <a:endParaRPr lang="en-US" sz="3200" dirty="0">
              <a:solidFill>
                <a:srgbClr val="292934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7648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399"/>
            <a:ext cx="10972800" cy="1489365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3320" y="2207233"/>
            <a:ext cx="7231586" cy="4086629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Becoming a black belt in Harvard referencing</a:t>
            </a:r>
          </a:p>
          <a:p>
            <a:r>
              <a:rPr lang="en-GB" sz="2800" dirty="0"/>
              <a:t>Author’s surname, initial, (year), title, place of publication: publisher</a:t>
            </a:r>
          </a:p>
          <a:p>
            <a:r>
              <a:rPr lang="en-GB" sz="2800" dirty="0"/>
              <a:t>Developing research skills (UWTSD library and information)</a:t>
            </a:r>
          </a:p>
          <a:p>
            <a:r>
              <a:rPr lang="en-GB" sz="2800" dirty="0"/>
              <a:t>A foundation for your studies at all academic levels and for research in the professional context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19</a:t>
            </a:fld>
            <a:endParaRPr lang="en-GB">
              <a:latin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262E19B-440C-41B3-9A2A-A4B05A682F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4906" y="1278081"/>
            <a:ext cx="3324225" cy="48482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20</a:t>
            </a:fld>
            <a:endParaRPr lang="en-GB">
              <a:latin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8A146E-092C-4E08-BA59-5AA7924802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9970" y="2208691"/>
            <a:ext cx="7112060" cy="3201902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E758207-C5A5-4956-A884-BF8D76284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19326"/>
            <a:ext cx="10972800" cy="1489365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912617971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801</Words>
  <Application>Microsoft Office PowerPoint</Application>
  <PresentationFormat>Widescreen</PresentationFormat>
  <Paragraphs>151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Myriad Pro</vt:lpstr>
      <vt:lpstr>Arial</vt:lpstr>
      <vt:lpstr>Calibri</vt:lpstr>
      <vt:lpstr>Calibri Light</vt:lpstr>
      <vt:lpstr>20140311PresentationUWTSDTemplate</vt:lpstr>
      <vt:lpstr>Clarity</vt:lpstr>
      <vt:lpstr>1_Office Theme</vt:lpstr>
      <vt:lpstr>2_20140311PresentationUWTSDTemplate</vt:lpstr>
      <vt:lpstr>BMPL5012  Preparing for Research Within Policing</vt:lpstr>
      <vt:lpstr>Welcome</vt:lpstr>
      <vt:lpstr>Contents</vt:lpstr>
      <vt:lpstr>Contact</vt:lpstr>
      <vt:lpstr>Swansea Councillor</vt:lpstr>
      <vt:lpstr>How can I help you?</vt:lpstr>
      <vt:lpstr>PowerPoint Presentation</vt:lpstr>
      <vt:lpstr>PowerPoint Presentation</vt:lpstr>
      <vt:lpstr>Overview</vt:lpstr>
      <vt:lpstr>PowerPoint Presentation</vt:lpstr>
      <vt:lpstr>Semester 2</vt:lpstr>
      <vt:lpstr>Level of Study</vt:lpstr>
      <vt:lpstr>Aim of Module</vt:lpstr>
      <vt:lpstr>Learning Outcomes</vt:lpstr>
      <vt:lpstr>Indicative Content</vt:lpstr>
      <vt:lpstr>Indicative Content</vt:lpstr>
      <vt:lpstr>Level of Study: 5</vt:lpstr>
      <vt:lpstr>Assessment </vt:lpstr>
      <vt:lpstr>Referencing </vt:lpstr>
      <vt:lpstr>Reading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BMPL5012  Preparing for Research Within Policing</dc:title>
  <dc:creator>Mike Durke</dc:creator>
  <cp:lastModifiedBy>Mike Durke</cp:lastModifiedBy>
  <cp:revision>14</cp:revision>
  <dcterms:created xsi:type="dcterms:W3CDTF">2024-01-10T13:39:39Z</dcterms:created>
  <dcterms:modified xsi:type="dcterms:W3CDTF">2024-01-29T13:17:12Z</dcterms:modified>
</cp:coreProperties>
</file>