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58" r:id="rId2"/>
    <p:sldId id="257" r:id="rId3"/>
    <p:sldId id="265" r:id="rId4"/>
    <p:sldId id="284" r:id="rId5"/>
    <p:sldId id="282" r:id="rId6"/>
    <p:sldId id="264" r:id="rId7"/>
    <p:sldId id="260" r:id="rId8"/>
    <p:sldId id="287" r:id="rId9"/>
    <p:sldId id="285" r:id="rId10"/>
    <p:sldId id="286" r:id="rId11"/>
    <p:sldId id="266" r:id="rId12"/>
    <p:sldId id="275"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24" autoAdjust="0"/>
  </p:normalViewPr>
  <p:slideViewPr>
    <p:cSldViewPr>
      <p:cViewPr>
        <p:scale>
          <a:sx n="77" d="100"/>
          <a:sy n="77" d="100"/>
        </p:scale>
        <p:origin x="-1176"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0B14ADF-41DF-4161-8097-80737BE358D1}" type="datetimeFigureOut">
              <a:rPr lang="en-US" smtClean="0"/>
              <a:pPr/>
              <a:t>3/13/2019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8247E00-DD2F-4FD9-888E-5E7A850815E3}" type="slidenum">
              <a:rPr lang="en-GB" smtClean="0"/>
              <a:pPr/>
              <a:t>‹#›</a:t>
            </a:fld>
            <a:endParaRPr lang="en-GB"/>
          </a:p>
        </p:txBody>
      </p:sp>
    </p:spTree>
    <p:extLst>
      <p:ext uri="{BB962C8B-B14F-4D97-AF65-F5344CB8AC3E}">
        <p14:creationId xmlns:p14="http://schemas.microsoft.com/office/powerpoint/2010/main" val="30864045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C2BCF0-543D-443E-B1D2-1919B2DCFA7F}" type="datetimeFigureOut">
              <a:rPr lang="en-US" smtClean="0"/>
              <a:pPr/>
              <a:t>3/13/2019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1B3E3C2-9F3E-435A-A224-6A1ADB9D5134}" type="slidenum">
              <a:rPr lang="en-GB" smtClean="0"/>
              <a:pPr/>
              <a:t>‹#›</a:t>
            </a:fld>
            <a:endParaRPr lang="en-GB"/>
          </a:p>
        </p:txBody>
      </p:sp>
    </p:spTree>
    <p:extLst>
      <p:ext uri="{BB962C8B-B14F-4D97-AF65-F5344CB8AC3E}">
        <p14:creationId xmlns:p14="http://schemas.microsoft.com/office/powerpoint/2010/main" val="24001710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1B3E3C2-9F3E-435A-A224-6A1ADB9D5134}" type="slidenum">
              <a:rPr lang="en-GB" smtClean="0"/>
              <a:pPr/>
              <a:t>1</a:t>
            </a:fld>
            <a:endParaRPr lang="en-GB"/>
          </a:p>
        </p:txBody>
      </p:sp>
    </p:spTree>
    <p:extLst>
      <p:ext uri="{BB962C8B-B14F-4D97-AF65-F5344CB8AC3E}">
        <p14:creationId xmlns:p14="http://schemas.microsoft.com/office/powerpoint/2010/main" val="315880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71DA0FA-88D6-4969-98BC-11AB833C2995}" type="datetime1">
              <a:rPr lang="en-US" smtClean="0"/>
              <a:t>3/13/2019</a:t>
            </a:fld>
            <a:endParaRPr lang="en-GB"/>
          </a:p>
        </p:txBody>
      </p:sp>
      <p:sp>
        <p:nvSpPr>
          <p:cNvPr id="5" name="Footer Placeholder 4"/>
          <p:cNvSpPr>
            <a:spLocks noGrp="1"/>
          </p:cNvSpPr>
          <p:nvPr>
            <p:ph type="ftr" sz="quarter" idx="11"/>
          </p:nvPr>
        </p:nvSpPr>
        <p:spPr/>
        <p:txBody>
          <a:bodyPr/>
          <a:lstStyle/>
          <a:p>
            <a:r>
              <a:rPr lang="en-GB" smtClean="0"/>
              <a:t>Tania Davies</a:t>
            </a:r>
            <a:endParaRPr lang="en-GB"/>
          </a:p>
        </p:txBody>
      </p:sp>
      <p:sp>
        <p:nvSpPr>
          <p:cNvPr id="6" name="Slide Number Placeholder 5"/>
          <p:cNvSpPr>
            <a:spLocks noGrp="1"/>
          </p:cNvSpPr>
          <p:nvPr>
            <p:ph type="sldNum" sz="quarter" idx="12"/>
          </p:nvPr>
        </p:nvSpPr>
        <p:spPr/>
        <p:txBody>
          <a:bodyPr/>
          <a:lstStyle/>
          <a:p>
            <a:fld id="{69A3715D-BC42-4595-B3EA-F8AC051A717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EA36F6-372A-4545-87EE-7430312D9907}" type="datetime1">
              <a:rPr lang="en-US" smtClean="0"/>
              <a:t>3/13/2019</a:t>
            </a:fld>
            <a:endParaRPr lang="en-GB"/>
          </a:p>
        </p:txBody>
      </p:sp>
      <p:sp>
        <p:nvSpPr>
          <p:cNvPr id="5" name="Footer Placeholder 4"/>
          <p:cNvSpPr>
            <a:spLocks noGrp="1"/>
          </p:cNvSpPr>
          <p:nvPr>
            <p:ph type="ftr" sz="quarter" idx="11"/>
          </p:nvPr>
        </p:nvSpPr>
        <p:spPr/>
        <p:txBody>
          <a:bodyPr/>
          <a:lstStyle/>
          <a:p>
            <a:r>
              <a:rPr lang="en-GB" smtClean="0"/>
              <a:t>Tania Davies</a:t>
            </a:r>
            <a:endParaRPr lang="en-GB"/>
          </a:p>
        </p:txBody>
      </p:sp>
      <p:sp>
        <p:nvSpPr>
          <p:cNvPr id="6" name="Slide Number Placeholder 5"/>
          <p:cNvSpPr>
            <a:spLocks noGrp="1"/>
          </p:cNvSpPr>
          <p:nvPr>
            <p:ph type="sldNum" sz="quarter" idx="12"/>
          </p:nvPr>
        </p:nvSpPr>
        <p:spPr/>
        <p:txBody>
          <a:bodyPr/>
          <a:lstStyle/>
          <a:p>
            <a:fld id="{69A3715D-BC42-4595-B3EA-F8AC051A717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8057464-7009-4705-B114-FBB440FB070B}" type="datetime1">
              <a:rPr lang="en-US" smtClean="0"/>
              <a:t>3/13/2019</a:t>
            </a:fld>
            <a:endParaRPr lang="en-GB"/>
          </a:p>
        </p:txBody>
      </p:sp>
      <p:sp>
        <p:nvSpPr>
          <p:cNvPr id="5" name="Footer Placeholder 4"/>
          <p:cNvSpPr>
            <a:spLocks noGrp="1"/>
          </p:cNvSpPr>
          <p:nvPr>
            <p:ph type="ftr" sz="quarter" idx="11"/>
          </p:nvPr>
        </p:nvSpPr>
        <p:spPr/>
        <p:txBody>
          <a:bodyPr/>
          <a:lstStyle/>
          <a:p>
            <a:r>
              <a:rPr lang="en-GB" smtClean="0"/>
              <a:t>Tania Davies</a:t>
            </a:r>
            <a:endParaRPr lang="en-GB"/>
          </a:p>
        </p:txBody>
      </p:sp>
      <p:sp>
        <p:nvSpPr>
          <p:cNvPr id="6" name="Slide Number Placeholder 5"/>
          <p:cNvSpPr>
            <a:spLocks noGrp="1"/>
          </p:cNvSpPr>
          <p:nvPr>
            <p:ph type="sldNum" sz="quarter" idx="12"/>
          </p:nvPr>
        </p:nvSpPr>
        <p:spPr/>
        <p:txBody>
          <a:bodyPr/>
          <a:lstStyle/>
          <a:p>
            <a:fld id="{69A3715D-BC42-4595-B3EA-F8AC051A717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66C5287-7631-477F-9BE4-E99120B1C644}" type="datetime1">
              <a:rPr lang="en-US" smtClean="0"/>
              <a:t>3/13/2019</a:t>
            </a:fld>
            <a:endParaRPr lang="en-GB"/>
          </a:p>
        </p:txBody>
      </p:sp>
      <p:sp>
        <p:nvSpPr>
          <p:cNvPr id="6" name="Footer Placeholder 5"/>
          <p:cNvSpPr>
            <a:spLocks noGrp="1"/>
          </p:cNvSpPr>
          <p:nvPr>
            <p:ph type="ftr" sz="quarter" idx="11"/>
          </p:nvPr>
        </p:nvSpPr>
        <p:spPr/>
        <p:txBody>
          <a:bodyPr/>
          <a:lstStyle/>
          <a:p>
            <a:r>
              <a:rPr lang="en-GB" smtClean="0"/>
              <a:t>Tania Davies</a:t>
            </a:r>
            <a:endParaRPr lang="en-GB"/>
          </a:p>
        </p:txBody>
      </p:sp>
      <p:sp>
        <p:nvSpPr>
          <p:cNvPr id="7" name="Slide Number Placeholder 6"/>
          <p:cNvSpPr>
            <a:spLocks noGrp="1"/>
          </p:cNvSpPr>
          <p:nvPr>
            <p:ph type="sldNum" sz="quarter" idx="12"/>
          </p:nvPr>
        </p:nvSpPr>
        <p:spPr/>
        <p:txBody>
          <a:bodyPr/>
          <a:lstStyle/>
          <a:p>
            <a:fld id="{69A3715D-BC42-4595-B3EA-F8AC051A717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648C446-2B1D-4AAD-AA47-4B50DE6C17A8}" type="datetime1">
              <a:rPr lang="en-US" smtClean="0"/>
              <a:t>3/13/2019</a:t>
            </a:fld>
            <a:endParaRPr lang="en-GB"/>
          </a:p>
        </p:txBody>
      </p:sp>
      <p:sp>
        <p:nvSpPr>
          <p:cNvPr id="8" name="Footer Placeholder 7"/>
          <p:cNvSpPr>
            <a:spLocks noGrp="1"/>
          </p:cNvSpPr>
          <p:nvPr>
            <p:ph type="ftr" sz="quarter" idx="11"/>
          </p:nvPr>
        </p:nvSpPr>
        <p:spPr/>
        <p:txBody>
          <a:bodyPr/>
          <a:lstStyle/>
          <a:p>
            <a:r>
              <a:rPr lang="en-GB" smtClean="0"/>
              <a:t>Tania Davies</a:t>
            </a:r>
            <a:endParaRPr lang="en-GB"/>
          </a:p>
        </p:txBody>
      </p:sp>
      <p:sp>
        <p:nvSpPr>
          <p:cNvPr id="9" name="Slide Number Placeholder 8"/>
          <p:cNvSpPr>
            <a:spLocks noGrp="1"/>
          </p:cNvSpPr>
          <p:nvPr>
            <p:ph type="sldNum" sz="quarter" idx="12"/>
          </p:nvPr>
        </p:nvSpPr>
        <p:spPr/>
        <p:txBody>
          <a:bodyPr/>
          <a:lstStyle/>
          <a:p>
            <a:fld id="{69A3715D-BC42-4595-B3EA-F8AC051A717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317423E-BBB3-4E6F-86A6-D46C994824D8}" type="datetime1">
              <a:rPr lang="en-US" smtClean="0"/>
              <a:t>3/13/2019</a:t>
            </a:fld>
            <a:endParaRPr lang="en-GB"/>
          </a:p>
        </p:txBody>
      </p:sp>
      <p:sp>
        <p:nvSpPr>
          <p:cNvPr id="4" name="Footer Placeholder 3"/>
          <p:cNvSpPr>
            <a:spLocks noGrp="1"/>
          </p:cNvSpPr>
          <p:nvPr>
            <p:ph type="ftr" sz="quarter" idx="11"/>
          </p:nvPr>
        </p:nvSpPr>
        <p:spPr/>
        <p:txBody>
          <a:bodyPr/>
          <a:lstStyle/>
          <a:p>
            <a:r>
              <a:rPr lang="en-GB" smtClean="0"/>
              <a:t>Tania Davies</a:t>
            </a:r>
            <a:endParaRPr lang="en-GB"/>
          </a:p>
        </p:txBody>
      </p:sp>
      <p:sp>
        <p:nvSpPr>
          <p:cNvPr id="5" name="Slide Number Placeholder 4"/>
          <p:cNvSpPr>
            <a:spLocks noGrp="1"/>
          </p:cNvSpPr>
          <p:nvPr>
            <p:ph type="sldNum" sz="quarter" idx="12"/>
          </p:nvPr>
        </p:nvSpPr>
        <p:spPr/>
        <p:txBody>
          <a:bodyPr/>
          <a:lstStyle/>
          <a:p>
            <a:fld id="{69A3715D-BC42-4595-B3EA-F8AC051A717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B669E8-06BE-4DE8-935B-F47BE450EABE}" type="datetime1">
              <a:rPr lang="en-US" smtClean="0"/>
              <a:t>3/13/2019</a:t>
            </a:fld>
            <a:endParaRPr lang="en-GB"/>
          </a:p>
        </p:txBody>
      </p:sp>
      <p:sp>
        <p:nvSpPr>
          <p:cNvPr id="3" name="Footer Placeholder 2"/>
          <p:cNvSpPr>
            <a:spLocks noGrp="1"/>
          </p:cNvSpPr>
          <p:nvPr>
            <p:ph type="ftr" sz="quarter" idx="11"/>
          </p:nvPr>
        </p:nvSpPr>
        <p:spPr/>
        <p:txBody>
          <a:bodyPr/>
          <a:lstStyle/>
          <a:p>
            <a:r>
              <a:rPr lang="en-GB" smtClean="0"/>
              <a:t>Tania Davies</a:t>
            </a:r>
            <a:endParaRPr lang="en-GB"/>
          </a:p>
        </p:txBody>
      </p:sp>
      <p:sp>
        <p:nvSpPr>
          <p:cNvPr id="4" name="Slide Number Placeholder 3"/>
          <p:cNvSpPr>
            <a:spLocks noGrp="1"/>
          </p:cNvSpPr>
          <p:nvPr>
            <p:ph type="sldNum" sz="quarter" idx="12"/>
          </p:nvPr>
        </p:nvSpPr>
        <p:spPr/>
        <p:txBody>
          <a:bodyPr/>
          <a:lstStyle/>
          <a:p>
            <a:fld id="{69A3715D-BC42-4595-B3EA-F8AC051A717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15D056-E8C6-45CA-9852-DC34E090D040}" type="datetime1">
              <a:rPr lang="en-US" smtClean="0"/>
              <a:t>3/13/2019</a:t>
            </a:fld>
            <a:endParaRPr lang="en-GB"/>
          </a:p>
        </p:txBody>
      </p:sp>
      <p:sp>
        <p:nvSpPr>
          <p:cNvPr id="6" name="Footer Placeholder 5"/>
          <p:cNvSpPr>
            <a:spLocks noGrp="1"/>
          </p:cNvSpPr>
          <p:nvPr>
            <p:ph type="ftr" sz="quarter" idx="11"/>
          </p:nvPr>
        </p:nvSpPr>
        <p:spPr/>
        <p:txBody>
          <a:bodyPr/>
          <a:lstStyle/>
          <a:p>
            <a:r>
              <a:rPr lang="en-GB" smtClean="0"/>
              <a:t>Tania Davies</a:t>
            </a:r>
            <a:endParaRPr lang="en-GB"/>
          </a:p>
        </p:txBody>
      </p:sp>
      <p:sp>
        <p:nvSpPr>
          <p:cNvPr id="7" name="Slide Number Placeholder 6"/>
          <p:cNvSpPr>
            <a:spLocks noGrp="1"/>
          </p:cNvSpPr>
          <p:nvPr>
            <p:ph type="sldNum" sz="quarter" idx="12"/>
          </p:nvPr>
        </p:nvSpPr>
        <p:spPr/>
        <p:txBody>
          <a:bodyPr/>
          <a:lstStyle/>
          <a:p>
            <a:fld id="{69A3715D-BC42-4595-B3EA-F8AC051A717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49135E2-7EF3-4061-A779-2CC6CC31D753}" type="datetime1">
              <a:rPr lang="en-US" smtClean="0"/>
              <a:t>3/13/2019</a:t>
            </a:fld>
            <a:endParaRPr lang="en-GB"/>
          </a:p>
        </p:txBody>
      </p:sp>
      <p:sp>
        <p:nvSpPr>
          <p:cNvPr id="6" name="Footer Placeholder 5"/>
          <p:cNvSpPr>
            <a:spLocks noGrp="1"/>
          </p:cNvSpPr>
          <p:nvPr>
            <p:ph type="ftr" sz="quarter" idx="11"/>
          </p:nvPr>
        </p:nvSpPr>
        <p:spPr/>
        <p:txBody>
          <a:bodyPr/>
          <a:lstStyle/>
          <a:p>
            <a:r>
              <a:rPr lang="en-GB" smtClean="0"/>
              <a:t>Tania Davies</a:t>
            </a:r>
            <a:endParaRPr lang="en-GB"/>
          </a:p>
        </p:txBody>
      </p:sp>
      <p:sp>
        <p:nvSpPr>
          <p:cNvPr id="7" name="Slide Number Placeholder 6"/>
          <p:cNvSpPr>
            <a:spLocks noGrp="1"/>
          </p:cNvSpPr>
          <p:nvPr>
            <p:ph type="sldNum" sz="quarter" idx="12"/>
          </p:nvPr>
        </p:nvSpPr>
        <p:spPr/>
        <p:txBody>
          <a:bodyPr/>
          <a:lstStyle/>
          <a:p>
            <a:fld id="{69A3715D-BC42-4595-B3EA-F8AC051A717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F0B4146-C3BC-42F8-A897-E4492DDB7564}" type="datetime1">
              <a:rPr lang="en-US" smtClean="0"/>
              <a:t>3/13/2019</a:t>
            </a:fld>
            <a:endParaRPr lang="en-GB"/>
          </a:p>
        </p:txBody>
      </p:sp>
      <p:sp>
        <p:nvSpPr>
          <p:cNvPr id="5" name="Footer Placeholder 4"/>
          <p:cNvSpPr>
            <a:spLocks noGrp="1"/>
          </p:cNvSpPr>
          <p:nvPr>
            <p:ph type="ftr" sz="quarter" idx="11"/>
          </p:nvPr>
        </p:nvSpPr>
        <p:spPr/>
        <p:txBody>
          <a:bodyPr/>
          <a:lstStyle/>
          <a:p>
            <a:r>
              <a:rPr lang="en-GB" smtClean="0"/>
              <a:t>Tania Davies</a:t>
            </a:r>
            <a:endParaRPr lang="en-GB"/>
          </a:p>
        </p:txBody>
      </p:sp>
      <p:sp>
        <p:nvSpPr>
          <p:cNvPr id="6" name="Slide Number Placeholder 5"/>
          <p:cNvSpPr>
            <a:spLocks noGrp="1"/>
          </p:cNvSpPr>
          <p:nvPr>
            <p:ph type="sldNum" sz="quarter" idx="12"/>
          </p:nvPr>
        </p:nvSpPr>
        <p:spPr/>
        <p:txBody>
          <a:bodyPr/>
          <a:lstStyle/>
          <a:p>
            <a:fld id="{69A3715D-BC42-4595-B3EA-F8AC051A717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ED8A696-0C74-47CA-B462-94D0436B4C6C}" type="datetime1">
              <a:rPr lang="en-US" smtClean="0"/>
              <a:t>3/13/2019</a:t>
            </a:fld>
            <a:endParaRPr lang="en-GB"/>
          </a:p>
        </p:txBody>
      </p:sp>
      <p:sp>
        <p:nvSpPr>
          <p:cNvPr id="5" name="Footer Placeholder 4"/>
          <p:cNvSpPr>
            <a:spLocks noGrp="1"/>
          </p:cNvSpPr>
          <p:nvPr>
            <p:ph type="ftr" sz="quarter" idx="11"/>
          </p:nvPr>
        </p:nvSpPr>
        <p:spPr/>
        <p:txBody>
          <a:bodyPr/>
          <a:lstStyle/>
          <a:p>
            <a:r>
              <a:rPr lang="en-GB" smtClean="0"/>
              <a:t>Tania Davies</a:t>
            </a:r>
            <a:endParaRPr lang="en-GB"/>
          </a:p>
        </p:txBody>
      </p:sp>
      <p:sp>
        <p:nvSpPr>
          <p:cNvPr id="6" name="Slide Number Placeholder 5"/>
          <p:cNvSpPr>
            <a:spLocks noGrp="1"/>
          </p:cNvSpPr>
          <p:nvPr>
            <p:ph type="sldNum" sz="quarter" idx="12"/>
          </p:nvPr>
        </p:nvSpPr>
        <p:spPr/>
        <p:txBody>
          <a:bodyPr/>
          <a:lstStyle/>
          <a:p>
            <a:fld id="{69A3715D-BC42-4595-B3EA-F8AC051A717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25EC38-1806-4545-807B-2D5D1F8979E6}" type="datetime1">
              <a:rPr lang="en-US" smtClean="0"/>
              <a:t>3/13/2019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Tania Davies</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A3715D-BC42-4595-B3EA-F8AC051A717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en.wikipedia.org/wiki/George_II_of_Great_Britain" TargetMode="External"/><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unicef.org.uk/Documents/Publication-pdfs/UNCRC_PRESS200910web.pdf" TargetMode="External"/><Relationship Id="rId2" Type="http://schemas.openxmlformats.org/officeDocument/2006/relationships/image" Target="../media/image1.emf"/><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hyperlink" Target="http://treaties.un.org/pages/viewdetails.aspx?src=treaty&amp;mtdsg_no=iv-11&amp;chapter=4&amp;lang=en" TargetMode="External"/><Relationship Id="rId2" Type="http://schemas.openxmlformats.org/officeDocument/2006/relationships/image" Target="../media/image1.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3" cstate="print">
            <a:lum bright="-10000"/>
          </a:blip>
          <a:srcRect/>
          <a:stretch>
            <a:fillRect/>
          </a:stretch>
        </p:blipFill>
        <p:spPr bwMode="auto">
          <a:xfrm>
            <a:off x="0" y="0"/>
            <a:ext cx="9144000" cy="6858000"/>
          </a:xfrm>
          <a:prstGeom prst="rect">
            <a:avLst/>
          </a:prstGeom>
          <a:noFill/>
          <a:ln w="9525">
            <a:noFill/>
            <a:miter lim="800000"/>
            <a:headEnd/>
            <a:tailEnd/>
          </a:ln>
        </p:spPr>
      </p:pic>
      <p:sp>
        <p:nvSpPr>
          <p:cNvPr id="3" name="Footer Placeholder 2"/>
          <p:cNvSpPr>
            <a:spLocks noGrp="1"/>
          </p:cNvSpPr>
          <p:nvPr>
            <p:ph type="ftr" sz="quarter" idx="11"/>
          </p:nvPr>
        </p:nvSpPr>
        <p:spPr/>
        <p:txBody>
          <a:bodyPr/>
          <a:lstStyle/>
          <a:p>
            <a:r>
              <a:rPr lang="en-GB" dirty="0" smtClean="0"/>
              <a:t>Tania Davies</a:t>
            </a:r>
            <a:endParaRPr lang="en-GB" dirty="0"/>
          </a:p>
        </p:txBody>
      </p:sp>
      <p:sp>
        <p:nvSpPr>
          <p:cNvPr id="4" name="TextBox 3"/>
          <p:cNvSpPr txBox="1"/>
          <p:nvPr/>
        </p:nvSpPr>
        <p:spPr>
          <a:xfrm>
            <a:off x="1142976" y="1142984"/>
            <a:ext cx="7215238" cy="3924151"/>
          </a:xfrm>
          <a:prstGeom prst="rect">
            <a:avLst/>
          </a:prstGeom>
          <a:noFill/>
        </p:spPr>
        <p:txBody>
          <a:bodyPr wrap="square" rtlCol="0">
            <a:spAutoFit/>
          </a:bodyPr>
          <a:lstStyle/>
          <a:p>
            <a:pPr algn="ctr">
              <a:spcBef>
                <a:spcPct val="50000"/>
              </a:spcBef>
              <a:defRPr/>
            </a:pPr>
            <a:endParaRPr lang="en-GB" dirty="0" smtClean="0"/>
          </a:p>
          <a:p>
            <a:pPr algn="ctr">
              <a:spcBef>
                <a:spcPct val="50000"/>
              </a:spcBef>
              <a:defRPr/>
            </a:pPr>
            <a:r>
              <a:rPr lang="en-GB" sz="3200" dirty="0" smtClean="0"/>
              <a:t>Safeguarding Children </a:t>
            </a:r>
          </a:p>
          <a:p>
            <a:pPr algn="ctr">
              <a:spcBef>
                <a:spcPct val="50000"/>
              </a:spcBef>
              <a:defRPr/>
            </a:pPr>
            <a:endParaRPr lang="en-GB" sz="3200" dirty="0" smtClean="0"/>
          </a:p>
          <a:p>
            <a:pPr algn="ctr">
              <a:spcBef>
                <a:spcPct val="50000"/>
              </a:spcBef>
              <a:defRPr/>
            </a:pPr>
            <a:r>
              <a:rPr lang="en-GB" sz="3200" dirty="0" smtClean="0"/>
              <a:t>Where did it start?</a:t>
            </a:r>
          </a:p>
          <a:p>
            <a:pPr algn="ctr">
              <a:spcBef>
                <a:spcPct val="50000"/>
              </a:spcBef>
              <a:defRPr/>
            </a:pPr>
            <a:endParaRPr lang="en-GB" sz="2400" i="1" dirty="0" smtClean="0"/>
          </a:p>
          <a:p>
            <a:pPr algn="ctr">
              <a:spcBef>
                <a:spcPts val="0"/>
              </a:spcBef>
              <a:defRPr/>
            </a:pPr>
            <a:endParaRPr lang="en-GB" sz="2400" dirty="0" smtClean="0"/>
          </a:p>
          <a:p>
            <a:pPr algn="ctr">
              <a:spcBef>
                <a:spcPct val="50000"/>
              </a:spcBef>
              <a:defRPr/>
            </a:pPr>
            <a:endParaRPr lang="en-GB" dirty="0"/>
          </a:p>
        </p:txBody>
      </p:sp>
      <p:sp>
        <p:nvSpPr>
          <p:cNvPr id="5" name="Slide Number Placeholder 4"/>
          <p:cNvSpPr>
            <a:spLocks noGrp="1"/>
          </p:cNvSpPr>
          <p:nvPr>
            <p:ph type="sldNum" sz="quarter" idx="12"/>
          </p:nvPr>
        </p:nvSpPr>
        <p:spPr/>
        <p:txBody>
          <a:bodyPr/>
          <a:lstStyle/>
          <a:p>
            <a:fld id="{69A3715D-BC42-4595-B3EA-F8AC051A7172}" type="slidenum">
              <a:rPr lang="en-GB" smtClean="0"/>
              <a:pPr/>
              <a:t>1</a:t>
            </a:fld>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a:blip r:embed="rId2" cstate="print">
            <a:lum bright="-10000"/>
          </a:blip>
          <a:srcRect/>
          <a:stretch>
            <a:fillRect/>
          </a:stretch>
        </p:blipFill>
        <p:spPr bwMode="auto">
          <a:xfrm>
            <a:off x="0" y="0"/>
            <a:ext cx="9144000" cy="6858000"/>
          </a:xfrm>
          <a:prstGeom prst="rect">
            <a:avLst/>
          </a:prstGeom>
          <a:noFill/>
          <a:ln w="9525">
            <a:noFill/>
            <a:miter lim="800000"/>
            <a:headEnd/>
            <a:tailEnd/>
          </a:ln>
        </p:spPr>
      </p:pic>
      <p:sp>
        <p:nvSpPr>
          <p:cNvPr id="6" name="Footer Placeholder 5"/>
          <p:cNvSpPr>
            <a:spLocks noGrp="1"/>
          </p:cNvSpPr>
          <p:nvPr>
            <p:ph type="ftr" sz="quarter" idx="11"/>
          </p:nvPr>
        </p:nvSpPr>
        <p:spPr/>
        <p:txBody>
          <a:bodyPr/>
          <a:lstStyle/>
          <a:p>
            <a:r>
              <a:rPr lang="en-GB" smtClean="0"/>
              <a:t>Tania Davies</a:t>
            </a:r>
            <a:endParaRPr lang="en-GB" dirty="0"/>
          </a:p>
        </p:txBody>
      </p:sp>
      <p:sp>
        <p:nvSpPr>
          <p:cNvPr id="7" name="TextBox 6"/>
          <p:cNvSpPr txBox="1"/>
          <p:nvPr/>
        </p:nvSpPr>
        <p:spPr>
          <a:xfrm>
            <a:off x="571472" y="357166"/>
            <a:ext cx="8286808" cy="4708981"/>
          </a:xfrm>
          <a:prstGeom prst="rect">
            <a:avLst/>
          </a:prstGeom>
          <a:noFill/>
        </p:spPr>
        <p:txBody>
          <a:bodyPr wrap="square" rtlCol="0">
            <a:spAutoFit/>
          </a:bodyPr>
          <a:lstStyle/>
          <a:p>
            <a:endParaRPr lang="en-GB" sz="3200" dirty="0" smtClean="0"/>
          </a:p>
          <a:p>
            <a:r>
              <a:rPr lang="en-GB" sz="3200" b="1" dirty="0" smtClean="0"/>
              <a:t>Aims</a:t>
            </a:r>
          </a:p>
          <a:p>
            <a:endParaRPr lang="en-GB" sz="900" dirty="0" smtClean="0"/>
          </a:p>
          <a:p>
            <a:pPr>
              <a:buFont typeface="Arial" pitchFamily="34" charset="0"/>
              <a:buChar char="•"/>
            </a:pPr>
            <a:r>
              <a:rPr lang="en-GB" sz="2400" i="1" dirty="0" smtClean="0"/>
              <a:t>   Introduce Child Protection Timeline</a:t>
            </a:r>
          </a:p>
          <a:p>
            <a:pPr>
              <a:buFont typeface="Arial" pitchFamily="34" charset="0"/>
              <a:buChar char="•"/>
            </a:pPr>
            <a:endParaRPr lang="en-GB" sz="2400" i="1" dirty="0" smtClean="0"/>
          </a:p>
          <a:p>
            <a:pPr>
              <a:buFont typeface="Arial" pitchFamily="34" charset="0"/>
              <a:buChar char="•"/>
            </a:pPr>
            <a:r>
              <a:rPr lang="en-GB" sz="2400" i="1" dirty="0" smtClean="0">
                <a:solidFill>
                  <a:srgbClr val="000000"/>
                </a:solidFill>
              </a:rPr>
              <a:t>   Highlight key events</a:t>
            </a:r>
          </a:p>
          <a:p>
            <a:pPr>
              <a:buFont typeface="Arial" pitchFamily="34" charset="0"/>
              <a:buChar char="•"/>
            </a:pPr>
            <a:endParaRPr lang="en-GB" sz="2400" i="1" dirty="0" smtClean="0">
              <a:solidFill>
                <a:srgbClr val="000000"/>
              </a:solidFill>
            </a:endParaRPr>
          </a:p>
          <a:p>
            <a:pPr>
              <a:buFont typeface="Arial" pitchFamily="34" charset="0"/>
              <a:buChar char="•"/>
            </a:pPr>
            <a:r>
              <a:rPr lang="en-GB" sz="2400" i="1" dirty="0" smtClean="0">
                <a:solidFill>
                  <a:srgbClr val="000000"/>
                </a:solidFill>
              </a:rPr>
              <a:t>   Introduce definitions</a:t>
            </a:r>
          </a:p>
          <a:p>
            <a:endParaRPr lang="en-GB" sz="2000" i="1" dirty="0" smtClean="0">
              <a:solidFill>
                <a:srgbClr val="000000"/>
              </a:solidFill>
            </a:endParaRPr>
          </a:p>
          <a:p>
            <a:endParaRPr lang="en-GB" sz="2000" i="1" dirty="0" smtClean="0">
              <a:solidFill>
                <a:srgbClr val="000000"/>
              </a:solidFill>
            </a:endParaRPr>
          </a:p>
          <a:p>
            <a:endParaRPr lang="en-GB" sz="2000" i="1" dirty="0" smtClean="0">
              <a:solidFill>
                <a:srgbClr val="000000"/>
              </a:solidFill>
            </a:endParaRPr>
          </a:p>
          <a:p>
            <a:endParaRPr lang="en-GB" sz="2000" i="1" dirty="0" smtClean="0">
              <a:solidFill>
                <a:srgbClr val="000000"/>
              </a:solidFill>
            </a:endParaRPr>
          </a:p>
          <a:p>
            <a:endParaRPr lang="en-GB" sz="900" dirty="0" smtClean="0"/>
          </a:p>
          <a:p>
            <a:endParaRPr lang="en-GB" sz="900" dirty="0" smtClean="0"/>
          </a:p>
          <a:p>
            <a:endParaRPr lang="en-GB" sz="900" dirty="0" smtClean="0"/>
          </a:p>
        </p:txBody>
      </p:sp>
      <p:sp>
        <p:nvSpPr>
          <p:cNvPr id="8" name="Slide Number Placeholder 7"/>
          <p:cNvSpPr>
            <a:spLocks noGrp="1"/>
          </p:cNvSpPr>
          <p:nvPr>
            <p:ph type="sldNum" sz="quarter" idx="12"/>
          </p:nvPr>
        </p:nvSpPr>
        <p:spPr/>
        <p:txBody>
          <a:bodyPr/>
          <a:lstStyle/>
          <a:p>
            <a:fld id="{69A3715D-BC42-4595-B3EA-F8AC051A7172}" type="slidenum">
              <a:rPr lang="en-GB" smtClean="0"/>
              <a:pPr/>
              <a:t>2</a:t>
            </a:fld>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lum bright="-10000"/>
          </a:blip>
          <a:srcRect/>
          <a:stretch>
            <a:fillRect/>
          </a:stretch>
        </p:blipFill>
        <p:spPr bwMode="auto">
          <a:xfrm>
            <a:off x="0" y="0"/>
            <a:ext cx="9144000" cy="6858000"/>
          </a:xfrm>
          <a:prstGeom prst="rect">
            <a:avLst/>
          </a:prstGeom>
          <a:noFill/>
          <a:ln w="9525">
            <a:noFill/>
            <a:miter lim="800000"/>
            <a:headEnd/>
            <a:tailEnd/>
          </a:ln>
        </p:spPr>
      </p:pic>
      <p:sp>
        <p:nvSpPr>
          <p:cNvPr id="3" name="Footer Placeholder 2"/>
          <p:cNvSpPr>
            <a:spLocks noGrp="1"/>
          </p:cNvSpPr>
          <p:nvPr>
            <p:ph type="ftr" sz="quarter" idx="11"/>
          </p:nvPr>
        </p:nvSpPr>
        <p:spPr/>
        <p:txBody>
          <a:bodyPr/>
          <a:lstStyle/>
          <a:p>
            <a:r>
              <a:rPr lang="en-GB" smtClean="0"/>
              <a:t>Tania Davies</a:t>
            </a:r>
            <a:endParaRPr lang="en-GB" dirty="0"/>
          </a:p>
        </p:txBody>
      </p:sp>
      <p:sp>
        <p:nvSpPr>
          <p:cNvPr id="4" name="TextBox 3"/>
          <p:cNvSpPr txBox="1"/>
          <p:nvPr/>
        </p:nvSpPr>
        <p:spPr>
          <a:xfrm>
            <a:off x="214282" y="428604"/>
            <a:ext cx="8715436" cy="2169825"/>
          </a:xfrm>
          <a:prstGeom prst="rect">
            <a:avLst/>
          </a:prstGeom>
          <a:noFill/>
        </p:spPr>
        <p:txBody>
          <a:bodyPr wrap="square" rtlCol="0">
            <a:spAutoFit/>
          </a:bodyPr>
          <a:lstStyle/>
          <a:p>
            <a:pPr algn="ctr">
              <a:defRPr/>
            </a:pPr>
            <a:r>
              <a:rPr lang="en-GB" sz="3600" b="1" dirty="0" smtClean="0"/>
              <a:t>Safe Guarding Children</a:t>
            </a:r>
          </a:p>
          <a:p>
            <a:pPr algn="ctr">
              <a:defRPr/>
            </a:pPr>
            <a:r>
              <a:rPr lang="en-GB" sz="3600" b="1" dirty="0" smtClean="0"/>
              <a:t>Child Protection</a:t>
            </a:r>
          </a:p>
          <a:p>
            <a:pPr algn="ctr">
              <a:spcBef>
                <a:spcPct val="50000"/>
              </a:spcBef>
              <a:defRPr/>
            </a:pPr>
            <a:endParaRPr lang="en-GB" sz="2400" b="1" dirty="0" smtClean="0"/>
          </a:p>
          <a:p>
            <a:pPr>
              <a:spcBef>
                <a:spcPct val="50000"/>
              </a:spcBef>
              <a:defRPr/>
            </a:pPr>
            <a:endParaRPr lang="en-GB" dirty="0" smtClean="0"/>
          </a:p>
        </p:txBody>
      </p:sp>
      <p:sp>
        <p:nvSpPr>
          <p:cNvPr id="5" name="Slide Number Placeholder 4"/>
          <p:cNvSpPr>
            <a:spLocks noGrp="1"/>
          </p:cNvSpPr>
          <p:nvPr>
            <p:ph type="sldNum" sz="quarter" idx="12"/>
          </p:nvPr>
        </p:nvSpPr>
        <p:spPr/>
        <p:txBody>
          <a:bodyPr/>
          <a:lstStyle/>
          <a:p>
            <a:fld id="{69A3715D-BC42-4595-B3EA-F8AC051A7172}" type="slidenum">
              <a:rPr lang="en-GB" smtClean="0"/>
              <a:pPr/>
              <a:t>3</a:t>
            </a:fld>
            <a:endParaRPr lang="en-GB" dirty="0"/>
          </a:p>
        </p:txBody>
      </p:sp>
      <p:sp>
        <p:nvSpPr>
          <p:cNvPr id="6" name="Rectangle 5"/>
          <p:cNvSpPr/>
          <p:nvPr/>
        </p:nvSpPr>
        <p:spPr>
          <a:xfrm>
            <a:off x="285720" y="1857364"/>
            <a:ext cx="8572560" cy="3693319"/>
          </a:xfrm>
          <a:prstGeom prst="rect">
            <a:avLst/>
          </a:prstGeom>
        </p:spPr>
        <p:txBody>
          <a:bodyPr wrap="square">
            <a:spAutoFit/>
          </a:bodyPr>
          <a:lstStyle/>
          <a:p>
            <a:endParaRPr lang="en-GB" dirty="0" smtClean="0"/>
          </a:p>
          <a:p>
            <a:r>
              <a:rPr lang="en-GB" u="sng" dirty="0" smtClean="0"/>
              <a:t>Safeguarding</a:t>
            </a:r>
            <a:r>
              <a:rPr lang="en-GB" dirty="0" smtClean="0"/>
              <a:t> and promoting the welfare of children is defined as:</a:t>
            </a:r>
          </a:p>
          <a:p>
            <a:pPr>
              <a:buFont typeface="Arial" pitchFamily="34" charset="0"/>
              <a:buChar char="•"/>
            </a:pPr>
            <a:r>
              <a:rPr lang="en-GB" dirty="0" smtClean="0"/>
              <a:t>   protecting children from maltreatment</a:t>
            </a:r>
          </a:p>
          <a:p>
            <a:pPr>
              <a:buFont typeface="Arial" pitchFamily="34" charset="0"/>
              <a:buChar char="•"/>
            </a:pPr>
            <a:r>
              <a:rPr lang="en-GB" dirty="0" smtClean="0"/>
              <a:t>   preventing impairment of children’s health or development</a:t>
            </a:r>
          </a:p>
          <a:p>
            <a:pPr>
              <a:buFont typeface="Arial" pitchFamily="34" charset="0"/>
              <a:buChar char="•"/>
            </a:pPr>
            <a:r>
              <a:rPr lang="en-GB" dirty="0" smtClean="0"/>
              <a:t>   ensuring children are growing up in circumstances consistent with the provision of safe and effective care</a:t>
            </a:r>
          </a:p>
          <a:p>
            <a:pPr>
              <a:buFont typeface="Arial" pitchFamily="34" charset="0"/>
              <a:buChar char="•"/>
            </a:pPr>
            <a:r>
              <a:rPr lang="en-GB" dirty="0" smtClean="0"/>
              <a:t>   taking action to enable all children to have the best outcomes</a:t>
            </a:r>
          </a:p>
          <a:p>
            <a:endParaRPr lang="en-GB" dirty="0" smtClean="0"/>
          </a:p>
          <a:p>
            <a:endParaRPr lang="en-GB" dirty="0" smtClean="0"/>
          </a:p>
          <a:p>
            <a:endParaRPr lang="en-GB" dirty="0" smtClean="0"/>
          </a:p>
          <a:p>
            <a:r>
              <a:rPr lang="en-GB" u="sng" dirty="0" smtClean="0"/>
              <a:t>Child protection </a:t>
            </a:r>
            <a:r>
              <a:rPr lang="en-GB" dirty="0" smtClean="0"/>
              <a:t>is a part of safeguarding and promoting welfare. It refers to the activity that is undertaken to protect specific children who are suffering, or are likely to suffer, significant harm.</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lum bright="-10000"/>
          </a:blip>
          <a:srcRect/>
          <a:stretch>
            <a:fillRect/>
          </a:stretch>
        </p:blipFill>
        <p:spPr bwMode="auto">
          <a:xfrm>
            <a:off x="0" y="0"/>
            <a:ext cx="9144000" cy="6858000"/>
          </a:xfrm>
          <a:prstGeom prst="rect">
            <a:avLst/>
          </a:prstGeom>
          <a:noFill/>
          <a:ln w="9525">
            <a:noFill/>
            <a:miter lim="800000"/>
            <a:headEnd/>
            <a:tailEnd/>
          </a:ln>
        </p:spPr>
      </p:pic>
      <p:sp>
        <p:nvSpPr>
          <p:cNvPr id="3" name="Footer Placeholder 2"/>
          <p:cNvSpPr>
            <a:spLocks noGrp="1"/>
          </p:cNvSpPr>
          <p:nvPr>
            <p:ph type="ftr" sz="quarter" idx="11"/>
          </p:nvPr>
        </p:nvSpPr>
        <p:spPr/>
        <p:txBody>
          <a:bodyPr/>
          <a:lstStyle/>
          <a:p>
            <a:r>
              <a:rPr lang="en-GB" smtClean="0"/>
              <a:t>Tania Davies</a:t>
            </a:r>
            <a:endParaRPr lang="en-GB" dirty="0"/>
          </a:p>
        </p:txBody>
      </p:sp>
      <p:sp>
        <p:nvSpPr>
          <p:cNvPr id="4" name="TextBox 3"/>
          <p:cNvSpPr txBox="1"/>
          <p:nvPr/>
        </p:nvSpPr>
        <p:spPr>
          <a:xfrm>
            <a:off x="214282" y="428604"/>
            <a:ext cx="8715436" cy="5324535"/>
          </a:xfrm>
          <a:prstGeom prst="rect">
            <a:avLst/>
          </a:prstGeom>
          <a:noFill/>
        </p:spPr>
        <p:txBody>
          <a:bodyPr wrap="square" rtlCol="0">
            <a:spAutoFit/>
          </a:bodyPr>
          <a:lstStyle/>
          <a:p>
            <a:pPr algn="ctr">
              <a:spcBef>
                <a:spcPct val="50000"/>
              </a:spcBef>
              <a:defRPr/>
            </a:pPr>
            <a:r>
              <a:rPr lang="en-GB" sz="2400" b="1" dirty="0" smtClean="0"/>
              <a:t>The Beginning</a:t>
            </a:r>
          </a:p>
          <a:p>
            <a:pPr>
              <a:spcBef>
                <a:spcPct val="50000"/>
              </a:spcBef>
              <a:defRPr/>
            </a:pPr>
            <a:r>
              <a:rPr lang="en-GB" b="1" i="1" dirty="0" smtClean="0"/>
              <a:t>Prior to 1600s</a:t>
            </a:r>
            <a:r>
              <a:rPr lang="en-GB" dirty="0" smtClean="0"/>
              <a:t> Orphans were the responsibility of the church, many orphans were sent to become apprentices in a process called ‘binding out’  - </a:t>
            </a:r>
            <a:r>
              <a:rPr lang="en-GB" u="sng" dirty="0" smtClean="0"/>
              <a:t>Contract  to servitude</a:t>
            </a:r>
          </a:p>
          <a:p>
            <a:pPr>
              <a:spcBef>
                <a:spcPct val="50000"/>
              </a:spcBef>
              <a:defRPr/>
            </a:pPr>
            <a:endParaRPr lang="en-GB" sz="1000" u="sng" dirty="0" smtClean="0"/>
          </a:p>
          <a:p>
            <a:pPr marL="342900" indent="-342900">
              <a:buAutoNum type="arabicPlain" startAt="1601"/>
            </a:pPr>
            <a:r>
              <a:rPr lang="en-GB" b="1" i="1" dirty="0" smtClean="0"/>
              <a:t> The Poor Law Act </a:t>
            </a:r>
            <a:r>
              <a:rPr lang="en-GB" dirty="0" smtClean="0"/>
              <a:t>formalised practices – first  </a:t>
            </a:r>
            <a:r>
              <a:rPr lang="en-GB" i="1" dirty="0" smtClean="0"/>
              <a:t>National</a:t>
            </a:r>
            <a:r>
              <a:rPr lang="en-GB" dirty="0" smtClean="0"/>
              <a:t> system to be paid for by</a:t>
            </a:r>
          </a:p>
          <a:p>
            <a:pPr marL="342900" indent="-342900"/>
            <a:r>
              <a:rPr lang="en-GB" dirty="0" smtClean="0"/>
              <a:t>levying property taxes. The 1601 Poor Law act made provision to every parish to provide</a:t>
            </a:r>
          </a:p>
          <a:p>
            <a:pPr marL="342900" indent="-342900"/>
            <a:r>
              <a:rPr lang="en-GB" dirty="0" smtClean="0"/>
              <a:t> working materials or apprenticeships for children who were orphaned or whose parents </a:t>
            </a:r>
          </a:p>
          <a:p>
            <a:pPr marL="342900" indent="-342900"/>
            <a:r>
              <a:rPr lang="en-GB" dirty="0" smtClean="0"/>
              <a:t>were unable to support them</a:t>
            </a:r>
          </a:p>
          <a:p>
            <a:pPr marL="342900" indent="-342900"/>
            <a:endParaRPr lang="en-GB" sz="1000" dirty="0" smtClean="0"/>
          </a:p>
          <a:p>
            <a:pPr marL="342900" indent="-342900">
              <a:buAutoNum type="arabicPlain" startAt="1739"/>
            </a:pPr>
            <a:r>
              <a:rPr lang="en-GB" b="1" i="1" dirty="0" smtClean="0"/>
              <a:t> Thomas Coram </a:t>
            </a:r>
            <a:r>
              <a:rPr lang="en-GB" dirty="0" smtClean="0"/>
              <a:t>a philanthropist appalled by the many abandoned, homeless children</a:t>
            </a:r>
          </a:p>
          <a:p>
            <a:pPr marL="342900" indent="-342900"/>
            <a:r>
              <a:rPr lang="en-GB" dirty="0" smtClean="0"/>
              <a:t>living in the streets of London. He he obtained a Royal Charter granted by </a:t>
            </a:r>
            <a:r>
              <a:rPr lang="en-GB" dirty="0" smtClean="0">
                <a:hlinkClick r:id="rId3" tooltip="George II of Great Britain"/>
              </a:rPr>
              <a:t>George II</a:t>
            </a:r>
            <a:r>
              <a:rPr lang="en-GB" dirty="0" smtClean="0"/>
              <a:t> </a:t>
            </a:r>
          </a:p>
          <a:p>
            <a:pPr marL="342900" indent="-342900"/>
            <a:r>
              <a:rPr lang="en-GB" dirty="0" smtClean="0"/>
              <a:t>establishing a "hospital for the maintenance and education of exposed and deserted young</a:t>
            </a:r>
          </a:p>
          <a:p>
            <a:pPr marL="342900" indent="-342900"/>
            <a:r>
              <a:rPr lang="en-GB" dirty="0" smtClean="0"/>
              <a:t> children”</a:t>
            </a:r>
          </a:p>
          <a:p>
            <a:pPr marL="342900" indent="-342900"/>
            <a:endParaRPr lang="en-GB" sz="1000" dirty="0" smtClean="0"/>
          </a:p>
          <a:p>
            <a:pPr marL="342900" indent="-342900"/>
            <a:r>
              <a:rPr lang="en-GB" b="1" i="1" dirty="0" smtClean="0"/>
              <a:t>1802 The Factory Act </a:t>
            </a:r>
            <a:r>
              <a:rPr lang="en-GB" dirty="0" smtClean="0"/>
              <a:t>limited the hours and improve conditions children worked in</a:t>
            </a:r>
          </a:p>
          <a:p>
            <a:pPr marL="342900" indent="-342900"/>
            <a:endParaRPr lang="en-GB" sz="1000" dirty="0" smtClean="0"/>
          </a:p>
          <a:p>
            <a:pPr marL="342900" indent="-342900"/>
            <a:r>
              <a:rPr lang="en-GB" b="1" i="1" dirty="0" smtClean="0"/>
              <a:t>1834 Workhouse </a:t>
            </a:r>
            <a:r>
              <a:rPr lang="en-GB" dirty="0" smtClean="0"/>
              <a:t>was introduced to combat destitution</a:t>
            </a:r>
          </a:p>
          <a:p>
            <a:pPr marL="342900" indent="-342900"/>
            <a:endParaRPr lang="en-GB" sz="1000" dirty="0" smtClean="0"/>
          </a:p>
          <a:p>
            <a:pPr marL="342900" indent="-342900"/>
            <a:r>
              <a:rPr lang="en-GB" b="1" i="1" dirty="0" smtClean="0"/>
              <a:t>1839 The Custody of Infants </a:t>
            </a:r>
            <a:r>
              <a:rPr lang="en-GB" dirty="0" smtClean="0"/>
              <a:t>Act permitted a mother to petition the courts for custody of </a:t>
            </a:r>
          </a:p>
          <a:p>
            <a:pPr marL="342900" indent="-342900"/>
            <a:r>
              <a:rPr lang="en-GB" dirty="0" smtClean="0"/>
              <a:t>her children to the age of 7, and for access in respect of older children.</a:t>
            </a:r>
          </a:p>
        </p:txBody>
      </p:sp>
      <p:sp>
        <p:nvSpPr>
          <p:cNvPr id="5" name="Slide Number Placeholder 4"/>
          <p:cNvSpPr>
            <a:spLocks noGrp="1"/>
          </p:cNvSpPr>
          <p:nvPr>
            <p:ph type="sldNum" sz="quarter" idx="12"/>
          </p:nvPr>
        </p:nvSpPr>
        <p:spPr/>
        <p:txBody>
          <a:bodyPr/>
          <a:lstStyle/>
          <a:p>
            <a:fld id="{69A3715D-BC42-4595-B3EA-F8AC051A7172}" type="slidenum">
              <a:rPr lang="en-GB" smtClean="0"/>
              <a:pPr/>
              <a:t>4</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 calcmode="lin" valueType="num">
                                      <p:cBhvr additive="base">
                                        <p:cTn id="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anim calcmode="lin" valueType="num">
                                      <p:cBhvr additive="base">
                                        <p:cTn id="1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anim calcmode="lin" valueType="num">
                                      <p:cBhvr additive="base">
                                        <p:cTn id="1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anim calcmode="lin" valueType="num">
                                      <p:cBhvr additive="base">
                                        <p:cTn id="1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anim calcmode="lin" valueType="num">
                                      <p:cBhvr additive="base">
                                        <p:cTn id="2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8" end="8"/>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9" end="9"/>
                                            </p:txEl>
                                          </p:spTgt>
                                        </p:tgtEl>
                                        <p:attrNameLst>
                                          <p:attrName>style.visibility</p:attrName>
                                        </p:attrNameLst>
                                      </p:cBhvr>
                                      <p:to>
                                        <p:strVal val="visible"/>
                                      </p:to>
                                    </p:set>
                                    <p:anim calcmode="lin" valueType="num">
                                      <p:cBhvr additive="base">
                                        <p:cTn id="29"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9" end="9"/>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
                                            <p:txEl>
                                              <p:pRg st="10" end="10"/>
                                            </p:txEl>
                                          </p:spTgt>
                                        </p:tgtEl>
                                        <p:attrNameLst>
                                          <p:attrName>style.visibility</p:attrName>
                                        </p:attrNameLst>
                                      </p:cBhvr>
                                      <p:to>
                                        <p:strVal val="visible"/>
                                      </p:to>
                                    </p:set>
                                    <p:anim calcmode="lin" valueType="num">
                                      <p:cBhvr additive="base">
                                        <p:cTn id="33"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10" end="10"/>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4">
                                            <p:txEl>
                                              <p:pRg st="11" end="11"/>
                                            </p:txEl>
                                          </p:spTgt>
                                        </p:tgtEl>
                                        <p:attrNameLst>
                                          <p:attrName>style.visibility</p:attrName>
                                        </p:attrNameLst>
                                      </p:cBhvr>
                                      <p:to>
                                        <p:strVal val="visible"/>
                                      </p:to>
                                    </p:set>
                                    <p:anim calcmode="lin" valueType="num">
                                      <p:cBhvr additive="base">
                                        <p:cTn id="37"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13" end="13"/>
                                            </p:txEl>
                                          </p:spTgt>
                                        </p:tgtEl>
                                        <p:attrNameLst>
                                          <p:attrName>style.visibility</p:attrName>
                                        </p:attrNameLst>
                                      </p:cBhvr>
                                      <p:to>
                                        <p:strVal val="visible"/>
                                      </p:to>
                                    </p:set>
                                    <p:anim calcmode="lin" valueType="num">
                                      <p:cBhvr additive="base">
                                        <p:cTn id="43" dur="500" fill="hold"/>
                                        <p:tgtEl>
                                          <p:spTgt spid="4">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15" end="15"/>
                                            </p:txEl>
                                          </p:spTgt>
                                        </p:tgtEl>
                                        <p:attrNameLst>
                                          <p:attrName>style.visibility</p:attrName>
                                        </p:attrNameLst>
                                      </p:cBhvr>
                                      <p:to>
                                        <p:strVal val="visible"/>
                                      </p:to>
                                    </p:set>
                                    <p:anim calcmode="lin" valueType="num">
                                      <p:cBhvr additive="base">
                                        <p:cTn id="49" dur="500" fill="hold"/>
                                        <p:tgtEl>
                                          <p:spTgt spid="4">
                                            <p:txEl>
                                              <p:pRg st="15" end="1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17" end="17"/>
                                            </p:txEl>
                                          </p:spTgt>
                                        </p:tgtEl>
                                        <p:attrNameLst>
                                          <p:attrName>style.visibility</p:attrName>
                                        </p:attrNameLst>
                                      </p:cBhvr>
                                      <p:to>
                                        <p:strVal val="visible"/>
                                      </p:to>
                                    </p:set>
                                    <p:anim calcmode="lin" valueType="num">
                                      <p:cBhvr additive="base">
                                        <p:cTn id="55" dur="500" fill="hold"/>
                                        <p:tgtEl>
                                          <p:spTgt spid="4">
                                            <p:txEl>
                                              <p:pRg st="17" end="1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17" end="17"/>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4">
                                            <p:txEl>
                                              <p:pRg st="18" end="18"/>
                                            </p:txEl>
                                          </p:spTgt>
                                        </p:tgtEl>
                                        <p:attrNameLst>
                                          <p:attrName>style.visibility</p:attrName>
                                        </p:attrNameLst>
                                      </p:cBhvr>
                                      <p:to>
                                        <p:strVal val="visible"/>
                                      </p:to>
                                    </p:set>
                                    <p:anim calcmode="lin" valueType="num">
                                      <p:cBhvr additive="base">
                                        <p:cTn id="59" dur="500" fill="hold"/>
                                        <p:tgtEl>
                                          <p:spTgt spid="4">
                                            <p:txEl>
                                              <p:pRg st="18" end="1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18" end="1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lum bright="-10000"/>
          </a:blip>
          <a:srcRect/>
          <a:stretch>
            <a:fillRect/>
          </a:stretch>
        </p:blipFill>
        <p:spPr bwMode="auto">
          <a:xfrm>
            <a:off x="0" y="0"/>
            <a:ext cx="9144000" cy="6858000"/>
          </a:xfrm>
          <a:prstGeom prst="rect">
            <a:avLst/>
          </a:prstGeom>
          <a:noFill/>
          <a:ln w="9525">
            <a:noFill/>
            <a:miter lim="800000"/>
            <a:headEnd/>
            <a:tailEnd/>
          </a:ln>
        </p:spPr>
      </p:pic>
      <p:sp>
        <p:nvSpPr>
          <p:cNvPr id="3" name="Footer Placeholder 2"/>
          <p:cNvSpPr>
            <a:spLocks noGrp="1"/>
          </p:cNvSpPr>
          <p:nvPr>
            <p:ph type="ftr" sz="quarter" idx="11"/>
          </p:nvPr>
        </p:nvSpPr>
        <p:spPr/>
        <p:txBody>
          <a:bodyPr/>
          <a:lstStyle/>
          <a:p>
            <a:r>
              <a:rPr lang="en-GB" smtClean="0"/>
              <a:t>Tania Davies</a:t>
            </a:r>
            <a:endParaRPr lang="en-GB" dirty="0"/>
          </a:p>
        </p:txBody>
      </p:sp>
      <p:sp>
        <p:nvSpPr>
          <p:cNvPr id="4" name="TextBox 3"/>
          <p:cNvSpPr txBox="1"/>
          <p:nvPr/>
        </p:nvSpPr>
        <p:spPr>
          <a:xfrm>
            <a:off x="785786" y="1714488"/>
            <a:ext cx="7572428" cy="1061829"/>
          </a:xfrm>
          <a:prstGeom prst="rect">
            <a:avLst/>
          </a:prstGeom>
          <a:noFill/>
        </p:spPr>
        <p:txBody>
          <a:bodyPr wrap="square" rtlCol="0">
            <a:spAutoFit/>
          </a:bodyPr>
          <a:lstStyle/>
          <a:p>
            <a:pPr algn="ctr">
              <a:spcBef>
                <a:spcPct val="50000"/>
              </a:spcBef>
              <a:defRPr/>
            </a:pPr>
            <a:endParaRPr lang="en-GB" sz="3600" dirty="0" smtClean="0"/>
          </a:p>
          <a:p>
            <a:pPr algn="ctr">
              <a:spcBef>
                <a:spcPct val="50000"/>
              </a:spcBef>
              <a:defRPr/>
            </a:pPr>
            <a:endParaRPr lang="en-GB" dirty="0"/>
          </a:p>
        </p:txBody>
      </p:sp>
      <p:sp>
        <p:nvSpPr>
          <p:cNvPr id="5" name="Slide Number Placeholder 4"/>
          <p:cNvSpPr>
            <a:spLocks noGrp="1"/>
          </p:cNvSpPr>
          <p:nvPr>
            <p:ph type="sldNum" sz="quarter" idx="12"/>
          </p:nvPr>
        </p:nvSpPr>
        <p:spPr/>
        <p:txBody>
          <a:bodyPr/>
          <a:lstStyle/>
          <a:p>
            <a:fld id="{69A3715D-BC42-4595-B3EA-F8AC051A7172}" type="slidenum">
              <a:rPr lang="en-GB" smtClean="0"/>
              <a:pPr/>
              <a:t>5</a:t>
            </a:fld>
            <a:endParaRPr lang="en-GB" dirty="0"/>
          </a:p>
        </p:txBody>
      </p:sp>
      <p:sp>
        <p:nvSpPr>
          <p:cNvPr id="6" name="Rectangle 5"/>
          <p:cNvSpPr/>
          <p:nvPr/>
        </p:nvSpPr>
        <p:spPr>
          <a:xfrm>
            <a:off x="214282" y="58847"/>
            <a:ext cx="8715436" cy="646331"/>
          </a:xfrm>
          <a:prstGeom prst="rect">
            <a:avLst/>
          </a:prstGeom>
        </p:spPr>
        <p:txBody>
          <a:bodyPr wrap="square">
            <a:spAutoFit/>
          </a:bodyPr>
          <a:lstStyle/>
          <a:p>
            <a:endParaRPr lang="en-GB" b="1" dirty="0" smtClean="0"/>
          </a:p>
          <a:p>
            <a:endParaRPr lang="en-GB" dirty="0"/>
          </a:p>
        </p:txBody>
      </p:sp>
      <p:pic>
        <p:nvPicPr>
          <p:cNvPr id="22530" name="Picture 2" descr="Black and white image of two women and three children"/>
          <p:cNvPicPr>
            <a:picLocks noChangeAspect="1" noChangeArrowheads="1"/>
          </p:cNvPicPr>
          <p:nvPr/>
        </p:nvPicPr>
        <p:blipFill>
          <a:blip r:embed="rId3"/>
          <a:srcRect/>
          <a:stretch>
            <a:fillRect/>
          </a:stretch>
        </p:blipFill>
        <p:spPr bwMode="auto">
          <a:xfrm>
            <a:off x="6500826" y="500042"/>
            <a:ext cx="1905000" cy="1905000"/>
          </a:xfrm>
          <a:prstGeom prst="rect">
            <a:avLst/>
          </a:prstGeom>
          <a:noFill/>
        </p:spPr>
      </p:pic>
      <p:sp>
        <p:nvSpPr>
          <p:cNvPr id="11" name="TextBox 10"/>
          <p:cNvSpPr txBox="1"/>
          <p:nvPr/>
        </p:nvSpPr>
        <p:spPr>
          <a:xfrm>
            <a:off x="285720" y="857232"/>
            <a:ext cx="5786478" cy="923330"/>
          </a:xfrm>
          <a:prstGeom prst="rect">
            <a:avLst/>
          </a:prstGeom>
          <a:noFill/>
        </p:spPr>
        <p:txBody>
          <a:bodyPr wrap="square" rtlCol="0">
            <a:spAutoFit/>
          </a:bodyPr>
          <a:lstStyle/>
          <a:p>
            <a:pPr marL="342900" indent="-342900"/>
            <a:r>
              <a:rPr lang="en-GB" b="1" i="1" dirty="0" smtClean="0"/>
              <a:t>1870</a:t>
            </a:r>
            <a:r>
              <a:rPr lang="en-GB" dirty="0" smtClean="0"/>
              <a:t> The age of compulsory school attendance was </a:t>
            </a:r>
          </a:p>
          <a:p>
            <a:pPr marL="342900" indent="-342900"/>
            <a:r>
              <a:rPr lang="en-GB" dirty="0" smtClean="0"/>
              <a:t>introduced for 5 – 12 yr olds  -  first Barnardos home for</a:t>
            </a:r>
          </a:p>
          <a:p>
            <a:pPr marL="342900" indent="-342900"/>
            <a:r>
              <a:rPr lang="en-GB" dirty="0" smtClean="0"/>
              <a:t> destitute children was formed</a:t>
            </a:r>
            <a:endParaRPr lang="en-GB" dirty="0"/>
          </a:p>
        </p:txBody>
      </p:sp>
      <p:sp>
        <p:nvSpPr>
          <p:cNvPr id="13" name="TextBox 12"/>
          <p:cNvSpPr txBox="1"/>
          <p:nvPr/>
        </p:nvSpPr>
        <p:spPr>
          <a:xfrm>
            <a:off x="285720" y="2500306"/>
            <a:ext cx="8643998" cy="3877985"/>
          </a:xfrm>
          <a:prstGeom prst="rect">
            <a:avLst/>
          </a:prstGeom>
          <a:noFill/>
        </p:spPr>
        <p:txBody>
          <a:bodyPr wrap="square" rtlCol="0">
            <a:spAutoFit/>
          </a:bodyPr>
          <a:lstStyle/>
          <a:p>
            <a:r>
              <a:rPr lang="en-GB" b="1" i="1" dirty="0" smtClean="0"/>
              <a:t>1885</a:t>
            </a:r>
            <a:r>
              <a:rPr lang="en-GB" dirty="0" smtClean="0"/>
              <a:t> The age of consent was raised from 12 to 16 yrs</a:t>
            </a:r>
          </a:p>
          <a:p>
            <a:endParaRPr lang="en-GB" sz="1000" dirty="0" smtClean="0"/>
          </a:p>
          <a:p>
            <a:r>
              <a:rPr lang="en-GB" b="1" i="1" dirty="0" smtClean="0"/>
              <a:t>1889</a:t>
            </a:r>
            <a:r>
              <a:rPr lang="en-GB" dirty="0" smtClean="0"/>
              <a:t> </a:t>
            </a:r>
            <a:r>
              <a:rPr lang="en-GB" b="1" i="1" dirty="0" smtClean="0"/>
              <a:t>The Prevention of Cruelty to and Protection of Children Act </a:t>
            </a:r>
            <a:r>
              <a:rPr lang="en-GB" dirty="0" smtClean="0"/>
              <a:t>or ‘Children’s Charter’ was passed – police could now arrest anyone mistreating a child and enter homes to prevent danger to children </a:t>
            </a:r>
          </a:p>
          <a:p>
            <a:endParaRPr lang="en-GB" sz="1000" dirty="0" smtClean="0"/>
          </a:p>
          <a:p>
            <a:r>
              <a:rPr lang="en-GB" b="1" i="1" dirty="0" smtClean="0"/>
              <a:t>1894 The Prevention of Cruelty to Children Act </a:t>
            </a:r>
            <a:r>
              <a:rPr lang="en-GB" dirty="0" smtClean="0"/>
              <a:t>allowed children to give evidence in court – it also made it an offence to deny medical treatment to a sick child whilst recognising mental cruelty as abuse for the first time</a:t>
            </a:r>
          </a:p>
          <a:p>
            <a:endParaRPr lang="en-GB" sz="1000" dirty="0" smtClean="0"/>
          </a:p>
          <a:p>
            <a:r>
              <a:rPr lang="en-GB" b="1" i="1" dirty="0" smtClean="0"/>
              <a:t>1904</a:t>
            </a:r>
            <a:r>
              <a:rPr lang="en-GB" dirty="0" smtClean="0"/>
              <a:t> The Act was amended again to give the NSPCC a statutory right to intervene in child protection cases and the power to remove children from abusive or neglectful homes</a:t>
            </a:r>
          </a:p>
          <a:p>
            <a:endParaRPr lang="en-GB" sz="1000" dirty="0" smtClean="0"/>
          </a:p>
          <a:p>
            <a:r>
              <a:rPr lang="en-GB" b="1" i="1" dirty="0" smtClean="0"/>
              <a:t>1908</a:t>
            </a:r>
            <a:r>
              <a:rPr lang="en-GB" dirty="0" smtClean="0"/>
              <a:t> Juvenile courts were introduced – sexual abuse by a family member became a ‘legal matter’ rather than Church matter.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blinds(horizontal)">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13">
                                            <p:txEl>
                                              <p:pRg st="2" end="2"/>
                                            </p:txEl>
                                          </p:spTgt>
                                        </p:tgtEl>
                                        <p:attrNameLst>
                                          <p:attrName>style.visibility</p:attrName>
                                        </p:attrNameLst>
                                      </p:cBhvr>
                                      <p:to>
                                        <p:strVal val="visible"/>
                                      </p:to>
                                    </p:set>
                                    <p:animEffect transition="in" filter="box(in)">
                                      <p:cBhvr>
                                        <p:cTn id="12" dur="500"/>
                                        <p:tgtEl>
                                          <p:spTgt spid="1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13">
                                            <p:txEl>
                                              <p:pRg st="4" end="4"/>
                                            </p:txEl>
                                          </p:spTgt>
                                        </p:tgtEl>
                                        <p:attrNameLst>
                                          <p:attrName>style.visibility</p:attrName>
                                        </p:attrNameLst>
                                      </p:cBhvr>
                                      <p:to>
                                        <p:strVal val="visible"/>
                                      </p:to>
                                    </p:set>
                                    <p:animEffect transition="in" filter="box(in)">
                                      <p:cBhvr>
                                        <p:cTn id="17" dur="500"/>
                                        <p:tgtEl>
                                          <p:spTgt spid="1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13">
                                            <p:txEl>
                                              <p:pRg st="6" end="6"/>
                                            </p:txEl>
                                          </p:spTgt>
                                        </p:tgtEl>
                                        <p:attrNameLst>
                                          <p:attrName>style.visibility</p:attrName>
                                        </p:attrNameLst>
                                      </p:cBhvr>
                                      <p:to>
                                        <p:strVal val="visible"/>
                                      </p:to>
                                    </p:set>
                                    <p:animEffect transition="in" filter="box(in)">
                                      <p:cBhvr>
                                        <p:cTn id="22" dur="500"/>
                                        <p:tgtEl>
                                          <p:spTgt spid="1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nodeType="clickEffect">
                                  <p:stCondLst>
                                    <p:cond delay="0"/>
                                  </p:stCondLst>
                                  <p:childTnLst>
                                    <p:set>
                                      <p:cBhvr>
                                        <p:cTn id="26" dur="1" fill="hold">
                                          <p:stCondLst>
                                            <p:cond delay="0"/>
                                          </p:stCondLst>
                                        </p:cTn>
                                        <p:tgtEl>
                                          <p:spTgt spid="13">
                                            <p:txEl>
                                              <p:pRg st="8" end="8"/>
                                            </p:txEl>
                                          </p:spTgt>
                                        </p:tgtEl>
                                        <p:attrNameLst>
                                          <p:attrName>style.visibility</p:attrName>
                                        </p:attrNameLst>
                                      </p:cBhvr>
                                      <p:to>
                                        <p:strVal val="visible"/>
                                      </p:to>
                                    </p:set>
                                    <p:animEffect transition="in" filter="box(in)">
                                      <p:cBhvr>
                                        <p:cTn id="27" dur="500"/>
                                        <p:tgtEl>
                                          <p:spTgt spid="1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lum bright="-10000"/>
          </a:blip>
          <a:srcRect/>
          <a:stretch>
            <a:fillRect/>
          </a:stretch>
        </p:blipFill>
        <p:spPr bwMode="auto">
          <a:xfrm>
            <a:off x="0" y="0"/>
            <a:ext cx="9144000" cy="6858000"/>
          </a:xfrm>
          <a:prstGeom prst="rect">
            <a:avLst/>
          </a:prstGeom>
          <a:noFill/>
          <a:ln w="9525">
            <a:noFill/>
            <a:miter lim="800000"/>
            <a:headEnd/>
            <a:tailEnd/>
          </a:ln>
        </p:spPr>
      </p:pic>
      <p:sp>
        <p:nvSpPr>
          <p:cNvPr id="3" name="Footer Placeholder 2"/>
          <p:cNvSpPr>
            <a:spLocks noGrp="1"/>
          </p:cNvSpPr>
          <p:nvPr>
            <p:ph type="ftr" sz="quarter" idx="11"/>
          </p:nvPr>
        </p:nvSpPr>
        <p:spPr/>
        <p:txBody>
          <a:bodyPr/>
          <a:lstStyle/>
          <a:p>
            <a:r>
              <a:rPr lang="en-GB" smtClean="0"/>
              <a:t>Tania Davies</a:t>
            </a:r>
            <a:endParaRPr lang="en-GB" dirty="0"/>
          </a:p>
        </p:txBody>
      </p:sp>
      <p:sp>
        <p:nvSpPr>
          <p:cNvPr id="7" name="Rectangle 6"/>
          <p:cNvSpPr/>
          <p:nvPr/>
        </p:nvSpPr>
        <p:spPr>
          <a:xfrm>
            <a:off x="142844" y="428605"/>
            <a:ext cx="8715436" cy="5724644"/>
          </a:xfrm>
          <a:prstGeom prst="rect">
            <a:avLst/>
          </a:prstGeom>
        </p:spPr>
        <p:txBody>
          <a:bodyPr wrap="square">
            <a:spAutoFit/>
          </a:bodyPr>
          <a:lstStyle/>
          <a:p>
            <a:pPr marL="342900" indent="-342900">
              <a:buAutoNum type="arabicPlain" startAt="1932"/>
            </a:pPr>
            <a:r>
              <a:rPr lang="en-GB" b="1" i="1" dirty="0" smtClean="0"/>
              <a:t>Children and Young people Act </a:t>
            </a:r>
            <a:r>
              <a:rPr lang="en-GB" dirty="0" smtClean="0"/>
              <a:t>increased the powers of juvenile courts and introduced supervision order for children at risk</a:t>
            </a:r>
          </a:p>
          <a:p>
            <a:pPr marL="342900" indent="-342900"/>
            <a:endParaRPr lang="en-GB" sz="1000" dirty="0" smtClean="0"/>
          </a:p>
          <a:p>
            <a:pPr marL="342900" indent="-342900"/>
            <a:r>
              <a:rPr lang="en-GB" b="1" i="1" dirty="0" smtClean="0"/>
              <a:t>1933 The Children and Young People Act </a:t>
            </a:r>
            <a:r>
              <a:rPr lang="en-GB" dirty="0" smtClean="0"/>
              <a:t>was amended to combine all Children Protection Law in a single piece of legislation – it raised the age of criminal responsibility to 8 and abolished  hanging for under 18s – it raised the school leaving age to 14</a:t>
            </a:r>
          </a:p>
          <a:p>
            <a:pPr marL="342900" indent="-342900"/>
            <a:endParaRPr lang="en-GB" sz="1000" dirty="0" smtClean="0"/>
          </a:p>
          <a:p>
            <a:pPr marL="342900" indent="-342900"/>
            <a:r>
              <a:rPr lang="en-GB" b="1" i="1" dirty="0" smtClean="0"/>
              <a:t>1948 The Children Act </a:t>
            </a:r>
            <a:r>
              <a:rPr lang="en-GB" dirty="0" smtClean="0"/>
              <a:t>abolished the ad hoc arrangements for looked</a:t>
            </a:r>
          </a:p>
          <a:p>
            <a:pPr marL="342900" indent="-342900"/>
            <a:r>
              <a:rPr lang="en-GB" dirty="0" smtClean="0"/>
              <a:t>       after children that had existed since the Poor Law in 1601 local</a:t>
            </a:r>
          </a:p>
          <a:p>
            <a:pPr marL="342900" indent="-342900"/>
            <a:r>
              <a:rPr lang="en-GB" dirty="0" smtClean="0"/>
              <a:t>       authorities were required to establish a Children’s Committee and</a:t>
            </a:r>
          </a:p>
          <a:p>
            <a:pPr marL="342900" indent="-342900"/>
            <a:r>
              <a:rPr lang="en-GB" dirty="0" smtClean="0"/>
              <a:t>       appoint a Children’s Officer</a:t>
            </a:r>
          </a:p>
          <a:p>
            <a:pPr marL="342900" indent="-342900"/>
            <a:endParaRPr lang="en-GB" sz="1000" dirty="0" smtClean="0"/>
          </a:p>
          <a:p>
            <a:pPr marL="342900" indent="-342900"/>
            <a:r>
              <a:rPr lang="en-GB" b="1" i="1" dirty="0" smtClean="0"/>
              <a:t>1970 The local Authority Social Services Act </a:t>
            </a:r>
            <a:r>
              <a:rPr lang="en-GB" dirty="0" smtClean="0"/>
              <a:t>consolidated local </a:t>
            </a:r>
          </a:p>
          <a:p>
            <a:pPr marL="342900" indent="-342900"/>
            <a:r>
              <a:rPr lang="en-GB" dirty="0" smtClean="0"/>
              <a:t>       authorities’ social work and  social care provision  into social services </a:t>
            </a:r>
            <a:r>
              <a:rPr lang="en-GB" dirty="0" err="1" smtClean="0"/>
              <a:t>depts</a:t>
            </a:r>
            <a:endParaRPr lang="en-GB" dirty="0" smtClean="0"/>
          </a:p>
          <a:p>
            <a:pPr marL="342900" indent="-342900"/>
            <a:endParaRPr lang="en-GB" sz="1000" dirty="0" smtClean="0"/>
          </a:p>
          <a:p>
            <a:pPr marL="342900" indent="-342900"/>
            <a:r>
              <a:rPr lang="en-GB" b="1" i="1" dirty="0" smtClean="0"/>
              <a:t>1974 Maria Colwell’s </a:t>
            </a:r>
            <a:r>
              <a:rPr lang="en-GB" dirty="0" smtClean="0"/>
              <a:t>killing by her stepfather and subsequent inquiry</a:t>
            </a:r>
          </a:p>
          <a:p>
            <a:pPr marL="342900" indent="-342900"/>
            <a:r>
              <a:rPr lang="en-GB" dirty="0" smtClean="0"/>
              <a:t>      led to the development of Area Child Protection Committees (ACPCs) </a:t>
            </a:r>
          </a:p>
          <a:p>
            <a:pPr marL="342900" indent="-342900"/>
            <a:r>
              <a:rPr lang="en-GB" dirty="0" smtClean="0"/>
              <a:t>      in England and Wales</a:t>
            </a:r>
          </a:p>
          <a:p>
            <a:pPr marL="342900" indent="-342900"/>
            <a:endParaRPr lang="en-GB" sz="1000" dirty="0" smtClean="0"/>
          </a:p>
          <a:p>
            <a:pPr marL="342900" indent="-342900"/>
            <a:endParaRPr lang="en-GB" sz="1000" dirty="0" smtClean="0"/>
          </a:p>
          <a:p>
            <a:pPr marL="342900" indent="-342900"/>
            <a:r>
              <a:rPr lang="en-GB" b="1" i="1" dirty="0" smtClean="0"/>
              <a:t>1989 Children Act  </a:t>
            </a:r>
            <a:r>
              <a:rPr lang="en-GB" dirty="0" smtClean="0"/>
              <a:t>the right to protection from exploitation – it also introduced the </a:t>
            </a:r>
          </a:p>
          <a:p>
            <a:pPr marL="342900" indent="-342900"/>
            <a:r>
              <a:rPr lang="en-GB" dirty="0" smtClean="0"/>
              <a:t>      concept of parental responsibility and enshrined in law the right to inquiries to safeguard their  rights.</a:t>
            </a:r>
          </a:p>
        </p:txBody>
      </p:sp>
      <p:sp>
        <p:nvSpPr>
          <p:cNvPr id="5" name="Slide Number Placeholder 4"/>
          <p:cNvSpPr>
            <a:spLocks noGrp="1"/>
          </p:cNvSpPr>
          <p:nvPr>
            <p:ph type="sldNum" sz="quarter" idx="12"/>
          </p:nvPr>
        </p:nvSpPr>
        <p:spPr/>
        <p:txBody>
          <a:bodyPr/>
          <a:lstStyle/>
          <a:p>
            <a:fld id="{69A3715D-BC42-4595-B3EA-F8AC051A7172}" type="slidenum">
              <a:rPr lang="en-GB" smtClean="0"/>
              <a:pPr/>
              <a:t>6</a:t>
            </a:fld>
            <a:endParaRPr lang="en-GB" dirty="0"/>
          </a:p>
        </p:txBody>
      </p:sp>
      <p:pic>
        <p:nvPicPr>
          <p:cNvPr id="8" name="Picture 7" descr="maria colwell.jpg"/>
          <p:cNvPicPr>
            <a:picLocks noChangeAspect="1"/>
          </p:cNvPicPr>
          <p:nvPr/>
        </p:nvPicPr>
        <p:blipFill>
          <a:blip r:embed="rId3"/>
          <a:stretch>
            <a:fillRect/>
          </a:stretch>
        </p:blipFill>
        <p:spPr>
          <a:xfrm>
            <a:off x="7643834" y="1785926"/>
            <a:ext cx="1247775" cy="342902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checkerboard(across)">
                                      <p:cBhvr>
                                        <p:cTn id="7" dur="500"/>
                                        <p:tgtEl>
                                          <p:spTgt spid="7">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7">
                                            <p:txEl>
                                              <p:pRg st="4" end="4"/>
                                            </p:txEl>
                                          </p:spTgt>
                                        </p:tgtEl>
                                        <p:attrNameLst>
                                          <p:attrName>style.visibility</p:attrName>
                                        </p:attrNameLst>
                                      </p:cBhvr>
                                      <p:to>
                                        <p:strVal val="visible"/>
                                      </p:to>
                                    </p:set>
                                    <p:animEffect transition="in" filter="checkerboard(across)">
                                      <p:cBhvr>
                                        <p:cTn id="12" dur="500"/>
                                        <p:tgtEl>
                                          <p:spTgt spid="7">
                                            <p:txEl>
                                              <p:pRg st="4" end="4"/>
                                            </p:txEl>
                                          </p:spTgt>
                                        </p:tgtEl>
                                      </p:cBhvr>
                                    </p:animEffect>
                                  </p:childTnLst>
                                </p:cTn>
                              </p:par>
                              <p:par>
                                <p:cTn id="13" presetID="5" presetClass="entr" presetSubtype="10" fill="hold" nodeType="with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animEffect transition="in" filter="checkerboard(across)">
                                      <p:cBhvr>
                                        <p:cTn id="15" dur="500"/>
                                        <p:tgtEl>
                                          <p:spTgt spid="7">
                                            <p:txEl>
                                              <p:pRg st="5" end="5"/>
                                            </p:txEl>
                                          </p:spTgt>
                                        </p:tgtEl>
                                      </p:cBhvr>
                                    </p:animEffect>
                                  </p:childTnLst>
                                </p:cTn>
                              </p:par>
                              <p:par>
                                <p:cTn id="16" presetID="5" presetClass="entr" presetSubtype="10" fill="hold" nodeType="withEffect">
                                  <p:stCondLst>
                                    <p:cond delay="0"/>
                                  </p:stCondLst>
                                  <p:childTnLst>
                                    <p:set>
                                      <p:cBhvr>
                                        <p:cTn id="17" dur="1" fill="hold">
                                          <p:stCondLst>
                                            <p:cond delay="0"/>
                                          </p:stCondLst>
                                        </p:cTn>
                                        <p:tgtEl>
                                          <p:spTgt spid="7">
                                            <p:txEl>
                                              <p:pRg st="6" end="6"/>
                                            </p:txEl>
                                          </p:spTgt>
                                        </p:tgtEl>
                                        <p:attrNameLst>
                                          <p:attrName>style.visibility</p:attrName>
                                        </p:attrNameLst>
                                      </p:cBhvr>
                                      <p:to>
                                        <p:strVal val="visible"/>
                                      </p:to>
                                    </p:set>
                                    <p:animEffect transition="in" filter="checkerboard(across)">
                                      <p:cBhvr>
                                        <p:cTn id="18" dur="500"/>
                                        <p:tgtEl>
                                          <p:spTgt spid="7">
                                            <p:txEl>
                                              <p:pRg st="6" end="6"/>
                                            </p:txEl>
                                          </p:spTgt>
                                        </p:tgtEl>
                                      </p:cBhvr>
                                    </p:animEffect>
                                  </p:childTnLst>
                                </p:cTn>
                              </p:par>
                              <p:par>
                                <p:cTn id="19" presetID="5" presetClass="entr" presetSubtype="10" fill="hold" nodeType="withEffect">
                                  <p:stCondLst>
                                    <p:cond delay="0"/>
                                  </p:stCondLst>
                                  <p:childTnLst>
                                    <p:set>
                                      <p:cBhvr>
                                        <p:cTn id="20" dur="1" fill="hold">
                                          <p:stCondLst>
                                            <p:cond delay="0"/>
                                          </p:stCondLst>
                                        </p:cTn>
                                        <p:tgtEl>
                                          <p:spTgt spid="7">
                                            <p:txEl>
                                              <p:pRg st="7" end="7"/>
                                            </p:txEl>
                                          </p:spTgt>
                                        </p:tgtEl>
                                        <p:attrNameLst>
                                          <p:attrName>style.visibility</p:attrName>
                                        </p:attrNameLst>
                                      </p:cBhvr>
                                      <p:to>
                                        <p:strVal val="visible"/>
                                      </p:to>
                                    </p:set>
                                    <p:animEffect transition="in" filter="checkerboard(across)">
                                      <p:cBhvr>
                                        <p:cTn id="21" dur="500"/>
                                        <p:tgtEl>
                                          <p:spTgt spid="7">
                                            <p:txEl>
                                              <p:pRg st="7" end="7"/>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 presetClass="entr" presetSubtype="10" fill="hold" nodeType="clickEffect">
                                  <p:stCondLst>
                                    <p:cond delay="0"/>
                                  </p:stCondLst>
                                  <p:childTnLst>
                                    <p:set>
                                      <p:cBhvr>
                                        <p:cTn id="25" dur="1" fill="hold">
                                          <p:stCondLst>
                                            <p:cond delay="0"/>
                                          </p:stCondLst>
                                        </p:cTn>
                                        <p:tgtEl>
                                          <p:spTgt spid="7">
                                            <p:txEl>
                                              <p:pRg st="9" end="9"/>
                                            </p:txEl>
                                          </p:spTgt>
                                        </p:tgtEl>
                                        <p:attrNameLst>
                                          <p:attrName>style.visibility</p:attrName>
                                        </p:attrNameLst>
                                      </p:cBhvr>
                                      <p:to>
                                        <p:strVal val="visible"/>
                                      </p:to>
                                    </p:set>
                                    <p:animEffect transition="in" filter="checkerboard(across)">
                                      <p:cBhvr>
                                        <p:cTn id="26" dur="500"/>
                                        <p:tgtEl>
                                          <p:spTgt spid="7">
                                            <p:txEl>
                                              <p:pRg st="9" end="9"/>
                                            </p:txEl>
                                          </p:spTgt>
                                        </p:tgtEl>
                                      </p:cBhvr>
                                    </p:animEffect>
                                  </p:childTnLst>
                                </p:cTn>
                              </p:par>
                              <p:par>
                                <p:cTn id="27" presetID="5" presetClass="entr" presetSubtype="10" fill="hold" nodeType="withEffect">
                                  <p:stCondLst>
                                    <p:cond delay="0"/>
                                  </p:stCondLst>
                                  <p:childTnLst>
                                    <p:set>
                                      <p:cBhvr>
                                        <p:cTn id="28" dur="1" fill="hold">
                                          <p:stCondLst>
                                            <p:cond delay="0"/>
                                          </p:stCondLst>
                                        </p:cTn>
                                        <p:tgtEl>
                                          <p:spTgt spid="7">
                                            <p:txEl>
                                              <p:pRg st="10" end="10"/>
                                            </p:txEl>
                                          </p:spTgt>
                                        </p:tgtEl>
                                        <p:attrNameLst>
                                          <p:attrName>style.visibility</p:attrName>
                                        </p:attrNameLst>
                                      </p:cBhvr>
                                      <p:to>
                                        <p:strVal val="visible"/>
                                      </p:to>
                                    </p:set>
                                    <p:animEffect transition="in" filter="checkerboard(across)">
                                      <p:cBhvr>
                                        <p:cTn id="29" dur="500"/>
                                        <p:tgtEl>
                                          <p:spTgt spid="7">
                                            <p:txEl>
                                              <p:pRg st="10" end="1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 presetClass="entr" presetSubtype="10" fill="hold" nodeType="clickEffect">
                                  <p:stCondLst>
                                    <p:cond delay="0"/>
                                  </p:stCondLst>
                                  <p:childTnLst>
                                    <p:set>
                                      <p:cBhvr>
                                        <p:cTn id="33" dur="1" fill="hold">
                                          <p:stCondLst>
                                            <p:cond delay="0"/>
                                          </p:stCondLst>
                                        </p:cTn>
                                        <p:tgtEl>
                                          <p:spTgt spid="7">
                                            <p:txEl>
                                              <p:pRg st="12" end="12"/>
                                            </p:txEl>
                                          </p:spTgt>
                                        </p:tgtEl>
                                        <p:attrNameLst>
                                          <p:attrName>style.visibility</p:attrName>
                                        </p:attrNameLst>
                                      </p:cBhvr>
                                      <p:to>
                                        <p:strVal val="visible"/>
                                      </p:to>
                                    </p:set>
                                    <p:animEffect transition="in" filter="checkerboard(across)">
                                      <p:cBhvr>
                                        <p:cTn id="34" dur="500"/>
                                        <p:tgtEl>
                                          <p:spTgt spid="7">
                                            <p:txEl>
                                              <p:pRg st="12" end="12"/>
                                            </p:txEl>
                                          </p:spTgt>
                                        </p:tgtEl>
                                      </p:cBhvr>
                                    </p:animEffect>
                                  </p:childTnLst>
                                </p:cTn>
                              </p:par>
                              <p:par>
                                <p:cTn id="35" presetID="5" presetClass="entr" presetSubtype="10" fill="hold" nodeType="withEffect">
                                  <p:stCondLst>
                                    <p:cond delay="0"/>
                                  </p:stCondLst>
                                  <p:childTnLst>
                                    <p:set>
                                      <p:cBhvr>
                                        <p:cTn id="36" dur="1" fill="hold">
                                          <p:stCondLst>
                                            <p:cond delay="0"/>
                                          </p:stCondLst>
                                        </p:cTn>
                                        <p:tgtEl>
                                          <p:spTgt spid="7">
                                            <p:txEl>
                                              <p:pRg st="13" end="13"/>
                                            </p:txEl>
                                          </p:spTgt>
                                        </p:tgtEl>
                                        <p:attrNameLst>
                                          <p:attrName>style.visibility</p:attrName>
                                        </p:attrNameLst>
                                      </p:cBhvr>
                                      <p:to>
                                        <p:strVal val="visible"/>
                                      </p:to>
                                    </p:set>
                                    <p:animEffect transition="in" filter="checkerboard(across)">
                                      <p:cBhvr>
                                        <p:cTn id="37" dur="500"/>
                                        <p:tgtEl>
                                          <p:spTgt spid="7">
                                            <p:txEl>
                                              <p:pRg st="13" end="13"/>
                                            </p:txEl>
                                          </p:spTgt>
                                        </p:tgtEl>
                                      </p:cBhvr>
                                    </p:animEffect>
                                  </p:childTnLst>
                                </p:cTn>
                              </p:par>
                              <p:par>
                                <p:cTn id="38" presetID="5" presetClass="entr" presetSubtype="10" fill="hold" nodeType="withEffect">
                                  <p:stCondLst>
                                    <p:cond delay="0"/>
                                  </p:stCondLst>
                                  <p:childTnLst>
                                    <p:set>
                                      <p:cBhvr>
                                        <p:cTn id="39" dur="1" fill="hold">
                                          <p:stCondLst>
                                            <p:cond delay="0"/>
                                          </p:stCondLst>
                                        </p:cTn>
                                        <p:tgtEl>
                                          <p:spTgt spid="7">
                                            <p:txEl>
                                              <p:pRg st="14" end="14"/>
                                            </p:txEl>
                                          </p:spTgt>
                                        </p:tgtEl>
                                        <p:attrNameLst>
                                          <p:attrName>style.visibility</p:attrName>
                                        </p:attrNameLst>
                                      </p:cBhvr>
                                      <p:to>
                                        <p:strVal val="visible"/>
                                      </p:to>
                                    </p:set>
                                    <p:animEffect transition="in" filter="checkerboard(across)">
                                      <p:cBhvr>
                                        <p:cTn id="40" dur="500"/>
                                        <p:tgtEl>
                                          <p:spTgt spid="7">
                                            <p:txEl>
                                              <p:pRg st="14" end="14"/>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5" presetClass="entr" presetSubtype="10" fill="hold" nodeType="click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checkerboard(across)">
                                      <p:cBhvr>
                                        <p:cTn id="45" dur="500"/>
                                        <p:tgtEl>
                                          <p:spTgt spid="8"/>
                                        </p:tgtEl>
                                      </p:cBhvr>
                                    </p:animEffect>
                                  </p:childTnLst>
                                </p:cTn>
                              </p:par>
                            </p:childTnLst>
                          </p:cTn>
                        </p:par>
                      </p:childTnLst>
                    </p:cTn>
                  </p:par>
                  <p:par>
                    <p:cTn id="46" fill="hold">
                      <p:stCondLst>
                        <p:cond delay="indefinite"/>
                      </p:stCondLst>
                      <p:childTnLst>
                        <p:par>
                          <p:cTn id="47" fill="hold">
                            <p:stCondLst>
                              <p:cond delay="0"/>
                            </p:stCondLst>
                            <p:childTnLst>
                              <p:par>
                                <p:cTn id="48" presetID="5" presetClass="entr" presetSubtype="10" fill="hold" nodeType="clickEffect">
                                  <p:stCondLst>
                                    <p:cond delay="0"/>
                                  </p:stCondLst>
                                  <p:childTnLst>
                                    <p:set>
                                      <p:cBhvr>
                                        <p:cTn id="49" dur="1" fill="hold">
                                          <p:stCondLst>
                                            <p:cond delay="0"/>
                                          </p:stCondLst>
                                        </p:cTn>
                                        <p:tgtEl>
                                          <p:spTgt spid="7">
                                            <p:txEl>
                                              <p:pRg st="17" end="17"/>
                                            </p:txEl>
                                          </p:spTgt>
                                        </p:tgtEl>
                                        <p:attrNameLst>
                                          <p:attrName>style.visibility</p:attrName>
                                        </p:attrNameLst>
                                      </p:cBhvr>
                                      <p:to>
                                        <p:strVal val="visible"/>
                                      </p:to>
                                    </p:set>
                                    <p:animEffect transition="in" filter="checkerboard(across)">
                                      <p:cBhvr>
                                        <p:cTn id="50" dur="500"/>
                                        <p:tgtEl>
                                          <p:spTgt spid="7">
                                            <p:txEl>
                                              <p:pRg st="17" end="17"/>
                                            </p:txEl>
                                          </p:spTgt>
                                        </p:tgtEl>
                                      </p:cBhvr>
                                    </p:animEffect>
                                  </p:childTnLst>
                                </p:cTn>
                              </p:par>
                              <p:par>
                                <p:cTn id="51" presetID="5" presetClass="entr" presetSubtype="10" fill="hold" nodeType="withEffect">
                                  <p:stCondLst>
                                    <p:cond delay="0"/>
                                  </p:stCondLst>
                                  <p:childTnLst>
                                    <p:set>
                                      <p:cBhvr>
                                        <p:cTn id="52" dur="1" fill="hold">
                                          <p:stCondLst>
                                            <p:cond delay="0"/>
                                          </p:stCondLst>
                                        </p:cTn>
                                        <p:tgtEl>
                                          <p:spTgt spid="7">
                                            <p:txEl>
                                              <p:pRg st="18" end="18"/>
                                            </p:txEl>
                                          </p:spTgt>
                                        </p:tgtEl>
                                        <p:attrNameLst>
                                          <p:attrName>style.visibility</p:attrName>
                                        </p:attrNameLst>
                                      </p:cBhvr>
                                      <p:to>
                                        <p:strVal val="visible"/>
                                      </p:to>
                                    </p:set>
                                    <p:animEffect transition="in" filter="checkerboard(across)">
                                      <p:cBhvr>
                                        <p:cTn id="53" dur="500"/>
                                        <p:tgtEl>
                                          <p:spTgt spid="7">
                                            <p:txEl>
                                              <p:pRg st="18" end="1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lum bright="-10000"/>
          </a:blip>
          <a:srcRect/>
          <a:stretch>
            <a:fillRect/>
          </a:stretch>
        </p:blipFill>
        <p:spPr bwMode="auto">
          <a:xfrm>
            <a:off x="0" y="0"/>
            <a:ext cx="9144000" cy="6858000"/>
          </a:xfrm>
          <a:prstGeom prst="rect">
            <a:avLst/>
          </a:prstGeom>
          <a:noFill/>
          <a:ln w="9525">
            <a:noFill/>
            <a:miter lim="800000"/>
            <a:headEnd/>
            <a:tailEnd/>
          </a:ln>
        </p:spPr>
      </p:pic>
      <p:sp>
        <p:nvSpPr>
          <p:cNvPr id="3" name="Footer Placeholder 2"/>
          <p:cNvSpPr>
            <a:spLocks noGrp="1"/>
          </p:cNvSpPr>
          <p:nvPr>
            <p:ph type="ftr" sz="quarter" idx="11"/>
          </p:nvPr>
        </p:nvSpPr>
        <p:spPr/>
        <p:txBody>
          <a:bodyPr/>
          <a:lstStyle/>
          <a:p>
            <a:r>
              <a:rPr lang="en-GB" smtClean="0"/>
              <a:t>Tania Davies</a:t>
            </a:r>
            <a:endParaRPr lang="en-GB" dirty="0"/>
          </a:p>
        </p:txBody>
      </p:sp>
      <p:sp>
        <p:nvSpPr>
          <p:cNvPr id="4" name="TextBox 3"/>
          <p:cNvSpPr txBox="1"/>
          <p:nvPr/>
        </p:nvSpPr>
        <p:spPr>
          <a:xfrm>
            <a:off x="357158" y="428605"/>
            <a:ext cx="8429684" cy="5940088"/>
          </a:xfrm>
          <a:prstGeom prst="rect">
            <a:avLst/>
          </a:prstGeom>
          <a:noFill/>
        </p:spPr>
        <p:txBody>
          <a:bodyPr wrap="square" rtlCol="0">
            <a:spAutoFit/>
          </a:bodyPr>
          <a:lstStyle/>
          <a:p>
            <a:pPr marL="342900" indent="-342900"/>
            <a:r>
              <a:rPr lang="en-GB" b="1" i="1" dirty="0" smtClean="0"/>
              <a:t>1991 </a:t>
            </a:r>
            <a:r>
              <a:rPr lang="en-GB" dirty="0" smtClean="0"/>
              <a:t>ACPCs required to investigate whether child protection procedures were correctly </a:t>
            </a:r>
          </a:p>
          <a:p>
            <a:pPr marL="342900" indent="-342900"/>
            <a:r>
              <a:rPr lang="en-GB" dirty="0" smtClean="0"/>
              <a:t>followed when a child died from suspected abuse</a:t>
            </a:r>
          </a:p>
          <a:p>
            <a:pPr marL="342900" indent="-342900"/>
            <a:endParaRPr lang="en-GB" sz="1000" b="1" i="1" dirty="0" smtClean="0"/>
          </a:p>
          <a:p>
            <a:pPr marL="342900" indent="-342900">
              <a:buAutoNum type="arabicPlain" startAt="1999"/>
            </a:pPr>
            <a:r>
              <a:rPr lang="en-GB" b="1" i="1" dirty="0" smtClean="0"/>
              <a:t> The Protection of Children Act </a:t>
            </a:r>
            <a:r>
              <a:rPr lang="en-GB" dirty="0" smtClean="0"/>
              <a:t>aimed to stop paedophiles from working with</a:t>
            </a:r>
          </a:p>
          <a:p>
            <a:pPr marL="342900" indent="-342900"/>
            <a:r>
              <a:rPr lang="en-GB" dirty="0" smtClean="0"/>
              <a:t>children – organisations working with children are now required to tell the </a:t>
            </a:r>
          </a:p>
          <a:p>
            <a:pPr marL="342900" indent="-342900"/>
            <a:r>
              <a:rPr lang="en-GB" dirty="0" smtClean="0"/>
              <a:t>department of Health about anyone suspected of putting children at risk or </a:t>
            </a:r>
          </a:p>
          <a:p>
            <a:pPr marL="342900" indent="-342900"/>
            <a:r>
              <a:rPr lang="en-GB" dirty="0" smtClean="0"/>
              <a:t>harming them</a:t>
            </a:r>
          </a:p>
          <a:p>
            <a:pPr marL="342900" indent="-342900"/>
            <a:endParaRPr lang="en-GB" sz="1000" dirty="0" smtClean="0"/>
          </a:p>
          <a:p>
            <a:pPr marL="342900" indent="-342900"/>
            <a:r>
              <a:rPr lang="en-GB" b="1" i="1" dirty="0" smtClean="0"/>
              <a:t>after the Laming Report</a:t>
            </a:r>
          </a:p>
          <a:p>
            <a:pPr marL="342900" indent="-342900"/>
            <a:r>
              <a:rPr lang="en-GB" dirty="0" smtClean="0"/>
              <a:t>into the death of Victoria Climbe the </a:t>
            </a:r>
            <a:r>
              <a:rPr lang="en-GB" b="1" dirty="0" smtClean="0"/>
              <a:t>Children’s Act 2003</a:t>
            </a:r>
          </a:p>
          <a:p>
            <a:pPr marL="342900" indent="-342900"/>
            <a:r>
              <a:rPr lang="en-GB" dirty="0" smtClean="0"/>
              <a:t>was passed.  </a:t>
            </a:r>
          </a:p>
          <a:p>
            <a:pPr marL="342900" indent="-342900"/>
            <a:endParaRPr lang="en-GB" dirty="0" smtClean="0"/>
          </a:p>
          <a:p>
            <a:pPr marL="342900" indent="-342900">
              <a:buFont typeface="Arial" pitchFamily="34" charset="0"/>
              <a:buChar char="•"/>
            </a:pPr>
            <a:r>
              <a:rPr lang="en-GB" dirty="0" smtClean="0"/>
              <a:t>The Laming Report found that health, police and social services missed 12 </a:t>
            </a:r>
          </a:p>
          <a:p>
            <a:pPr marL="342900" indent="-342900"/>
            <a:r>
              <a:rPr lang="en-GB" dirty="0" smtClean="0"/>
              <a:t>       opportunities to prevent her death</a:t>
            </a:r>
          </a:p>
          <a:p>
            <a:pPr marL="342900" indent="-342900">
              <a:buFont typeface="Arial" pitchFamily="34" charset="0"/>
              <a:buChar char="•"/>
            </a:pPr>
            <a:r>
              <a:rPr lang="en-GB" dirty="0" smtClean="0"/>
              <a:t>The Act mandated that each LA appointed a Children’s Director and that statutory Local Safeguarding Children Boards replace ACPCs</a:t>
            </a:r>
          </a:p>
          <a:p>
            <a:pPr marL="342900" indent="-342900">
              <a:buFont typeface="Arial" pitchFamily="34" charset="0"/>
              <a:buChar char="•"/>
            </a:pPr>
            <a:r>
              <a:rPr lang="en-GB" dirty="0" smtClean="0"/>
              <a:t>The same year, </a:t>
            </a:r>
            <a:r>
              <a:rPr lang="en-GB" b="1" dirty="0" smtClean="0"/>
              <a:t>the </a:t>
            </a:r>
            <a:r>
              <a:rPr lang="en-GB" b="1" dirty="0" err="1" smtClean="0"/>
              <a:t>Bichard</a:t>
            </a:r>
            <a:r>
              <a:rPr lang="en-GB" b="1" dirty="0" smtClean="0"/>
              <a:t> Inquiry </a:t>
            </a:r>
            <a:r>
              <a:rPr lang="en-GB" dirty="0" smtClean="0"/>
              <a:t>into the </a:t>
            </a:r>
            <a:r>
              <a:rPr lang="en-GB" dirty="0" err="1" smtClean="0"/>
              <a:t>Soham</a:t>
            </a:r>
            <a:r>
              <a:rPr lang="en-GB" dirty="0" smtClean="0"/>
              <a:t> murders recommended a </a:t>
            </a:r>
          </a:p>
          <a:p>
            <a:pPr marL="342900" indent="-342900"/>
            <a:r>
              <a:rPr lang="en-GB" dirty="0" smtClean="0"/>
              <a:t>        registration scheme for those working with children and vulnerable adults</a:t>
            </a:r>
          </a:p>
          <a:p>
            <a:pPr marL="342900" indent="-342900"/>
            <a:r>
              <a:rPr lang="en-GB" dirty="0" smtClean="0"/>
              <a:t>        this resulted  in the Independent Safeguarding Authority responsible for the Vetting and  Barring  Scheme</a:t>
            </a:r>
          </a:p>
          <a:p>
            <a:pPr marL="342900" indent="-342900">
              <a:buFont typeface="Arial" pitchFamily="34" charset="0"/>
              <a:buChar char="•"/>
            </a:pPr>
            <a:r>
              <a:rPr lang="en-GB" dirty="0" smtClean="0"/>
              <a:t>ISA has since merged with the Criminal Records Bureau to form a new body, the </a:t>
            </a:r>
          </a:p>
          <a:p>
            <a:pPr marL="342900" indent="-342900"/>
            <a:r>
              <a:rPr lang="en-GB" dirty="0" smtClean="0"/>
              <a:t>       Disclosure &amp; Barring Service.</a:t>
            </a:r>
          </a:p>
        </p:txBody>
      </p:sp>
      <p:sp>
        <p:nvSpPr>
          <p:cNvPr id="5" name="Slide Number Placeholder 4"/>
          <p:cNvSpPr>
            <a:spLocks noGrp="1"/>
          </p:cNvSpPr>
          <p:nvPr>
            <p:ph type="sldNum" sz="quarter" idx="12"/>
          </p:nvPr>
        </p:nvSpPr>
        <p:spPr/>
        <p:txBody>
          <a:bodyPr/>
          <a:lstStyle/>
          <a:p>
            <a:fld id="{69A3715D-BC42-4595-B3EA-F8AC051A7172}" type="slidenum">
              <a:rPr lang="en-GB" smtClean="0"/>
              <a:pPr/>
              <a:t>7</a:t>
            </a:fld>
            <a:endParaRPr lang="en-GB" dirty="0"/>
          </a:p>
        </p:txBody>
      </p:sp>
      <p:pic>
        <p:nvPicPr>
          <p:cNvPr id="5122" name="Picture 2" descr="http://newsimg.bbc.co.uk/media/images/38587000/jpg/_38587883_4x4_climbie_100.jpg"/>
          <p:cNvPicPr>
            <a:picLocks noChangeAspect="1" noChangeArrowheads="1"/>
          </p:cNvPicPr>
          <p:nvPr/>
        </p:nvPicPr>
        <p:blipFill>
          <a:blip r:embed="rId3"/>
          <a:srcRect/>
          <a:stretch>
            <a:fillRect/>
          </a:stretch>
        </p:blipFill>
        <p:spPr bwMode="auto">
          <a:xfrm>
            <a:off x="6215074" y="2285992"/>
            <a:ext cx="952500" cy="114300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diamond(in)">
                                      <p:cBhvr>
                                        <p:cTn id="7" dur="2000"/>
                                        <p:tgtEl>
                                          <p:spTgt spid="4">
                                            <p:txEl>
                                              <p:pRg st="3" end="3"/>
                                            </p:txEl>
                                          </p:spTgt>
                                        </p:tgtEl>
                                      </p:cBhvr>
                                    </p:animEffect>
                                  </p:childTnLst>
                                </p:cTn>
                              </p:par>
                              <p:par>
                                <p:cTn id="8" presetID="8" presetClass="entr" presetSubtype="16" fill="hold" nodeType="withEffect">
                                  <p:stCondLst>
                                    <p:cond delay="0"/>
                                  </p:stCondLst>
                                  <p:childTnLst>
                                    <p:set>
                                      <p:cBhvr>
                                        <p:cTn id="9" dur="1" fill="hold">
                                          <p:stCondLst>
                                            <p:cond delay="0"/>
                                          </p:stCondLst>
                                        </p:cTn>
                                        <p:tgtEl>
                                          <p:spTgt spid="4">
                                            <p:txEl>
                                              <p:pRg st="4" end="4"/>
                                            </p:txEl>
                                          </p:spTgt>
                                        </p:tgtEl>
                                        <p:attrNameLst>
                                          <p:attrName>style.visibility</p:attrName>
                                        </p:attrNameLst>
                                      </p:cBhvr>
                                      <p:to>
                                        <p:strVal val="visible"/>
                                      </p:to>
                                    </p:set>
                                    <p:animEffect transition="in" filter="diamond(in)">
                                      <p:cBhvr>
                                        <p:cTn id="10" dur="2000"/>
                                        <p:tgtEl>
                                          <p:spTgt spid="4">
                                            <p:txEl>
                                              <p:pRg st="4" end="4"/>
                                            </p:txEl>
                                          </p:spTgt>
                                        </p:tgtEl>
                                      </p:cBhvr>
                                    </p:animEffect>
                                  </p:childTnLst>
                                </p:cTn>
                              </p:par>
                              <p:par>
                                <p:cTn id="11" presetID="8" presetClass="entr" presetSubtype="16" fill="hold" nodeType="withEffect">
                                  <p:stCondLst>
                                    <p:cond delay="0"/>
                                  </p:stCondLst>
                                  <p:childTnLst>
                                    <p:set>
                                      <p:cBhvr>
                                        <p:cTn id="12" dur="1" fill="hold">
                                          <p:stCondLst>
                                            <p:cond delay="0"/>
                                          </p:stCondLst>
                                        </p:cTn>
                                        <p:tgtEl>
                                          <p:spTgt spid="4">
                                            <p:txEl>
                                              <p:pRg st="5" end="5"/>
                                            </p:txEl>
                                          </p:spTgt>
                                        </p:tgtEl>
                                        <p:attrNameLst>
                                          <p:attrName>style.visibility</p:attrName>
                                        </p:attrNameLst>
                                      </p:cBhvr>
                                      <p:to>
                                        <p:strVal val="visible"/>
                                      </p:to>
                                    </p:set>
                                    <p:animEffect transition="in" filter="diamond(in)">
                                      <p:cBhvr>
                                        <p:cTn id="13" dur="2000"/>
                                        <p:tgtEl>
                                          <p:spTgt spid="4">
                                            <p:txEl>
                                              <p:pRg st="5" end="5"/>
                                            </p:txEl>
                                          </p:spTgt>
                                        </p:tgtEl>
                                      </p:cBhvr>
                                    </p:animEffect>
                                  </p:childTnLst>
                                </p:cTn>
                              </p:par>
                              <p:par>
                                <p:cTn id="14" presetID="8" presetClass="entr" presetSubtype="16" fill="hold" nodeType="withEffect">
                                  <p:stCondLst>
                                    <p:cond delay="0"/>
                                  </p:stCondLst>
                                  <p:childTnLst>
                                    <p:set>
                                      <p:cBhvr>
                                        <p:cTn id="15" dur="1" fill="hold">
                                          <p:stCondLst>
                                            <p:cond delay="0"/>
                                          </p:stCondLst>
                                        </p:cTn>
                                        <p:tgtEl>
                                          <p:spTgt spid="4">
                                            <p:txEl>
                                              <p:pRg st="6" end="6"/>
                                            </p:txEl>
                                          </p:spTgt>
                                        </p:tgtEl>
                                        <p:attrNameLst>
                                          <p:attrName>style.visibility</p:attrName>
                                        </p:attrNameLst>
                                      </p:cBhvr>
                                      <p:to>
                                        <p:strVal val="visible"/>
                                      </p:to>
                                    </p:set>
                                    <p:animEffect transition="in" filter="diamond(in)">
                                      <p:cBhvr>
                                        <p:cTn id="16" dur="2000"/>
                                        <p:tgtEl>
                                          <p:spTgt spid="4">
                                            <p:txEl>
                                              <p:pRg st="6" end="6"/>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8" presetClass="entr" presetSubtype="16" fill="hold" nodeType="clickEffect">
                                  <p:stCondLst>
                                    <p:cond delay="0"/>
                                  </p:stCondLst>
                                  <p:childTnLst>
                                    <p:set>
                                      <p:cBhvr>
                                        <p:cTn id="20" dur="1" fill="hold">
                                          <p:stCondLst>
                                            <p:cond delay="0"/>
                                          </p:stCondLst>
                                        </p:cTn>
                                        <p:tgtEl>
                                          <p:spTgt spid="4">
                                            <p:txEl>
                                              <p:pRg st="8" end="8"/>
                                            </p:txEl>
                                          </p:spTgt>
                                        </p:tgtEl>
                                        <p:attrNameLst>
                                          <p:attrName>style.visibility</p:attrName>
                                        </p:attrNameLst>
                                      </p:cBhvr>
                                      <p:to>
                                        <p:strVal val="visible"/>
                                      </p:to>
                                    </p:set>
                                    <p:animEffect transition="in" filter="diamond(in)">
                                      <p:cBhvr>
                                        <p:cTn id="21" dur="2000"/>
                                        <p:tgtEl>
                                          <p:spTgt spid="4">
                                            <p:txEl>
                                              <p:pRg st="8" end="8"/>
                                            </p:txEl>
                                          </p:spTgt>
                                        </p:tgtEl>
                                      </p:cBhvr>
                                    </p:animEffect>
                                  </p:childTnLst>
                                </p:cTn>
                              </p:par>
                              <p:par>
                                <p:cTn id="22" presetID="8" presetClass="entr" presetSubtype="16" fill="hold" nodeType="withEffect">
                                  <p:stCondLst>
                                    <p:cond delay="0"/>
                                  </p:stCondLst>
                                  <p:childTnLst>
                                    <p:set>
                                      <p:cBhvr>
                                        <p:cTn id="23" dur="1" fill="hold">
                                          <p:stCondLst>
                                            <p:cond delay="0"/>
                                          </p:stCondLst>
                                        </p:cTn>
                                        <p:tgtEl>
                                          <p:spTgt spid="4">
                                            <p:txEl>
                                              <p:pRg st="9" end="9"/>
                                            </p:txEl>
                                          </p:spTgt>
                                        </p:tgtEl>
                                        <p:attrNameLst>
                                          <p:attrName>style.visibility</p:attrName>
                                        </p:attrNameLst>
                                      </p:cBhvr>
                                      <p:to>
                                        <p:strVal val="visible"/>
                                      </p:to>
                                    </p:set>
                                    <p:animEffect transition="in" filter="diamond(in)">
                                      <p:cBhvr>
                                        <p:cTn id="24" dur="2000"/>
                                        <p:tgtEl>
                                          <p:spTgt spid="4">
                                            <p:txEl>
                                              <p:pRg st="9" end="9"/>
                                            </p:txEl>
                                          </p:spTgt>
                                        </p:tgtEl>
                                      </p:cBhvr>
                                    </p:animEffect>
                                  </p:childTnLst>
                                </p:cTn>
                              </p:par>
                              <p:par>
                                <p:cTn id="25" presetID="8" presetClass="entr" presetSubtype="16" fill="hold"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animEffect transition="in" filter="diamond(in)">
                                      <p:cBhvr>
                                        <p:cTn id="27" dur="2000"/>
                                        <p:tgtEl>
                                          <p:spTgt spid="4">
                                            <p:txEl>
                                              <p:pRg st="10" end="10"/>
                                            </p:txEl>
                                          </p:spTgt>
                                        </p:tgtEl>
                                      </p:cBhvr>
                                    </p:animEffect>
                                  </p:childTnLst>
                                </p:cTn>
                              </p:par>
                              <p:par>
                                <p:cTn id="28" presetID="8" presetClass="entr" presetSubtype="16" fill="hold" nodeType="withEffect">
                                  <p:stCondLst>
                                    <p:cond delay="0"/>
                                  </p:stCondLst>
                                  <p:childTnLst>
                                    <p:set>
                                      <p:cBhvr>
                                        <p:cTn id="29" dur="1" fill="hold">
                                          <p:stCondLst>
                                            <p:cond delay="0"/>
                                          </p:stCondLst>
                                        </p:cTn>
                                        <p:tgtEl>
                                          <p:spTgt spid="4">
                                            <p:txEl>
                                              <p:pRg st="12" end="12"/>
                                            </p:txEl>
                                          </p:spTgt>
                                        </p:tgtEl>
                                        <p:attrNameLst>
                                          <p:attrName>style.visibility</p:attrName>
                                        </p:attrNameLst>
                                      </p:cBhvr>
                                      <p:to>
                                        <p:strVal val="visible"/>
                                      </p:to>
                                    </p:set>
                                    <p:animEffect transition="in" filter="diamond(in)">
                                      <p:cBhvr>
                                        <p:cTn id="30" dur="2000"/>
                                        <p:tgtEl>
                                          <p:spTgt spid="4">
                                            <p:txEl>
                                              <p:pRg st="12" end="12"/>
                                            </p:txEl>
                                          </p:spTgt>
                                        </p:tgtEl>
                                      </p:cBhvr>
                                    </p:animEffect>
                                  </p:childTnLst>
                                </p:cTn>
                              </p:par>
                              <p:par>
                                <p:cTn id="31" presetID="8" presetClass="entr" presetSubtype="16" fill="hold" nodeType="withEffect">
                                  <p:stCondLst>
                                    <p:cond delay="0"/>
                                  </p:stCondLst>
                                  <p:childTnLst>
                                    <p:set>
                                      <p:cBhvr>
                                        <p:cTn id="32" dur="1" fill="hold">
                                          <p:stCondLst>
                                            <p:cond delay="0"/>
                                          </p:stCondLst>
                                        </p:cTn>
                                        <p:tgtEl>
                                          <p:spTgt spid="4">
                                            <p:txEl>
                                              <p:pRg st="13" end="13"/>
                                            </p:txEl>
                                          </p:spTgt>
                                        </p:tgtEl>
                                        <p:attrNameLst>
                                          <p:attrName>style.visibility</p:attrName>
                                        </p:attrNameLst>
                                      </p:cBhvr>
                                      <p:to>
                                        <p:strVal val="visible"/>
                                      </p:to>
                                    </p:set>
                                    <p:animEffect transition="in" filter="diamond(in)">
                                      <p:cBhvr>
                                        <p:cTn id="33" dur="2000"/>
                                        <p:tgtEl>
                                          <p:spTgt spid="4">
                                            <p:txEl>
                                              <p:pRg st="13" end="13"/>
                                            </p:txEl>
                                          </p:spTgt>
                                        </p:tgtEl>
                                      </p:cBhvr>
                                    </p:animEffect>
                                  </p:childTnLst>
                                </p:cTn>
                              </p:par>
                              <p:par>
                                <p:cTn id="34" presetID="8" presetClass="entr" presetSubtype="16" fill="hold" nodeType="withEffect">
                                  <p:stCondLst>
                                    <p:cond delay="0"/>
                                  </p:stCondLst>
                                  <p:childTnLst>
                                    <p:set>
                                      <p:cBhvr>
                                        <p:cTn id="35" dur="1" fill="hold">
                                          <p:stCondLst>
                                            <p:cond delay="0"/>
                                          </p:stCondLst>
                                        </p:cTn>
                                        <p:tgtEl>
                                          <p:spTgt spid="4">
                                            <p:txEl>
                                              <p:pRg st="14" end="14"/>
                                            </p:txEl>
                                          </p:spTgt>
                                        </p:tgtEl>
                                        <p:attrNameLst>
                                          <p:attrName>style.visibility</p:attrName>
                                        </p:attrNameLst>
                                      </p:cBhvr>
                                      <p:to>
                                        <p:strVal val="visible"/>
                                      </p:to>
                                    </p:set>
                                    <p:animEffect transition="in" filter="diamond(in)">
                                      <p:cBhvr>
                                        <p:cTn id="36" dur="2000"/>
                                        <p:tgtEl>
                                          <p:spTgt spid="4">
                                            <p:txEl>
                                              <p:pRg st="14" end="14"/>
                                            </p:txEl>
                                          </p:spTgt>
                                        </p:tgtEl>
                                      </p:cBhvr>
                                    </p:animEffect>
                                  </p:childTnLst>
                                </p:cTn>
                              </p:par>
                              <p:par>
                                <p:cTn id="37" presetID="8" presetClass="entr" presetSubtype="16" fill="hold" nodeType="withEffect">
                                  <p:stCondLst>
                                    <p:cond delay="0"/>
                                  </p:stCondLst>
                                  <p:childTnLst>
                                    <p:set>
                                      <p:cBhvr>
                                        <p:cTn id="38" dur="1" fill="hold">
                                          <p:stCondLst>
                                            <p:cond delay="0"/>
                                          </p:stCondLst>
                                        </p:cTn>
                                        <p:tgtEl>
                                          <p:spTgt spid="4">
                                            <p:txEl>
                                              <p:pRg st="15" end="15"/>
                                            </p:txEl>
                                          </p:spTgt>
                                        </p:tgtEl>
                                        <p:attrNameLst>
                                          <p:attrName>style.visibility</p:attrName>
                                        </p:attrNameLst>
                                      </p:cBhvr>
                                      <p:to>
                                        <p:strVal val="visible"/>
                                      </p:to>
                                    </p:set>
                                    <p:animEffect transition="in" filter="diamond(in)">
                                      <p:cBhvr>
                                        <p:cTn id="39" dur="2000"/>
                                        <p:tgtEl>
                                          <p:spTgt spid="4">
                                            <p:txEl>
                                              <p:pRg st="15" end="15"/>
                                            </p:txEl>
                                          </p:spTgt>
                                        </p:tgtEl>
                                      </p:cBhvr>
                                    </p:animEffect>
                                  </p:childTnLst>
                                </p:cTn>
                              </p:par>
                              <p:par>
                                <p:cTn id="40" presetID="8" presetClass="entr" presetSubtype="16" fill="hold" nodeType="withEffect">
                                  <p:stCondLst>
                                    <p:cond delay="0"/>
                                  </p:stCondLst>
                                  <p:childTnLst>
                                    <p:set>
                                      <p:cBhvr>
                                        <p:cTn id="41" dur="1" fill="hold">
                                          <p:stCondLst>
                                            <p:cond delay="0"/>
                                          </p:stCondLst>
                                        </p:cTn>
                                        <p:tgtEl>
                                          <p:spTgt spid="4">
                                            <p:txEl>
                                              <p:pRg st="16" end="16"/>
                                            </p:txEl>
                                          </p:spTgt>
                                        </p:tgtEl>
                                        <p:attrNameLst>
                                          <p:attrName>style.visibility</p:attrName>
                                        </p:attrNameLst>
                                      </p:cBhvr>
                                      <p:to>
                                        <p:strVal val="visible"/>
                                      </p:to>
                                    </p:set>
                                    <p:animEffect transition="in" filter="diamond(in)">
                                      <p:cBhvr>
                                        <p:cTn id="42" dur="2000"/>
                                        <p:tgtEl>
                                          <p:spTgt spid="4">
                                            <p:txEl>
                                              <p:pRg st="16" end="16"/>
                                            </p:txEl>
                                          </p:spTgt>
                                        </p:tgtEl>
                                      </p:cBhvr>
                                    </p:animEffect>
                                  </p:childTnLst>
                                </p:cTn>
                              </p:par>
                              <p:par>
                                <p:cTn id="43" presetID="8" presetClass="entr" presetSubtype="16" fill="hold" nodeType="withEffect">
                                  <p:stCondLst>
                                    <p:cond delay="0"/>
                                  </p:stCondLst>
                                  <p:childTnLst>
                                    <p:set>
                                      <p:cBhvr>
                                        <p:cTn id="44" dur="1" fill="hold">
                                          <p:stCondLst>
                                            <p:cond delay="0"/>
                                          </p:stCondLst>
                                        </p:cTn>
                                        <p:tgtEl>
                                          <p:spTgt spid="4">
                                            <p:txEl>
                                              <p:pRg st="17" end="17"/>
                                            </p:txEl>
                                          </p:spTgt>
                                        </p:tgtEl>
                                        <p:attrNameLst>
                                          <p:attrName>style.visibility</p:attrName>
                                        </p:attrNameLst>
                                      </p:cBhvr>
                                      <p:to>
                                        <p:strVal val="visible"/>
                                      </p:to>
                                    </p:set>
                                    <p:animEffect transition="in" filter="diamond(in)">
                                      <p:cBhvr>
                                        <p:cTn id="45" dur="2000"/>
                                        <p:tgtEl>
                                          <p:spTgt spid="4">
                                            <p:txEl>
                                              <p:pRg st="17" end="17"/>
                                            </p:txEl>
                                          </p:spTgt>
                                        </p:tgtEl>
                                      </p:cBhvr>
                                    </p:animEffect>
                                  </p:childTnLst>
                                </p:cTn>
                              </p:par>
                              <p:par>
                                <p:cTn id="46" presetID="8" presetClass="entr" presetSubtype="16" fill="hold" nodeType="withEffect">
                                  <p:stCondLst>
                                    <p:cond delay="0"/>
                                  </p:stCondLst>
                                  <p:childTnLst>
                                    <p:set>
                                      <p:cBhvr>
                                        <p:cTn id="47" dur="1" fill="hold">
                                          <p:stCondLst>
                                            <p:cond delay="0"/>
                                          </p:stCondLst>
                                        </p:cTn>
                                        <p:tgtEl>
                                          <p:spTgt spid="4">
                                            <p:txEl>
                                              <p:pRg st="18" end="18"/>
                                            </p:txEl>
                                          </p:spTgt>
                                        </p:tgtEl>
                                        <p:attrNameLst>
                                          <p:attrName>style.visibility</p:attrName>
                                        </p:attrNameLst>
                                      </p:cBhvr>
                                      <p:to>
                                        <p:strVal val="visible"/>
                                      </p:to>
                                    </p:set>
                                    <p:animEffect transition="in" filter="diamond(in)">
                                      <p:cBhvr>
                                        <p:cTn id="48" dur="2000"/>
                                        <p:tgtEl>
                                          <p:spTgt spid="4">
                                            <p:txEl>
                                              <p:pRg st="18" end="18"/>
                                            </p:txEl>
                                          </p:spTgt>
                                        </p:tgtEl>
                                      </p:cBhvr>
                                    </p:animEffect>
                                  </p:childTnLst>
                                </p:cTn>
                              </p:par>
                              <p:par>
                                <p:cTn id="49" presetID="8" presetClass="entr" presetSubtype="16" fill="hold" nodeType="withEffect">
                                  <p:stCondLst>
                                    <p:cond delay="0"/>
                                  </p:stCondLst>
                                  <p:childTnLst>
                                    <p:set>
                                      <p:cBhvr>
                                        <p:cTn id="50" dur="1" fill="hold">
                                          <p:stCondLst>
                                            <p:cond delay="0"/>
                                          </p:stCondLst>
                                        </p:cTn>
                                        <p:tgtEl>
                                          <p:spTgt spid="4">
                                            <p:txEl>
                                              <p:pRg st="19" end="19"/>
                                            </p:txEl>
                                          </p:spTgt>
                                        </p:tgtEl>
                                        <p:attrNameLst>
                                          <p:attrName>style.visibility</p:attrName>
                                        </p:attrNameLst>
                                      </p:cBhvr>
                                      <p:to>
                                        <p:strVal val="visible"/>
                                      </p:to>
                                    </p:set>
                                    <p:animEffect transition="in" filter="diamond(in)">
                                      <p:cBhvr>
                                        <p:cTn id="51" dur="2000"/>
                                        <p:tgtEl>
                                          <p:spTgt spid="4">
                                            <p:txEl>
                                              <p:pRg st="19" end="19"/>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5122"/>
                                        </p:tgtEl>
                                        <p:attrNameLst>
                                          <p:attrName>style.visibility</p:attrName>
                                        </p:attrNameLst>
                                      </p:cBhvr>
                                      <p:to>
                                        <p:strVal val="visible"/>
                                      </p:to>
                                    </p:set>
                                    <p:anim calcmode="lin" valueType="num">
                                      <p:cBhvr additive="base">
                                        <p:cTn id="56" dur="500" fill="hold"/>
                                        <p:tgtEl>
                                          <p:spTgt spid="5122"/>
                                        </p:tgtEl>
                                        <p:attrNameLst>
                                          <p:attrName>ppt_x</p:attrName>
                                        </p:attrNameLst>
                                      </p:cBhvr>
                                      <p:tavLst>
                                        <p:tav tm="0">
                                          <p:val>
                                            <p:strVal val="#ppt_x"/>
                                          </p:val>
                                        </p:tav>
                                        <p:tav tm="100000">
                                          <p:val>
                                            <p:strVal val="#ppt_x"/>
                                          </p:val>
                                        </p:tav>
                                      </p:tavLst>
                                    </p:anim>
                                    <p:anim calcmode="lin" valueType="num">
                                      <p:cBhvr additive="base">
                                        <p:cTn id="57" dur="500" fill="hold"/>
                                        <p:tgtEl>
                                          <p:spTgt spid="51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lum bright="-10000"/>
          </a:blip>
          <a:srcRect/>
          <a:stretch>
            <a:fillRect/>
          </a:stretch>
        </p:blipFill>
        <p:spPr bwMode="auto">
          <a:xfrm>
            <a:off x="0" y="0"/>
            <a:ext cx="9144000" cy="6858000"/>
          </a:xfrm>
          <a:prstGeom prst="rect">
            <a:avLst/>
          </a:prstGeom>
          <a:noFill/>
          <a:ln w="9525">
            <a:noFill/>
            <a:miter lim="800000"/>
            <a:headEnd/>
            <a:tailEnd/>
          </a:ln>
        </p:spPr>
      </p:pic>
      <p:sp>
        <p:nvSpPr>
          <p:cNvPr id="6" name="Title 5"/>
          <p:cNvSpPr>
            <a:spLocks noGrp="1"/>
          </p:cNvSpPr>
          <p:nvPr>
            <p:ph type="title"/>
          </p:nvPr>
        </p:nvSpPr>
        <p:spPr/>
        <p:txBody>
          <a:bodyPr/>
          <a:lstStyle/>
          <a:p>
            <a:r>
              <a:rPr lang="en-GB" dirty="0"/>
              <a:t>Baby </a:t>
            </a:r>
            <a:r>
              <a:rPr lang="en-GB" dirty="0" smtClean="0"/>
              <a:t>P -11 November 2008 </a:t>
            </a:r>
            <a:endParaRPr lang="en-GB" dirty="0"/>
          </a:p>
        </p:txBody>
      </p:sp>
      <p:sp>
        <p:nvSpPr>
          <p:cNvPr id="7" name="Content Placeholder 6"/>
          <p:cNvSpPr>
            <a:spLocks noGrp="1"/>
          </p:cNvSpPr>
          <p:nvPr>
            <p:ph idx="1"/>
          </p:nvPr>
        </p:nvSpPr>
        <p:spPr/>
        <p:txBody>
          <a:bodyPr>
            <a:normAutofit fontScale="70000" lnSpcReduction="20000"/>
          </a:bodyPr>
          <a:lstStyle/>
          <a:p>
            <a:r>
              <a:rPr lang="en-GB" dirty="0"/>
              <a:t>Failure to identify children at immediate risk of harm and to act on evidence. This included a failure to talk to children believed to be at risk </a:t>
            </a:r>
          </a:p>
          <a:p>
            <a:r>
              <a:rPr lang="en-GB" dirty="0"/>
              <a:t>Agencies acting in isolation from one another without effective co-ordination </a:t>
            </a:r>
          </a:p>
          <a:p>
            <a:r>
              <a:rPr lang="en-GB" dirty="0"/>
              <a:t>Poor gathering, recording and sharing of information </a:t>
            </a:r>
          </a:p>
          <a:p>
            <a:r>
              <a:rPr lang="en-GB" dirty="0"/>
              <a:t>Insufficient supervision by senior management </a:t>
            </a:r>
          </a:p>
          <a:p>
            <a:r>
              <a:rPr lang="en-GB" dirty="0"/>
              <a:t>Insufficient challenge by the Safeguarding Children Board to council members and frontline staff </a:t>
            </a:r>
          </a:p>
          <a:p>
            <a:r>
              <a:rPr lang="en-GB" dirty="0"/>
              <a:t>Over-dependence on performance data which was not always accurate </a:t>
            </a:r>
          </a:p>
          <a:p>
            <a:r>
              <a:rPr lang="en-GB" dirty="0"/>
              <a:t>Poor child protection plans </a:t>
            </a:r>
          </a:p>
          <a:p>
            <a:r>
              <a:rPr lang="en-GB" dirty="0"/>
              <a:t>Failure to implement the recommendations of the Victoria </a:t>
            </a:r>
            <a:r>
              <a:rPr lang="en-GB" dirty="0" err="1"/>
              <a:t>Climbie</a:t>
            </a:r>
            <a:r>
              <a:rPr lang="en-GB" dirty="0"/>
              <a:t> inquiry, which heavily criticised it five years ago. </a:t>
            </a:r>
          </a:p>
        </p:txBody>
      </p:sp>
      <p:sp>
        <p:nvSpPr>
          <p:cNvPr id="3" name="Footer Placeholder 2"/>
          <p:cNvSpPr>
            <a:spLocks noGrp="1"/>
          </p:cNvSpPr>
          <p:nvPr>
            <p:ph type="ftr" sz="quarter" idx="11"/>
          </p:nvPr>
        </p:nvSpPr>
        <p:spPr/>
        <p:txBody>
          <a:bodyPr/>
          <a:lstStyle/>
          <a:p>
            <a:r>
              <a:rPr lang="en-GB" smtClean="0"/>
              <a:t>Tania Davies</a:t>
            </a:r>
            <a:endParaRPr lang="en-GB" dirty="0"/>
          </a:p>
        </p:txBody>
      </p:sp>
      <p:sp>
        <p:nvSpPr>
          <p:cNvPr id="5" name="Slide Number Placeholder 4"/>
          <p:cNvSpPr>
            <a:spLocks noGrp="1"/>
          </p:cNvSpPr>
          <p:nvPr>
            <p:ph type="sldNum" sz="quarter" idx="12"/>
          </p:nvPr>
        </p:nvSpPr>
        <p:spPr/>
        <p:txBody>
          <a:bodyPr/>
          <a:lstStyle/>
          <a:p>
            <a:fld id="{69A3715D-BC42-4595-B3EA-F8AC051A7172}" type="slidenum">
              <a:rPr lang="en-GB" smtClean="0"/>
              <a:pPr/>
              <a:t>8</a:t>
            </a:fld>
            <a:endParaRPr lang="en-GB" dirty="0"/>
          </a:p>
        </p:txBody>
      </p:sp>
    </p:spTree>
    <p:extLst>
      <p:ext uri="{BB962C8B-B14F-4D97-AF65-F5344CB8AC3E}">
        <p14:creationId xmlns:p14="http://schemas.microsoft.com/office/powerpoint/2010/main" val="277425515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lum bright="-10000"/>
          </a:blip>
          <a:srcRect/>
          <a:stretch>
            <a:fillRect/>
          </a:stretch>
        </p:blipFill>
        <p:spPr bwMode="auto">
          <a:xfrm>
            <a:off x="0" y="0"/>
            <a:ext cx="9144000" cy="6858000"/>
          </a:xfrm>
          <a:prstGeom prst="rect">
            <a:avLst/>
          </a:prstGeom>
          <a:noFill/>
          <a:ln w="9525">
            <a:noFill/>
            <a:miter lim="800000"/>
            <a:headEnd/>
            <a:tailEnd/>
          </a:ln>
        </p:spPr>
      </p:pic>
      <p:sp>
        <p:nvSpPr>
          <p:cNvPr id="6" name="Title 5"/>
          <p:cNvSpPr>
            <a:spLocks noGrp="1"/>
          </p:cNvSpPr>
          <p:nvPr>
            <p:ph type="title"/>
          </p:nvPr>
        </p:nvSpPr>
        <p:spPr/>
        <p:txBody>
          <a:bodyPr/>
          <a:lstStyle/>
          <a:p>
            <a:r>
              <a:rPr lang="en-GB" dirty="0" smtClean="0"/>
              <a:t>AWCPP 2008</a:t>
            </a:r>
            <a:endParaRPr lang="en-GB" dirty="0"/>
          </a:p>
        </p:txBody>
      </p:sp>
      <p:sp>
        <p:nvSpPr>
          <p:cNvPr id="7" name="Content Placeholder 6"/>
          <p:cNvSpPr>
            <a:spLocks noGrp="1"/>
          </p:cNvSpPr>
          <p:nvPr>
            <p:ph idx="1"/>
          </p:nvPr>
        </p:nvSpPr>
        <p:spPr/>
        <p:txBody>
          <a:bodyPr>
            <a:normAutofit fontScale="77500" lnSpcReduction="20000"/>
          </a:bodyPr>
          <a:lstStyle/>
          <a:p>
            <a:pPr marL="0" indent="0">
              <a:buNone/>
            </a:pPr>
            <a:r>
              <a:rPr lang="en-GB" dirty="0"/>
              <a:t>They outline the framework for determining how individual child protection referrals, actions and plans are made and carried out.  </a:t>
            </a:r>
            <a:endParaRPr lang="en-GB" dirty="0" smtClean="0"/>
          </a:p>
          <a:p>
            <a:pPr marL="0" indent="0">
              <a:buNone/>
            </a:pPr>
            <a:endParaRPr lang="en-GB" dirty="0"/>
          </a:p>
          <a:p>
            <a:pPr marL="0" indent="0">
              <a:buNone/>
            </a:pPr>
            <a:r>
              <a:rPr lang="en-GB" dirty="0" smtClean="0"/>
              <a:t>They </a:t>
            </a:r>
            <a:r>
              <a:rPr lang="en-GB" dirty="0"/>
              <a:t>are based on the principle that the protection of children from harm is the responsibility of all individuals and agencies working with children and families, and with adults who may pose a risk to children.  </a:t>
            </a:r>
            <a:endParaRPr lang="en-GB" dirty="0" smtClean="0"/>
          </a:p>
          <a:p>
            <a:pPr marL="0" indent="0">
              <a:buNone/>
            </a:pPr>
            <a:endParaRPr lang="en-GB" dirty="0"/>
          </a:p>
          <a:p>
            <a:pPr marL="0" indent="0">
              <a:buNone/>
            </a:pPr>
            <a:r>
              <a:rPr lang="en-GB" dirty="0" smtClean="0"/>
              <a:t>Partnership </a:t>
            </a:r>
            <a:r>
              <a:rPr lang="en-GB" dirty="0"/>
              <a:t>working and communication between agencies is identified as key in order to identify vulnerable children and to help keep them safe from harm and abuse</a:t>
            </a:r>
            <a:r>
              <a:rPr lang="en-GB" dirty="0" smtClean="0"/>
              <a:t>.</a:t>
            </a:r>
          </a:p>
          <a:p>
            <a:pPr marL="0" indent="0">
              <a:buNone/>
            </a:pPr>
            <a:endParaRPr lang="en-GB" dirty="0"/>
          </a:p>
          <a:p>
            <a:endParaRPr lang="en-GB" dirty="0"/>
          </a:p>
        </p:txBody>
      </p:sp>
      <p:sp>
        <p:nvSpPr>
          <p:cNvPr id="3" name="Footer Placeholder 2"/>
          <p:cNvSpPr>
            <a:spLocks noGrp="1"/>
          </p:cNvSpPr>
          <p:nvPr>
            <p:ph type="ftr" sz="quarter" idx="11"/>
          </p:nvPr>
        </p:nvSpPr>
        <p:spPr/>
        <p:txBody>
          <a:bodyPr/>
          <a:lstStyle/>
          <a:p>
            <a:r>
              <a:rPr lang="en-GB" smtClean="0"/>
              <a:t>Tania Davies</a:t>
            </a:r>
            <a:endParaRPr lang="en-GB" dirty="0"/>
          </a:p>
        </p:txBody>
      </p:sp>
      <p:sp>
        <p:nvSpPr>
          <p:cNvPr id="5" name="Slide Number Placeholder 4"/>
          <p:cNvSpPr>
            <a:spLocks noGrp="1"/>
          </p:cNvSpPr>
          <p:nvPr>
            <p:ph type="sldNum" sz="quarter" idx="12"/>
          </p:nvPr>
        </p:nvSpPr>
        <p:spPr/>
        <p:txBody>
          <a:bodyPr/>
          <a:lstStyle/>
          <a:p>
            <a:fld id="{69A3715D-BC42-4595-B3EA-F8AC051A7172}" type="slidenum">
              <a:rPr lang="en-GB" smtClean="0"/>
              <a:pPr/>
              <a:t>9</a:t>
            </a:fld>
            <a:endParaRPr lang="en-GB" dirty="0"/>
          </a:p>
        </p:txBody>
      </p:sp>
    </p:spTree>
    <p:extLst>
      <p:ext uri="{BB962C8B-B14F-4D97-AF65-F5344CB8AC3E}">
        <p14:creationId xmlns:p14="http://schemas.microsoft.com/office/powerpoint/2010/main" val="10782538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lum bright="-10000"/>
          </a:blip>
          <a:srcRect/>
          <a:stretch>
            <a:fillRect/>
          </a:stretch>
        </p:blipFill>
        <p:spPr bwMode="auto">
          <a:xfrm>
            <a:off x="0" y="0"/>
            <a:ext cx="9144000" cy="6858000"/>
          </a:xfrm>
          <a:prstGeom prst="rect">
            <a:avLst/>
          </a:prstGeom>
          <a:noFill/>
          <a:ln w="9525">
            <a:noFill/>
            <a:miter lim="800000"/>
            <a:headEnd/>
            <a:tailEnd/>
          </a:ln>
        </p:spPr>
      </p:pic>
      <p:sp>
        <p:nvSpPr>
          <p:cNvPr id="6" name="Title 5"/>
          <p:cNvSpPr>
            <a:spLocks noGrp="1"/>
          </p:cNvSpPr>
          <p:nvPr>
            <p:ph type="title"/>
          </p:nvPr>
        </p:nvSpPr>
        <p:spPr/>
        <p:txBody>
          <a:bodyPr/>
          <a:lstStyle/>
          <a:p>
            <a:r>
              <a:rPr lang="en-GB" dirty="0" smtClean="0"/>
              <a:t>SSWBA (Wales) 2014</a:t>
            </a:r>
            <a:endParaRPr lang="en-GB" dirty="0"/>
          </a:p>
        </p:txBody>
      </p:sp>
      <p:sp>
        <p:nvSpPr>
          <p:cNvPr id="7" name="Content Placeholder 6"/>
          <p:cNvSpPr>
            <a:spLocks noGrp="1"/>
          </p:cNvSpPr>
          <p:nvPr>
            <p:ph idx="1"/>
          </p:nvPr>
        </p:nvSpPr>
        <p:spPr>
          <a:xfrm>
            <a:off x="457200" y="1600200"/>
            <a:ext cx="8229600" cy="4853136"/>
          </a:xfrm>
        </p:spPr>
        <p:txBody>
          <a:bodyPr>
            <a:normAutofit fontScale="47500" lnSpcReduction="20000"/>
          </a:bodyPr>
          <a:lstStyle/>
          <a:p>
            <a:pPr marL="0" indent="0">
              <a:buNone/>
            </a:pPr>
            <a:r>
              <a:rPr lang="en-GB" sz="4200" dirty="0"/>
              <a:t>The Social Services and Well-being (Wales) Act changes the social services sector: </a:t>
            </a:r>
            <a:endParaRPr lang="en-GB" sz="4200" dirty="0" smtClean="0"/>
          </a:p>
          <a:p>
            <a:r>
              <a:rPr lang="en-GB" sz="4200" dirty="0" smtClean="0"/>
              <a:t>People </a:t>
            </a:r>
            <a:r>
              <a:rPr lang="en-GB" sz="4200" dirty="0"/>
              <a:t>have control over what support they need, making decisions about their care and support as an equal </a:t>
            </a:r>
            <a:r>
              <a:rPr lang="en-GB" sz="4200" dirty="0" smtClean="0"/>
              <a:t>partner (co-production) </a:t>
            </a:r>
          </a:p>
          <a:p>
            <a:r>
              <a:rPr lang="en-GB" sz="4200" dirty="0" smtClean="0"/>
              <a:t>New </a:t>
            </a:r>
            <a:r>
              <a:rPr lang="en-GB" sz="4200" dirty="0"/>
              <a:t>proportionate assessment focuses on the individual </a:t>
            </a:r>
            <a:endParaRPr lang="en-GB" sz="4200" dirty="0" smtClean="0"/>
          </a:p>
          <a:p>
            <a:r>
              <a:rPr lang="en-GB" sz="4200" dirty="0" smtClean="0"/>
              <a:t>Carers </a:t>
            </a:r>
            <a:r>
              <a:rPr lang="en-GB" sz="4200" dirty="0"/>
              <a:t>have an equal right to assessment for support to those who they care for </a:t>
            </a:r>
            <a:endParaRPr lang="en-GB" sz="4200" dirty="0" smtClean="0"/>
          </a:p>
          <a:p>
            <a:r>
              <a:rPr lang="en-GB" sz="4200" dirty="0" smtClean="0"/>
              <a:t>Easy </a:t>
            </a:r>
            <a:r>
              <a:rPr lang="en-GB" sz="4200" dirty="0"/>
              <a:t>access to information and advice is available to all </a:t>
            </a:r>
            <a:endParaRPr lang="en-GB" sz="4200" dirty="0" smtClean="0"/>
          </a:p>
          <a:p>
            <a:r>
              <a:rPr lang="en-GB" sz="4200" dirty="0" smtClean="0"/>
              <a:t>Powers </a:t>
            </a:r>
            <a:r>
              <a:rPr lang="en-GB" sz="4200" dirty="0"/>
              <a:t>to safeguard people are stronger </a:t>
            </a:r>
            <a:endParaRPr lang="en-GB" sz="4200" dirty="0" smtClean="0"/>
          </a:p>
          <a:p>
            <a:r>
              <a:rPr lang="en-GB" sz="4200" dirty="0" smtClean="0"/>
              <a:t>A </a:t>
            </a:r>
            <a:r>
              <a:rPr lang="en-GB" sz="4200" dirty="0"/>
              <a:t>preventative approach to meeting care and support needs is practised </a:t>
            </a:r>
            <a:endParaRPr lang="en-GB" sz="4200" dirty="0" smtClean="0"/>
          </a:p>
          <a:p>
            <a:r>
              <a:rPr lang="en-GB" sz="4200" dirty="0" smtClean="0"/>
              <a:t>Local </a:t>
            </a:r>
            <a:r>
              <a:rPr lang="en-GB" sz="4200" dirty="0"/>
              <a:t>authorities and health boards come together in new statutory partnerships to drive integration, innovation and service </a:t>
            </a:r>
            <a:r>
              <a:rPr lang="en-GB" sz="4200" dirty="0" smtClean="0"/>
              <a:t>change</a:t>
            </a:r>
          </a:p>
          <a:p>
            <a:r>
              <a:rPr lang="en-GB" sz="4200" dirty="0" smtClean="0"/>
              <a:t>The Act supersedes some sections of the Children’s Act 1989 (</a:t>
            </a:r>
            <a:r>
              <a:rPr lang="en-GB" sz="4200" dirty="0" err="1" smtClean="0"/>
              <a:t>eg</a:t>
            </a:r>
            <a:r>
              <a:rPr lang="en-GB" sz="4200" dirty="0" smtClean="0"/>
              <a:t>) Section 17 Child in need – in Wales a person (child or adult) is instead considered ‘in need of care and support’</a:t>
            </a:r>
          </a:p>
          <a:p>
            <a:pPr marL="0" indent="0">
              <a:buNone/>
            </a:pPr>
            <a:endParaRPr lang="en-GB" dirty="0"/>
          </a:p>
        </p:txBody>
      </p:sp>
      <p:sp>
        <p:nvSpPr>
          <p:cNvPr id="3" name="Footer Placeholder 2"/>
          <p:cNvSpPr>
            <a:spLocks noGrp="1"/>
          </p:cNvSpPr>
          <p:nvPr>
            <p:ph type="ftr" sz="quarter" idx="11"/>
          </p:nvPr>
        </p:nvSpPr>
        <p:spPr/>
        <p:txBody>
          <a:bodyPr/>
          <a:lstStyle/>
          <a:p>
            <a:r>
              <a:rPr lang="en-GB" dirty="0" smtClean="0"/>
              <a:t>Tania Davies</a:t>
            </a:r>
            <a:endParaRPr lang="en-GB" dirty="0"/>
          </a:p>
        </p:txBody>
      </p:sp>
      <p:sp>
        <p:nvSpPr>
          <p:cNvPr id="5" name="Slide Number Placeholder 4"/>
          <p:cNvSpPr>
            <a:spLocks noGrp="1"/>
          </p:cNvSpPr>
          <p:nvPr>
            <p:ph type="sldNum" sz="quarter" idx="12"/>
          </p:nvPr>
        </p:nvSpPr>
        <p:spPr/>
        <p:txBody>
          <a:bodyPr/>
          <a:lstStyle/>
          <a:p>
            <a:fld id="{69A3715D-BC42-4595-B3EA-F8AC051A7172}" type="slidenum">
              <a:rPr lang="en-GB" smtClean="0"/>
              <a:pPr/>
              <a:t>10</a:t>
            </a:fld>
            <a:endParaRPr lang="en-GB" dirty="0"/>
          </a:p>
        </p:txBody>
      </p:sp>
    </p:spTree>
    <p:extLst>
      <p:ext uri="{BB962C8B-B14F-4D97-AF65-F5344CB8AC3E}">
        <p14:creationId xmlns:p14="http://schemas.microsoft.com/office/powerpoint/2010/main" val="32167292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lum bright="-10000"/>
          </a:blip>
          <a:srcRect/>
          <a:stretch>
            <a:fillRect/>
          </a:stretch>
        </p:blipFill>
        <p:spPr bwMode="auto">
          <a:xfrm>
            <a:off x="0" y="0"/>
            <a:ext cx="9144000" cy="6858000"/>
          </a:xfrm>
          <a:prstGeom prst="rect">
            <a:avLst/>
          </a:prstGeom>
          <a:noFill/>
          <a:ln w="9525">
            <a:noFill/>
            <a:miter lim="800000"/>
            <a:headEnd/>
            <a:tailEnd/>
          </a:ln>
        </p:spPr>
      </p:pic>
      <p:sp>
        <p:nvSpPr>
          <p:cNvPr id="3" name="Footer Placeholder 2"/>
          <p:cNvSpPr>
            <a:spLocks noGrp="1"/>
          </p:cNvSpPr>
          <p:nvPr>
            <p:ph type="ftr" sz="quarter" idx="11"/>
          </p:nvPr>
        </p:nvSpPr>
        <p:spPr/>
        <p:txBody>
          <a:bodyPr/>
          <a:lstStyle/>
          <a:p>
            <a:r>
              <a:rPr lang="en-GB" smtClean="0"/>
              <a:t>Tania Davies</a:t>
            </a:r>
            <a:endParaRPr lang="en-GB" dirty="0"/>
          </a:p>
        </p:txBody>
      </p:sp>
      <p:sp>
        <p:nvSpPr>
          <p:cNvPr id="5" name="Slide Number Placeholder 4"/>
          <p:cNvSpPr>
            <a:spLocks noGrp="1"/>
          </p:cNvSpPr>
          <p:nvPr>
            <p:ph type="sldNum" sz="quarter" idx="12"/>
          </p:nvPr>
        </p:nvSpPr>
        <p:spPr/>
        <p:txBody>
          <a:bodyPr/>
          <a:lstStyle/>
          <a:p>
            <a:fld id="{69A3715D-BC42-4595-B3EA-F8AC051A7172}" type="slidenum">
              <a:rPr lang="en-GB" smtClean="0"/>
              <a:pPr/>
              <a:t>11</a:t>
            </a:fld>
            <a:endParaRPr lang="en-GB" dirty="0"/>
          </a:p>
        </p:txBody>
      </p:sp>
      <p:sp>
        <p:nvSpPr>
          <p:cNvPr id="6" name="TextBox 5"/>
          <p:cNvSpPr txBox="1"/>
          <p:nvPr/>
        </p:nvSpPr>
        <p:spPr>
          <a:xfrm>
            <a:off x="214282" y="571480"/>
            <a:ext cx="8643998" cy="5632311"/>
          </a:xfrm>
          <a:prstGeom prst="rect">
            <a:avLst/>
          </a:prstGeom>
          <a:noFill/>
        </p:spPr>
        <p:txBody>
          <a:bodyPr wrap="square" rtlCol="0">
            <a:spAutoFit/>
          </a:bodyPr>
          <a:lstStyle/>
          <a:p>
            <a:pPr marL="342900" indent="-342900"/>
            <a:r>
              <a:rPr lang="en-GB" b="1" dirty="0" smtClean="0"/>
              <a:t>In 1989, the world's leaders officially recognised the human rights of all children and</a:t>
            </a:r>
          </a:p>
          <a:p>
            <a:pPr marL="342900" indent="-342900"/>
            <a:r>
              <a:rPr lang="en-GB" b="1" dirty="0" smtClean="0"/>
              <a:t>young people under 18 by signing the </a:t>
            </a:r>
            <a:r>
              <a:rPr lang="en-GB" b="1" dirty="0" smtClean="0">
                <a:hlinkClick r:id="rId3" tooltip="UN Convention on the Rights of the Child"/>
              </a:rPr>
              <a:t>UN Convention on the Rights of the Child</a:t>
            </a:r>
            <a:endParaRPr lang="en-GB" b="1" dirty="0" smtClean="0"/>
          </a:p>
          <a:p>
            <a:pPr marL="342900" indent="-342900"/>
            <a:endParaRPr lang="en-GB" b="1" dirty="0" smtClean="0"/>
          </a:p>
          <a:p>
            <a:pPr marL="342900" indent="-342900"/>
            <a:endParaRPr lang="en-GB" b="1" dirty="0" smtClean="0"/>
          </a:p>
          <a:p>
            <a:pPr marL="342900" indent="-342900"/>
            <a:endParaRPr lang="en-GB" b="1" dirty="0" smtClean="0"/>
          </a:p>
          <a:p>
            <a:pPr marL="342900" indent="-342900"/>
            <a:endParaRPr lang="en-GB" b="1" dirty="0" smtClean="0"/>
          </a:p>
          <a:p>
            <a:pPr marL="342900" indent="-342900"/>
            <a:endParaRPr lang="en-GB" b="1" dirty="0" smtClean="0"/>
          </a:p>
          <a:p>
            <a:pPr marL="342900" indent="-342900"/>
            <a:endParaRPr lang="en-GB" b="1" dirty="0" smtClean="0"/>
          </a:p>
          <a:p>
            <a:pPr marL="342900" indent="-342900"/>
            <a:endParaRPr lang="en-GB" b="1" dirty="0" smtClean="0"/>
          </a:p>
          <a:p>
            <a:pPr marL="342900" indent="-342900"/>
            <a:endParaRPr lang="en-GB" b="1" dirty="0" smtClean="0"/>
          </a:p>
          <a:p>
            <a:pPr marL="342900" indent="-342900"/>
            <a:endParaRPr lang="en-GB" b="1" dirty="0" smtClean="0"/>
          </a:p>
          <a:p>
            <a:pPr marL="342900" indent="-342900"/>
            <a:endParaRPr lang="en-GB" b="1" dirty="0" smtClean="0"/>
          </a:p>
          <a:p>
            <a:r>
              <a:rPr lang="en-GB" u="sng" dirty="0" smtClean="0"/>
              <a:t>The Convention says that every child has</a:t>
            </a:r>
            <a:r>
              <a:rPr lang="en-GB" dirty="0" smtClean="0"/>
              <a:t>:</a:t>
            </a:r>
          </a:p>
          <a:p>
            <a:pPr>
              <a:buFont typeface="Arial" pitchFamily="34" charset="0"/>
              <a:buChar char="•"/>
            </a:pPr>
            <a:r>
              <a:rPr lang="en-GB" dirty="0" smtClean="0"/>
              <a:t>  The right to a </a:t>
            </a:r>
            <a:r>
              <a:rPr lang="en-GB" b="1" dirty="0" smtClean="0"/>
              <a:t>childhood</a:t>
            </a:r>
            <a:r>
              <a:rPr lang="en-GB" dirty="0" smtClean="0"/>
              <a:t> (including protection from harm)</a:t>
            </a:r>
          </a:p>
          <a:p>
            <a:pPr>
              <a:buFont typeface="Arial" pitchFamily="34" charset="0"/>
              <a:buChar char="•"/>
            </a:pPr>
            <a:r>
              <a:rPr lang="en-GB" dirty="0" smtClean="0"/>
              <a:t>  The right to be </a:t>
            </a:r>
            <a:r>
              <a:rPr lang="en-GB" b="1" dirty="0" smtClean="0"/>
              <a:t>educated</a:t>
            </a:r>
            <a:r>
              <a:rPr lang="en-GB" dirty="0" smtClean="0"/>
              <a:t> (including all girls and boys completing primary school)</a:t>
            </a:r>
          </a:p>
          <a:p>
            <a:pPr>
              <a:buFont typeface="Arial" pitchFamily="34" charset="0"/>
              <a:buChar char="•"/>
            </a:pPr>
            <a:r>
              <a:rPr lang="en-GB" dirty="0" smtClean="0"/>
              <a:t>  The right to be </a:t>
            </a:r>
            <a:r>
              <a:rPr lang="en-GB" b="1" dirty="0" smtClean="0"/>
              <a:t>healthy</a:t>
            </a:r>
            <a:r>
              <a:rPr lang="en-GB" dirty="0" smtClean="0"/>
              <a:t> (including having clean water, nutritious food and medical care)</a:t>
            </a:r>
          </a:p>
          <a:p>
            <a:pPr>
              <a:buFont typeface="Arial" pitchFamily="34" charset="0"/>
              <a:buChar char="•"/>
            </a:pPr>
            <a:r>
              <a:rPr lang="en-GB" dirty="0" smtClean="0"/>
              <a:t>  The right to be treated </a:t>
            </a:r>
            <a:r>
              <a:rPr lang="en-GB" b="1" dirty="0" smtClean="0"/>
              <a:t>fairly</a:t>
            </a:r>
            <a:r>
              <a:rPr lang="en-GB" dirty="0" smtClean="0"/>
              <a:t> (including changing laws and practices that are unfair on     children)</a:t>
            </a:r>
          </a:p>
          <a:p>
            <a:pPr>
              <a:buFont typeface="Arial" pitchFamily="34" charset="0"/>
              <a:buChar char="•"/>
            </a:pPr>
            <a:r>
              <a:rPr lang="en-GB" dirty="0" smtClean="0"/>
              <a:t>  The right to be </a:t>
            </a:r>
            <a:r>
              <a:rPr lang="en-GB" b="1" dirty="0" smtClean="0"/>
              <a:t>heard</a:t>
            </a:r>
            <a:r>
              <a:rPr lang="en-GB" dirty="0" smtClean="0"/>
              <a:t> (including considering children's views).</a:t>
            </a:r>
          </a:p>
          <a:p>
            <a:pPr marL="342900" indent="-342900"/>
            <a:endParaRPr lang="en-GB" b="1" dirty="0" smtClean="0"/>
          </a:p>
        </p:txBody>
      </p:sp>
      <p:pic>
        <p:nvPicPr>
          <p:cNvPr id="7" name="Picture 6" descr="UN rights of the child.jpg"/>
          <p:cNvPicPr>
            <a:picLocks noChangeAspect="1"/>
          </p:cNvPicPr>
          <p:nvPr/>
        </p:nvPicPr>
        <p:blipFill>
          <a:blip r:embed="rId4"/>
          <a:stretch>
            <a:fillRect/>
          </a:stretch>
        </p:blipFill>
        <p:spPr>
          <a:xfrm>
            <a:off x="571472" y="1785926"/>
            <a:ext cx="3028950" cy="1514475"/>
          </a:xfrm>
          <a:prstGeom prst="rect">
            <a:avLst/>
          </a:prstGeom>
        </p:spPr>
      </p:pic>
      <p:pic>
        <p:nvPicPr>
          <p:cNvPr id="8" name="Picture 7" descr="rights of the child.jpg"/>
          <p:cNvPicPr>
            <a:picLocks noChangeAspect="1"/>
          </p:cNvPicPr>
          <p:nvPr/>
        </p:nvPicPr>
        <p:blipFill>
          <a:blip r:embed="rId5"/>
          <a:stretch>
            <a:fillRect/>
          </a:stretch>
        </p:blipFill>
        <p:spPr>
          <a:xfrm>
            <a:off x="4857752" y="1643050"/>
            <a:ext cx="2657475" cy="1714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12" end="12"/>
                                            </p:txEl>
                                          </p:spTgt>
                                        </p:tgtEl>
                                        <p:attrNameLst>
                                          <p:attrName>style.visibility</p:attrName>
                                        </p:attrNameLst>
                                      </p:cBhvr>
                                      <p:to>
                                        <p:strVal val="visible"/>
                                      </p:to>
                                    </p:set>
                                    <p:anim calcmode="lin" valueType="num">
                                      <p:cBhvr additive="base">
                                        <p:cTn id="19"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2" end="1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xEl>
                                              <p:pRg st="13" end="13"/>
                                            </p:txEl>
                                          </p:spTgt>
                                        </p:tgtEl>
                                        <p:attrNameLst>
                                          <p:attrName>style.visibility</p:attrName>
                                        </p:attrNameLst>
                                      </p:cBhvr>
                                      <p:to>
                                        <p:strVal val="visible"/>
                                      </p:to>
                                    </p:set>
                                    <p:anim calcmode="lin" valueType="num">
                                      <p:cBhvr additive="base">
                                        <p:cTn id="23" dur="500" fill="hold"/>
                                        <p:tgtEl>
                                          <p:spTgt spid="6">
                                            <p:txEl>
                                              <p:pRg st="13" end="1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13" end="1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6">
                                            <p:txEl>
                                              <p:pRg st="14" end="14"/>
                                            </p:txEl>
                                          </p:spTgt>
                                        </p:tgtEl>
                                        <p:attrNameLst>
                                          <p:attrName>style.visibility</p:attrName>
                                        </p:attrNameLst>
                                      </p:cBhvr>
                                      <p:to>
                                        <p:strVal val="visible"/>
                                      </p:to>
                                    </p:set>
                                    <p:anim calcmode="lin" valueType="num">
                                      <p:cBhvr additive="base">
                                        <p:cTn id="27" dur="500" fill="hold"/>
                                        <p:tgtEl>
                                          <p:spTgt spid="6">
                                            <p:txEl>
                                              <p:pRg st="14" end="1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14" end="1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6">
                                            <p:txEl>
                                              <p:pRg st="15" end="15"/>
                                            </p:txEl>
                                          </p:spTgt>
                                        </p:tgtEl>
                                        <p:attrNameLst>
                                          <p:attrName>style.visibility</p:attrName>
                                        </p:attrNameLst>
                                      </p:cBhvr>
                                      <p:to>
                                        <p:strVal val="visible"/>
                                      </p:to>
                                    </p:set>
                                    <p:anim calcmode="lin" valueType="num">
                                      <p:cBhvr additive="base">
                                        <p:cTn id="31" dur="500" fill="hold"/>
                                        <p:tgtEl>
                                          <p:spTgt spid="6">
                                            <p:txEl>
                                              <p:pRg st="15" end="1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15" end="15"/>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6">
                                            <p:txEl>
                                              <p:pRg st="16" end="16"/>
                                            </p:txEl>
                                          </p:spTgt>
                                        </p:tgtEl>
                                        <p:attrNameLst>
                                          <p:attrName>style.visibility</p:attrName>
                                        </p:attrNameLst>
                                      </p:cBhvr>
                                      <p:to>
                                        <p:strVal val="visible"/>
                                      </p:to>
                                    </p:set>
                                    <p:anim calcmode="lin" valueType="num">
                                      <p:cBhvr additive="base">
                                        <p:cTn id="35" dur="500" fill="hold"/>
                                        <p:tgtEl>
                                          <p:spTgt spid="6">
                                            <p:txEl>
                                              <p:pRg st="16" end="1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6">
                                            <p:txEl>
                                              <p:pRg st="16" end="16"/>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6">
                                            <p:txEl>
                                              <p:pRg st="17" end="17"/>
                                            </p:txEl>
                                          </p:spTgt>
                                        </p:tgtEl>
                                        <p:attrNameLst>
                                          <p:attrName>style.visibility</p:attrName>
                                        </p:attrNameLst>
                                      </p:cBhvr>
                                      <p:to>
                                        <p:strVal val="visible"/>
                                      </p:to>
                                    </p:set>
                                    <p:anim calcmode="lin" valueType="num">
                                      <p:cBhvr additive="base">
                                        <p:cTn id="39" dur="500" fill="hold"/>
                                        <p:tgtEl>
                                          <p:spTgt spid="6">
                                            <p:txEl>
                                              <p:pRg st="17" end="1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6">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lum bright="-10000"/>
          </a:blip>
          <a:srcRect/>
          <a:stretch>
            <a:fillRect/>
          </a:stretch>
        </p:blipFill>
        <p:spPr bwMode="auto">
          <a:xfrm>
            <a:off x="0" y="0"/>
            <a:ext cx="9144000" cy="6858000"/>
          </a:xfrm>
          <a:prstGeom prst="rect">
            <a:avLst/>
          </a:prstGeom>
          <a:noFill/>
          <a:ln w="9525">
            <a:noFill/>
            <a:miter lim="800000"/>
            <a:headEnd/>
            <a:tailEnd/>
          </a:ln>
        </p:spPr>
      </p:pic>
      <p:sp>
        <p:nvSpPr>
          <p:cNvPr id="3" name="Footer Placeholder 2"/>
          <p:cNvSpPr>
            <a:spLocks noGrp="1"/>
          </p:cNvSpPr>
          <p:nvPr>
            <p:ph type="ftr" sz="quarter" idx="11"/>
          </p:nvPr>
        </p:nvSpPr>
        <p:spPr/>
        <p:txBody>
          <a:bodyPr/>
          <a:lstStyle/>
          <a:p>
            <a:r>
              <a:rPr lang="en-GB" smtClean="0"/>
              <a:t>Tania Davies</a:t>
            </a:r>
            <a:endParaRPr lang="en-GB" dirty="0"/>
          </a:p>
        </p:txBody>
      </p:sp>
      <p:sp>
        <p:nvSpPr>
          <p:cNvPr id="4" name="Slide Number Placeholder 3"/>
          <p:cNvSpPr>
            <a:spLocks noGrp="1"/>
          </p:cNvSpPr>
          <p:nvPr>
            <p:ph type="sldNum" sz="quarter" idx="12"/>
          </p:nvPr>
        </p:nvSpPr>
        <p:spPr/>
        <p:txBody>
          <a:bodyPr/>
          <a:lstStyle/>
          <a:p>
            <a:fld id="{69A3715D-BC42-4595-B3EA-F8AC051A7172}" type="slidenum">
              <a:rPr lang="en-GB" smtClean="0"/>
              <a:pPr/>
              <a:t>12</a:t>
            </a:fld>
            <a:endParaRPr lang="en-GB" dirty="0"/>
          </a:p>
        </p:txBody>
      </p:sp>
      <p:sp>
        <p:nvSpPr>
          <p:cNvPr id="5" name="TextBox 4"/>
          <p:cNvSpPr txBox="1"/>
          <p:nvPr/>
        </p:nvSpPr>
        <p:spPr>
          <a:xfrm>
            <a:off x="214282" y="714356"/>
            <a:ext cx="8715436" cy="707886"/>
          </a:xfrm>
          <a:prstGeom prst="rect">
            <a:avLst/>
          </a:prstGeom>
          <a:noFill/>
        </p:spPr>
        <p:txBody>
          <a:bodyPr wrap="square" rtlCol="0">
            <a:spAutoFit/>
          </a:bodyPr>
          <a:lstStyle/>
          <a:p>
            <a:pPr algn="just"/>
            <a:endParaRPr lang="en-GB" sz="2000" dirty="0" smtClean="0"/>
          </a:p>
          <a:p>
            <a:pPr algn="just"/>
            <a:endParaRPr lang="en-GB" sz="2000" dirty="0" smtClean="0"/>
          </a:p>
        </p:txBody>
      </p:sp>
      <p:sp>
        <p:nvSpPr>
          <p:cNvPr id="6" name="TextBox 5"/>
          <p:cNvSpPr txBox="1"/>
          <p:nvPr/>
        </p:nvSpPr>
        <p:spPr>
          <a:xfrm>
            <a:off x="214282" y="285728"/>
            <a:ext cx="8643998" cy="5878532"/>
          </a:xfrm>
          <a:prstGeom prst="rect">
            <a:avLst/>
          </a:prstGeom>
          <a:noFill/>
        </p:spPr>
        <p:txBody>
          <a:bodyPr wrap="square" rtlCol="0">
            <a:spAutoFit/>
          </a:bodyPr>
          <a:lstStyle/>
          <a:p>
            <a:pPr algn="ctr"/>
            <a:endParaRPr lang="en-GB" sz="1000" b="1" dirty="0" smtClean="0"/>
          </a:p>
          <a:p>
            <a:pPr algn="just"/>
            <a:r>
              <a:rPr lang="en-GB" dirty="0" smtClean="0"/>
              <a:t>It's the most complete statement of children’s rights ever produced and is the most widely-ratified international human rights treaty in history.  All UN member states </a:t>
            </a:r>
            <a:r>
              <a:rPr lang="en-GB" dirty="0" smtClean="0">
                <a:hlinkClick r:id="rId3"/>
              </a:rPr>
              <a:t>except for the United States, South Sudan and Somalia</a:t>
            </a:r>
            <a:r>
              <a:rPr lang="en-GB" dirty="0" smtClean="0"/>
              <a:t> have approved the Convention. The UK signed it on 19 April 1990 and ratified it on 16 December 1991. It came into force in the UK on 15 January 1992</a:t>
            </a:r>
            <a:endParaRPr lang="en-GB" b="1" dirty="0" smtClean="0"/>
          </a:p>
          <a:p>
            <a:pPr algn="ctr"/>
            <a:endParaRPr lang="en-GB" sz="1000" b="1" dirty="0" smtClean="0"/>
          </a:p>
          <a:p>
            <a:r>
              <a:rPr lang="en-GB" sz="2000" b="1" dirty="0" smtClean="0"/>
              <a:t>England – Every Child Matters – ‘</a:t>
            </a:r>
            <a:r>
              <a:rPr lang="en-GB" b="1" i="1" dirty="0" smtClean="0"/>
              <a:t>SHEEP’</a:t>
            </a:r>
          </a:p>
          <a:p>
            <a:pPr>
              <a:buFont typeface="Arial" pitchFamily="34" charset="0"/>
              <a:buChar char="•"/>
            </a:pPr>
            <a:r>
              <a:rPr lang="en-GB" dirty="0" smtClean="0"/>
              <a:t>  Stay Safe</a:t>
            </a:r>
          </a:p>
          <a:p>
            <a:pPr>
              <a:buFont typeface="Arial" pitchFamily="34" charset="0"/>
              <a:buChar char="•"/>
            </a:pPr>
            <a:r>
              <a:rPr lang="en-GB" dirty="0" smtClean="0"/>
              <a:t>  Healthy</a:t>
            </a:r>
          </a:p>
          <a:p>
            <a:pPr>
              <a:buFont typeface="Arial" pitchFamily="34" charset="0"/>
              <a:buChar char="•"/>
            </a:pPr>
            <a:r>
              <a:rPr lang="en-GB" dirty="0" smtClean="0"/>
              <a:t>  Enjoy and achieve</a:t>
            </a:r>
          </a:p>
          <a:p>
            <a:pPr>
              <a:buFont typeface="Arial" pitchFamily="34" charset="0"/>
              <a:buChar char="•"/>
            </a:pPr>
            <a:r>
              <a:rPr lang="en-GB" dirty="0" smtClean="0"/>
              <a:t>  Economic well-being</a:t>
            </a:r>
          </a:p>
          <a:p>
            <a:pPr>
              <a:buFont typeface="Arial" pitchFamily="34" charset="0"/>
              <a:buChar char="•"/>
            </a:pPr>
            <a:r>
              <a:rPr lang="en-GB" dirty="0" smtClean="0"/>
              <a:t>  Positive contribution</a:t>
            </a:r>
          </a:p>
          <a:p>
            <a:endParaRPr lang="en-GB" sz="1000" b="1" dirty="0" smtClean="0"/>
          </a:p>
          <a:p>
            <a:r>
              <a:rPr lang="en-GB" sz="2000" b="1" dirty="0" smtClean="0"/>
              <a:t>Wales – Rights to Action</a:t>
            </a:r>
          </a:p>
          <a:p>
            <a:pPr>
              <a:buFont typeface="Arial" pitchFamily="34" charset="0"/>
              <a:buChar char="•"/>
            </a:pPr>
            <a:r>
              <a:rPr lang="en-GB" dirty="0" smtClean="0"/>
              <a:t>  have a flying start in life</a:t>
            </a:r>
          </a:p>
          <a:p>
            <a:pPr>
              <a:buFont typeface="Arial" pitchFamily="34" charset="0"/>
              <a:buChar char="•"/>
            </a:pPr>
            <a:r>
              <a:rPr lang="en-GB" dirty="0" smtClean="0"/>
              <a:t>  have a comprehensive range of education and learning opportunities</a:t>
            </a:r>
          </a:p>
          <a:p>
            <a:pPr>
              <a:buFont typeface="Arial" pitchFamily="34" charset="0"/>
              <a:buChar char="•"/>
            </a:pPr>
            <a:r>
              <a:rPr lang="en-GB" dirty="0" smtClean="0"/>
              <a:t>  enjoy the best possible health and are free from abuse, victimisation and exploitation</a:t>
            </a:r>
          </a:p>
          <a:p>
            <a:pPr>
              <a:buFont typeface="Arial" pitchFamily="34" charset="0"/>
              <a:buChar char="•"/>
            </a:pPr>
            <a:r>
              <a:rPr lang="en-GB" dirty="0" smtClean="0"/>
              <a:t>  have access to play, leisure, sporting and cultural activities</a:t>
            </a:r>
          </a:p>
          <a:p>
            <a:pPr>
              <a:buFont typeface="Arial" pitchFamily="34" charset="0"/>
              <a:buChar char="•"/>
            </a:pPr>
            <a:r>
              <a:rPr lang="en-GB" dirty="0" smtClean="0"/>
              <a:t>  are listened to, treated with respect, and have their race and cultural identity recognised</a:t>
            </a:r>
          </a:p>
          <a:p>
            <a:pPr>
              <a:buFont typeface="Arial" pitchFamily="34" charset="0"/>
              <a:buChar char="•"/>
            </a:pPr>
            <a:r>
              <a:rPr lang="en-GB" dirty="0" smtClean="0"/>
              <a:t>  have a safe home and a community which supports physical and emotional wellbeing</a:t>
            </a:r>
          </a:p>
          <a:p>
            <a:pPr>
              <a:buFont typeface="Arial" pitchFamily="34" charset="0"/>
              <a:buChar char="•"/>
            </a:pPr>
            <a:r>
              <a:rPr lang="en-GB" dirty="0" smtClean="0"/>
              <a:t>  are not disadvantaged by poverty.</a:t>
            </a:r>
            <a:endParaRPr lang="en-GB"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Effect transition="in" filter="box(in)">
                                      <p:cBhvr>
                                        <p:cTn id="7" dur="500"/>
                                        <p:tgtEl>
                                          <p:spTgt spid="6">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Effect transition="in" filter="box(in)">
                                      <p:cBhvr>
                                        <p:cTn id="12" dur="500"/>
                                        <p:tgtEl>
                                          <p:spTgt spid="6">
                                            <p:txEl>
                                              <p:pRg st="4" end="4"/>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animEffect transition="in" filter="box(in)">
                                      <p:cBhvr>
                                        <p:cTn id="15" dur="500"/>
                                        <p:tgtEl>
                                          <p:spTgt spid="6">
                                            <p:txEl>
                                              <p:pRg st="5" end="5"/>
                                            </p:txEl>
                                          </p:spTgt>
                                        </p:tgtEl>
                                      </p:cBhvr>
                                    </p:animEffect>
                                  </p:childTnLst>
                                </p:cTn>
                              </p:par>
                              <p:par>
                                <p:cTn id="16" presetID="4" presetClass="entr" presetSubtype="16" fill="hold" nodeType="withEffect">
                                  <p:stCondLst>
                                    <p:cond delay="0"/>
                                  </p:stCondLst>
                                  <p:childTnLst>
                                    <p:set>
                                      <p:cBhvr>
                                        <p:cTn id="17" dur="1" fill="hold">
                                          <p:stCondLst>
                                            <p:cond delay="0"/>
                                          </p:stCondLst>
                                        </p:cTn>
                                        <p:tgtEl>
                                          <p:spTgt spid="6">
                                            <p:txEl>
                                              <p:pRg st="6" end="6"/>
                                            </p:txEl>
                                          </p:spTgt>
                                        </p:tgtEl>
                                        <p:attrNameLst>
                                          <p:attrName>style.visibility</p:attrName>
                                        </p:attrNameLst>
                                      </p:cBhvr>
                                      <p:to>
                                        <p:strVal val="visible"/>
                                      </p:to>
                                    </p:set>
                                    <p:animEffect transition="in" filter="box(in)">
                                      <p:cBhvr>
                                        <p:cTn id="18" dur="500"/>
                                        <p:tgtEl>
                                          <p:spTgt spid="6">
                                            <p:txEl>
                                              <p:pRg st="6" end="6"/>
                                            </p:txEl>
                                          </p:spTgt>
                                        </p:tgtEl>
                                      </p:cBhvr>
                                    </p:animEffect>
                                  </p:childTnLst>
                                </p:cTn>
                              </p:par>
                              <p:par>
                                <p:cTn id="19" presetID="4" presetClass="entr" presetSubtype="16" fill="hold" nodeType="withEffect">
                                  <p:stCondLst>
                                    <p:cond delay="0"/>
                                  </p:stCondLst>
                                  <p:childTnLst>
                                    <p:set>
                                      <p:cBhvr>
                                        <p:cTn id="20" dur="1" fill="hold">
                                          <p:stCondLst>
                                            <p:cond delay="0"/>
                                          </p:stCondLst>
                                        </p:cTn>
                                        <p:tgtEl>
                                          <p:spTgt spid="6">
                                            <p:txEl>
                                              <p:pRg st="7" end="7"/>
                                            </p:txEl>
                                          </p:spTgt>
                                        </p:tgtEl>
                                        <p:attrNameLst>
                                          <p:attrName>style.visibility</p:attrName>
                                        </p:attrNameLst>
                                      </p:cBhvr>
                                      <p:to>
                                        <p:strVal val="visible"/>
                                      </p:to>
                                    </p:set>
                                    <p:animEffect transition="in" filter="box(in)">
                                      <p:cBhvr>
                                        <p:cTn id="21" dur="500"/>
                                        <p:tgtEl>
                                          <p:spTgt spid="6">
                                            <p:txEl>
                                              <p:pRg st="7" end="7"/>
                                            </p:txEl>
                                          </p:spTgt>
                                        </p:tgtEl>
                                      </p:cBhvr>
                                    </p:animEffect>
                                  </p:childTnLst>
                                </p:cTn>
                              </p:par>
                              <p:par>
                                <p:cTn id="22" presetID="4" presetClass="entr" presetSubtype="16" fill="hold" nodeType="withEffect">
                                  <p:stCondLst>
                                    <p:cond delay="0"/>
                                  </p:stCondLst>
                                  <p:childTnLst>
                                    <p:set>
                                      <p:cBhvr>
                                        <p:cTn id="23" dur="1" fill="hold">
                                          <p:stCondLst>
                                            <p:cond delay="0"/>
                                          </p:stCondLst>
                                        </p:cTn>
                                        <p:tgtEl>
                                          <p:spTgt spid="6">
                                            <p:txEl>
                                              <p:pRg st="8" end="8"/>
                                            </p:txEl>
                                          </p:spTgt>
                                        </p:tgtEl>
                                        <p:attrNameLst>
                                          <p:attrName>style.visibility</p:attrName>
                                        </p:attrNameLst>
                                      </p:cBhvr>
                                      <p:to>
                                        <p:strVal val="visible"/>
                                      </p:to>
                                    </p:set>
                                    <p:animEffect transition="in" filter="box(in)">
                                      <p:cBhvr>
                                        <p:cTn id="24" dur="500"/>
                                        <p:tgtEl>
                                          <p:spTgt spid="6">
                                            <p:txEl>
                                              <p:pRg st="8" end="8"/>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nodeType="clickEffect">
                                  <p:stCondLst>
                                    <p:cond delay="0"/>
                                  </p:stCondLst>
                                  <p:childTnLst>
                                    <p:set>
                                      <p:cBhvr>
                                        <p:cTn id="28" dur="1" fill="hold">
                                          <p:stCondLst>
                                            <p:cond delay="0"/>
                                          </p:stCondLst>
                                        </p:cTn>
                                        <p:tgtEl>
                                          <p:spTgt spid="6">
                                            <p:txEl>
                                              <p:pRg st="10" end="10"/>
                                            </p:txEl>
                                          </p:spTgt>
                                        </p:tgtEl>
                                        <p:attrNameLst>
                                          <p:attrName>style.visibility</p:attrName>
                                        </p:attrNameLst>
                                      </p:cBhvr>
                                      <p:to>
                                        <p:strVal val="visible"/>
                                      </p:to>
                                    </p:set>
                                    <p:animEffect transition="in" filter="blinds(horizontal)">
                                      <p:cBhvr>
                                        <p:cTn id="29" dur="500"/>
                                        <p:tgtEl>
                                          <p:spTgt spid="6">
                                            <p:txEl>
                                              <p:pRg st="10" end="1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 presetClass="entr" presetSubtype="10" fill="hold" nodeType="clickEffect">
                                  <p:stCondLst>
                                    <p:cond delay="0"/>
                                  </p:stCondLst>
                                  <p:childTnLst>
                                    <p:set>
                                      <p:cBhvr>
                                        <p:cTn id="33" dur="1" fill="hold">
                                          <p:stCondLst>
                                            <p:cond delay="0"/>
                                          </p:stCondLst>
                                        </p:cTn>
                                        <p:tgtEl>
                                          <p:spTgt spid="6">
                                            <p:txEl>
                                              <p:pRg st="11" end="11"/>
                                            </p:txEl>
                                          </p:spTgt>
                                        </p:tgtEl>
                                        <p:attrNameLst>
                                          <p:attrName>style.visibility</p:attrName>
                                        </p:attrNameLst>
                                      </p:cBhvr>
                                      <p:to>
                                        <p:strVal val="visible"/>
                                      </p:to>
                                    </p:set>
                                    <p:animEffect transition="in" filter="checkerboard(across)">
                                      <p:cBhvr>
                                        <p:cTn id="34" dur="500"/>
                                        <p:tgtEl>
                                          <p:spTgt spid="6">
                                            <p:txEl>
                                              <p:pRg st="11" end="11"/>
                                            </p:txEl>
                                          </p:spTgt>
                                        </p:tgtEl>
                                      </p:cBhvr>
                                    </p:animEffect>
                                  </p:childTnLst>
                                </p:cTn>
                              </p:par>
                              <p:par>
                                <p:cTn id="35" presetID="5" presetClass="entr" presetSubtype="10" fill="hold" nodeType="withEffect">
                                  <p:stCondLst>
                                    <p:cond delay="0"/>
                                  </p:stCondLst>
                                  <p:childTnLst>
                                    <p:set>
                                      <p:cBhvr>
                                        <p:cTn id="36" dur="1" fill="hold">
                                          <p:stCondLst>
                                            <p:cond delay="0"/>
                                          </p:stCondLst>
                                        </p:cTn>
                                        <p:tgtEl>
                                          <p:spTgt spid="6">
                                            <p:txEl>
                                              <p:pRg st="12" end="12"/>
                                            </p:txEl>
                                          </p:spTgt>
                                        </p:tgtEl>
                                        <p:attrNameLst>
                                          <p:attrName>style.visibility</p:attrName>
                                        </p:attrNameLst>
                                      </p:cBhvr>
                                      <p:to>
                                        <p:strVal val="visible"/>
                                      </p:to>
                                    </p:set>
                                    <p:animEffect transition="in" filter="checkerboard(across)">
                                      <p:cBhvr>
                                        <p:cTn id="37" dur="500"/>
                                        <p:tgtEl>
                                          <p:spTgt spid="6">
                                            <p:txEl>
                                              <p:pRg st="12" end="12"/>
                                            </p:txEl>
                                          </p:spTgt>
                                        </p:tgtEl>
                                      </p:cBhvr>
                                    </p:animEffect>
                                  </p:childTnLst>
                                </p:cTn>
                              </p:par>
                              <p:par>
                                <p:cTn id="38" presetID="5" presetClass="entr" presetSubtype="10" fill="hold" nodeType="withEffect">
                                  <p:stCondLst>
                                    <p:cond delay="0"/>
                                  </p:stCondLst>
                                  <p:childTnLst>
                                    <p:set>
                                      <p:cBhvr>
                                        <p:cTn id="39" dur="1" fill="hold">
                                          <p:stCondLst>
                                            <p:cond delay="0"/>
                                          </p:stCondLst>
                                        </p:cTn>
                                        <p:tgtEl>
                                          <p:spTgt spid="6">
                                            <p:txEl>
                                              <p:pRg st="13" end="13"/>
                                            </p:txEl>
                                          </p:spTgt>
                                        </p:tgtEl>
                                        <p:attrNameLst>
                                          <p:attrName>style.visibility</p:attrName>
                                        </p:attrNameLst>
                                      </p:cBhvr>
                                      <p:to>
                                        <p:strVal val="visible"/>
                                      </p:to>
                                    </p:set>
                                    <p:animEffect transition="in" filter="checkerboard(across)">
                                      <p:cBhvr>
                                        <p:cTn id="40" dur="500"/>
                                        <p:tgtEl>
                                          <p:spTgt spid="6">
                                            <p:txEl>
                                              <p:pRg st="13" end="13"/>
                                            </p:txEl>
                                          </p:spTgt>
                                        </p:tgtEl>
                                      </p:cBhvr>
                                    </p:animEffect>
                                  </p:childTnLst>
                                </p:cTn>
                              </p:par>
                              <p:par>
                                <p:cTn id="41" presetID="5" presetClass="entr" presetSubtype="10" fill="hold" nodeType="withEffect">
                                  <p:stCondLst>
                                    <p:cond delay="0"/>
                                  </p:stCondLst>
                                  <p:childTnLst>
                                    <p:set>
                                      <p:cBhvr>
                                        <p:cTn id="42" dur="1" fill="hold">
                                          <p:stCondLst>
                                            <p:cond delay="0"/>
                                          </p:stCondLst>
                                        </p:cTn>
                                        <p:tgtEl>
                                          <p:spTgt spid="6">
                                            <p:txEl>
                                              <p:pRg st="14" end="14"/>
                                            </p:txEl>
                                          </p:spTgt>
                                        </p:tgtEl>
                                        <p:attrNameLst>
                                          <p:attrName>style.visibility</p:attrName>
                                        </p:attrNameLst>
                                      </p:cBhvr>
                                      <p:to>
                                        <p:strVal val="visible"/>
                                      </p:to>
                                    </p:set>
                                    <p:animEffect transition="in" filter="checkerboard(across)">
                                      <p:cBhvr>
                                        <p:cTn id="43" dur="500"/>
                                        <p:tgtEl>
                                          <p:spTgt spid="6">
                                            <p:txEl>
                                              <p:pRg st="14" end="14"/>
                                            </p:txEl>
                                          </p:spTgt>
                                        </p:tgtEl>
                                      </p:cBhvr>
                                    </p:animEffect>
                                  </p:childTnLst>
                                </p:cTn>
                              </p:par>
                              <p:par>
                                <p:cTn id="44" presetID="5" presetClass="entr" presetSubtype="10" fill="hold" nodeType="withEffect">
                                  <p:stCondLst>
                                    <p:cond delay="0"/>
                                  </p:stCondLst>
                                  <p:childTnLst>
                                    <p:set>
                                      <p:cBhvr>
                                        <p:cTn id="45" dur="1" fill="hold">
                                          <p:stCondLst>
                                            <p:cond delay="0"/>
                                          </p:stCondLst>
                                        </p:cTn>
                                        <p:tgtEl>
                                          <p:spTgt spid="6">
                                            <p:txEl>
                                              <p:pRg st="15" end="15"/>
                                            </p:txEl>
                                          </p:spTgt>
                                        </p:tgtEl>
                                        <p:attrNameLst>
                                          <p:attrName>style.visibility</p:attrName>
                                        </p:attrNameLst>
                                      </p:cBhvr>
                                      <p:to>
                                        <p:strVal val="visible"/>
                                      </p:to>
                                    </p:set>
                                    <p:animEffect transition="in" filter="checkerboard(across)">
                                      <p:cBhvr>
                                        <p:cTn id="46" dur="500"/>
                                        <p:tgtEl>
                                          <p:spTgt spid="6">
                                            <p:txEl>
                                              <p:pRg st="15" end="15"/>
                                            </p:txEl>
                                          </p:spTgt>
                                        </p:tgtEl>
                                      </p:cBhvr>
                                    </p:animEffect>
                                  </p:childTnLst>
                                </p:cTn>
                              </p:par>
                              <p:par>
                                <p:cTn id="47" presetID="5" presetClass="entr" presetSubtype="10" fill="hold" nodeType="withEffect">
                                  <p:stCondLst>
                                    <p:cond delay="0"/>
                                  </p:stCondLst>
                                  <p:childTnLst>
                                    <p:set>
                                      <p:cBhvr>
                                        <p:cTn id="48" dur="1" fill="hold">
                                          <p:stCondLst>
                                            <p:cond delay="0"/>
                                          </p:stCondLst>
                                        </p:cTn>
                                        <p:tgtEl>
                                          <p:spTgt spid="6">
                                            <p:txEl>
                                              <p:pRg st="16" end="16"/>
                                            </p:txEl>
                                          </p:spTgt>
                                        </p:tgtEl>
                                        <p:attrNameLst>
                                          <p:attrName>style.visibility</p:attrName>
                                        </p:attrNameLst>
                                      </p:cBhvr>
                                      <p:to>
                                        <p:strVal val="visible"/>
                                      </p:to>
                                    </p:set>
                                    <p:animEffect transition="in" filter="checkerboard(across)">
                                      <p:cBhvr>
                                        <p:cTn id="49" dur="500"/>
                                        <p:tgtEl>
                                          <p:spTgt spid="6">
                                            <p:txEl>
                                              <p:pRg st="16" end="16"/>
                                            </p:txEl>
                                          </p:spTgt>
                                        </p:tgtEl>
                                      </p:cBhvr>
                                    </p:animEffect>
                                  </p:childTnLst>
                                </p:cTn>
                              </p:par>
                              <p:par>
                                <p:cTn id="50" presetID="5" presetClass="entr" presetSubtype="10" fill="hold" nodeType="withEffect">
                                  <p:stCondLst>
                                    <p:cond delay="0"/>
                                  </p:stCondLst>
                                  <p:childTnLst>
                                    <p:set>
                                      <p:cBhvr>
                                        <p:cTn id="51" dur="1" fill="hold">
                                          <p:stCondLst>
                                            <p:cond delay="0"/>
                                          </p:stCondLst>
                                        </p:cTn>
                                        <p:tgtEl>
                                          <p:spTgt spid="6">
                                            <p:txEl>
                                              <p:pRg st="17" end="17"/>
                                            </p:txEl>
                                          </p:spTgt>
                                        </p:tgtEl>
                                        <p:attrNameLst>
                                          <p:attrName>style.visibility</p:attrName>
                                        </p:attrNameLst>
                                      </p:cBhvr>
                                      <p:to>
                                        <p:strVal val="visible"/>
                                      </p:to>
                                    </p:set>
                                    <p:animEffect transition="in" filter="checkerboard(across)">
                                      <p:cBhvr>
                                        <p:cTn id="52" dur="500"/>
                                        <p:tgtEl>
                                          <p:spTgt spid="6">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1122</TotalTime>
  <Words>1236</Words>
  <Application>Microsoft Office PowerPoint</Application>
  <PresentationFormat>On-screen Show (4:3)</PresentationFormat>
  <Paragraphs>186</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Baby P -11 November 2008 </vt:lpstr>
      <vt:lpstr>AWCPP 2008</vt:lpstr>
      <vt:lpstr>SSWBA (Wales) 2014</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April</dc:creator>
  <cp:lastModifiedBy>Ceri Evans</cp:lastModifiedBy>
  <cp:revision>108</cp:revision>
  <dcterms:created xsi:type="dcterms:W3CDTF">2013-09-10T15:57:36Z</dcterms:created>
  <dcterms:modified xsi:type="dcterms:W3CDTF">2019-03-13T20:26:04Z</dcterms:modified>
</cp:coreProperties>
</file>