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notesMasterIdLst>
    <p:notesMasterId r:id="rId20"/>
  </p:notesMasterIdLst>
  <p:handoutMasterIdLst>
    <p:handoutMasterId r:id="rId21"/>
  </p:handout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4" r:id="rId16"/>
    <p:sldId id="275" r:id="rId17"/>
    <p:sldId id="278" r:id="rId18"/>
    <p:sldId id="276" r:id="rId19"/>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7" d="100"/>
          <a:sy n="107" d="100"/>
        </p:scale>
        <p:origin x="-677" y="-5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Pennyn 1"/>
          <p:cNvSpPr>
            <a:spLocks noGrp="1"/>
          </p:cNvSpPr>
          <p:nvPr>
            <p:ph type="hdr" sz="quarter"/>
          </p:nvPr>
        </p:nvSpPr>
        <p:spPr>
          <a:xfrm>
            <a:off x="0" y="0"/>
            <a:ext cx="2930525" cy="496888"/>
          </a:xfrm>
          <a:prstGeom prst="rect">
            <a:avLst/>
          </a:prstGeom>
        </p:spPr>
        <p:txBody>
          <a:bodyPr vert="horz" lIns="91440" tIns="45720" rIns="91440" bIns="45720" rtlCol="0"/>
          <a:lstStyle>
            <a:lvl1pPr algn="l">
              <a:defRPr sz="1200"/>
            </a:lvl1pPr>
          </a:lstStyle>
          <a:p>
            <a:endParaRPr lang="en-GB"/>
          </a:p>
        </p:txBody>
      </p:sp>
      <p:sp>
        <p:nvSpPr>
          <p:cNvPr id="3" name="Dalfan Dyddiad 2"/>
          <p:cNvSpPr>
            <a:spLocks noGrp="1"/>
          </p:cNvSpPr>
          <p:nvPr>
            <p:ph type="dt" sz="quarter" idx="1"/>
          </p:nvPr>
        </p:nvSpPr>
        <p:spPr>
          <a:xfrm>
            <a:off x="3829050" y="0"/>
            <a:ext cx="2930525" cy="496888"/>
          </a:xfrm>
          <a:prstGeom prst="rect">
            <a:avLst/>
          </a:prstGeom>
        </p:spPr>
        <p:txBody>
          <a:bodyPr vert="horz" lIns="91440" tIns="45720" rIns="91440" bIns="45720" rtlCol="0"/>
          <a:lstStyle>
            <a:lvl1pPr algn="r">
              <a:defRPr sz="1200"/>
            </a:lvl1pPr>
          </a:lstStyle>
          <a:p>
            <a:fld id="{474ACFB4-764D-4F52-91D0-95E24D4C2965}" type="datetimeFigureOut">
              <a:rPr lang="en-GB" smtClean="0"/>
              <a:pPr/>
              <a:t>03/07/2016</a:t>
            </a:fld>
            <a:endParaRPr lang="en-GB"/>
          </a:p>
        </p:txBody>
      </p:sp>
      <p:sp>
        <p:nvSpPr>
          <p:cNvPr id="4" name="Dalfan Troedyn 3"/>
          <p:cNvSpPr>
            <a:spLocks noGrp="1"/>
          </p:cNvSpPr>
          <p:nvPr>
            <p:ph type="ftr" sz="quarter" idx="2"/>
          </p:nvPr>
        </p:nvSpPr>
        <p:spPr>
          <a:xfrm>
            <a:off x="0" y="9444038"/>
            <a:ext cx="2930525" cy="496887"/>
          </a:xfrm>
          <a:prstGeom prst="rect">
            <a:avLst/>
          </a:prstGeom>
        </p:spPr>
        <p:txBody>
          <a:bodyPr vert="horz" lIns="91440" tIns="45720" rIns="91440" bIns="45720" rtlCol="0" anchor="b"/>
          <a:lstStyle>
            <a:lvl1pPr algn="l">
              <a:defRPr sz="1200"/>
            </a:lvl1pPr>
          </a:lstStyle>
          <a:p>
            <a:endParaRPr lang="en-GB"/>
          </a:p>
        </p:txBody>
      </p:sp>
      <p:sp>
        <p:nvSpPr>
          <p:cNvPr id="5" name="Dalfan Rhif y Sleid 4"/>
          <p:cNvSpPr>
            <a:spLocks noGrp="1"/>
          </p:cNvSpPr>
          <p:nvPr>
            <p:ph type="sldNum" sz="quarter" idx="3"/>
          </p:nvPr>
        </p:nvSpPr>
        <p:spPr>
          <a:xfrm>
            <a:off x="3829050" y="9444038"/>
            <a:ext cx="2930525" cy="496887"/>
          </a:xfrm>
          <a:prstGeom prst="rect">
            <a:avLst/>
          </a:prstGeom>
        </p:spPr>
        <p:txBody>
          <a:bodyPr vert="horz" lIns="91440" tIns="45720" rIns="91440" bIns="45720" rtlCol="0" anchor="b"/>
          <a:lstStyle>
            <a:lvl1pPr algn="r">
              <a:defRPr sz="1200"/>
            </a:lvl1pPr>
          </a:lstStyle>
          <a:p>
            <a:fld id="{316317E4-EE80-4704-BF08-574D69C163A3}" type="slidenum">
              <a:rPr lang="en-GB" smtClean="0"/>
              <a:pPr/>
              <a:t>‹#›</a:t>
            </a:fld>
            <a:endParaRPr lang="en-GB"/>
          </a:p>
        </p:txBody>
      </p:sp>
    </p:spTree>
    <p:extLst>
      <p:ext uri="{BB962C8B-B14F-4D97-AF65-F5344CB8AC3E}">
        <p14:creationId xmlns:p14="http://schemas.microsoft.com/office/powerpoint/2010/main" xmlns="" val="16094051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29761" y="0"/>
            <a:ext cx="2929837" cy="497126"/>
          </a:xfrm>
          <a:prstGeom prst="rect">
            <a:avLst/>
          </a:prstGeom>
        </p:spPr>
        <p:txBody>
          <a:bodyPr vert="horz" lIns="91440" tIns="45720" rIns="91440" bIns="45720" rtlCol="0"/>
          <a:lstStyle>
            <a:lvl1pPr algn="r">
              <a:defRPr sz="1200"/>
            </a:lvl1pPr>
          </a:lstStyle>
          <a:p>
            <a:fld id="{303A7659-ED0A-42A5-8877-9AD71BF06166}" type="datetimeFigureOut">
              <a:rPr lang="en-GB" smtClean="0"/>
              <a:pPr/>
              <a:t>03/07/2016</a:t>
            </a:fld>
            <a:endParaRPr lang="en-GB"/>
          </a:p>
        </p:txBody>
      </p:sp>
      <p:sp>
        <p:nvSpPr>
          <p:cNvPr id="4" name="Slide Image Placeholder 3"/>
          <p:cNvSpPr>
            <a:spLocks noGrp="1" noRot="1" noChangeAspect="1"/>
          </p:cNvSpPr>
          <p:nvPr>
            <p:ph type="sldImg" idx="2"/>
          </p:nvPr>
        </p:nvSpPr>
        <p:spPr>
          <a:xfrm>
            <a:off x="896938" y="746125"/>
            <a:ext cx="4967287"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6117" y="4722694"/>
            <a:ext cx="5408930" cy="447413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3662"/>
            <a:ext cx="2929837" cy="49712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29761" y="9443662"/>
            <a:ext cx="2929837" cy="497126"/>
          </a:xfrm>
          <a:prstGeom prst="rect">
            <a:avLst/>
          </a:prstGeom>
        </p:spPr>
        <p:txBody>
          <a:bodyPr vert="horz" lIns="91440" tIns="45720" rIns="91440" bIns="45720" rtlCol="0" anchor="b"/>
          <a:lstStyle>
            <a:lvl1pPr algn="r">
              <a:defRPr sz="1200"/>
            </a:lvl1pPr>
          </a:lstStyle>
          <a:p>
            <a:fld id="{55075B18-E01E-4A14-992C-9C76306D9783}" type="slidenum">
              <a:rPr lang="en-GB" smtClean="0"/>
              <a:pPr/>
              <a:t>‹#›</a:t>
            </a:fld>
            <a:endParaRPr lang="en-GB"/>
          </a:p>
        </p:txBody>
      </p:sp>
    </p:spTree>
    <p:extLst>
      <p:ext uri="{BB962C8B-B14F-4D97-AF65-F5344CB8AC3E}">
        <p14:creationId xmlns:p14="http://schemas.microsoft.com/office/powerpoint/2010/main" xmlns="" val="3101199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075B18-E01E-4A14-992C-9C76306D9783}" type="slidenum">
              <a:rPr lang="en-GB" smtClean="0"/>
              <a:pPr/>
              <a:t>1</a:t>
            </a:fld>
            <a:endParaRPr lang="en-GB"/>
          </a:p>
        </p:txBody>
      </p:sp>
    </p:spTree>
    <p:extLst>
      <p:ext uri="{BB962C8B-B14F-4D97-AF65-F5344CB8AC3E}">
        <p14:creationId xmlns:p14="http://schemas.microsoft.com/office/powerpoint/2010/main" xmlns="" val="2161474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34EB6DC3-DA4E-44B9-81BA-F16EA3EFA228}" type="slidenum">
              <a:rPr lang="en-GB" smtClean="0">
                <a:latin typeface="Times New Roman" pitchFamily="18" charset="0"/>
              </a:rPr>
              <a:pPr eaLnBrk="1" hangingPunct="1"/>
              <a:t>2</a:t>
            </a:fld>
            <a:endParaRPr lang="en-GB" smtClean="0">
              <a:latin typeface="Times New Roman" pitchFamily="18" charset="0"/>
            </a:endParaRPr>
          </a:p>
        </p:txBody>
      </p:sp>
      <p:sp>
        <p:nvSpPr>
          <p:cNvPr id="29699" name="Rectangle 2"/>
          <p:cNvSpPr>
            <a:spLocks noGrp="1" noRot="1" noChangeAspect="1" noChangeArrowheads="1" noTextEdit="1"/>
          </p:cNvSpPr>
          <p:nvPr>
            <p:ph type="sldImg"/>
          </p:nvPr>
        </p:nvSpPr>
        <p:spPr>
          <a:solidFill>
            <a:srgbClr val="FFFFFF"/>
          </a:solidFill>
          <a:ln/>
        </p:spPr>
      </p:sp>
      <p:sp>
        <p:nvSpPr>
          <p:cNvPr id="297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7B38969D-7A75-48B1-ACC6-B58B13B1620D}" type="slidenum">
              <a:rPr lang="en-GB" smtClean="0">
                <a:latin typeface="Times New Roman" pitchFamily="18" charset="0"/>
              </a:rPr>
              <a:pPr eaLnBrk="1" hangingPunct="1"/>
              <a:t>3</a:t>
            </a:fld>
            <a:endParaRPr lang="en-GB" smtClean="0">
              <a:latin typeface="Times New Roman" pitchFamily="18" charset="0"/>
            </a:endParaRPr>
          </a:p>
        </p:txBody>
      </p:sp>
      <p:sp>
        <p:nvSpPr>
          <p:cNvPr id="30723" name="Rectangle 2"/>
          <p:cNvSpPr>
            <a:spLocks noGrp="1" noRot="1" noChangeAspect="1" noChangeArrowheads="1" noTextEdit="1"/>
          </p:cNvSpPr>
          <p:nvPr>
            <p:ph type="sldImg"/>
          </p:nvPr>
        </p:nvSpPr>
        <p:spPr>
          <a:solidFill>
            <a:srgbClr val="FFFFFF"/>
          </a:solidFill>
          <a:ln/>
        </p:spPr>
      </p:sp>
      <p:sp>
        <p:nvSpPr>
          <p:cNvPr id="30724"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2D121C3-0B03-44CD-8C0D-FD401D09A16A}" type="slidenum">
              <a:rPr lang="en-GB" smtClean="0">
                <a:latin typeface="Times New Roman" pitchFamily="18" charset="0"/>
              </a:rPr>
              <a:pPr eaLnBrk="1" hangingPunct="1"/>
              <a:t>4</a:t>
            </a:fld>
            <a:endParaRPr lang="en-GB" smtClean="0">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7AAD654-A056-4987-8B1B-7A9FAD656C8B}" type="slidenum">
              <a:rPr lang="en-GB" smtClean="0">
                <a:latin typeface="Times New Roman" pitchFamily="18" charset="0"/>
              </a:rPr>
              <a:pPr eaLnBrk="1" hangingPunct="1"/>
              <a:t>5</a:t>
            </a:fld>
            <a:endParaRPr lang="en-GB" smtClean="0">
              <a:latin typeface="Times New Roman" pitchFamily="18" charset="0"/>
            </a:endParaRPr>
          </a:p>
        </p:txBody>
      </p:sp>
      <p:sp>
        <p:nvSpPr>
          <p:cNvPr id="32771" name="Rectangle 2"/>
          <p:cNvSpPr>
            <a:spLocks noGrp="1" noRot="1" noChangeAspect="1" noChangeArrowheads="1" noTextEdit="1"/>
          </p:cNvSpPr>
          <p:nvPr>
            <p:ph type="sldImg"/>
          </p:nvPr>
        </p:nvSpPr>
        <p:spPr>
          <a:ln cap="flat"/>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B0148FE6-86F4-4CD9-858B-BD288F502FFD}" type="slidenum">
              <a:rPr lang="en-GB" smtClean="0">
                <a:latin typeface="Times New Roman" pitchFamily="18" charset="0"/>
              </a:rPr>
              <a:pPr eaLnBrk="1" hangingPunct="1"/>
              <a:t>8</a:t>
            </a:fld>
            <a:endParaRPr lang="en-GB" smtClean="0">
              <a:latin typeface="Times New Roman" pitchFamily="18" charset="0"/>
            </a:endParaRPr>
          </a:p>
        </p:txBody>
      </p:sp>
      <p:sp>
        <p:nvSpPr>
          <p:cNvPr id="33795" name="Rectangle 2"/>
          <p:cNvSpPr>
            <a:spLocks noGrp="1" noRot="1" noChangeAspect="1" noChangeArrowheads="1" noTextEdit="1"/>
          </p:cNvSpPr>
          <p:nvPr>
            <p:ph type="sldImg"/>
          </p:nvPr>
        </p:nvSpPr>
        <p:spPr>
          <a:ln cap="flat"/>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5B9ADD4-0C93-40D1-94B5-BD79A4438D0D}" type="slidenum">
              <a:rPr lang="en-GB" smtClean="0">
                <a:latin typeface="Times New Roman" pitchFamily="18" charset="0"/>
              </a:rPr>
              <a:pPr eaLnBrk="1" hangingPunct="1"/>
              <a:t>9</a:t>
            </a:fld>
            <a:endParaRPr lang="en-GB" smtClean="0">
              <a:latin typeface="Times New Roman" pitchFamily="18" charset="0"/>
            </a:endParaRPr>
          </a:p>
        </p:txBody>
      </p:sp>
      <p:sp>
        <p:nvSpPr>
          <p:cNvPr id="34819" name="Rectangle 2"/>
          <p:cNvSpPr>
            <a:spLocks noGrp="1" noRot="1" noChangeAspect="1" noChangeArrowheads="1" noTextEdit="1"/>
          </p:cNvSpPr>
          <p:nvPr>
            <p:ph type="sldImg"/>
          </p:nvPr>
        </p:nvSpPr>
        <p:spPr>
          <a:ln cap="flat"/>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5AC7C9B6-E0C6-4FF1-8417-2CC8AF2BD760}" type="slidenum">
              <a:rPr lang="en-GB" smtClean="0">
                <a:latin typeface="Times New Roman" pitchFamily="18" charset="0"/>
              </a:rPr>
              <a:pPr eaLnBrk="1" hangingPunct="1"/>
              <a:t>10</a:t>
            </a:fld>
            <a:endParaRPr lang="en-GB" smtClean="0">
              <a:latin typeface="Times New Roman" pitchFamily="18" charset="0"/>
            </a:endParaRPr>
          </a:p>
        </p:txBody>
      </p:sp>
      <p:sp>
        <p:nvSpPr>
          <p:cNvPr id="35843" name="Rectangle 2"/>
          <p:cNvSpPr>
            <a:spLocks noGrp="1" noRot="1" noChangeAspect="1" noChangeArrowheads="1" noTextEdit="1"/>
          </p:cNvSpPr>
          <p:nvPr>
            <p:ph type="sldImg"/>
          </p:nvPr>
        </p:nvSpPr>
        <p:spPr>
          <a:solidFill>
            <a:srgbClr val="FFFFFF"/>
          </a:solidFill>
          <a:ln cap="flat"/>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601CF11-2A7C-4101-8F46-3B1FF950483B}" type="slidenum">
              <a:rPr lang="en-GB" smtClean="0">
                <a:latin typeface="Times New Roman" pitchFamily="18" charset="0"/>
              </a:rPr>
              <a:pPr eaLnBrk="1" hangingPunct="1"/>
              <a:t>11</a:t>
            </a:fld>
            <a:endParaRPr lang="en-GB" smtClean="0">
              <a:latin typeface="Times New Roman" pitchFamily="18" charset="0"/>
            </a:endParaRPr>
          </a:p>
        </p:txBody>
      </p:sp>
      <p:sp>
        <p:nvSpPr>
          <p:cNvPr id="36867" name="Rectangle 2"/>
          <p:cNvSpPr>
            <a:spLocks noGrp="1" noRot="1" noChangeAspect="1" noChangeArrowheads="1" noTextEdit="1"/>
          </p:cNvSpPr>
          <p:nvPr>
            <p:ph type="sldImg"/>
          </p:nvPr>
        </p:nvSpPr>
        <p:spPr>
          <a:solidFill>
            <a:srgbClr val="FFFFFF"/>
          </a:solidFill>
          <a:ln cap="flat"/>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CC43F67-A8D0-4BD4-A105-822C5E4B9A19}" type="slidenum">
              <a:rPr lang="en-GB" smtClean="0">
                <a:latin typeface="Times New Roman" pitchFamily="18" charset="0"/>
              </a:rPr>
              <a:pPr eaLnBrk="1" hangingPunct="1"/>
              <a:t>12</a:t>
            </a:fld>
            <a:endParaRPr lang="en-GB" smtClean="0">
              <a:latin typeface="Times New Roman" pitchFamily="18" charset="0"/>
            </a:endParaRPr>
          </a:p>
        </p:txBody>
      </p:sp>
      <p:sp>
        <p:nvSpPr>
          <p:cNvPr id="37891" name="Rectangle 2"/>
          <p:cNvSpPr>
            <a:spLocks noGrp="1" noRot="1" noChangeAspect="1" noChangeArrowheads="1" noTextEdit="1"/>
          </p:cNvSpPr>
          <p:nvPr>
            <p:ph type="sldImg"/>
          </p:nvPr>
        </p:nvSpPr>
        <p:spPr>
          <a:solidFill>
            <a:srgbClr val="FFFFFF"/>
          </a:solidFill>
          <a:ln cap="flat"/>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4BE8C68F-4227-43D2-8F2A-F0F81EF822DB}" type="slidenum">
              <a:rPr lang="en-GB" smtClean="0">
                <a:latin typeface="Times New Roman" pitchFamily="18" charset="0"/>
              </a:rPr>
              <a:pPr eaLnBrk="1" hangingPunct="1"/>
              <a:t>13</a:t>
            </a:fld>
            <a:endParaRPr lang="en-GB" smtClean="0">
              <a:latin typeface="Times New Roman" pitchFamily="18" charset="0"/>
            </a:endParaRPr>
          </a:p>
        </p:txBody>
      </p:sp>
      <p:sp>
        <p:nvSpPr>
          <p:cNvPr id="38915" name="Rectangle 2"/>
          <p:cNvSpPr>
            <a:spLocks noGrp="1" noRot="1" noChangeAspect="1" noChangeArrowheads="1" noTextEdit="1"/>
          </p:cNvSpPr>
          <p:nvPr>
            <p:ph type="sldImg"/>
          </p:nvPr>
        </p:nvSpPr>
        <p:spPr>
          <a:solidFill>
            <a:srgbClr val="FFFFFF"/>
          </a:solidFill>
          <a:ln/>
        </p:spPr>
      </p:sp>
      <p:sp>
        <p:nvSpPr>
          <p:cNvPr id="3891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CA919790-5AA6-4E41-BDF9-25A2655332AD}" type="slidenum">
              <a:rPr lang="en-GB" smtClean="0">
                <a:latin typeface="Times New Roman" pitchFamily="18" charset="0"/>
              </a:rPr>
              <a:pPr eaLnBrk="1" hangingPunct="1"/>
              <a:t>14</a:t>
            </a:fld>
            <a:endParaRPr lang="en-GB" smtClean="0">
              <a:latin typeface="Times New Roman" pitchFamily="18" charset="0"/>
            </a:endParaRPr>
          </a:p>
        </p:txBody>
      </p:sp>
      <p:sp>
        <p:nvSpPr>
          <p:cNvPr id="39939" name="Rectangle 2"/>
          <p:cNvSpPr>
            <a:spLocks noGrp="1" noRot="1" noChangeAspect="1" noChangeArrowheads="1" noTextEdit="1"/>
          </p:cNvSpPr>
          <p:nvPr>
            <p:ph type="sldImg"/>
          </p:nvPr>
        </p:nvSpPr>
        <p:spPr>
          <a:solidFill>
            <a:srgbClr val="FFFFFF"/>
          </a:solidFill>
          <a:ln cap="flat"/>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D44EF00-520C-481A-A2F3-7F5DC5A4E360}" type="slidenum">
              <a:rPr lang="en-GB" smtClean="0">
                <a:latin typeface="Times New Roman" pitchFamily="18" charset="0"/>
              </a:rPr>
              <a:pPr eaLnBrk="1" hangingPunct="1"/>
              <a:t>15</a:t>
            </a:fld>
            <a:endParaRPr lang="en-GB" smtClean="0">
              <a:latin typeface="Times New Roman" pitchFamily="18" charset="0"/>
            </a:endParaRPr>
          </a:p>
        </p:txBody>
      </p:sp>
      <p:sp>
        <p:nvSpPr>
          <p:cNvPr id="44035" name="Rectangle 2"/>
          <p:cNvSpPr>
            <a:spLocks noGrp="1" noRot="1" noChangeAspect="1" noChangeArrowheads="1" noTextEdit="1"/>
          </p:cNvSpPr>
          <p:nvPr>
            <p:ph type="sldImg"/>
          </p:nvPr>
        </p:nvSpPr>
        <p:spPr>
          <a:ln cap="flat"/>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38E8318-1C4B-4295-A84A-11426DC6815A}" type="slidenum">
              <a:rPr lang="en-GB" smtClean="0">
                <a:latin typeface="Times New Roman" pitchFamily="18" charset="0"/>
              </a:rPr>
              <a:pPr eaLnBrk="1" hangingPunct="1"/>
              <a:t>16</a:t>
            </a:fld>
            <a:endParaRPr lang="en-GB" smtClean="0">
              <a:latin typeface="Times New Roman" pitchFamily="18" charset="0"/>
            </a:endParaRPr>
          </a:p>
        </p:txBody>
      </p:sp>
      <p:sp>
        <p:nvSpPr>
          <p:cNvPr id="45059" name="Rectangle 2"/>
          <p:cNvSpPr>
            <a:spLocks noGrp="1" noRot="1" noChangeAspect="1" noChangeArrowheads="1" noTextEdit="1"/>
          </p:cNvSpPr>
          <p:nvPr>
            <p:ph type="sldImg"/>
          </p:nvPr>
        </p:nvSpPr>
        <p:spPr>
          <a:ln cap="flat"/>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7F6F353-B7EA-436E-9E8C-31E3B73230ED}" type="slidenum">
              <a:rPr lang="en-GB" smtClean="0">
                <a:latin typeface="Times New Roman" pitchFamily="18" charset="0"/>
              </a:rPr>
              <a:pPr eaLnBrk="1" hangingPunct="1"/>
              <a:t>17</a:t>
            </a:fld>
            <a:endParaRPr lang="en-GB" smtClean="0">
              <a:latin typeface="Times New Roman" pitchFamily="18" charset="0"/>
            </a:endParaRPr>
          </a:p>
        </p:txBody>
      </p:sp>
      <p:sp>
        <p:nvSpPr>
          <p:cNvPr id="47107" name="Rectangle 2"/>
          <p:cNvSpPr>
            <a:spLocks noGrp="1" noRot="1" noChangeAspect="1" noChangeArrowheads="1" noTextEdit="1"/>
          </p:cNvSpPr>
          <p:nvPr>
            <p:ph type="sldImg"/>
          </p:nvPr>
        </p:nvSpPr>
        <p:spPr>
          <a:ln cap="flat"/>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8AD2B6A4-7986-41F2-8B72-168E22A3C960}" type="slidenum">
              <a:rPr lang="en-GB" smtClean="0">
                <a:latin typeface="Times New Roman" pitchFamily="18" charset="0"/>
              </a:rPr>
              <a:pPr eaLnBrk="1" hangingPunct="1"/>
              <a:t>18</a:t>
            </a:fld>
            <a:endParaRPr lang="en-GB" smtClean="0">
              <a:latin typeface="Times New Roman" pitchFamily="18" charset="0"/>
            </a:endParaRPr>
          </a:p>
        </p:txBody>
      </p:sp>
      <p:sp>
        <p:nvSpPr>
          <p:cNvPr id="46083" name="Rectangle 2"/>
          <p:cNvSpPr>
            <a:spLocks noGrp="1" noRot="1" noChangeAspect="1" noChangeArrowheads="1" noTextEdit="1"/>
          </p:cNvSpPr>
          <p:nvPr>
            <p:ph type="sldImg"/>
          </p:nvPr>
        </p:nvSpPr>
        <p:spPr>
          <a:ln cap="flat"/>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2E91275D-F663-4405-8FA8-D037D09A52F7}" type="datetimeFigureOut">
              <a:rPr lang="en-GB" smtClean="0"/>
              <a:pPr/>
              <a:t>03/07/2016</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446447BB-DA06-4C0E-BD31-12DF404CEBD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pPr/>
              <a:t>03/07/2016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E91275D-F663-4405-8FA8-D037D09A52F7}" type="datetimeFigureOut">
              <a:rPr lang="en-GB" smtClean="0"/>
              <a:pPr/>
              <a:t>03/07/2016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pPr/>
              <a:t>03/07/2016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2E91275D-F663-4405-8FA8-D037D09A52F7}" type="datetimeFigureOut">
              <a:rPr lang="en-GB" smtClean="0"/>
              <a:pPr/>
              <a:t>03/07/2016</a:t>
            </a:fld>
            <a:endParaRPr lang="en-GB"/>
          </a:p>
        </p:txBody>
      </p:sp>
      <p:sp>
        <p:nvSpPr>
          <p:cNvPr id="27" name="Slide Number Placeholder 26"/>
          <p:cNvSpPr>
            <a:spLocks noGrp="1"/>
          </p:cNvSpPr>
          <p:nvPr>
            <p:ph type="sldNum" sz="quarter" idx="11"/>
          </p:nvPr>
        </p:nvSpPr>
        <p:spPr/>
        <p:txBody>
          <a:bodyPr rtlCol="0"/>
          <a:lstStyle/>
          <a:p>
            <a:fld id="{446447BB-DA06-4C0E-BD31-12DF404CEBDD}" type="slidenum">
              <a:rPr lang="en-GB" smtClean="0"/>
              <a:pPr/>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2E91275D-F663-4405-8FA8-D037D09A52F7}" type="datetimeFigureOut">
              <a:rPr lang="en-GB" smtClean="0"/>
              <a:pPr/>
              <a:t>03/07/2016</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446447BB-DA06-4C0E-BD31-12DF404CEBD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91275D-F663-4405-8FA8-D037D09A52F7}" type="datetimeFigureOut">
              <a:rPr lang="en-GB" smtClean="0"/>
              <a:pPr/>
              <a:t>03/07/2016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E91275D-F663-4405-8FA8-D037D09A52F7}" type="datetimeFigureOut">
              <a:rPr lang="en-GB" smtClean="0"/>
              <a:pPr/>
              <a:t>03/07/2016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E91275D-F663-4405-8FA8-D037D09A52F7}" type="datetimeFigureOut">
              <a:rPr lang="en-GB" smtClean="0"/>
              <a:pPr/>
              <a:t>03/07/2016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pPr/>
              <a:t>03/07/2016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E91275D-F663-4405-8FA8-D037D09A52F7}" type="datetimeFigureOut">
              <a:rPr lang="en-GB" smtClean="0"/>
              <a:pPr/>
              <a:t>03/07/2016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6447BB-DA06-4C0E-BD31-12DF404CEBD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2E91275D-F663-4405-8FA8-D037D09A52F7}" type="datetimeFigureOut">
              <a:rPr lang="en-GB" smtClean="0"/>
              <a:pPr/>
              <a:t>03/07/2016</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446447BB-DA06-4C0E-BD31-12DF404CEBD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5536" y="1484784"/>
            <a:ext cx="8458200" cy="1955080"/>
          </a:xfrm>
        </p:spPr>
        <p:txBody>
          <a:bodyPr>
            <a:normAutofit fontScale="90000"/>
          </a:bodyPr>
          <a:lstStyle/>
          <a:p>
            <a:r>
              <a:rPr lang="en-GB" b="1" dirty="0"/>
              <a:t>SBUS5004</a:t>
            </a:r>
            <a:r>
              <a:rPr lang="en-GB" dirty="0"/>
              <a:t/>
            </a:r>
            <a:br>
              <a:rPr lang="en-GB" dirty="0"/>
            </a:br>
            <a:r>
              <a:rPr lang="cy-GB" b="1" dirty="0" smtClean="0"/>
              <a:t>Menter ac Entrepreneuriaeth</a:t>
            </a:r>
            <a:r>
              <a:rPr lang="en-GB" dirty="0"/>
              <a:t/>
            </a:r>
            <a:br>
              <a:rPr lang="en-GB" dirty="0"/>
            </a:br>
            <a:endParaRPr lang="en-GB" dirty="0"/>
          </a:p>
        </p:txBody>
      </p:sp>
      <p:sp>
        <p:nvSpPr>
          <p:cNvPr id="3" name="Subtitle 2"/>
          <p:cNvSpPr>
            <a:spLocks noGrp="1"/>
          </p:cNvSpPr>
          <p:nvPr>
            <p:ph type="subTitle" idx="1"/>
          </p:nvPr>
        </p:nvSpPr>
        <p:spPr/>
        <p:txBody>
          <a:bodyPr>
            <a:normAutofit/>
          </a:bodyPr>
          <a:lstStyle/>
          <a:p>
            <a:r>
              <a:rPr lang="cy-GB" sz="3200" dirty="0" smtClean="0"/>
              <a:t>Potensial Brodorol a Datblygiad Economaidd</a:t>
            </a:r>
            <a:endParaRPr lang="cy-GB" sz="3200" dirty="0"/>
          </a:p>
        </p:txBody>
      </p:sp>
      <p:pic>
        <p:nvPicPr>
          <p:cNvPr id="4" name="Picture 5" descr="TSD_logo2010"/>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572125" y="4572000"/>
            <a:ext cx="2889250" cy="11842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374977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p:txBody>
          <a:bodyPr/>
          <a:lstStyle/>
          <a:p>
            <a:pPr eaLnBrk="1" hangingPunct="1"/>
            <a:r>
              <a:rPr lang="cy-GB" sz="3600" b="1" dirty="0" smtClean="0"/>
              <a:t>Trafodaethau</a:t>
            </a:r>
          </a:p>
        </p:txBody>
      </p:sp>
      <p:sp>
        <p:nvSpPr>
          <p:cNvPr id="5124" name="Rectangle 3"/>
          <p:cNvSpPr>
            <a:spLocks noGrp="1" noChangeArrowheads="1"/>
          </p:cNvSpPr>
          <p:nvPr>
            <p:ph type="body" idx="1"/>
          </p:nvPr>
        </p:nvSpPr>
        <p:spPr>
          <a:xfrm>
            <a:off x="539750" y="1676400"/>
            <a:ext cx="8147050" cy="4495800"/>
          </a:xfrm>
        </p:spPr>
        <p:txBody>
          <a:bodyPr>
            <a:normAutofit/>
          </a:bodyPr>
          <a:lstStyle/>
          <a:p>
            <a:pPr algn="just" eaLnBrk="1" hangingPunct="1">
              <a:lnSpc>
                <a:spcPct val="80000"/>
              </a:lnSpc>
              <a:buFont typeface="Wingdings" pitchFamily="2" charset="2"/>
              <a:buNone/>
            </a:pPr>
            <a:endParaRPr lang="en-GB" sz="2800" dirty="0" smtClean="0">
              <a:latin typeface="Comic Sans MS" pitchFamily="66" charset="0"/>
              <a:cs typeface="Times New Roman" pitchFamily="18" charset="0"/>
            </a:endParaRPr>
          </a:p>
          <a:p>
            <a:pPr algn="just" eaLnBrk="1" hangingPunct="1">
              <a:lnSpc>
                <a:spcPct val="80000"/>
              </a:lnSpc>
            </a:pPr>
            <a:r>
              <a:rPr lang="cy-GB" sz="2400" dirty="0" smtClean="0">
                <a:solidFill>
                  <a:srgbClr val="C00000"/>
                </a:solidFill>
                <a:cs typeface="Times New Roman" pitchFamily="18" charset="0"/>
              </a:rPr>
              <a:t>Nid oes un diffiniad, cwbl dderbyniol i bawb o </a:t>
            </a:r>
            <a:r>
              <a:rPr lang="cy-GB" sz="2400" dirty="0" err="1" smtClean="0">
                <a:solidFill>
                  <a:srgbClr val="C00000"/>
                </a:solidFill>
                <a:cs typeface="Times New Roman" pitchFamily="18" charset="0"/>
              </a:rPr>
              <a:t>BBaCh</a:t>
            </a:r>
            <a:r>
              <a:rPr lang="cy-GB" sz="2400" dirty="0" smtClean="0">
                <a:solidFill>
                  <a:srgbClr val="C00000"/>
                </a:solidFill>
                <a:cs typeface="Times New Roman" pitchFamily="18" charset="0"/>
              </a:rPr>
              <a:t> (busnes bach a chanolig). </a:t>
            </a:r>
          </a:p>
          <a:p>
            <a:pPr algn="just" eaLnBrk="1" hangingPunct="1">
              <a:lnSpc>
                <a:spcPct val="80000"/>
              </a:lnSpc>
            </a:pPr>
            <a:endParaRPr lang="cy-GB" sz="2400" dirty="0" smtClean="0">
              <a:cs typeface="Times New Roman" pitchFamily="18" charset="0"/>
            </a:endParaRPr>
          </a:p>
          <a:p>
            <a:pPr algn="just" eaLnBrk="1" hangingPunct="1">
              <a:lnSpc>
                <a:spcPct val="80000"/>
              </a:lnSpc>
            </a:pPr>
            <a:r>
              <a:rPr lang="cy-GB" sz="2400" dirty="0" smtClean="0">
                <a:solidFill>
                  <a:srgbClr val="0070C0"/>
                </a:solidFill>
                <a:cs typeface="Times New Roman" pitchFamily="18" charset="0"/>
              </a:rPr>
              <a:t>Cyfanswm gwerth, maint cymharol oddi mewn i’r diwydiant; nifer y </a:t>
            </a:r>
            <a:r>
              <a:rPr lang="cy-GB" sz="2400" dirty="0" err="1" smtClean="0">
                <a:solidFill>
                  <a:srgbClr val="0070C0"/>
                </a:solidFill>
                <a:cs typeface="Times New Roman" pitchFamily="18" charset="0"/>
              </a:rPr>
              <a:t>cyflogeion</a:t>
            </a:r>
            <a:r>
              <a:rPr lang="cy-GB" sz="2400" dirty="0" smtClean="0">
                <a:solidFill>
                  <a:srgbClr val="0070C0"/>
                </a:solidFill>
                <a:cs typeface="Times New Roman" pitchFamily="18" charset="0"/>
              </a:rPr>
              <a:t>, gwerth cynhyrchion, gwerthiant neu dderbynebau blynyddol, a gwerth net (</a:t>
            </a:r>
            <a:r>
              <a:rPr lang="cy-GB" sz="2400" dirty="0" err="1" smtClean="0">
                <a:solidFill>
                  <a:srgbClr val="0070C0"/>
                </a:solidFill>
                <a:cs typeface="Times New Roman" pitchFamily="18" charset="0"/>
              </a:rPr>
              <a:t>Cochran</a:t>
            </a:r>
            <a:r>
              <a:rPr lang="cy-GB" sz="2400" dirty="0" smtClean="0">
                <a:solidFill>
                  <a:srgbClr val="0070C0"/>
                </a:solidFill>
                <a:cs typeface="Times New Roman" pitchFamily="18" charset="0"/>
              </a:rPr>
              <a:t>, 1981). </a:t>
            </a:r>
          </a:p>
          <a:p>
            <a:pPr algn="just" eaLnBrk="1" hangingPunct="1">
              <a:lnSpc>
                <a:spcPct val="80000"/>
              </a:lnSpc>
            </a:pPr>
            <a:endParaRPr lang="cy-GB" sz="2400" dirty="0" smtClean="0">
              <a:cs typeface="Times New Roman" pitchFamily="18" charset="0"/>
            </a:endParaRPr>
          </a:p>
          <a:p>
            <a:pPr algn="just" eaLnBrk="1" hangingPunct="1">
              <a:lnSpc>
                <a:spcPct val="80000"/>
              </a:lnSpc>
            </a:pPr>
            <a:r>
              <a:rPr lang="cy-GB" sz="2400" dirty="0" smtClean="0">
                <a:solidFill>
                  <a:srgbClr val="00B050"/>
                </a:solidFill>
                <a:cs typeface="Times New Roman" pitchFamily="18" charset="0"/>
              </a:rPr>
              <a:t>Argymhella’r Comisiwn Ewropeaidd, o safbwynt llunio polisïau, i ystyried trosiant a/neu y </a:t>
            </a:r>
            <a:r>
              <a:rPr lang="cy-GB" sz="2400" dirty="0" err="1" smtClean="0">
                <a:solidFill>
                  <a:srgbClr val="00B050"/>
                </a:solidFill>
                <a:cs typeface="Times New Roman" pitchFamily="18" charset="0"/>
              </a:rPr>
              <a:t>faintolen</a:t>
            </a:r>
            <a:r>
              <a:rPr lang="cy-GB" sz="2400" dirty="0" smtClean="0">
                <a:solidFill>
                  <a:srgbClr val="00B050"/>
                </a:solidFill>
                <a:cs typeface="Times New Roman" pitchFamily="18" charset="0"/>
              </a:rPr>
              <a:t>, annibyniaeth economaidd y fenter, yn ogystal â nifer y </a:t>
            </a:r>
            <a:r>
              <a:rPr lang="cy-GB" sz="2400" dirty="0" err="1" smtClean="0">
                <a:solidFill>
                  <a:srgbClr val="00B050"/>
                </a:solidFill>
                <a:cs typeface="Times New Roman" pitchFamily="18" charset="0"/>
              </a:rPr>
              <a:t>cyflogeion</a:t>
            </a:r>
            <a:r>
              <a:rPr lang="cy-GB" sz="2400" dirty="0" smtClean="0">
                <a:solidFill>
                  <a:srgbClr val="00B050"/>
                </a:solidFill>
                <a:cs typeface="Times New Roman" pitchFamily="18" charset="0"/>
              </a:rPr>
              <a:t> (</a:t>
            </a:r>
            <a:r>
              <a:rPr lang="cy-GB" sz="2400" dirty="0" err="1" smtClean="0">
                <a:solidFill>
                  <a:srgbClr val="00B050"/>
                </a:solidFill>
                <a:cs typeface="Times New Roman" pitchFamily="18" charset="0"/>
              </a:rPr>
              <a:t>European</a:t>
            </a:r>
            <a:r>
              <a:rPr lang="cy-GB" sz="2400" dirty="0" smtClean="0">
                <a:solidFill>
                  <a:srgbClr val="00B050"/>
                </a:solidFill>
                <a:cs typeface="Times New Roman" pitchFamily="18" charset="0"/>
              </a:rPr>
              <a:t> </a:t>
            </a:r>
            <a:r>
              <a:rPr lang="cy-GB" sz="2400" dirty="0" err="1" smtClean="0">
                <a:solidFill>
                  <a:srgbClr val="00B050"/>
                </a:solidFill>
                <a:cs typeface="Times New Roman" pitchFamily="18" charset="0"/>
              </a:rPr>
              <a:t>Network</a:t>
            </a:r>
            <a:r>
              <a:rPr lang="cy-GB" sz="2400" dirty="0" smtClean="0">
                <a:solidFill>
                  <a:srgbClr val="00B050"/>
                </a:solidFill>
                <a:cs typeface="Times New Roman" pitchFamily="18" charset="0"/>
              </a:rPr>
              <a:t> </a:t>
            </a:r>
            <a:r>
              <a:rPr lang="cy-GB" sz="2400" dirty="0" err="1" smtClean="0">
                <a:solidFill>
                  <a:srgbClr val="00B050"/>
                </a:solidFill>
                <a:cs typeface="Times New Roman" pitchFamily="18" charset="0"/>
              </a:rPr>
              <a:t>for</a:t>
            </a:r>
            <a:r>
              <a:rPr lang="cy-GB" sz="2400" dirty="0" smtClean="0">
                <a:solidFill>
                  <a:srgbClr val="00B050"/>
                </a:solidFill>
                <a:cs typeface="Times New Roman" pitchFamily="18" charset="0"/>
              </a:rPr>
              <a:t> SME Research, 1997). </a:t>
            </a:r>
            <a:endParaRPr lang="cy-GB" sz="2400" dirty="0" smtClean="0">
              <a:solidFill>
                <a:srgbClr val="00B050"/>
              </a:solidFill>
            </a:endParaRPr>
          </a:p>
        </p:txBody>
      </p:sp>
    </p:spTree>
    <p:extLst>
      <p:ext uri="{BB962C8B-B14F-4D97-AF65-F5344CB8AC3E}">
        <p14:creationId xmlns:p14="http://schemas.microsoft.com/office/powerpoint/2010/main" xmlns="" val="1284540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p:txBody>
          <a:bodyPr/>
          <a:lstStyle/>
          <a:p>
            <a:pPr eaLnBrk="1" hangingPunct="1"/>
            <a:r>
              <a:rPr lang="cy-GB" sz="3600" b="1" dirty="0" smtClean="0"/>
              <a:t>Diffiniadau</a:t>
            </a:r>
          </a:p>
        </p:txBody>
      </p:sp>
      <p:sp>
        <p:nvSpPr>
          <p:cNvPr id="6148" name="Rectangle 3"/>
          <p:cNvSpPr>
            <a:spLocks noGrp="1" noChangeArrowheads="1"/>
          </p:cNvSpPr>
          <p:nvPr>
            <p:ph type="body" idx="1"/>
          </p:nvPr>
        </p:nvSpPr>
        <p:spPr/>
        <p:txBody>
          <a:bodyPr/>
          <a:lstStyle/>
          <a:p>
            <a:pPr algn="just" eaLnBrk="1" hangingPunct="1">
              <a:lnSpc>
                <a:spcPct val="90000"/>
              </a:lnSpc>
              <a:buFont typeface="Wingdings" pitchFamily="2" charset="2"/>
              <a:buNone/>
            </a:pPr>
            <a:r>
              <a:rPr lang="cy-GB" sz="2800" dirty="0" smtClean="0">
                <a:cs typeface="Times New Roman" pitchFamily="18" charset="0"/>
              </a:rPr>
              <a:t>Diffiniad economaidd Pwyllgor </a:t>
            </a:r>
            <a:r>
              <a:rPr lang="cy-GB" sz="2800" dirty="0" err="1" smtClean="0">
                <a:cs typeface="Times New Roman" pitchFamily="18" charset="0"/>
              </a:rPr>
              <a:t>Bolton</a:t>
            </a:r>
            <a:r>
              <a:rPr lang="cy-GB" sz="2800" dirty="0" smtClean="0">
                <a:cs typeface="Times New Roman" pitchFamily="18" charset="0"/>
              </a:rPr>
              <a:t> (1971):</a:t>
            </a:r>
          </a:p>
          <a:p>
            <a:pPr algn="just" eaLnBrk="1" hangingPunct="1">
              <a:lnSpc>
                <a:spcPct val="90000"/>
              </a:lnSpc>
            </a:pPr>
            <a:endParaRPr lang="cy-GB" sz="2800" dirty="0" smtClean="0">
              <a:cs typeface="Times New Roman" pitchFamily="18" charset="0"/>
            </a:endParaRPr>
          </a:p>
          <a:p>
            <a:pPr lvl="1" algn="just" eaLnBrk="1" hangingPunct="1">
              <a:lnSpc>
                <a:spcPct val="90000"/>
              </a:lnSpc>
            </a:pPr>
            <a:r>
              <a:rPr lang="cy-GB" dirty="0" smtClean="0">
                <a:solidFill>
                  <a:srgbClr val="C00000"/>
                </a:solidFill>
                <a:cs typeface="Times New Roman" pitchFamily="18" charset="0"/>
              </a:rPr>
              <a:t>busnes annibynnol;</a:t>
            </a:r>
          </a:p>
          <a:p>
            <a:pPr lvl="1" algn="just" eaLnBrk="1" hangingPunct="1">
              <a:lnSpc>
                <a:spcPct val="90000"/>
              </a:lnSpc>
            </a:pPr>
            <a:r>
              <a:rPr lang="cy-GB" dirty="0" smtClean="0">
                <a:solidFill>
                  <a:srgbClr val="C00000"/>
                </a:solidFill>
                <a:cs typeface="Times New Roman" pitchFamily="18" charset="0"/>
              </a:rPr>
              <a:t>wedi’i reoli gan ei berchennog ei hun neu berchnogion rhannol mewn modd personol; </a:t>
            </a:r>
          </a:p>
          <a:p>
            <a:pPr lvl="1" algn="just" eaLnBrk="1" hangingPunct="1">
              <a:lnSpc>
                <a:spcPct val="90000"/>
              </a:lnSpc>
            </a:pPr>
            <a:r>
              <a:rPr lang="cy-GB" dirty="0" smtClean="0">
                <a:solidFill>
                  <a:srgbClr val="C00000"/>
                </a:solidFill>
                <a:cs typeface="Times New Roman" pitchFamily="18" charset="0"/>
              </a:rPr>
              <a:t>yn meddu ar gyfran gymharol fach o’r farchnad. </a:t>
            </a:r>
          </a:p>
          <a:p>
            <a:pPr algn="just" eaLnBrk="1" hangingPunct="1">
              <a:lnSpc>
                <a:spcPct val="90000"/>
              </a:lnSpc>
              <a:buFont typeface="Wingdings" pitchFamily="2" charset="2"/>
              <a:buNone/>
            </a:pPr>
            <a:r>
              <a:rPr lang="cy-GB" sz="2800" dirty="0" smtClean="0"/>
              <a:t/>
            </a:r>
            <a:br>
              <a:rPr lang="cy-GB" sz="2800" dirty="0" smtClean="0"/>
            </a:br>
            <a:endParaRPr lang="cy-GB" sz="2800" dirty="0" smtClean="0">
              <a:cs typeface="Times New Roman" pitchFamily="18" charset="0"/>
            </a:endParaRPr>
          </a:p>
          <a:p>
            <a:pPr eaLnBrk="1" hangingPunct="1">
              <a:lnSpc>
                <a:spcPct val="90000"/>
              </a:lnSpc>
            </a:pPr>
            <a:endParaRPr lang="en-GB" sz="2800" dirty="0" smtClean="0"/>
          </a:p>
          <a:p>
            <a:pPr eaLnBrk="1" hangingPunct="1">
              <a:lnSpc>
                <a:spcPct val="90000"/>
              </a:lnSpc>
            </a:pPr>
            <a:endParaRPr lang="en-GB" sz="2800" dirty="0" smtClean="0"/>
          </a:p>
        </p:txBody>
      </p:sp>
    </p:spTree>
    <p:extLst>
      <p:ext uri="{BB962C8B-B14F-4D97-AF65-F5344CB8AC3E}">
        <p14:creationId xmlns:p14="http://schemas.microsoft.com/office/powerpoint/2010/main" xmlns="" val="2930330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1026"/>
          <p:cNvSpPr>
            <a:spLocks noChangeArrowheads="1"/>
          </p:cNvSpPr>
          <p:nvPr/>
        </p:nvSpPr>
        <p:spPr bwMode="auto">
          <a:xfrm>
            <a:off x="179388" y="0"/>
            <a:ext cx="8640762" cy="1041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2075" tIns="46038" rIns="92075" bIns="46038" anchor="b"/>
          <a:lstStyle/>
          <a:p>
            <a:r>
              <a:rPr lang="en-US" sz="2800" b="1" dirty="0" err="1" smtClean="0">
                <a:solidFill>
                  <a:schemeClr val="tx2"/>
                </a:solidFill>
                <a:latin typeface="Calibri" pitchFamily="34" charset="0"/>
                <a:cs typeface="Times New Roman" pitchFamily="18" charset="0"/>
              </a:rPr>
              <a:t>Diffiniad</a:t>
            </a:r>
            <a:r>
              <a:rPr lang="en-US" sz="2800" b="1" dirty="0" smtClean="0">
                <a:solidFill>
                  <a:schemeClr val="tx2"/>
                </a:solidFill>
                <a:latin typeface="Calibri" pitchFamily="34" charset="0"/>
                <a:cs typeface="Times New Roman" pitchFamily="18" charset="0"/>
              </a:rPr>
              <a:t> </a:t>
            </a:r>
            <a:r>
              <a:rPr lang="en-US" sz="2800" b="1" dirty="0" err="1" smtClean="0">
                <a:solidFill>
                  <a:schemeClr val="tx2"/>
                </a:solidFill>
                <a:latin typeface="Calibri" pitchFamily="34" charset="0"/>
                <a:cs typeface="Times New Roman" pitchFamily="18" charset="0"/>
              </a:rPr>
              <a:t>yr</a:t>
            </a:r>
            <a:r>
              <a:rPr lang="en-US" sz="2800" b="1" dirty="0" smtClean="0">
                <a:solidFill>
                  <a:schemeClr val="tx2"/>
                </a:solidFill>
                <a:latin typeface="Calibri" pitchFamily="34" charset="0"/>
                <a:cs typeface="Times New Roman" pitchFamily="18" charset="0"/>
              </a:rPr>
              <a:t> </a:t>
            </a:r>
            <a:r>
              <a:rPr lang="en-US" sz="2800" b="1" dirty="0" err="1" smtClean="0">
                <a:solidFill>
                  <a:schemeClr val="tx2"/>
                </a:solidFill>
                <a:latin typeface="Calibri" pitchFamily="34" charset="0"/>
                <a:cs typeface="Times New Roman" pitchFamily="18" charset="0"/>
              </a:rPr>
              <a:t>Adran</a:t>
            </a:r>
            <a:r>
              <a:rPr lang="en-US" sz="2800" b="1" dirty="0" smtClean="0">
                <a:solidFill>
                  <a:schemeClr val="tx2"/>
                </a:solidFill>
                <a:latin typeface="Calibri" pitchFamily="34" charset="0"/>
                <a:cs typeface="Times New Roman" pitchFamily="18" charset="0"/>
              </a:rPr>
              <a:t> </a:t>
            </a:r>
            <a:r>
              <a:rPr lang="en-US" sz="2800" b="1" dirty="0" err="1" smtClean="0">
                <a:solidFill>
                  <a:schemeClr val="tx2"/>
                </a:solidFill>
                <a:latin typeface="Calibri" pitchFamily="34" charset="0"/>
                <a:cs typeface="Times New Roman" pitchFamily="18" charset="0"/>
              </a:rPr>
              <a:t>Masnach</a:t>
            </a:r>
            <a:r>
              <a:rPr lang="en-US" sz="2800" b="1" dirty="0" smtClean="0">
                <a:solidFill>
                  <a:schemeClr val="tx2"/>
                </a:solidFill>
                <a:latin typeface="Calibri" pitchFamily="34" charset="0"/>
                <a:cs typeface="Times New Roman" pitchFamily="18" charset="0"/>
              </a:rPr>
              <a:t> a </a:t>
            </a:r>
            <a:r>
              <a:rPr lang="en-US" sz="2800" b="1" dirty="0" err="1" smtClean="0">
                <a:solidFill>
                  <a:schemeClr val="tx2"/>
                </a:solidFill>
                <a:latin typeface="Calibri" pitchFamily="34" charset="0"/>
                <a:cs typeface="Times New Roman" pitchFamily="18" charset="0"/>
              </a:rPr>
              <a:t>Diwydiant</a:t>
            </a:r>
            <a:r>
              <a:rPr lang="en-US" sz="2800" b="1" dirty="0" smtClean="0">
                <a:solidFill>
                  <a:schemeClr val="tx2"/>
                </a:solidFill>
                <a:latin typeface="Calibri" pitchFamily="34" charset="0"/>
                <a:cs typeface="Times New Roman" pitchFamily="18" charset="0"/>
              </a:rPr>
              <a:t> (DTI</a:t>
            </a:r>
            <a:r>
              <a:rPr lang="en-US" sz="2800" b="1" dirty="0">
                <a:solidFill>
                  <a:schemeClr val="tx2"/>
                </a:solidFill>
                <a:latin typeface="Calibri" pitchFamily="34" charset="0"/>
                <a:cs typeface="Times New Roman" pitchFamily="18" charset="0"/>
              </a:rPr>
              <a:t>) </a:t>
            </a:r>
            <a:r>
              <a:rPr lang="en-US" sz="2800" b="1" dirty="0" smtClean="0">
                <a:solidFill>
                  <a:schemeClr val="tx2"/>
                </a:solidFill>
                <a:latin typeface="Calibri" pitchFamily="34" charset="0"/>
                <a:cs typeface="Times New Roman" pitchFamily="18" charset="0"/>
              </a:rPr>
              <a:t>(</a:t>
            </a:r>
            <a:r>
              <a:rPr lang="en-US" sz="2800" b="1" dirty="0">
                <a:solidFill>
                  <a:schemeClr val="tx2"/>
                </a:solidFill>
                <a:latin typeface="Calibri" pitchFamily="34" charset="0"/>
                <a:cs typeface="Times New Roman" pitchFamily="18" charset="0"/>
              </a:rPr>
              <a:t>1997)</a:t>
            </a:r>
            <a:r>
              <a:rPr lang="en-US" sz="2800" b="1" dirty="0">
                <a:solidFill>
                  <a:srgbClr val="000000"/>
                </a:solidFill>
                <a:latin typeface="Calibri" pitchFamily="34" charset="0"/>
                <a:cs typeface="Times New Roman" pitchFamily="18" charset="0"/>
              </a:rPr>
              <a:t> </a:t>
            </a:r>
            <a:r>
              <a:rPr lang="en-US" sz="2800" b="1" dirty="0">
                <a:solidFill>
                  <a:schemeClr val="tx2"/>
                </a:solidFill>
                <a:latin typeface="Calibri" pitchFamily="34" charset="0"/>
              </a:rPr>
              <a:t> </a:t>
            </a:r>
            <a:endParaRPr lang="en-GB" sz="2800" b="1" dirty="0">
              <a:solidFill>
                <a:schemeClr val="tx2"/>
              </a:solidFill>
              <a:latin typeface="Calibri" pitchFamily="34" charset="0"/>
            </a:endParaRPr>
          </a:p>
        </p:txBody>
      </p:sp>
      <p:sp>
        <p:nvSpPr>
          <p:cNvPr id="7172" name="Rectangle 1027"/>
          <p:cNvSpPr>
            <a:spLocks noChangeArrowheads="1"/>
          </p:cNvSpPr>
          <p:nvPr/>
        </p:nvSpPr>
        <p:spPr bwMode="auto">
          <a:xfrm>
            <a:off x="533400" y="1041401"/>
            <a:ext cx="8382000" cy="5130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2075" tIns="46038" rIns="92075" bIns="46038"/>
          <a:lstStyle/>
          <a:p>
            <a:pPr marL="342900" indent="-342900" algn="just">
              <a:spcBef>
                <a:spcPct val="20000"/>
              </a:spcBef>
              <a:buSzPct val="85000"/>
            </a:pPr>
            <a:r>
              <a:rPr lang="cy-GB" sz="2400" dirty="0" smtClean="0">
                <a:solidFill>
                  <a:schemeClr val="tx2"/>
                </a:solidFill>
                <a:latin typeface="Calibri" pitchFamily="34" charset="0"/>
                <a:cs typeface="Times New Roman" pitchFamily="18" charset="0"/>
              </a:rPr>
              <a:t>Cynigia diffiniad y DTI fframwaith byd-eang wedi’i gyfeirio at fentrau bach a chanolig: </a:t>
            </a:r>
          </a:p>
          <a:p>
            <a:pPr marL="342900" indent="-342900" algn="just">
              <a:spcBef>
                <a:spcPct val="20000"/>
              </a:spcBef>
              <a:buSzPct val="85000"/>
            </a:pPr>
            <a:endParaRPr lang="cy-GB" sz="2400" b="1" dirty="0" smtClean="0">
              <a:solidFill>
                <a:schemeClr val="tx2"/>
              </a:solidFill>
              <a:latin typeface="Calibri" pitchFamily="34" charset="0"/>
              <a:cs typeface="Times New Roman" pitchFamily="18" charset="0"/>
            </a:endParaRPr>
          </a:p>
          <a:p>
            <a:pPr marL="342900" indent="-342900" algn="just">
              <a:spcBef>
                <a:spcPct val="20000"/>
              </a:spcBef>
              <a:buSzPct val="85000"/>
              <a:buFont typeface="Arial" pitchFamily="34" charset="0"/>
              <a:buChar char="•"/>
            </a:pPr>
            <a:r>
              <a:rPr lang="cy-GB" sz="2400" dirty="0" smtClean="0">
                <a:solidFill>
                  <a:schemeClr val="tx2"/>
                </a:solidFill>
                <a:latin typeface="Calibri" pitchFamily="34" charset="0"/>
                <a:cs typeface="Times New Roman" pitchFamily="18" charset="0"/>
              </a:rPr>
              <a:t> </a:t>
            </a:r>
            <a:r>
              <a:rPr lang="cy-GB" sz="2400" dirty="0" smtClean="0">
                <a:solidFill>
                  <a:srgbClr val="C00000"/>
                </a:solidFill>
                <a:latin typeface="Calibri" pitchFamily="34" charset="0"/>
                <a:cs typeface="Times New Roman" pitchFamily="18" charset="0"/>
              </a:rPr>
              <a:t>Micro fentrau, sy’n cyflogi llai na 10 o weithwyr;</a:t>
            </a:r>
          </a:p>
          <a:p>
            <a:pPr algn="just">
              <a:spcBef>
                <a:spcPct val="20000"/>
              </a:spcBef>
              <a:buSzPct val="85000"/>
            </a:pPr>
            <a:endParaRPr lang="cy-GB" sz="2400" dirty="0" smtClean="0">
              <a:solidFill>
                <a:schemeClr val="tx2"/>
              </a:solidFill>
              <a:latin typeface="Calibri" pitchFamily="34" charset="0"/>
              <a:cs typeface="Times New Roman" pitchFamily="18" charset="0"/>
            </a:endParaRPr>
          </a:p>
          <a:p>
            <a:pPr marL="342900" indent="-342900" algn="just">
              <a:spcBef>
                <a:spcPct val="20000"/>
              </a:spcBef>
              <a:buSzPct val="85000"/>
              <a:buFont typeface="Arial" pitchFamily="34" charset="0"/>
              <a:buChar char="•"/>
            </a:pPr>
            <a:r>
              <a:rPr lang="cy-GB" sz="2400" dirty="0" smtClean="0">
                <a:solidFill>
                  <a:srgbClr val="00B050"/>
                </a:solidFill>
                <a:latin typeface="Calibri" pitchFamily="34" charset="0"/>
                <a:cs typeface="Times New Roman" pitchFamily="18" charset="0"/>
              </a:rPr>
              <a:t>Mentrau bach, sy’n cyflogi rhwng 10 a 49 o weithwyr;</a:t>
            </a:r>
          </a:p>
          <a:p>
            <a:pPr algn="just">
              <a:spcBef>
                <a:spcPct val="20000"/>
              </a:spcBef>
              <a:buSzPct val="85000"/>
            </a:pPr>
            <a:endParaRPr lang="cy-GB" sz="2400" dirty="0" smtClean="0">
              <a:solidFill>
                <a:schemeClr val="tx2"/>
              </a:solidFill>
              <a:latin typeface="Calibri" pitchFamily="34" charset="0"/>
              <a:cs typeface="Times New Roman" pitchFamily="18" charset="0"/>
            </a:endParaRPr>
          </a:p>
          <a:p>
            <a:pPr marL="342900" indent="-342900" algn="just">
              <a:spcBef>
                <a:spcPct val="20000"/>
              </a:spcBef>
              <a:buSzPct val="85000"/>
              <a:buFont typeface="Arial" pitchFamily="34" charset="0"/>
              <a:buChar char="•"/>
            </a:pPr>
            <a:r>
              <a:rPr lang="cy-GB" sz="2400" dirty="0" smtClean="0">
                <a:solidFill>
                  <a:srgbClr val="0070C0"/>
                </a:solidFill>
                <a:latin typeface="Calibri" pitchFamily="34" charset="0"/>
                <a:cs typeface="Times New Roman" pitchFamily="18" charset="0"/>
              </a:rPr>
              <a:t>Mentrau canolig yw’r rheini sy’n darparu swyddi ar gyfer rhwng 50 a 249 o weithwyr;</a:t>
            </a:r>
          </a:p>
          <a:p>
            <a:pPr marL="342900" indent="-342900" algn="just">
              <a:spcBef>
                <a:spcPct val="20000"/>
              </a:spcBef>
              <a:buSzPct val="85000"/>
              <a:buFont typeface="Arial" pitchFamily="34" charset="0"/>
              <a:buChar char="•"/>
            </a:pPr>
            <a:endParaRPr lang="cy-GB" sz="2400" dirty="0" smtClean="0">
              <a:solidFill>
                <a:schemeClr val="tx2"/>
              </a:solidFill>
              <a:latin typeface="Calibri" pitchFamily="34" charset="0"/>
              <a:cs typeface="Times New Roman" pitchFamily="18" charset="0"/>
            </a:endParaRPr>
          </a:p>
          <a:p>
            <a:pPr marL="342900" indent="-342900" algn="just">
              <a:spcBef>
                <a:spcPct val="20000"/>
              </a:spcBef>
              <a:buSzPct val="85000"/>
              <a:buFont typeface="Arial" pitchFamily="34" charset="0"/>
              <a:buChar char="•"/>
            </a:pPr>
            <a:r>
              <a:rPr lang="cy-GB" sz="2400" dirty="0" smtClean="0">
                <a:solidFill>
                  <a:srgbClr val="FFC000"/>
                </a:solidFill>
                <a:latin typeface="Calibri" pitchFamily="34" charset="0"/>
                <a:cs typeface="Times New Roman" pitchFamily="18" charset="0"/>
              </a:rPr>
              <a:t>Mentrau mawr, sy’n darparu swyddi ar gyfer 250 neu ragor o gyflogeion</a:t>
            </a:r>
            <a:r>
              <a:rPr lang="cy-GB" sz="2400" dirty="0" smtClean="0">
                <a:solidFill>
                  <a:srgbClr val="FFC000"/>
                </a:solidFill>
                <a:latin typeface="Times New Roman" pitchFamily="18" charset="0"/>
                <a:cs typeface="Times New Roman" pitchFamily="18" charset="0"/>
              </a:rPr>
              <a:t>.</a:t>
            </a:r>
          </a:p>
          <a:p>
            <a:pPr marL="342900" indent="-342900">
              <a:spcBef>
                <a:spcPct val="20000"/>
              </a:spcBef>
              <a:buSzPct val="85000"/>
              <a:buFontTx/>
              <a:buBlip>
                <a:blip r:embed="rId3"/>
              </a:buBlip>
            </a:pPr>
            <a:endParaRPr lang="en-GB" sz="2000" dirty="0">
              <a:solidFill>
                <a:schemeClr val="tx2"/>
              </a:solidFill>
              <a:latin typeface="Times New Roman" pitchFamily="18" charset="0"/>
            </a:endParaRPr>
          </a:p>
          <a:p>
            <a:pPr marL="342900" indent="-342900" algn="just">
              <a:spcBef>
                <a:spcPct val="20000"/>
              </a:spcBef>
              <a:buSzPct val="85000"/>
              <a:buFontTx/>
              <a:buBlip>
                <a:blip r:embed="rId3"/>
              </a:buBlip>
            </a:pPr>
            <a:endParaRPr lang="en-US" sz="2800" b="1" dirty="0">
              <a:solidFill>
                <a:srgbClr val="000000"/>
              </a:solidFill>
              <a:latin typeface="Times New Roman" pitchFamily="18" charset="0"/>
              <a:cs typeface="Times New Roman" pitchFamily="18" charset="0"/>
            </a:endParaRPr>
          </a:p>
        </p:txBody>
      </p:sp>
    </p:spTree>
    <p:extLst>
      <p:ext uri="{BB962C8B-B14F-4D97-AF65-F5344CB8AC3E}">
        <p14:creationId xmlns:p14="http://schemas.microsoft.com/office/powerpoint/2010/main" xmlns="" val="3043690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type="body" idx="1"/>
          </p:nvPr>
        </p:nvSpPr>
        <p:spPr>
          <a:xfrm>
            <a:off x="457200" y="980728"/>
            <a:ext cx="8229600" cy="5593808"/>
          </a:xfrm>
          <a:noFill/>
        </p:spPr>
        <p:txBody>
          <a:bodyPr lIns="92075" tIns="46038" rIns="92075" bIns="46038"/>
          <a:lstStyle/>
          <a:p>
            <a:pPr>
              <a:lnSpc>
                <a:spcPct val="90000"/>
              </a:lnSpc>
              <a:spcBef>
                <a:spcPct val="0"/>
              </a:spcBef>
              <a:buFont typeface="Wingdings" pitchFamily="2" charset="2"/>
              <a:buNone/>
            </a:pPr>
            <a:r>
              <a:rPr lang="cy-GB" sz="2800" dirty="0" smtClean="0"/>
              <a:t>Cynnydd yn niferoedd y busnesau bach yn yr economi.</a:t>
            </a:r>
            <a:r>
              <a:rPr lang="cy-GB" dirty="0" smtClean="0"/>
              <a:t>  </a:t>
            </a:r>
          </a:p>
          <a:p>
            <a:pPr>
              <a:lnSpc>
                <a:spcPct val="90000"/>
              </a:lnSpc>
              <a:spcBef>
                <a:spcPct val="0"/>
              </a:spcBef>
              <a:buFont typeface="Wingdings" pitchFamily="2" charset="2"/>
              <a:buNone/>
            </a:pPr>
            <a:endParaRPr lang="en-GB" dirty="0" smtClean="0"/>
          </a:p>
          <a:p>
            <a:pPr>
              <a:lnSpc>
                <a:spcPct val="90000"/>
              </a:lnSpc>
              <a:spcBef>
                <a:spcPct val="0"/>
              </a:spcBef>
              <a:buFontTx/>
              <a:buChar char="•"/>
            </a:pPr>
            <a:r>
              <a:rPr lang="cy-GB" sz="2400" dirty="0" smtClean="0">
                <a:solidFill>
                  <a:srgbClr val="FFC000"/>
                </a:solidFill>
              </a:rPr>
              <a:t>Mae’r mwyafrif llethol o fusnesau cofrestredig yn rhai bach</a:t>
            </a:r>
          </a:p>
          <a:p>
            <a:pPr marL="109728" indent="0">
              <a:lnSpc>
                <a:spcPct val="90000"/>
              </a:lnSpc>
              <a:spcBef>
                <a:spcPct val="0"/>
              </a:spcBef>
              <a:buNone/>
            </a:pPr>
            <a:endParaRPr lang="cy-GB" sz="2400" dirty="0" smtClean="0"/>
          </a:p>
          <a:p>
            <a:pPr>
              <a:lnSpc>
                <a:spcPct val="90000"/>
              </a:lnSpc>
              <a:spcBef>
                <a:spcPct val="0"/>
              </a:spcBef>
              <a:buFontTx/>
              <a:buChar char="•"/>
            </a:pPr>
            <a:r>
              <a:rPr lang="cy-GB" sz="2400" dirty="0" smtClean="0">
                <a:solidFill>
                  <a:srgbClr val="00B050"/>
                </a:solidFill>
              </a:rPr>
              <a:t>Mae gan 96% o’r cwmnïau yn y DU lai nag 20 o weithwyr </a:t>
            </a:r>
          </a:p>
          <a:p>
            <a:pPr marL="109728" indent="0">
              <a:lnSpc>
                <a:spcPct val="90000"/>
              </a:lnSpc>
              <a:spcBef>
                <a:spcPct val="0"/>
              </a:spcBef>
              <a:buNone/>
            </a:pPr>
            <a:endParaRPr lang="cy-GB" sz="2400" dirty="0" smtClean="0"/>
          </a:p>
          <a:p>
            <a:pPr>
              <a:lnSpc>
                <a:spcPct val="90000"/>
              </a:lnSpc>
              <a:spcBef>
                <a:spcPct val="0"/>
              </a:spcBef>
              <a:buFontTx/>
              <a:buChar char="•"/>
            </a:pPr>
            <a:r>
              <a:rPr lang="cy-GB" sz="2400" dirty="0" smtClean="0">
                <a:solidFill>
                  <a:srgbClr val="C00000"/>
                </a:solidFill>
              </a:rPr>
              <a:t>Mae busnesau sydd â llai na 100 o weithwyr yn cyfrif am dros 50% o gyfanswm cyflogaeth</a:t>
            </a:r>
          </a:p>
          <a:p>
            <a:pPr eaLnBrk="1" hangingPunct="1">
              <a:lnSpc>
                <a:spcPct val="90000"/>
              </a:lnSpc>
              <a:buFont typeface="Wingdings" pitchFamily="2" charset="2"/>
              <a:buNone/>
            </a:pPr>
            <a:r>
              <a:rPr lang="en-GB" dirty="0" smtClean="0"/>
              <a:t> </a:t>
            </a:r>
          </a:p>
        </p:txBody>
      </p:sp>
    </p:spTree>
    <p:extLst>
      <p:ext uri="{BB962C8B-B14F-4D97-AF65-F5344CB8AC3E}">
        <p14:creationId xmlns:p14="http://schemas.microsoft.com/office/powerpoint/2010/main" xmlns="" val="2938269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a:xfrm>
            <a:off x="395536" y="548680"/>
            <a:ext cx="8229600" cy="1150938"/>
          </a:xfrm>
        </p:spPr>
        <p:txBody>
          <a:bodyPr/>
          <a:lstStyle/>
          <a:p>
            <a:pPr eaLnBrk="1" hangingPunct="1"/>
            <a:r>
              <a:rPr lang="cy-GB" sz="3600" b="1" dirty="0" smtClean="0"/>
              <a:t>Pwyllgor </a:t>
            </a:r>
            <a:r>
              <a:rPr lang="cy-GB" sz="3600" b="1" dirty="0" err="1" smtClean="0"/>
              <a:t>Bolton</a:t>
            </a:r>
            <a:r>
              <a:rPr lang="cy-GB" sz="3600" b="1" dirty="0" smtClean="0"/>
              <a:t> </a:t>
            </a:r>
            <a:r>
              <a:rPr lang="en-GB" sz="3600" b="1" dirty="0" smtClean="0"/>
              <a:t>(1971)</a:t>
            </a:r>
          </a:p>
        </p:txBody>
      </p:sp>
      <p:sp>
        <p:nvSpPr>
          <p:cNvPr id="9220" name="Rectangle 3"/>
          <p:cNvSpPr>
            <a:spLocks noGrp="1" noChangeArrowheads="1"/>
          </p:cNvSpPr>
          <p:nvPr>
            <p:ph type="body" idx="1"/>
          </p:nvPr>
        </p:nvSpPr>
        <p:spPr>
          <a:xfrm>
            <a:off x="457200" y="1772816"/>
            <a:ext cx="8229600" cy="4801720"/>
          </a:xfrm>
        </p:spPr>
        <p:txBody>
          <a:bodyPr>
            <a:normAutofit/>
          </a:bodyPr>
          <a:lstStyle/>
          <a:p>
            <a:pPr eaLnBrk="1" hangingPunct="1"/>
            <a:r>
              <a:rPr lang="cy-GB" sz="2400" dirty="0" smtClean="0">
                <a:solidFill>
                  <a:srgbClr val="0070C0"/>
                </a:solidFill>
              </a:rPr>
              <a:t>Mae’r sector cwmnïau bach yn dirywio ers amser maith, o ran ei faint a’i gyfran o weithgarwch economaidd </a:t>
            </a:r>
          </a:p>
          <a:p>
            <a:pPr marL="109728" indent="0" eaLnBrk="1" hangingPunct="1">
              <a:buNone/>
            </a:pPr>
            <a:endParaRPr lang="cy-GB" sz="2400" dirty="0" smtClean="0"/>
          </a:p>
          <a:p>
            <a:pPr eaLnBrk="1" hangingPunct="1"/>
            <a:r>
              <a:rPr lang="cy-GB" sz="2400" dirty="0" smtClean="0">
                <a:solidFill>
                  <a:srgbClr val="C00000"/>
                </a:solidFill>
              </a:rPr>
              <a:t>Y cwestiwn pwysicaf a wynebai’r pwyllgor oedd a oedd yr hinsawdd economaidd wedi newid i’r fath raddau fel na allai cwmnïau bach oroesi a ffynnu mewn niferoedd digonol yn feithrinfa i ddiwydiant y dyfodol, o gofio mai dim ond cyfran fach na ellir ei nodi o gyfanswm y </a:t>
            </a:r>
            <a:r>
              <a:rPr lang="cy-GB" sz="2400" dirty="0" err="1" smtClean="0">
                <a:solidFill>
                  <a:srgbClr val="C00000"/>
                </a:solidFill>
              </a:rPr>
              <a:t>cwmnՙïau</a:t>
            </a:r>
            <a:r>
              <a:rPr lang="cy-GB" sz="2400" dirty="0" smtClean="0">
                <a:solidFill>
                  <a:srgbClr val="C00000"/>
                </a:solidFill>
              </a:rPr>
              <a:t> bach fydd yn chwarae’r rôl hollbwysig hon.</a:t>
            </a:r>
          </a:p>
        </p:txBody>
      </p:sp>
    </p:spTree>
    <p:extLst>
      <p:ext uri="{BB962C8B-B14F-4D97-AF65-F5344CB8AC3E}">
        <p14:creationId xmlns:p14="http://schemas.microsoft.com/office/powerpoint/2010/main" xmlns="" val="1750505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a:xfrm>
            <a:off x="395536" y="548680"/>
            <a:ext cx="8229600" cy="1066800"/>
          </a:xfrm>
        </p:spPr>
        <p:txBody>
          <a:bodyPr/>
          <a:lstStyle/>
          <a:p>
            <a:r>
              <a:rPr lang="cy-GB" sz="3600" b="1" dirty="0" smtClean="0"/>
              <a:t>Pwyllgor </a:t>
            </a:r>
            <a:r>
              <a:rPr lang="en-GB" sz="3600" b="1" dirty="0" smtClean="0"/>
              <a:t>Bolton</a:t>
            </a:r>
          </a:p>
        </p:txBody>
      </p:sp>
      <p:sp>
        <p:nvSpPr>
          <p:cNvPr id="10244" name="Rectangle 3"/>
          <p:cNvSpPr>
            <a:spLocks noGrp="1" noChangeArrowheads="1"/>
          </p:cNvSpPr>
          <p:nvPr>
            <p:ph type="body" idx="1"/>
          </p:nvPr>
        </p:nvSpPr>
        <p:spPr>
          <a:xfrm>
            <a:off x="457200" y="1811338"/>
            <a:ext cx="8229600" cy="4319587"/>
          </a:xfrm>
        </p:spPr>
        <p:txBody>
          <a:bodyPr>
            <a:normAutofit/>
          </a:bodyPr>
          <a:lstStyle/>
          <a:p>
            <a:pPr eaLnBrk="1" hangingPunct="1">
              <a:buFont typeface="Wingdings" pitchFamily="2" charset="2"/>
              <a:buNone/>
            </a:pPr>
            <a:r>
              <a:rPr lang="cy-GB" sz="2400" dirty="0" smtClean="0"/>
              <a:t>Ateb y pwyllgor i’r cwestiwn hwnnw oedd: </a:t>
            </a:r>
          </a:p>
          <a:p>
            <a:pPr eaLnBrk="1" hangingPunct="1">
              <a:buFont typeface="Wingdings" pitchFamily="2" charset="2"/>
              <a:buNone/>
            </a:pPr>
            <a:endParaRPr lang="cy-GB" sz="2400" dirty="0" smtClean="0"/>
          </a:p>
          <a:p>
            <a:r>
              <a:rPr lang="cy-GB" sz="2400" dirty="0" smtClean="0">
                <a:solidFill>
                  <a:srgbClr val="C00000"/>
                </a:solidFill>
              </a:rPr>
              <a:t>ar hyn o bryd mae’r sector cwmnïau bach, yn ddigon bywiog i fod yn feithrinfa, </a:t>
            </a:r>
            <a:r>
              <a:rPr lang="cy-GB" sz="2400" dirty="0">
                <a:solidFill>
                  <a:srgbClr val="C00000"/>
                </a:solidFill>
              </a:rPr>
              <a:t>a bydd yn parhau am y dyfodol hyd y gellir rhagweld, os </a:t>
            </a:r>
            <a:r>
              <a:rPr lang="cy-GB" sz="2400" dirty="0" smtClean="0">
                <a:solidFill>
                  <a:srgbClr val="C00000"/>
                </a:solidFill>
              </a:rPr>
              <a:t>caiff bob chwarae teg ac felly nid oes angen iddo gael unrhyw gymorth arbennig. Barn betrusgar yw hon a dylai’r llywodraeth ei hadolygu’n barhaus.</a:t>
            </a:r>
          </a:p>
        </p:txBody>
      </p:sp>
    </p:spTree>
    <p:extLst>
      <p:ext uri="{BB962C8B-B14F-4D97-AF65-F5344CB8AC3E}">
        <p14:creationId xmlns:p14="http://schemas.microsoft.com/office/powerpoint/2010/main" xmlns="" val="750056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type="body" idx="1"/>
          </p:nvPr>
        </p:nvSpPr>
        <p:spPr>
          <a:xfrm>
            <a:off x="457200" y="1412875"/>
            <a:ext cx="8229600" cy="4718050"/>
          </a:xfrm>
          <a:noFill/>
        </p:spPr>
        <p:txBody>
          <a:bodyPr lIns="92075" tIns="46038" rIns="92075" bIns="46038">
            <a:normAutofit/>
          </a:bodyPr>
          <a:lstStyle/>
          <a:p>
            <a:pPr eaLnBrk="1" hangingPunct="1">
              <a:lnSpc>
                <a:spcPct val="80000"/>
              </a:lnSpc>
              <a:buFont typeface="Wingdings" pitchFamily="2" charset="2"/>
              <a:buNone/>
            </a:pPr>
            <a:endParaRPr lang="en-GB" sz="1400" b="1" dirty="0" smtClean="0">
              <a:latin typeface="Comic Sans MS" pitchFamily="66" charset="0"/>
            </a:endParaRPr>
          </a:p>
          <a:p>
            <a:pPr eaLnBrk="1" hangingPunct="1">
              <a:lnSpc>
                <a:spcPct val="80000"/>
              </a:lnSpc>
            </a:pPr>
            <a:r>
              <a:rPr lang="cy-GB" sz="2400" dirty="0" smtClean="0">
                <a:solidFill>
                  <a:srgbClr val="C00000"/>
                </a:solidFill>
              </a:rPr>
              <a:t>Elfen bwysig o economi marchnad rydd</a:t>
            </a:r>
          </a:p>
          <a:p>
            <a:pPr eaLnBrk="1" hangingPunct="1">
              <a:lnSpc>
                <a:spcPct val="80000"/>
              </a:lnSpc>
            </a:pPr>
            <a:r>
              <a:rPr lang="cy-GB" sz="2400" dirty="0" smtClean="0">
                <a:solidFill>
                  <a:srgbClr val="0070C0"/>
                </a:solidFill>
              </a:rPr>
              <a:t>Arallgyfeirio sylfaen economaidd gwlad</a:t>
            </a:r>
          </a:p>
          <a:p>
            <a:pPr eaLnBrk="1" hangingPunct="1">
              <a:lnSpc>
                <a:spcPct val="80000"/>
              </a:lnSpc>
            </a:pPr>
            <a:r>
              <a:rPr lang="cy-GB" sz="2400" dirty="0" smtClean="0">
                <a:solidFill>
                  <a:srgbClr val="00B050"/>
                </a:solidFill>
              </a:rPr>
              <a:t>Helpu i greu swyddi a ‘sugno’ diweithdra</a:t>
            </a:r>
          </a:p>
          <a:p>
            <a:pPr eaLnBrk="1" hangingPunct="1">
              <a:lnSpc>
                <a:spcPct val="80000"/>
              </a:lnSpc>
            </a:pPr>
            <a:r>
              <a:rPr lang="cy-GB" sz="2400" dirty="0" smtClean="0">
                <a:solidFill>
                  <a:srgbClr val="FF0000"/>
                </a:solidFill>
              </a:rPr>
              <a:t>Darparu elfen o reolaeth leol ac ymateb i anghenion lleol</a:t>
            </a:r>
          </a:p>
          <a:p>
            <a:pPr eaLnBrk="1" hangingPunct="1">
              <a:lnSpc>
                <a:spcPct val="80000"/>
              </a:lnSpc>
            </a:pPr>
            <a:r>
              <a:rPr lang="cy-GB" sz="2400" dirty="0" smtClean="0">
                <a:solidFill>
                  <a:srgbClr val="7030A0"/>
                </a:solidFill>
              </a:rPr>
              <a:t>Cyfle i drosgynnu anghydraddoldeb cymdeithasol</a:t>
            </a:r>
          </a:p>
          <a:p>
            <a:pPr eaLnBrk="1" hangingPunct="1">
              <a:lnSpc>
                <a:spcPct val="80000"/>
              </a:lnSpc>
            </a:pPr>
            <a:r>
              <a:rPr lang="cy-GB" sz="2400" dirty="0" smtClean="0">
                <a:solidFill>
                  <a:srgbClr val="C00000"/>
                </a:solidFill>
              </a:rPr>
              <a:t>Cynrychioli gwrth-fonopoli</a:t>
            </a:r>
          </a:p>
          <a:p>
            <a:pPr eaLnBrk="1" hangingPunct="1">
              <a:lnSpc>
                <a:spcPct val="80000"/>
              </a:lnSpc>
            </a:pPr>
            <a:r>
              <a:rPr lang="cy-GB" sz="2400" dirty="0" smtClean="0">
                <a:solidFill>
                  <a:srgbClr val="0070C0"/>
                </a:solidFill>
              </a:rPr>
              <a:t>Sugno arloesi technolegol</a:t>
            </a:r>
          </a:p>
          <a:p>
            <a:pPr eaLnBrk="1" hangingPunct="1">
              <a:lnSpc>
                <a:spcPct val="80000"/>
              </a:lnSpc>
            </a:pPr>
            <a:r>
              <a:rPr lang="cy-GB" sz="2400" dirty="0" smtClean="0">
                <a:solidFill>
                  <a:srgbClr val="00B050"/>
                </a:solidFill>
              </a:rPr>
              <a:t>Annog a bodloni arloesi </a:t>
            </a:r>
          </a:p>
          <a:p>
            <a:pPr eaLnBrk="1" hangingPunct="1">
              <a:lnSpc>
                <a:spcPct val="80000"/>
              </a:lnSpc>
            </a:pPr>
            <a:r>
              <a:rPr lang="cy-GB" sz="2400" dirty="0" smtClean="0">
                <a:solidFill>
                  <a:srgbClr val="FF0000"/>
                </a:solidFill>
              </a:rPr>
              <a:t>Ymateb cyflym i newid</a:t>
            </a:r>
          </a:p>
          <a:p>
            <a:pPr eaLnBrk="1" hangingPunct="1">
              <a:lnSpc>
                <a:spcPct val="80000"/>
              </a:lnSpc>
            </a:pPr>
            <a:r>
              <a:rPr lang="cy-GB" sz="2400" dirty="0" smtClean="0">
                <a:solidFill>
                  <a:srgbClr val="7030A0"/>
                </a:solidFill>
              </a:rPr>
              <a:t>Darparu ar gyfer marchnadoedd dethol</a:t>
            </a:r>
          </a:p>
          <a:p>
            <a:pPr eaLnBrk="1" hangingPunct="1">
              <a:lnSpc>
                <a:spcPct val="80000"/>
              </a:lnSpc>
            </a:pPr>
            <a:r>
              <a:rPr lang="cy-GB" sz="2400" dirty="0" smtClean="0">
                <a:solidFill>
                  <a:srgbClr val="C00000"/>
                </a:solidFill>
              </a:rPr>
              <a:t>Llwybr ar gyfer hunan ddatblygiad a chyflawniad unigol</a:t>
            </a:r>
          </a:p>
          <a:p>
            <a:pPr eaLnBrk="1" hangingPunct="1">
              <a:lnSpc>
                <a:spcPct val="80000"/>
              </a:lnSpc>
            </a:pPr>
            <a:r>
              <a:rPr lang="cy-GB" sz="2400" dirty="0" smtClean="0">
                <a:solidFill>
                  <a:srgbClr val="0070C0"/>
                </a:solidFill>
              </a:rPr>
              <a:t>Mynegiant o </a:t>
            </a:r>
            <a:r>
              <a:rPr lang="cy-GB" sz="2400" dirty="0" err="1" smtClean="0">
                <a:solidFill>
                  <a:srgbClr val="0070C0"/>
                </a:solidFill>
              </a:rPr>
              <a:t>entrepreneuraiddiaeth</a:t>
            </a:r>
            <a:endParaRPr lang="cy-GB" sz="2800" dirty="0" smtClean="0">
              <a:solidFill>
                <a:srgbClr val="0070C0"/>
              </a:solidFill>
            </a:endParaRPr>
          </a:p>
        </p:txBody>
      </p:sp>
      <p:sp>
        <p:nvSpPr>
          <p:cNvPr id="11268" name="Rectangle 4"/>
          <p:cNvSpPr>
            <a:spLocks noGrp="1" noChangeArrowheads="1"/>
          </p:cNvSpPr>
          <p:nvPr>
            <p:ph type="title"/>
          </p:nvPr>
        </p:nvSpPr>
        <p:spPr>
          <a:xfrm>
            <a:off x="395536" y="620688"/>
            <a:ext cx="8229600" cy="792088"/>
          </a:xfrm>
        </p:spPr>
        <p:txBody>
          <a:bodyPr/>
          <a:lstStyle/>
          <a:p>
            <a:pPr eaLnBrk="1" hangingPunct="1"/>
            <a:r>
              <a:rPr lang="cy-GB" sz="3600" b="1" dirty="0" smtClean="0"/>
              <a:t>Ond pam cael busnesau bach?</a:t>
            </a:r>
          </a:p>
        </p:txBody>
      </p:sp>
    </p:spTree>
    <p:extLst>
      <p:ext uri="{BB962C8B-B14F-4D97-AF65-F5344CB8AC3E}">
        <p14:creationId xmlns:p14="http://schemas.microsoft.com/office/powerpoint/2010/main" xmlns="" val="1784638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1027"/>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dirty="0" smtClean="0"/>
              <a:t>North D &amp; </a:t>
            </a:r>
            <a:r>
              <a:rPr lang="en-GB" sz="2400" b="1" dirty="0" err="1" smtClean="0"/>
              <a:t>Smallbone</a:t>
            </a:r>
            <a:r>
              <a:rPr lang="en-GB" sz="2400" b="1" dirty="0" smtClean="0"/>
              <a:t> D (1996)</a:t>
            </a:r>
          </a:p>
          <a:p>
            <a:pPr eaLnBrk="1" hangingPunct="1">
              <a:buFont typeface="Wingdings" pitchFamily="2" charset="2"/>
              <a:buNone/>
            </a:pPr>
            <a:endParaRPr lang="en-GB" sz="2400" dirty="0" smtClean="0"/>
          </a:p>
          <a:p>
            <a:pPr eaLnBrk="1" hangingPunct="1"/>
            <a:r>
              <a:rPr lang="cy-GB" sz="2400" dirty="0" smtClean="0">
                <a:solidFill>
                  <a:srgbClr val="0070C0"/>
                </a:solidFill>
              </a:rPr>
              <a:t>Goroesedd</a:t>
            </a:r>
          </a:p>
          <a:p>
            <a:pPr eaLnBrk="1" hangingPunct="1"/>
            <a:r>
              <a:rPr lang="cy-GB" sz="2400" dirty="0" smtClean="0">
                <a:solidFill>
                  <a:srgbClr val="0070C0"/>
                </a:solidFill>
              </a:rPr>
              <a:t>Twf allbwn </a:t>
            </a:r>
            <a:r>
              <a:rPr lang="cy-GB" sz="2400" dirty="0" err="1" smtClean="0">
                <a:solidFill>
                  <a:srgbClr val="0070C0"/>
                </a:solidFill>
              </a:rPr>
              <a:t>BBaChau</a:t>
            </a:r>
            <a:r>
              <a:rPr lang="cy-GB" sz="2400" dirty="0" smtClean="0">
                <a:solidFill>
                  <a:srgbClr val="0070C0"/>
                </a:solidFill>
              </a:rPr>
              <a:t> sy’n goroesi</a:t>
            </a:r>
          </a:p>
          <a:p>
            <a:pPr eaLnBrk="1" hangingPunct="1"/>
            <a:r>
              <a:rPr lang="cy-GB" sz="2400" dirty="0" smtClean="0">
                <a:solidFill>
                  <a:srgbClr val="0070C0"/>
                </a:solidFill>
              </a:rPr>
              <a:t>Creu cyflogaeth</a:t>
            </a:r>
          </a:p>
          <a:p>
            <a:pPr eaLnBrk="1" hangingPunct="1"/>
            <a:r>
              <a:rPr lang="cy-GB" sz="2400" dirty="0" smtClean="0">
                <a:solidFill>
                  <a:srgbClr val="0070C0"/>
                </a:solidFill>
              </a:rPr>
              <a:t>Y gallu i greu incwm allanol ar gyfer rhanbarth </a:t>
            </a:r>
          </a:p>
          <a:p>
            <a:pPr eaLnBrk="1" hangingPunct="1"/>
            <a:r>
              <a:rPr lang="cy-GB" sz="2400" dirty="0" smtClean="0">
                <a:solidFill>
                  <a:srgbClr val="0070C0"/>
                </a:solidFill>
              </a:rPr>
              <a:t>Y gallu i arloesi</a:t>
            </a:r>
          </a:p>
          <a:p>
            <a:pPr eaLnBrk="1" hangingPunct="1"/>
            <a:r>
              <a:rPr lang="cy-GB" sz="2400" dirty="0" smtClean="0">
                <a:solidFill>
                  <a:srgbClr val="0070C0"/>
                </a:solidFill>
              </a:rPr>
              <a:t>Y gallu i gynyddu cynhyrchiant</a:t>
            </a:r>
          </a:p>
        </p:txBody>
      </p:sp>
      <p:sp>
        <p:nvSpPr>
          <p:cNvPr id="12292" name="Rectangle 1028"/>
          <p:cNvSpPr>
            <a:spLocks noGrp="1" noChangeArrowheads="1"/>
          </p:cNvSpPr>
          <p:nvPr>
            <p:ph type="title"/>
          </p:nvPr>
        </p:nvSpPr>
        <p:spPr/>
        <p:txBody>
          <a:bodyPr>
            <a:normAutofit/>
          </a:bodyPr>
          <a:lstStyle/>
          <a:p>
            <a:pPr eaLnBrk="1" hangingPunct="1"/>
            <a:r>
              <a:rPr lang="cy-GB" sz="3200" b="1" dirty="0" smtClean="0"/>
              <a:t>Cyfraniad posibl </a:t>
            </a:r>
            <a:r>
              <a:rPr lang="cy-GB" sz="3200" b="1" dirty="0" err="1" smtClean="0"/>
              <a:t>BBaChau</a:t>
            </a:r>
            <a:r>
              <a:rPr lang="cy-GB" sz="3200" b="1" dirty="0" smtClean="0"/>
              <a:t> i ddatblygiad economaidd ar lefel </a:t>
            </a:r>
            <a:r>
              <a:rPr lang="cy-GB" sz="3200" b="1" dirty="0" err="1" smtClean="0"/>
              <a:t>isgenedlaethol</a:t>
            </a:r>
            <a:r>
              <a:rPr lang="cy-GB" sz="3200" b="1" i="1" dirty="0" smtClean="0"/>
              <a:t>.</a:t>
            </a:r>
            <a:endParaRPr lang="cy-GB" b="1" i="1" dirty="0" smtClean="0"/>
          </a:p>
        </p:txBody>
      </p:sp>
    </p:spTree>
    <p:extLst>
      <p:ext uri="{BB962C8B-B14F-4D97-AF65-F5344CB8AC3E}">
        <p14:creationId xmlns:p14="http://schemas.microsoft.com/office/powerpoint/2010/main" xmlns="" val="776561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sz="2400" b="1" dirty="0" smtClean="0">
              <a:latin typeface="Comic Sans MS" pitchFamily="66" charset="0"/>
            </a:endParaRPr>
          </a:p>
          <a:p>
            <a:pPr eaLnBrk="1" hangingPunct="1">
              <a:buFont typeface="Wingdings" pitchFamily="2" charset="2"/>
              <a:buNone/>
            </a:pPr>
            <a:r>
              <a:rPr lang="cy-GB" dirty="0" smtClean="0"/>
              <a:t>Gwella llewyrch trwy:</a:t>
            </a:r>
          </a:p>
          <a:p>
            <a:pPr lvl="1" eaLnBrk="1" hangingPunct="1"/>
            <a:r>
              <a:rPr lang="cy-GB" sz="2800" dirty="0" smtClean="0"/>
              <a:t>Buddsoddi Mewnol</a:t>
            </a:r>
          </a:p>
          <a:p>
            <a:pPr lvl="1" eaLnBrk="1" hangingPunct="1">
              <a:buFont typeface="Wingdings" pitchFamily="2" charset="2"/>
              <a:buNone/>
            </a:pPr>
            <a:r>
              <a:rPr lang="cy-GB" sz="2800" dirty="0" smtClean="0"/>
              <a:t>				(sefydliadau mawr)</a:t>
            </a:r>
          </a:p>
          <a:p>
            <a:pPr lvl="1" eaLnBrk="1" hangingPunct="1"/>
            <a:r>
              <a:rPr lang="cy-GB" sz="2800" dirty="0" smtClean="0"/>
              <a:t>Datblygiad brodorol</a:t>
            </a:r>
          </a:p>
          <a:p>
            <a:pPr lvl="1" eaLnBrk="1" hangingPunct="1">
              <a:buFont typeface="Wingdings" pitchFamily="2" charset="2"/>
              <a:buNone/>
            </a:pPr>
            <a:r>
              <a:rPr lang="cy-GB" sz="2800" dirty="0" smtClean="0"/>
              <a:t>				(sefydliadau mawr a BACH)</a:t>
            </a:r>
          </a:p>
          <a:p>
            <a:pPr eaLnBrk="1" hangingPunct="1">
              <a:buFont typeface="Wingdings" pitchFamily="2" charset="2"/>
              <a:buNone/>
            </a:pPr>
            <a:endParaRPr lang="en-GB" dirty="0" smtClean="0"/>
          </a:p>
        </p:txBody>
      </p:sp>
      <p:sp>
        <p:nvSpPr>
          <p:cNvPr id="13316" name="Rectangle 4"/>
          <p:cNvSpPr>
            <a:spLocks noGrp="1" noChangeArrowheads="1"/>
          </p:cNvSpPr>
          <p:nvPr>
            <p:ph type="title"/>
          </p:nvPr>
        </p:nvSpPr>
        <p:spPr/>
        <p:txBody>
          <a:bodyPr>
            <a:normAutofit/>
          </a:bodyPr>
          <a:lstStyle/>
          <a:p>
            <a:pPr eaLnBrk="1" hangingPunct="1"/>
            <a:r>
              <a:rPr lang="cy-GB" sz="3400" b="1" dirty="0" smtClean="0"/>
              <a:t>Annog Datblygiad Economaidd </a:t>
            </a:r>
          </a:p>
        </p:txBody>
      </p:sp>
    </p:spTree>
    <p:extLst>
      <p:ext uri="{BB962C8B-B14F-4D97-AF65-F5344CB8AC3E}">
        <p14:creationId xmlns:p14="http://schemas.microsoft.com/office/powerpoint/2010/main" xmlns="" val="1330430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body" idx="1"/>
          </p:nvPr>
        </p:nvSpPr>
        <p:spPr>
          <a:xfrm>
            <a:off x="457200" y="1484784"/>
            <a:ext cx="8229600" cy="5089752"/>
          </a:xfrm>
          <a:noFill/>
        </p:spPr>
        <p:txBody>
          <a:bodyPr lIns="92075" tIns="46038" rIns="92075" bIns="46038">
            <a:normAutofit/>
          </a:bodyPr>
          <a:lstStyle/>
          <a:p>
            <a:pPr eaLnBrk="1" hangingPunct="1">
              <a:lnSpc>
                <a:spcPct val="80000"/>
              </a:lnSpc>
              <a:buFont typeface="Wingdings" pitchFamily="2" charset="2"/>
              <a:buNone/>
            </a:pPr>
            <a:r>
              <a:rPr lang="cy-GB" sz="2400" b="1" i="1" dirty="0" smtClean="0">
                <a:solidFill>
                  <a:srgbClr val="0070C0"/>
                </a:solidFill>
              </a:rPr>
              <a:t>Manteision datblygiad brodorol</a:t>
            </a:r>
          </a:p>
          <a:p>
            <a:pPr eaLnBrk="1" hangingPunct="1">
              <a:lnSpc>
                <a:spcPct val="80000"/>
              </a:lnSpc>
              <a:buClr>
                <a:schemeClr val="bg1"/>
              </a:buClr>
            </a:pPr>
            <a:r>
              <a:rPr lang="cy-GB" sz="2400" dirty="0" smtClean="0">
                <a:solidFill>
                  <a:srgbClr val="0070C0"/>
                </a:solidFill>
              </a:rPr>
              <a:t>Chwistrelliad sylweddol o arian allanol </a:t>
            </a:r>
          </a:p>
          <a:p>
            <a:pPr eaLnBrk="1" hangingPunct="1">
              <a:lnSpc>
                <a:spcPct val="80000"/>
              </a:lnSpc>
              <a:buClr>
                <a:schemeClr val="bg1"/>
              </a:buClr>
            </a:pPr>
            <a:r>
              <a:rPr lang="cy-GB" sz="2400" dirty="0" smtClean="0">
                <a:solidFill>
                  <a:srgbClr val="0070C0"/>
                </a:solidFill>
              </a:rPr>
              <a:t>Posibilrwydd o greu swyddi ar raddfa fawr</a:t>
            </a:r>
          </a:p>
          <a:p>
            <a:pPr eaLnBrk="1" hangingPunct="1">
              <a:lnSpc>
                <a:spcPct val="80000"/>
              </a:lnSpc>
              <a:buClr>
                <a:schemeClr val="bg1"/>
              </a:buClr>
            </a:pPr>
            <a:r>
              <a:rPr lang="cy-GB" sz="2400" dirty="0" smtClean="0">
                <a:solidFill>
                  <a:srgbClr val="0070C0"/>
                </a:solidFill>
              </a:rPr>
              <a:t>Posibilrwydd o allgyrchu i fusnes bach lleol </a:t>
            </a:r>
          </a:p>
          <a:p>
            <a:pPr eaLnBrk="1" hangingPunct="1">
              <a:lnSpc>
                <a:spcPct val="80000"/>
              </a:lnSpc>
              <a:buClr>
                <a:schemeClr val="bg1"/>
              </a:buClr>
            </a:pPr>
            <a:r>
              <a:rPr lang="cy-GB" sz="2400" dirty="0" smtClean="0">
                <a:solidFill>
                  <a:srgbClr val="0070C0"/>
                </a:solidFill>
              </a:rPr>
              <a:t>Effeithiau lluosogi i’r ardal leol</a:t>
            </a:r>
          </a:p>
          <a:p>
            <a:pPr eaLnBrk="1" hangingPunct="1">
              <a:lnSpc>
                <a:spcPct val="80000"/>
              </a:lnSpc>
              <a:buClr>
                <a:schemeClr val="bg1"/>
              </a:buClr>
            </a:pPr>
            <a:endParaRPr lang="cy-GB" sz="2000" dirty="0" smtClean="0"/>
          </a:p>
          <a:p>
            <a:pPr eaLnBrk="1" hangingPunct="1">
              <a:lnSpc>
                <a:spcPct val="80000"/>
              </a:lnSpc>
              <a:buFont typeface="Wingdings" pitchFamily="2" charset="2"/>
              <a:buNone/>
            </a:pPr>
            <a:r>
              <a:rPr lang="cy-GB" sz="2400" b="1" i="1" dirty="0" smtClean="0">
                <a:solidFill>
                  <a:srgbClr val="C00000"/>
                </a:solidFill>
              </a:rPr>
              <a:t>Anfanteision Buddsoddi Mewnol</a:t>
            </a:r>
          </a:p>
          <a:p>
            <a:pPr eaLnBrk="1" hangingPunct="1">
              <a:lnSpc>
                <a:spcPct val="80000"/>
              </a:lnSpc>
              <a:buFont typeface="Wingdings" pitchFamily="2" charset="2"/>
              <a:buNone/>
            </a:pPr>
            <a:r>
              <a:rPr lang="cy-GB" sz="2400" dirty="0" smtClean="0">
                <a:solidFill>
                  <a:srgbClr val="C00000"/>
                </a:solidFill>
              </a:rPr>
              <a:t>	Mewn-ymfudo staff uwch</a:t>
            </a:r>
          </a:p>
          <a:p>
            <a:pPr eaLnBrk="1" hangingPunct="1">
              <a:lnSpc>
                <a:spcPct val="80000"/>
              </a:lnSpc>
              <a:buClr>
                <a:schemeClr val="bg1"/>
              </a:buClr>
            </a:pPr>
            <a:r>
              <a:rPr lang="cy-GB" sz="2400" dirty="0" smtClean="0">
                <a:solidFill>
                  <a:srgbClr val="C00000"/>
                </a:solidFill>
              </a:rPr>
              <a:t>Rheolaeth allanol</a:t>
            </a:r>
          </a:p>
          <a:p>
            <a:pPr eaLnBrk="1" hangingPunct="1">
              <a:lnSpc>
                <a:spcPct val="80000"/>
              </a:lnSpc>
              <a:buClr>
                <a:schemeClr val="bg1"/>
              </a:buClr>
            </a:pPr>
            <a:r>
              <a:rPr lang="cy-GB" sz="2400" dirty="0" smtClean="0">
                <a:solidFill>
                  <a:srgbClr val="C00000"/>
                </a:solidFill>
              </a:rPr>
              <a:t>Elw heb ei gadw ar lefel leol </a:t>
            </a:r>
          </a:p>
          <a:p>
            <a:pPr eaLnBrk="1" hangingPunct="1">
              <a:lnSpc>
                <a:spcPct val="80000"/>
              </a:lnSpc>
              <a:buClr>
                <a:schemeClr val="bg1"/>
              </a:buClr>
            </a:pPr>
            <a:r>
              <a:rPr lang="cy-GB" sz="2400" dirty="0" smtClean="0">
                <a:solidFill>
                  <a:srgbClr val="C00000"/>
                </a:solidFill>
              </a:rPr>
              <a:t>Dim ond swyddi graddfa isel wedi’u creu </a:t>
            </a:r>
          </a:p>
          <a:p>
            <a:pPr eaLnBrk="1" hangingPunct="1">
              <a:lnSpc>
                <a:spcPct val="80000"/>
              </a:lnSpc>
              <a:buClr>
                <a:schemeClr val="bg1"/>
              </a:buClr>
            </a:pPr>
            <a:r>
              <a:rPr lang="cy-GB" sz="2400" dirty="0" smtClean="0">
                <a:solidFill>
                  <a:srgbClr val="C00000"/>
                </a:solidFill>
              </a:rPr>
              <a:t>Dim teyrngarwch penodol i’r ardal leol </a:t>
            </a:r>
          </a:p>
          <a:p>
            <a:pPr>
              <a:lnSpc>
                <a:spcPct val="80000"/>
              </a:lnSpc>
              <a:buClr>
                <a:schemeClr val="bg1"/>
              </a:buClr>
            </a:pPr>
            <a:r>
              <a:rPr lang="cy-GB" sz="2400" dirty="0" smtClean="0">
                <a:solidFill>
                  <a:srgbClr val="C00000"/>
                </a:solidFill>
              </a:rPr>
              <a:t>Arferion </a:t>
            </a:r>
            <a:r>
              <a:rPr lang="cy-GB" sz="2400" dirty="0">
                <a:solidFill>
                  <a:srgbClr val="C00000"/>
                </a:solidFill>
              </a:rPr>
              <a:t>gweithio yn </a:t>
            </a:r>
            <a:r>
              <a:rPr lang="cy-GB" sz="2400" dirty="0" smtClean="0">
                <a:solidFill>
                  <a:srgbClr val="C00000"/>
                </a:solidFill>
              </a:rPr>
              <a:t>ddieithr, </a:t>
            </a:r>
            <a:r>
              <a:rPr lang="cy-GB" sz="2400" dirty="0">
                <a:solidFill>
                  <a:srgbClr val="C00000"/>
                </a:solidFill>
              </a:rPr>
              <a:t>o bosibl, </a:t>
            </a:r>
            <a:r>
              <a:rPr lang="cy-GB" sz="2400" dirty="0" smtClean="0">
                <a:solidFill>
                  <a:srgbClr val="C00000"/>
                </a:solidFill>
              </a:rPr>
              <a:t>i’r diwylliant lleol</a:t>
            </a:r>
          </a:p>
          <a:p>
            <a:pPr eaLnBrk="1" hangingPunct="1">
              <a:lnSpc>
                <a:spcPct val="80000"/>
              </a:lnSpc>
              <a:buClr>
                <a:schemeClr val="bg1"/>
              </a:buClr>
            </a:pPr>
            <a:endParaRPr lang="cy-GB" sz="2000" dirty="0" smtClean="0"/>
          </a:p>
        </p:txBody>
      </p:sp>
      <p:sp>
        <p:nvSpPr>
          <p:cNvPr id="14340" name="Rectangle 4"/>
          <p:cNvSpPr>
            <a:spLocks noGrp="1" noChangeArrowheads="1"/>
          </p:cNvSpPr>
          <p:nvPr>
            <p:ph type="title"/>
          </p:nvPr>
        </p:nvSpPr>
        <p:spPr>
          <a:xfrm>
            <a:off x="395536" y="548680"/>
            <a:ext cx="8229600" cy="1066800"/>
          </a:xfrm>
        </p:spPr>
        <p:txBody>
          <a:bodyPr>
            <a:normAutofit/>
          </a:bodyPr>
          <a:lstStyle/>
          <a:p>
            <a:pPr eaLnBrk="1" hangingPunct="1"/>
            <a:r>
              <a:rPr lang="cy-GB" sz="3400" b="1" dirty="0" smtClean="0"/>
              <a:t>Annog Datblygiad Economaidd</a:t>
            </a:r>
          </a:p>
        </p:txBody>
      </p:sp>
    </p:spTree>
    <p:extLst>
      <p:ext uri="{BB962C8B-B14F-4D97-AF65-F5344CB8AC3E}">
        <p14:creationId xmlns:p14="http://schemas.microsoft.com/office/powerpoint/2010/main" xmlns="" val="804667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a:xfrm>
            <a:off x="457200" y="1772816"/>
            <a:ext cx="8229600" cy="4801720"/>
          </a:xfrm>
          <a:noFill/>
        </p:spPr>
        <p:txBody>
          <a:bodyPr lIns="92075" tIns="46038" rIns="92075" bIns="46038"/>
          <a:lstStyle/>
          <a:p>
            <a:pPr eaLnBrk="1" hangingPunct="1">
              <a:lnSpc>
                <a:spcPct val="80000"/>
              </a:lnSpc>
              <a:buFont typeface="Wingdings" pitchFamily="2" charset="2"/>
              <a:buNone/>
            </a:pPr>
            <a:r>
              <a:rPr lang="cy-GB" sz="2400" b="1" i="1" dirty="0" smtClean="0">
                <a:solidFill>
                  <a:srgbClr val="0070C0"/>
                </a:solidFill>
              </a:rPr>
              <a:t>Manteision datblygiad brodorol </a:t>
            </a:r>
            <a:endParaRPr lang="cy-GB" sz="2400" b="1" dirty="0" smtClean="0">
              <a:solidFill>
                <a:srgbClr val="0070C0"/>
              </a:solidFill>
            </a:endParaRPr>
          </a:p>
          <a:p>
            <a:pPr eaLnBrk="1" hangingPunct="1">
              <a:lnSpc>
                <a:spcPct val="80000"/>
              </a:lnSpc>
              <a:buClr>
                <a:schemeClr val="bg1"/>
              </a:buClr>
            </a:pPr>
            <a:r>
              <a:rPr lang="cy-GB" sz="2400" dirty="0" smtClean="0">
                <a:solidFill>
                  <a:srgbClr val="0070C0"/>
                </a:solidFill>
              </a:rPr>
              <a:t>Rheolaeth leol</a:t>
            </a:r>
          </a:p>
          <a:p>
            <a:pPr eaLnBrk="1" hangingPunct="1">
              <a:lnSpc>
                <a:spcPct val="80000"/>
              </a:lnSpc>
              <a:buClr>
                <a:schemeClr val="bg1"/>
              </a:buClr>
            </a:pPr>
            <a:r>
              <a:rPr lang="cy-GB" sz="2400" dirty="0" smtClean="0">
                <a:solidFill>
                  <a:srgbClr val="0070C0"/>
                </a:solidFill>
              </a:rPr>
              <a:t>Ymrwymiad i’r ardal leol </a:t>
            </a:r>
          </a:p>
          <a:p>
            <a:pPr eaLnBrk="1" hangingPunct="1">
              <a:lnSpc>
                <a:spcPct val="80000"/>
              </a:lnSpc>
              <a:buClr>
                <a:schemeClr val="bg1"/>
              </a:buClr>
            </a:pPr>
            <a:r>
              <a:rPr lang="cy-GB" sz="2400" dirty="0" smtClean="0">
                <a:solidFill>
                  <a:srgbClr val="0070C0"/>
                </a:solidFill>
              </a:rPr>
              <a:t>Cadw elw’n lleol </a:t>
            </a:r>
          </a:p>
          <a:p>
            <a:pPr eaLnBrk="1" hangingPunct="1">
              <a:lnSpc>
                <a:spcPct val="80000"/>
              </a:lnSpc>
              <a:buClr>
                <a:schemeClr val="bg1"/>
              </a:buClr>
            </a:pPr>
            <a:endParaRPr lang="cy-GB" sz="2400" dirty="0" smtClean="0"/>
          </a:p>
          <a:p>
            <a:pPr eaLnBrk="1" hangingPunct="1">
              <a:lnSpc>
                <a:spcPct val="80000"/>
              </a:lnSpc>
              <a:buClr>
                <a:schemeClr val="bg1"/>
              </a:buClr>
            </a:pPr>
            <a:endParaRPr lang="cy-GB" sz="2400" dirty="0" smtClean="0"/>
          </a:p>
          <a:p>
            <a:pPr eaLnBrk="1" hangingPunct="1">
              <a:lnSpc>
                <a:spcPct val="80000"/>
              </a:lnSpc>
              <a:buFont typeface="Wingdings" pitchFamily="2" charset="2"/>
              <a:buNone/>
            </a:pPr>
            <a:r>
              <a:rPr lang="cy-GB" sz="2400" b="1" i="1" dirty="0" smtClean="0">
                <a:solidFill>
                  <a:srgbClr val="C00000"/>
                </a:solidFill>
              </a:rPr>
              <a:t>Anfanteision datblygiad brodorol</a:t>
            </a:r>
            <a:endParaRPr lang="cy-GB" sz="2400" dirty="0" smtClean="0">
              <a:solidFill>
                <a:srgbClr val="C00000"/>
              </a:solidFill>
            </a:endParaRPr>
          </a:p>
          <a:p>
            <a:pPr eaLnBrk="1" hangingPunct="1">
              <a:lnSpc>
                <a:spcPct val="80000"/>
              </a:lnSpc>
              <a:buClr>
                <a:schemeClr val="bg1"/>
              </a:buClr>
            </a:pPr>
            <a:r>
              <a:rPr lang="cy-GB" sz="2400" dirty="0" smtClean="0">
                <a:solidFill>
                  <a:srgbClr val="C00000"/>
                </a:solidFill>
              </a:rPr>
              <a:t>Arian yn cylchu arian yn aml</a:t>
            </a:r>
          </a:p>
          <a:p>
            <a:pPr eaLnBrk="1" hangingPunct="1">
              <a:lnSpc>
                <a:spcPct val="80000"/>
              </a:lnSpc>
              <a:buClr>
                <a:schemeClr val="bg1"/>
              </a:buClr>
            </a:pPr>
            <a:r>
              <a:rPr lang="cy-GB" sz="2400" dirty="0" smtClean="0">
                <a:solidFill>
                  <a:srgbClr val="C00000"/>
                </a:solidFill>
              </a:rPr>
              <a:t>Diffyg arloesi neu entrepreneuriaeth </a:t>
            </a:r>
          </a:p>
          <a:p>
            <a:pPr eaLnBrk="1" hangingPunct="1">
              <a:lnSpc>
                <a:spcPct val="80000"/>
              </a:lnSpc>
              <a:buClr>
                <a:schemeClr val="bg1"/>
              </a:buClr>
            </a:pPr>
            <a:r>
              <a:rPr lang="cy-GB" sz="2400" dirty="0" smtClean="0">
                <a:solidFill>
                  <a:srgbClr val="C00000"/>
                </a:solidFill>
              </a:rPr>
              <a:t>Lefelau unigol isel o swyddi’n cael eu creu</a:t>
            </a:r>
          </a:p>
        </p:txBody>
      </p:sp>
      <p:sp>
        <p:nvSpPr>
          <p:cNvPr id="15364" name="Rectangle 4"/>
          <p:cNvSpPr>
            <a:spLocks noGrp="1" noChangeArrowheads="1"/>
          </p:cNvSpPr>
          <p:nvPr>
            <p:ph type="title"/>
          </p:nvPr>
        </p:nvSpPr>
        <p:spPr>
          <a:xfrm>
            <a:off x="467544" y="764704"/>
            <a:ext cx="8229600" cy="1066800"/>
          </a:xfrm>
        </p:spPr>
        <p:txBody>
          <a:bodyPr/>
          <a:lstStyle/>
          <a:p>
            <a:r>
              <a:rPr lang="cy-GB" sz="3400" b="1" dirty="0" smtClean="0"/>
              <a:t>Annog Datblygiad Economaidd</a:t>
            </a:r>
          </a:p>
        </p:txBody>
      </p:sp>
    </p:spTree>
    <p:extLst>
      <p:ext uri="{BB962C8B-B14F-4D97-AF65-F5344CB8AC3E}">
        <p14:creationId xmlns:p14="http://schemas.microsoft.com/office/powerpoint/2010/main" xmlns="" val="1097117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a:xfrm>
            <a:off x="395536" y="692696"/>
            <a:ext cx="8229600" cy="1066800"/>
          </a:xfrm>
        </p:spPr>
        <p:txBody>
          <a:bodyPr>
            <a:normAutofit fontScale="90000"/>
          </a:bodyPr>
          <a:lstStyle/>
          <a:p>
            <a:pPr eaLnBrk="1" hangingPunct="1"/>
            <a:r>
              <a:rPr lang="cy-GB" sz="3000" b="1" dirty="0" smtClean="0"/>
              <a:t>Mae’r cydbwysedd rhwng cwmnïau bach a mawr, yn gwestiwn pwysig ar gyfer datblygiad economaidd</a:t>
            </a:r>
          </a:p>
        </p:txBody>
      </p:sp>
      <p:sp>
        <p:nvSpPr>
          <p:cNvPr id="16388" name="Rectangle 3"/>
          <p:cNvSpPr>
            <a:spLocks noGrp="1" noChangeArrowheads="1"/>
          </p:cNvSpPr>
          <p:nvPr>
            <p:ph type="body" idx="1"/>
          </p:nvPr>
        </p:nvSpPr>
        <p:spPr>
          <a:xfrm>
            <a:off x="457200" y="1700808"/>
            <a:ext cx="8229600" cy="4873728"/>
          </a:xfrm>
        </p:spPr>
        <p:txBody>
          <a:bodyPr>
            <a:normAutofit/>
          </a:bodyPr>
          <a:lstStyle/>
          <a:p>
            <a:pPr eaLnBrk="1" hangingPunct="1">
              <a:lnSpc>
                <a:spcPct val="90000"/>
              </a:lnSpc>
            </a:pPr>
            <a:r>
              <a:rPr lang="cy-GB" sz="2400" dirty="0" smtClean="0">
                <a:solidFill>
                  <a:srgbClr val="C00000"/>
                </a:solidFill>
              </a:rPr>
              <a:t>Yn aml mae’r cydbwysedd rhwng mawr a bach yn fater o arloesi ac effeithiolrwydd.</a:t>
            </a:r>
          </a:p>
          <a:p>
            <a:pPr eaLnBrk="1" hangingPunct="1">
              <a:lnSpc>
                <a:spcPct val="90000"/>
              </a:lnSpc>
            </a:pPr>
            <a:r>
              <a:rPr lang="cy-GB" sz="2400" dirty="0" smtClean="0">
                <a:solidFill>
                  <a:srgbClr val="00B050"/>
                </a:solidFill>
              </a:rPr>
              <a:t>Byddai gorddibyniaeth ar gwmnïau bach yn niweidio’r ddwy nodwedd hanfodol hon o economi genedlaethol. </a:t>
            </a:r>
          </a:p>
          <a:p>
            <a:pPr eaLnBrk="1" hangingPunct="1">
              <a:lnSpc>
                <a:spcPct val="90000"/>
              </a:lnSpc>
            </a:pPr>
            <a:r>
              <a:rPr lang="cy-GB" sz="2400" dirty="0" smtClean="0">
                <a:solidFill>
                  <a:srgbClr val="0070C0"/>
                </a:solidFill>
              </a:rPr>
              <a:t>Pan fydd rhaid i economi ddibynnu ar gwmnïau bach i greu swyddi a chynnal safonau byw mae’n dueddol o fod yn un amaethol, ag incwm y pen yn unig ac nid yw’n denu lefelau uchel o fuddsoddi mewnol. </a:t>
            </a:r>
          </a:p>
          <a:p>
            <a:pPr eaLnBrk="1" hangingPunct="1">
              <a:lnSpc>
                <a:spcPct val="90000"/>
              </a:lnSpc>
            </a:pPr>
            <a:r>
              <a:rPr lang="cy-GB" sz="2400" dirty="0" smtClean="0">
                <a:solidFill>
                  <a:srgbClr val="FF0000"/>
                </a:solidFill>
              </a:rPr>
              <a:t>Ymddengys fod </a:t>
            </a:r>
            <a:r>
              <a:rPr lang="cy-GB" sz="2400" dirty="0" err="1" smtClean="0">
                <a:solidFill>
                  <a:srgbClr val="FF0000"/>
                </a:solidFill>
              </a:rPr>
              <a:t>globaleiddio</a:t>
            </a:r>
            <a:r>
              <a:rPr lang="cy-GB" sz="2400" dirty="0" smtClean="0">
                <a:solidFill>
                  <a:srgbClr val="FF0000"/>
                </a:solidFill>
              </a:rPr>
              <a:t>, byd di-ffiniau cyllid, technoleg a throsglwyddo gwybodaeth yn gweithio yn erbyn y rhan fwyaf o gwmnïau bach, ac yn eu hamddifadu drwy hynny o’r buddion effeithiolrwydd a’r manteision</a:t>
            </a:r>
            <a:endParaRPr lang="cy-GB" sz="2000" dirty="0" smtClean="0"/>
          </a:p>
        </p:txBody>
      </p:sp>
    </p:spTree>
    <p:extLst>
      <p:ext uri="{BB962C8B-B14F-4D97-AF65-F5344CB8AC3E}">
        <p14:creationId xmlns:p14="http://schemas.microsoft.com/office/powerpoint/2010/main" xmlns="" val="3873712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type="body" idx="1"/>
          </p:nvPr>
        </p:nvSpPr>
        <p:spPr>
          <a:xfrm>
            <a:off x="457200" y="1844824"/>
            <a:ext cx="8229600" cy="4729712"/>
          </a:xfrm>
          <a:noFill/>
        </p:spPr>
        <p:txBody>
          <a:bodyPr lIns="92075" tIns="46038" rIns="92075" bIns="46038"/>
          <a:lstStyle/>
          <a:p>
            <a:pPr eaLnBrk="1" hangingPunct="1">
              <a:buFont typeface="Wingdings" pitchFamily="2" charset="2"/>
              <a:buNone/>
            </a:pPr>
            <a:endParaRPr lang="en-GB" sz="700" dirty="0" smtClean="0">
              <a:latin typeface="Comic Sans MS" pitchFamily="66" charset="0"/>
            </a:endParaRPr>
          </a:p>
          <a:p>
            <a:pPr eaLnBrk="1" hangingPunct="1"/>
            <a:r>
              <a:rPr lang="cy-GB" sz="2400" dirty="0" smtClean="0">
                <a:solidFill>
                  <a:srgbClr val="0070C0"/>
                </a:solidFill>
              </a:rPr>
              <a:t>Bod yn llai ac </a:t>
            </a:r>
            <a:r>
              <a:rPr lang="cy-GB" sz="2400" b="1" dirty="0" smtClean="0">
                <a:solidFill>
                  <a:srgbClr val="0070C0"/>
                </a:solidFill>
              </a:rPr>
              <a:t>ymateb yn well</a:t>
            </a:r>
          </a:p>
          <a:p>
            <a:pPr eaLnBrk="1" hangingPunct="1"/>
            <a:r>
              <a:rPr lang="cy-GB" sz="2400" dirty="0" smtClean="0">
                <a:solidFill>
                  <a:srgbClr val="0070C0"/>
                </a:solidFill>
              </a:rPr>
              <a:t>Chwilio am </a:t>
            </a:r>
            <a:r>
              <a:rPr lang="cy-GB" sz="2400" b="1" dirty="0" smtClean="0">
                <a:solidFill>
                  <a:srgbClr val="0070C0"/>
                </a:solidFill>
              </a:rPr>
              <a:t>farchnadoedd dethol</a:t>
            </a:r>
            <a:r>
              <a:rPr lang="cy-GB" sz="2400" dirty="0" smtClean="0">
                <a:solidFill>
                  <a:srgbClr val="0070C0"/>
                </a:solidFill>
              </a:rPr>
              <a:t> ar lefel fyd-eang</a:t>
            </a:r>
          </a:p>
          <a:p>
            <a:pPr eaLnBrk="1" hangingPunct="1"/>
            <a:r>
              <a:rPr lang="cy-GB" sz="2400" dirty="0" smtClean="0">
                <a:solidFill>
                  <a:srgbClr val="0070C0"/>
                </a:solidFill>
              </a:rPr>
              <a:t>Rhoi’r cwsmer ynghanol y busnes</a:t>
            </a:r>
          </a:p>
          <a:p>
            <a:pPr eaLnBrk="1" hangingPunct="1"/>
            <a:r>
              <a:rPr lang="cy-GB" sz="2400" b="1" dirty="0" smtClean="0">
                <a:solidFill>
                  <a:srgbClr val="0070C0"/>
                </a:solidFill>
              </a:rPr>
              <a:t>Arloesi</a:t>
            </a:r>
            <a:r>
              <a:rPr lang="cy-GB" sz="2400" dirty="0" smtClean="0">
                <a:solidFill>
                  <a:srgbClr val="0070C0"/>
                </a:solidFill>
              </a:rPr>
              <a:t> gyda thimau  a </a:t>
            </a:r>
            <a:r>
              <a:rPr lang="cy-GB" sz="2400" b="1" dirty="0" smtClean="0">
                <a:solidFill>
                  <a:srgbClr val="0070C0"/>
                </a:solidFill>
              </a:rPr>
              <a:t>datblygiad cynnyrch cyflymder uchel</a:t>
            </a:r>
          </a:p>
          <a:p>
            <a:pPr eaLnBrk="1" hangingPunct="1"/>
            <a:r>
              <a:rPr lang="cy-GB" sz="2400" dirty="0" smtClean="0">
                <a:solidFill>
                  <a:srgbClr val="0070C0"/>
                </a:solidFill>
              </a:rPr>
              <a:t>Bod wedi eu cyfeirio at ansawdd </a:t>
            </a:r>
          </a:p>
          <a:p>
            <a:pPr eaLnBrk="1" hangingPunct="1"/>
            <a:r>
              <a:rPr lang="cy-GB" sz="2400" dirty="0" smtClean="0">
                <a:solidFill>
                  <a:srgbClr val="0070C0"/>
                </a:solidFill>
              </a:rPr>
              <a:t>Bod yn </a:t>
            </a:r>
            <a:r>
              <a:rPr lang="cy-GB" sz="2400" b="1" dirty="0" smtClean="0">
                <a:solidFill>
                  <a:srgbClr val="0070C0"/>
                </a:solidFill>
              </a:rPr>
              <a:t>llai hierarchaidd eu strwythur trefniadol  </a:t>
            </a:r>
          </a:p>
          <a:p>
            <a:pPr eaLnBrk="1" hangingPunct="1"/>
            <a:r>
              <a:rPr lang="cy-GB" sz="2400" dirty="0" smtClean="0">
                <a:solidFill>
                  <a:srgbClr val="0070C0"/>
                </a:solidFill>
              </a:rPr>
              <a:t>Dibynnu ar allgyrchu, y busnes rhith-wir</a:t>
            </a:r>
          </a:p>
          <a:p>
            <a:pPr eaLnBrk="1" hangingPunct="1"/>
            <a:r>
              <a:rPr lang="cy-GB" sz="2400" dirty="0" smtClean="0">
                <a:solidFill>
                  <a:srgbClr val="0070C0"/>
                </a:solidFill>
              </a:rPr>
              <a:t>Creu gwerth trwy roi lle i gyflogeion yn y busnes </a:t>
            </a:r>
            <a:endParaRPr lang="cy-GB" sz="2400" dirty="0" smtClean="0"/>
          </a:p>
          <a:p>
            <a:pPr eaLnBrk="1" hangingPunct="1">
              <a:buFont typeface="Wingdings" pitchFamily="2" charset="2"/>
              <a:buNone/>
            </a:pPr>
            <a:r>
              <a:rPr lang="cy-GB" sz="2000" dirty="0" smtClean="0">
                <a:latin typeface="Comic Sans MS" pitchFamily="66" charset="0"/>
              </a:rPr>
              <a:t> </a:t>
            </a:r>
          </a:p>
          <a:p>
            <a:pPr eaLnBrk="1" hangingPunct="1">
              <a:buFont typeface="Wingdings" pitchFamily="2" charset="2"/>
              <a:buNone/>
            </a:pPr>
            <a:endParaRPr lang="en-GB" sz="2000" dirty="0" smtClean="0">
              <a:latin typeface="Comic Sans MS" pitchFamily="66" charset="0"/>
            </a:endParaRPr>
          </a:p>
        </p:txBody>
      </p:sp>
      <p:sp>
        <p:nvSpPr>
          <p:cNvPr id="17412" name="Rectangle 4"/>
          <p:cNvSpPr>
            <a:spLocks noGrp="1" noChangeArrowheads="1"/>
          </p:cNvSpPr>
          <p:nvPr>
            <p:ph type="title"/>
          </p:nvPr>
        </p:nvSpPr>
        <p:spPr>
          <a:xfrm>
            <a:off x="179512" y="692696"/>
            <a:ext cx="8435975" cy="1143000"/>
          </a:xfrm>
        </p:spPr>
        <p:txBody>
          <a:bodyPr>
            <a:normAutofit/>
          </a:bodyPr>
          <a:lstStyle/>
          <a:p>
            <a:pPr eaLnBrk="1" hangingPunct="1"/>
            <a:r>
              <a:rPr lang="cy-GB" sz="3200" b="1" dirty="0" smtClean="0"/>
              <a:t>Bydd angen i Fusnesau Newydd yn yr 21</a:t>
            </a:r>
            <a:r>
              <a:rPr lang="cy-GB" sz="3200" b="1" baseline="30000" dirty="0" smtClean="0"/>
              <a:t>ain</a:t>
            </a:r>
            <a:r>
              <a:rPr lang="cy-GB" sz="3200" b="1" dirty="0" smtClean="0"/>
              <a:t> Ganrif:</a:t>
            </a:r>
          </a:p>
        </p:txBody>
      </p:sp>
    </p:spTree>
    <p:extLst>
      <p:ext uri="{BB962C8B-B14F-4D97-AF65-F5344CB8AC3E}">
        <p14:creationId xmlns:p14="http://schemas.microsoft.com/office/powerpoint/2010/main" xmlns="" val="2600774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173456" y="764704"/>
            <a:ext cx="8964612" cy="1143000"/>
          </a:xfrm>
          <a:noFill/>
        </p:spPr>
        <p:txBody>
          <a:bodyPr lIns="92075" tIns="46038" rIns="92075" bIns="46038"/>
          <a:lstStyle/>
          <a:p>
            <a:pPr eaLnBrk="1" hangingPunct="1"/>
            <a:r>
              <a:rPr lang="cy-GB" sz="2800" b="1" dirty="0" smtClean="0"/>
              <a:t>Y berthynas rhwng entrepreneuriaeth a busnesau bach</a:t>
            </a:r>
          </a:p>
        </p:txBody>
      </p:sp>
      <p:sp>
        <p:nvSpPr>
          <p:cNvPr id="21508" name="Rectangle 3"/>
          <p:cNvSpPr>
            <a:spLocks noGrp="1" noChangeArrowheads="1"/>
          </p:cNvSpPr>
          <p:nvPr>
            <p:ph type="body" idx="1"/>
          </p:nvPr>
        </p:nvSpPr>
        <p:spPr>
          <a:noFill/>
        </p:spPr>
        <p:txBody>
          <a:bodyPr lIns="92075" tIns="46038" rIns="92075" bIns="46038">
            <a:normAutofit lnSpcReduction="10000"/>
          </a:bodyPr>
          <a:lstStyle/>
          <a:p>
            <a:pPr eaLnBrk="1" hangingPunct="1">
              <a:buFont typeface="Wingdings" pitchFamily="2" charset="2"/>
              <a:buNone/>
            </a:pPr>
            <a:r>
              <a:rPr lang="en-GB" sz="2400" b="1" i="1" dirty="0" smtClean="0"/>
              <a:t>Storey a Sykes (</a:t>
            </a:r>
            <a:r>
              <a:rPr lang="en-GB" sz="2400" b="1" i="1" dirty="0" err="1" smtClean="0"/>
              <a:t>yn</a:t>
            </a:r>
            <a:r>
              <a:rPr lang="en-GB" sz="2400" b="1" i="1" dirty="0" smtClean="0"/>
              <a:t> Burns a Dewhurst, 1994)</a:t>
            </a:r>
          </a:p>
          <a:p>
            <a:pPr eaLnBrk="1" hangingPunct="1">
              <a:buFont typeface="Wingdings" pitchFamily="2" charset="2"/>
              <a:buNone/>
            </a:pPr>
            <a:r>
              <a:rPr lang="en-GB" sz="2400" dirty="0" smtClean="0"/>
              <a:t>    </a:t>
            </a:r>
            <a:r>
              <a:rPr lang="en-GB" sz="2400" dirty="0" smtClean="0">
                <a:solidFill>
                  <a:srgbClr val="C00000"/>
                </a:solidFill>
              </a:rPr>
              <a:t>‘Link between small firm and entrepreneurship is clear at the intuitive level.  The small firm is less concerned with formal systems and its decision-making processes will be more judgemental, involving fewer individuals and can therefore be quicker.  It can be much more responsive to changes in the market-place but, conversely, is much less able to influence such developments.  Hence the small firm is likely to adjust more quickly than the large firm to situations of market disequilibrium and in these senses, embodies the characteristics of the classic entrepreneur’.  </a:t>
            </a:r>
          </a:p>
        </p:txBody>
      </p:sp>
    </p:spTree>
    <p:extLst>
      <p:ext uri="{BB962C8B-B14F-4D97-AF65-F5344CB8AC3E}">
        <p14:creationId xmlns:p14="http://schemas.microsoft.com/office/powerpoint/2010/main" xmlns="" val="1053131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a:xfrm>
            <a:off x="179388" y="620688"/>
            <a:ext cx="8964612" cy="1143000"/>
          </a:xfrm>
          <a:noFill/>
        </p:spPr>
        <p:txBody>
          <a:bodyPr lIns="92075" tIns="46038" rIns="92075" bIns="46038"/>
          <a:lstStyle/>
          <a:p>
            <a:pPr eaLnBrk="1" hangingPunct="1"/>
            <a:r>
              <a:rPr lang="cy-GB" sz="2800" b="1" dirty="0" smtClean="0"/>
              <a:t>Y berthynas rhwng entrepreneuriaeth a busnesau bach</a:t>
            </a:r>
          </a:p>
        </p:txBody>
      </p:sp>
      <p:sp>
        <p:nvSpPr>
          <p:cNvPr id="22532" name="Rectangle 3"/>
          <p:cNvSpPr>
            <a:spLocks noGrp="1" noChangeArrowheads="1"/>
          </p:cNvSpPr>
          <p:nvPr>
            <p:ph type="body" idx="1"/>
          </p:nvPr>
        </p:nvSpPr>
        <p:spPr>
          <a:xfrm>
            <a:off x="457200" y="1772816"/>
            <a:ext cx="8229600" cy="4801720"/>
          </a:xfrm>
          <a:noFill/>
        </p:spPr>
        <p:txBody>
          <a:bodyPr lIns="92075" tIns="46038" rIns="92075" bIns="46038"/>
          <a:lstStyle/>
          <a:p>
            <a:pPr eaLnBrk="1" hangingPunct="1">
              <a:buFont typeface="Wingdings" pitchFamily="2" charset="2"/>
              <a:buNone/>
            </a:pPr>
            <a:r>
              <a:rPr lang="cy-GB" sz="2400" b="1" dirty="0" smtClean="0">
                <a:solidFill>
                  <a:srgbClr val="0070C0"/>
                </a:solidFill>
              </a:rPr>
              <a:t>OND</a:t>
            </a:r>
            <a:r>
              <a:rPr lang="cy-GB" sz="2400" dirty="0" smtClean="0">
                <a:solidFill>
                  <a:srgbClr val="0070C0"/>
                </a:solidFill>
              </a:rPr>
              <a:t> nid yw pob busnes bach yn fusnes entrepreneuraidd. Wedyn canolbwyntia </a:t>
            </a:r>
            <a:r>
              <a:rPr lang="cy-GB" sz="2400" dirty="0" err="1" smtClean="0">
                <a:solidFill>
                  <a:srgbClr val="0070C0"/>
                </a:solidFill>
              </a:rPr>
              <a:t>Storey</a:t>
            </a:r>
            <a:r>
              <a:rPr lang="cy-GB" sz="2400" dirty="0" smtClean="0">
                <a:solidFill>
                  <a:srgbClr val="0070C0"/>
                </a:solidFill>
              </a:rPr>
              <a:t> ar ansicrwydd (marchnad, cwsmer a </a:t>
            </a:r>
            <a:r>
              <a:rPr lang="cy-GB" sz="2400" dirty="0" err="1" smtClean="0">
                <a:solidFill>
                  <a:srgbClr val="0070C0"/>
                </a:solidFill>
              </a:rPr>
              <a:t>dyheuadol</a:t>
            </a:r>
            <a:r>
              <a:rPr lang="cy-GB" sz="2400" dirty="0" smtClean="0">
                <a:solidFill>
                  <a:srgbClr val="0070C0"/>
                </a:solidFill>
              </a:rPr>
              <a:t>), arloesi (da newydd, proses newydd, marchnad newydd, ffynhonnell gyflenwi newydd, math newydd ar strwythur trefniadol) a rheoli yn ffactorau posibl sy’n gwahanu.</a:t>
            </a:r>
          </a:p>
        </p:txBody>
      </p:sp>
    </p:spTree>
    <p:extLst>
      <p:ext uri="{BB962C8B-B14F-4D97-AF65-F5344CB8AC3E}">
        <p14:creationId xmlns:p14="http://schemas.microsoft.com/office/powerpoint/2010/main" xmlns="" val="2989787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a:xfrm>
            <a:off x="152570" y="764704"/>
            <a:ext cx="8964612" cy="1143000"/>
          </a:xfrm>
          <a:noFill/>
        </p:spPr>
        <p:txBody>
          <a:bodyPr lIns="92075" tIns="46038" rIns="92075" bIns="46038"/>
          <a:lstStyle/>
          <a:p>
            <a:r>
              <a:rPr lang="cy-GB" sz="2800" b="1" dirty="0" smtClean="0"/>
              <a:t>Y berthynas rhwng entrepreneuriaeth a busnesau bach</a:t>
            </a:r>
          </a:p>
        </p:txBody>
      </p:sp>
      <p:sp>
        <p:nvSpPr>
          <p:cNvPr id="25604" name="Rectangle 3"/>
          <p:cNvSpPr>
            <a:spLocks noGrp="1" noChangeArrowheads="1"/>
          </p:cNvSpPr>
          <p:nvPr>
            <p:ph type="body" idx="1"/>
          </p:nvPr>
        </p:nvSpPr>
        <p:spPr>
          <a:noFill/>
        </p:spPr>
        <p:txBody>
          <a:bodyPr lIns="92075" tIns="46038" rIns="92075" bIns="46038">
            <a:normAutofit fontScale="92500" lnSpcReduction="10000"/>
          </a:bodyPr>
          <a:lstStyle/>
          <a:p>
            <a:pPr>
              <a:lnSpc>
                <a:spcPct val="90000"/>
              </a:lnSpc>
              <a:buFont typeface="Wingdings" pitchFamily="2" charset="2"/>
              <a:buNone/>
            </a:pPr>
            <a:r>
              <a:rPr lang="cy-GB" sz="2400" b="1" dirty="0" smtClean="0"/>
              <a:t>Gwahanol rolau yn economi mentrau entrepreneuraidd a busnesau bach (</a:t>
            </a:r>
            <a:r>
              <a:rPr lang="cy-GB" sz="2400" b="1" dirty="0" err="1" smtClean="0"/>
              <a:t>Wickham</a:t>
            </a:r>
            <a:r>
              <a:rPr lang="cy-GB" sz="2400" b="1" dirty="0" smtClean="0"/>
              <a:t>, 1998)</a:t>
            </a:r>
          </a:p>
          <a:p>
            <a:pPr>
              <a:lnSpc>
                <a:spcPct val="90000"/>
              </a:lnSpc>
              <a:buFont typeface="Wingdings" pitchFamily="2" charset="2"/>
              <a:buNone/>
            </a:pPr>
            <a:r>
              <a:rPr lang="cy-GB" sz="2400" dirty="0" smtClean="0"/>
              <a:t> </a:t>
            </a:r>
          </a:p>
          <a:p>
            <a:pPr>
              <a:lnSpc>
                <a:spcPct val="90000"/>
              </a:lnSpc>
              <a:buFont typeface="Wingdings" pitchFamily="2" charset="2"/>
              <a:buChar char="Ø"/>
            </a:pPr>
            <a:r>
              <a:rPr lang="cy-GB" sz="2400" dirty="0" smtClean="0">
                <a:solidFill>
                  <a:srgbClr val="C00000"/>
                </a:solidFill>
              </a:rPr>
              <a:t>Fel arfer seilir menter entrepreneuraidd ar arloesi sylweddol, sef ffordd sylweddol newydd o wneud pethau. Fel arfer mae busnesau bach yn darparu cynnyrch neu wasanaeth sydd </a:t>
            </a:r>
            <a:r>
              <a:rPr lang="cy-GB" sz="2400" i="1" dirty="0" smtClean="0">
                <a:solidFill>
                  <a:srgbClr val="C00000"/>
                </a:solidFill>
              </a:rPr>
              <a:t>wedi ennill eu plwyf</a:t>
            </a:r>
            <a:r>
              <a:rPr lang="cy-GB" sz="2400" dirty="0" smtClean="0">
                <a:solidFill>
                  <a:srgbClr val="C00000"/>
                </a:solidFill>
              </a:rPr>
              <a:t>    </a:t>
            </a:r>
            <a:r>
              <a:rPr lang="cy-GB" sz="2400" dirty="0" smtClean="0"/>
              <a:t>                                      </a:t>
            </a:r>
          </a:p>
          <a:p>
            <a:pPr>
              <a:lnSpc>
                <a:spcPct val="90000"/>
              </a:lnSpc>
              <a:buFont typeface="Wingdings" pitchFamily="2" charset="2"/>
              <a:buChar char="Ø"/>
            </a:pPr>
            <a:r>
              <a:rPr lang="cy-GB" sz="2400" dirty="0" smtClean="0">
                <a:solidFill>
                  <a:srgbClr val="0070C0"/>
                </a:solidFill>
              </a:rPr>
              <a:t>Mae gan fentrau entrepreneuraidd botensial uwch ar gyfer twf.   </a:t>
            </a:r>
          </a:p>
          <a:p>
            <a:pPr>
              <a:lnSpc>
                <a:spcPct val="90000"/>
              </a:lnSpc>
              <a:buFont typeface="Wingdings" pitchFamily="2" charset="2"/>
              <a:buNone/>
            </a:pPr>
            <a:r>
              <a:rPr lang="cy-GB" sz="2400" dirty="0" smtClean="0">
                <a:solidFill>
                  <a:srgbClr val="0070C0"/>
                </a:solidFill>
              </a:rPr>
              <a:t>    Gweithreda busnes bach </a:t>
            </a:r>
            <a:r>
              <a:rPr lang="cy-GB" sz="2400" i="1" dirty="0" smtClean="0">
                <a:solidFill>
                  <a:srgbClr val="0070C0"/>
                </a:solidFill>
              </a:rPr>
              <a:t>oddi mewn </a:t>
            </a:r>
            <a:r>
              <a:rPr lang="cy-GB" sz="2400" dirty="0" smtClean="0">
                <a:solidFill>
                  <a:srgbClr val="0070C0"/>
                </a:solidFill>
              </a:rPr>
              <a:t>i farchnad benodol; mae’r fenter entrepreneuraidd mewn sefyllfa i </a:t>
            </a:r>
            <a:r>
              <a:rPr lang="cy-GB" sz="2400" i="1" dirty="0" smtClean="0">
                <a:solidFill>
                  <a:srgbClr val="0070C0"/>
                </a:solidFill>
              </a:rPr>
              <a:t>greu</a:t>
            </a:r>
            <a:r>
              <a:rPr lang="cy-GB" sz="2400" dirty="0" smtClean="0">
                <a:solidFill>
                  <a:srgbClr val="0070C0"/>
                </a:solidFill>
              </a:rPr>
              <a:t> ei marchnad ei hun.</a:t>
            </a:r>
          </a:p>
          <a:p>
            <a:pPr>
              <a:lnSpc>
                <a:spcPct val="90000"/>
              </a:lnSpc>
              <a:buFont typeface="Wingdings" pitchFamily="2" charset="2"/>
              <a:buChar char="Ø"/>
            </a:pPr>
            <a:r>
              <a:rPr lang="cy-GB" sz="2400" dirty="0" smtClean="0">
                <a:solidFill>
                  <a:srgbClr val="00B050"/>
                </a:solidFill>
              </a:rPr>
              <a:t>Mae gan fentrau entrepreneuraidd amcanion strategol </a:t>
            </a:r>
            <a:r>
              <a:rPr lang="cy-GB" sz="2400" i="1" dirty="0" err="1" smtClean="0">
                <a:solidFill>
                  <a:srgbClr val="00B050"/>
                </a:solidFill>
              </a:rPr>
              <a:t>cryfach</a:t>
            </a:r>
            <a:r>
              <a:rPr lang="cy-GB" sz="2400" i="1" dirty="0" smtClean="0">
                <a:solidFill>
                  <a:srgbClr val="00B050"/>
                </a:solidFill>
              </a:rPr>
              <a:t> a </a:t>
            </a:r>
            <a:r>
              <a:rPr lang="cy-GB" sz="2400" i="1" dirty="0" err="1" smtClean="0">
                <a:solidFill>
                  <a:srgbClr val="00B050"/>
                </a:solidFill>
              </a:rPr>
              <a:t>chliriach</a:t>
            </a:r>
            <a:endParaRPr lang="cy-GB" sz="2400" dirty="0" smtClean="0">
              <a:solidFill>
                <a:srgbClr val="00B050"/>
              </a:solidFill>
            </a:endParaRPr>
          </a:p>
          <a:p>
            <a:pPr>
              <a:lnSpc>
                <a:spcPct val="90000"/>
              </a:lnSpc>
              <a:buFont typeface="Wingdings" pitchFamily="2" charset="2"/>
              <a:buChar char="Ø"/>
            </a:pPr>
            <a:endParaRPr lang="en-GB" sz="2400" dirty="0" smtClean="0"/>
          </a:p>
        </p:txBody>
      </p:sp>
    </p:spTree>
    <p:extLst>
      <p:ext uri="{BB962C8B-B14F-4D97-AF65-F5344CB8AC3E}">
        <p14:creationId xmlns:p14="http://schemas.microsoft.com/office/powerpoint/2010/main" xmlns="" val="29942210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209654" y="548680"/>
            <a:ext cx="8964612" cy="1143000"/>
          </a:xfrm>
          <a:noFill/>
        </p:spPr>
        <p:txBody>
          <a:bodyPr lIns="92075" tIns="46038" rIns="92075" bIns="46038">
            <a:normAutofit fontScale="90000"/>
          </a:bodyPr>
          <a:lstStyle/>
          <a:p>
            <a:r>
              <a:rPr lang="en-GB" sz="2500" b="1" dirty="0" smtClean="0">
                <a:latin typeface="Comic Sans MS" pitchFamily="66" charset="0"/>
              </a:rPr>
              <a:t/>
            </a:r>
            <a:br>
              <a:rPr lang="en-GB" sz="2500" b="1" dirty="0" smtClean="0">
                <a:latin typeface="Comic Sans MS" pitchFamily="66" charset="0"/>
              </a:rPr>
            </a:br>
            <a:r>
              <a:rPr lang="en-GB" sz="2500" b="1" dirty="0" smtClean="0">
                <a:latin typeface="Comic Sans MS" pitchFamily="66" charset="0"/>
              </a:rPr>
              <a:t> </a:t>
            </a:r>
            <a:r>
              <a:rPr lang="cy-GB" sz="2800" b="1" dirty="0" smtClean="0"/>
              <a:t>Y berthynas rhwng entrepreneuriaeth a busnesau bach</a:t>
            </a:r>
          </a:p>
        </p:txBody>
      </p:sp>
      <p:sp>
        <p:nvSpPr>
          <p:cNvPr id="23556" name="Rectangle 3"/>
          <p:cNvSpPr>
            <a:spLocks noGrp="1" noChangeArrowheads="1"/>
          </p:cNvSpPr>
          <p:nvPr>
            <p:ph type="body" idx="1"/>
          </p:nvPr>
        </p:nvSpPr>
        <p:spPr>
          <a:xfrm>
            <a:off x="457200" y="1628800"/>
            <a:ext cx="8229600" cy="4945736"/>
          </a:xfrm>
          <a:noFill/>
        </p:spPr>
        <p:txBody>
          <a:bodyPr lIns="92075" tIns="46038" rIns="92075" bIns="46038"/>
          <a:lstStyle/>
          <a:p>
            <a:pPr eaLnBrk="1" hangingPunct="1">
              <a:lnSpc>
                <a:spcPct val="90000"/>
              </a:lnSpc>
              <a:buFont typeface="Wingdings" pitchFamily="2" charset="2"/>
              <a:buNone/>
            </a:pPr>
            <a:r>
              <a:rPr lang="en-GB" sz="2400" b="1" dirty="0" err="1" smtClean="0"/>
              <a:t>Deakins</a:t>
            </a:r>
            <a:r>
              <a:rPr lang="en-GB" sz="2400" b="1" dirty="0" smtClean="0"/>
              <a:t> (1996)</a:t>
            </a:r>
          </a:p>
          <a:p>
            <a:pPr eaLnBrk="1" hangingPunct="1">
              <a:lnSpc>
                <a:spcPct val="90000"/>
              </a:lnSpc>
              <a:buFont typeface="Wingdings" pitchFamily="2" charset="2"/>
              <a:buNone/>
            </a:pPr>
            <a:endParaRPr lang="en-GB" sz="2400" b="1" dirty="0" smtClean="0"/>
          </a:p>
          <a:p>
            <a:pPr eaLnBrk="1" hangingPunct="1">
              <a:lnSpc>
                <a:spcPct val="90000"/>
              </a:lnSpc>
              <a:buFont typeface="Wingdings" pitchFamily="2" charset="2"/>
              <a:buNone/>
            </a:pPr>
            <a:r>
              <a:rPr lang="cy-GB" sz="2400" b="1" dirty="0" smtClean="0">
                <a:solidFill>
                  <a:srgbClr val="0070C0"/>
                </a:solidFill>
              </a:rPr>
              <a:t>Amcanion busnesau bach</a:t>
            </a:r>
          </a:p>
          <a:p>
            <a:pPr eaLnBrk="1" hangingPunct="1">
              <a:lnSpc>
                <a:spcPct val="90000"/>
              </a:lnSpc>
              <a:buFont typeface="Wingdings" pitchFamily="2" charset="2"/>
              <a:buNone/>
            </a:pPr>
            <a:r>
              <a:rPr lang="cy-GB" sz="2400" b="1" dirty="0" smtClean="0">
                <a:solidFill>
                  <a:srgbClr val="0070C0"/>
                </a:solidFill>
              </a:rPr>
              <a:t>			-	</a:t>
            </a:r>
            <a:r>
              <a:rPr lang="cy-GB" sz="2400" dirty="0" smtClean="0">
                <a:solidFill>
                  <a:srgbClr val="0070C0"/>
                </a:solidFill>
              </a:rPr>
              <a:t>goroesi</a:t>
            </a:r>
          </a:p>
          <a:p>
            <a:pPr eaLnBrk="1" hangingPunct="1">
              <a:lnSpc>
                <a:spcPct val="90000"/>
              </a:lnSpc>
              <a:buFont typeface="Wingdings" pitchFamily="2" charset="2"/>
              <a:buNone/>
            </a:pPr>
            <a:r>
              <a:rPr lang="cy-GB" sz="2400" dirty="0" smtClean="0">
                <a:solidFill>
                  <a:srgbClr val="0070C0"/>
                </a:solidFill>
              </a:rPr>
              <a:t>			-	cynnal ffordd o fyw</a:t>
            </a:r>
          </a:p>
          <a:p>
            <a:pPr eaLnBrk="1" hangingPunct="1">
              <a:lnSpc>
                <a:spcPct val="90000"/>
              </a:lnSpc>
              <a:buFont typeface="Wingdings" pitchFamily="2" charset="2"/>
              <a:buNone/>
            </a:pPr>
            <a:endParaRPr lang="cy-GB" sz="1400" dirty="0" smtClean="0"/>
          </a:p>
          <a:p>
            <a:pPr eaLnBrk="1" hangingPunct="1">
              <a:lnSpc>
                <a:spcPct val="90000"/>
              </a:lnSpc>
              <a:buFont typeface="Wingdings" pitchFamily="2" charset="2"/>
              <a:buNone/>
            </a:pPr>
            <a:endParaRPr lang="cy-GB" sz="1400" dirty="0" smtClean="0"/>
          </a:p>
          <a:p>
            <a:pPr eaLnBrk="1" hangingPunct="1">
              <a:lnSpc>
                <a:spcPct val="90000"/>
              </a:lnSpc>
              <a:buFont typeface="Wingdings" pitchFamily="2" charset="2"/>
              <a:buNone/>
            </a:pPr>
            <a:r>
              <a:rPr lang="cy-GB" sz="2400" b="1" smtClean="0">
                <a:solidFill>
                  <a:srgbClr val="C00000"/>
                </a:solidFill>
              </a:rPr>
              <a:t>Amcanion entrepreneuraidd</a:t>
            </a:r>
            <a:endParaRPr lang="cy-GB" sz="2400" b="1" dirty="0" smtClean="0">
              <a:solidFill>
                <a:srgbClr val="C00000"/>
              </a:solidFill>
            </a:endParaRPr>
          </a:p>
          <a:p>
            <a:pPr eaLnBrk="1" hangingPunct="1">
              <a:lnSpc>
                <a:spcPct val="90000"/>
              </a:lnSpc>
              <a:buFont typeface="Wingdings" pitchFamily="2" charset="2"/>
              <a:buNone/>
            </a:pPr>
            <a:r>
              <a:rPr lang="cy-GB" sz="2400" b="1" dirty="0" smtClean="0">
                <a:solidFill>
                  <a:srgbClr val="C00000"/>
                </a:solidFill>
              </a:rPr>
              <a:t>			</a:t>
            </a:r>
            <a:r>
              <a:rPr lang="cy-GB" sz="2400" dirty="0" smtClean="0">
                <a:solidFill>
                  <a:srgbClr val="C00000"/>
                </a:solidFill>
              </a:rPr>
              <a:t>-	twf</a:t>
            </a:r>
          </a:p>
          <a:p>
            <a:pPr eaLnBrk="1" hangingPunct="1">
              <a:lnSpc>
                <a:spcPct val="90000"/>
              </a:lnSpc>
              <a:buFont typeface="Wingdings" pitchFamily="2" charset="2"/>
              <a:buNone/>
            </a:pPr>
            <a:r>
              <a:rPr lang="cy-GB" sz="2400" dirty="0" smtClean="0">
                <a:solidFill>
                  <a:srgbClr val="C00000"/>
                </a:solidFill>
              </a:rPr>
              <a:t>			-	ehangu cyflogaeth</a:t>
            </a:r>
          </a:p>
          <a:p>
            <a:pPr eaLnBrk="1" hangingPunct="1">
              <a:lnSpc>
                <a:spcPct val="90000"/>
              </a:lnSpc>
              <a:buFont typeface="Wingdings" pitchFamily="2" charset="2"/>
              <a:buNone/>
            </a:pPr>
            <a:r>
              <a:rPr lang="cy-GB" sz="2400" dirty="0" smtClean="0">
                <a:solidFill>
                  <a:srgbClr val="C00000"/>
                </a:solidFill>
              </a:rPr>
              <a:t>			-	datblygu’n fusnes mawr neu ganolig</a:t>
            </a:r>
          </a:p>
        </p:txBody>
      </p:sp>
    </p:spTree>
    <p:extLst>
      <p:ext uri="{BB962C8B-B14F-4D97-AF65-F5344CB8AC3E}">
        <p14:creationId xmlns:p14="http://schemas.microsoft.com/office/powerpoint/2010/main" xmlns="" val="10372312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1248</TotalTime>
  <Words>944</Words>
  <Application>Microsoft Office PowerPoint</Application>
  <PresentationFormat>On-screen Show (4:3)</PresentationFormat>
  <Paragraphs>153</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Urban</vt:lpstr>
      <vt:lpstr>SBUS5004 Menter ac Entrepreneuriaeth </vt:lpstr>
      <vt:lpstr>Trafodaethau</vt:lpstr>
      <vt:lpstr>Diffiniadau</vt:lpstr>
      <vt:lpstr>Slide 4</vt:lpstr>
      <vt:lpstr>Slide 5</vt:lpstr>
      <vt:lpstr>Pwyllgor Bolton (1971)</vt:lpstr>
      <vt:lpstr>Pwyllgor Bolton</vt:lpstr>
      <vt:lpstr>Ond pam cael busnesau bach?</vt:lpstr>
      <vt:lpstr>Cyfraniad posibl BBaChau i ddatblygiad economaidd ar lefel isgenedlaethol.</vt:lpstr>
      <vt:lpstr>Annog Datblygiad Economaidd </vt:lpstr>
      <vt:lpstr>Annog Datblygiad Economaidd</vt:lpstr>
      <vt:lpstr>Annog Datblygiad Economaidd</vt:lpstr>
      <vt:lpstr>Mae’r cydbwysedd rhwng cwmnïau bach a mawr, yn gwestiwn pwysig ar gyfer datblygiad economaidd</vt:lpstr>
      <vt:lpstr>Bydd angen i Fusnesau Newydd yn yr 21ain Ganrif:</vt:lpstr>
      <vt:lpstr>Y berthynas rhwng entrepreneuriaeth a busnesau bach</vt:lpstr>
      <vt:lpstr>Y berthynas rhwng entrepreneuriaeth a busnesau bach</vt:lpstr>
      <vt:lpstr>Y berthynas rhwng entrepreneuriaeth a busnesau bach</vt:lpstr>
      <vt:lpstr>  Y berthynas rhwng entrepreneuriaeth a busnesau bach</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M3X9082 Developing Niche Markets</dc:title>
  <dc:creator>Louise Emanuel</dc:creator>
  <cp:lastModifiedBy>Sian</cp:lastModifiedBy>
  <cp:revision>84</cp:revision>
  <cp:lastPrinted>2015-11-02T11:19:27Z</cp:lastPrinted>
  <dcterms:created xsi:type="dcterms:W3CDTF">2014-12-18T11:36:24Z</dcterms:created>
  <dcterms:modified xsi:type="dcterms:W3CDTF">2016-07-03T20:09:10Z</dcterms:modified>
</cp:coreProperties>
</file>