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9"/>
  </p:notesMasterIdLst>
  <p:sldIdLst>
    <p:sldId id="256" r:id="rId2"/>
    <p:sldId id="257" r:id="rId3"/>
    <p:sldId id="258" r:id="rId4"/>
    <p:sldId id="259" r:id="rId5"/>
    <p:sldId id="260" r:id="rId6"/>
    <p:sldId id="261" r:id="rId7"/>
    <p:sldId id="274" r:id="rId8"/>
    <p:sldId id="263" r:id="rId9"/>
    <p:sldId id="275" r:id="rId10"/>
    <p:sldId id="264" r:id="rId11"/>
    <p:sldId id="276" r:id="rId12"/>
    <p:sldId id="265" r:id="rId13"/>
    <p:sldId id="278" r:id="rId14"/>
    <p:sldId id="266" r:id="rId15"/>
    <p:sldId id="277" r:id="rId16"/>
    <p:sldId id="267" r:id="rId17"/>
    <p:sldId id="28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44" autoAdjust="0"/>
    <p:restoredTop sz="94660"/>
  </p:normalViewPr>
  <p:slideViewPr>
    <p:cSldViewPr snapToGrid="0">
      <p:cViewPr varScale="1">
        <p:scale>
          <a:sx n="81" d="100"/>
          <a:sy n="81" d="100"/>
        </p:scale>
        <p:origin x="50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AA13D7-4734-4782-A8A1-1741449376DE}" type="datetimeFigureOut">
              <a:rPr lang="en-US" smtClean="0"/>
              <a:t>6/21/2022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7C5747-ADDD-4558-835E-210AF6929BB4}" type="slidenum">
              <a:rPr lang="en-US" smtClean="0"/>
              <a:t>‹#›</a:t>
            </a:fld>
            <a:endParaRPr lang="en-US"/>
          </a:p>
        </p:txBody>
      </p:sp>
    </p:spTree>
    <p:extLst>
      <p:ext uri="{BB962C8B-B14F-4D97-AF65-F5344CB8AC3E}">
        <p14:creationId xmlns:p14="http://schemas.microsoft.com/office/powerpoint/2010/main" val="2174033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assignment</a:t>
            </a:r>
            <a:r>
              <a:rPr lang="en-US" baseline="0" dirty="0"/>
              <a:t> my role is to be a Secret diner. If you want to know what the secret diner is, I have an interesting definition for you guys.</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2</a:t>
            </a:fld>
            <a:endParaRPr lang="en-US"/>
          </a:p>
        </p:txBody>
      </p:sp>
    </p:spTree>
    <p:extLst>
      <p:ext uri="{BB962C8B-B14F-4D97-AF65-F5344CB8AC3E}">
        <p14:creationId xmlns:p14="http://schemas.microsoft.com/office/powerpoint/2010/main" val="750735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let me introduce the restaurant,</a:t>
            </a:r>
            <a:r>
              <a:rPr lang="en-US" baseline="0" dirty="0"/>
              <a:t> were I was a secret diner…</a:t>
            </a:r>
          </a:p>
          <a:p>
            <a:endParaRPr lang="en-US" baseline="0" dirty="0"/>
          </a:p>
        </p:txBody>
      </p:sp>
      <p:sp>
        <p:nvSpPr>
          <p:cNvPr id="4" name="Slide Number Placeholder 3"/>
          <p:cNvSpPr>
            <a:spLocks noGrp="1"/>
          </p:cNvSpPr>
          <p:nvPr>
            <p:ph type="sldNum" sz="quarter" idx="10"/>
          </p:nvPr>
        </p:nvSpPr>
        <p:spPr/>
        <p:txBody>
          <a:bodyPr/>
          <a:lstStyle/>
          <a:p>
            <a:fld id="{577C5747-ADDD-4558-835E-210AF6929BB4}" type="slidenum">
              <a:rPr lang="en-US" smtClean="0"/>
              <a:t>3</a:t>
            </a:fld>
            <a:endParaRPr lang="en-US"/>
          </a:p>
        </p:txBody>
      </p:sp>
    </p:spTree>
    <p:extLst>
      <p:ext uri="{BB962C8B-B14F-4D97-AF65-F5344CB8AC3E}">
        <p14:creationId xmlns:p14="http://schemas.microsoft.com/office/powerpoint/2010/main" val="186556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Basically this presentation is being prepared for The publics and my lecturers. It will cover both delivering true review about a beautiful ambient restaurant and satisfying my academic purpose.</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4</a:t>
            </a:fld>
            <a:endParaRPr lang="en-US"/>
          </a:p>
        </p:txBody>
      </p:sp>
    </p:spTree>
    <p:extLst>
      <p:ext uri="{BB962C8B-B14F-4D97-AF65-F5344CB8AC3E}">
        <p14:creationId xmlns:p14="http://schemas.microsoft.com/office/powerpoint/2010/main" val="2364785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I talk about the products of </a:t>
            </a:r>
            <a:r>
              <a:rPr lang="en-US" dirty="0">
                <a:latin typeface="Arial" panose="020B0604020202020204" pitchFamily="34" charset="0"/>
                <a:cs typeface="Arial" panose="020B0604020202020204" pitchFamily="34" charset="0"/>
              </a:rPr>
              <a:t>Adelinas Bar And Indian Kitchen,</a:t>
            </a:r>
            <a:r>
              <a:rPr lang="en-US" baseline="0" dirty="0">
                <a:latin typeface="Arial" panose="020B0604020202020204" pitchFamily="34" charset="0"/>
                <a:cs typeface="Arial" panose="020B0604020202020204" pitchFamily="34" charset="0"/>
              </a:rPr>
              <a:t> I would like to focus on the different product categories and its various segments. From menu we can get clear idea about it products.</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5</a:t>
            </a:fld>
            <a:endParaRPr lang="en-US"/>
          </a:p>
        </p:txBody>
      </p:sp>
    </p:spTree>
    <p:extLst>
      <p:ext uri="{BB962C8B-B14F-4D97-AF65-F5344CB8AC3E}">
        <p14:creationId xmlns:p14="http://schemas.microsoft.com/office/powerpoint/2010/main" val="1953127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latin typeface="Arial" panose="020B0604020202020204" pitchFamily="34" charset="0"/>
                <a:cs typeface="Arial" panose="020B0604020202020204" pitchFamily="34" charset="0"/>
              </a:rPr>
              <a:t>From menu we can get clear idea about it products. There are some segments that covers all foods offers by the restaurant. </a:t>
            </a:r>
            <a:endParaRPr lang="en-US" dirty="0"/>
          </a:p>
          <a:p>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6</a:t>
            </a:fld>
            <a:endParaRPr lang="en-US"/>
          </a:p>
        </p:txBody>
      </p:sp>
    </p:spTree>
    <p:extLst>
      <p:ext uri="{BB962C8B-B14F-4D97-AF65-F5344CB8AC3E}">
        <p14:creationId xmlns:p14="http://schemas.microsoft.com/office/powerpoint/2010/main" val="2452756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 would like to describe</a:t>
            </a:r>
            <a:r>
              <a:rPr lang="en-US" baseline="0" dirty="0"/>
              <a:t> its location, transport and parking facilities. Public transport and other facilities are fluent here. On the other hand proper advertising makes it easily discoverable. </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7</a:t>
            </a:fld>
            <a:endParaRPr lang="en-US"/>
          </a:p>
        </p:txBody>
      </p:sp>
    </p:spTree>
    <p:extLst>
      <p:ext uri="{BB962C8B-B14F-4D97-AF65-F5344CB8AC3E}">
        <p14:creationId xmlns:p14="http://schemas.microsoft.com/office/powerpoint/2010/main" val="628738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Price can be found little costly</a:t>
            </a:r>
            <a:r>
              <a:rPr lang="en-US" baseline="0" dirty="0"/>
              <a:t>. But after considering other factors it appears as logical. </a:t>
            </a:r>
            <a:r>
              <a:rPr lang="en-US" sz="1200" dirty="0">
                <a:latin typeface="Arial" panose="020B0604020202020204" pitchFamily="34" charset="0"/>
                <a:cs typeface="Arial" panose="020B0604020202020204" pitchFamily="34" charset="0"/>
              </a:rPr>
              <a:t>Considering the  price point of Adelinas Bar And Indian Kitchen, everyone can afford something among it’s product portfolio.</a:t>
            </a:r>
            <a:r>
              <a:rPr lang="en-US" baseline="0" dirty="0"/>
              <a:t> </a:t>
            </a:r>
            <a:r>
              <a:rPr lang="en-US" sz="1200" dirty="0">
                <a:latin typeface="Arial" panose="020B0604020202020204" pitchFamily="34" charset="0"/>
                <a:cs typeface="Arial" panose="020B0604020202020204" pitchFamily="34" charset="0"/>
              </a:rPr>
              <a:t>The range of price at Adelinas Bar And Indian Kitchen can be generally classified in to four categories, appetizers, starters, traditional mains,  special menus.  </a:t>
            </a:r>
          </a:p>
        </p:txBody>
      </p:sp>
      <p:sp>
        <p:nvSpPr>
          <p:cNvPr id="4" name="Slide Number Placeholder 3"/>
          <p:cNvSpPr>
            <a:spLocks noGrp="1"/>
          </p:cNvSpPr>
          <p:nvPr>
            <p:ph type="sldNum" sz="quarter" idx="10"/>
          </p:nvPr>
        </p:nvSpPr>
        <p:spPr/>
        <p:txBody>
          <a:bodyPr/>
          <a:lstStyle/>
          <a:p>
            <a:fld id="{577C5747-ADDD-4558-835E-210AF6929BB4}" type="slidenum">
              <a:rPr lang="en-US" smtClean="0"/>
              <a:t>8</a:t>
            </a:fld>
            <a:endParaRPr lang="en-US"/>
          </a:p>
        </p:txBody>
      </p:sp>
    </p:spTree>
    <p:extLst>
      <p:ext uri="{BB962C8B-B14F-4D97-AF65-F5344CB8AC3E}">
        <p14:creationId xmlns:p14="http://schemas.microsoft.com/office/powerpoint/2010/main" val="2987846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50000"/>
              </a:lnSpc>
              <a:buFont typeface="Arial" panose="020B0604020202020204" pitchFamily="34" charset="0"/>
              <a:buNone/>
            </a:pPr>
            <a:r>
              <a:rPr lang="en-US" sz="1200" dirty="0">
                <a:latin typeface="Arial" panose="020B0604020202020204" pitchFamily="34" charset="0"/>
                <a:cs typeface="Arial" panose="020B0604020202020204" pitchFamily="34" charset="0"/>
              </a:rPr>
              <a:t>The price range of food  on </a:t>
            </a:r>
            <a:r>
              <a:rPr lang="en-US" sz="1200" dirty="0" err="1">
                <a:latin typeface="Arial" panose="020B0604020202020204" pitchFamily="34" charset="0"/>
                <a:cs typeface="Arial" panose="020B0604020202020204" pitchFamily="34" charset="0"/>
              </a:rPr>
              <a:t>manue</a:t>
            </a:r>
            <a:r>
              <a:rPr lang="en-US" sz="1200" dirty="0">
                <a:latin typeface="Arial" panose="020B0604020202020204" pitchFamily="34" charset="0"/>
                <a:cs typeface="Arial" panose="020B0604020202020204" pitchFamily="34" charset="0"/>
              </a:rPr>
              <a:t> of Adelinas Bar And Indian Kitchen is between the £2-£60.</a:t>
            </a:r>
            <a:r>
              <a:rPr lang="en-US" sz="1200" baseline="0" dirty="0">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Starters start at £4, with traditional main dishes costing between £6 and £15 and special menus costing between £10 and £60.</a:t>
            </a:r>
          </a:p>
          <a:p>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9</a:t>
            </a:fld>
            <a:endParaRPr lang="en-US"/>
          </a:p>
        </p:txBody>
      </p:sp>
    </p:spTree>
    <p:extLst>
      <p:ext uri="{BB962C8B-B14F-4D97-AF65-F5344CB8AC3E}">
        <p14:creationId xmlns:p14="http://schemas.microsoft.com/office/powerpoint/2010/main" val="1114216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rial" panose="020B0604020202020204" pitchFamily="34" charset="0"/>
                <a:cs typeface="Arial" panose="020B0604020202020204" pitchFamily="34" charset="0"/>
              </a:rPr>
              <a:t>The restaurant has a strong online presence, with a vibrant social media presence and a well-designed website. They also advertise extensively in local newspapers and publications. Below the line promotion is one to one promotion. For this the restaurant does these</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10</a:t>
            </a:fld>
            <a:endParaRPr lang="en-US"/>
          </a:p>
        </p:txBody>
      </p:sp>
    </p:spTree>
    <p:extLst>
      <p:ext uri="{BB962C8B-B14F-4D97-AF65-F5344CB8AC3E}">
        <p14:creationId xmlns:p14="http://schemas.microsoft.com/office/powerpoint/2010/main" val="3471950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Avobe</a:t>
            </a:r>
            <a:r>
              <a:rPr lang="en-US" dirty="0"/>
              <a:t> the line is mass promotion, for</a:t>
            </a:r>
            <a:r>
              <a:rPr lang="en-US" baseline="0" dirty="0"/>
              <a:t> doing this the </a:t>
            </a:r>
            <a:r>
              <a:rPr lang="en-US" baseline="0" dirty="0" err="1"/>
              <a:t>organisation</a:t>
            </a:r>
            <a:r>
              <a:rPr lang="en-US" baseline="0" dirty="0"/>
              <a:t> </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11</a:t>
            </a:fld>
            <a:endParaRPr lang="en-US"/>
          </a:p>
        </p:txBody>
      </p:sp>
    </p:spTree>
    <p:extLst>
      <p:ext uri="{BB962C8B-B14F-4D97-AF65-F5344CB8AC3E}">
        <p14:creationId xmlns:p14="http://schemas.microsoft.com/office/powerpoint/2010/main" val="1226038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Here I would like to talk</a:t>
            </a:r>
            <a:r>
              <a:rPr lang="en-US" baseline="0" dirty="0"/>
              <a:t> about the value to the customers. </a:t>
            </a:r>
            <a:r>
              <a:rPr lang="en-US" sz="1200" dirty="0">
                <a:latin typeface="Arial" panose="020B0604020202020204" pitchFamily="34" charset="0"/>
                <a:cs typeface="Arial" panose="020B0604020202020204" pitchFamily="34" charset="0"/>
              </a:rPr>
              <a:t>The restaurant adds value to its customers by serving high-quality, ethically sourced meals. The restaurant focuses on providing clients with a one-of-a-kind dining experience. This is accomplished through the restaurant's wide range of dishes and drinks, as well as the intimate environment. The interior and exterior environment is so fantastic that can impress any aged customers instantly. They make recipes that are flavorful and healthful by using high-quality ingredients and expert cooks. To achieve rich flavor profiles, all of the cuisine is created from scratch with fresh herbs and spices. </a:t>
            </a:r>
          </a:p>
          <a:p>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12</a:t>
            </a:fld>
            <a:endParaRPr lang="en-US"/>
          </a:p>
        </p:txBody>
      </p:sp>
    </p:spTree>
    <p:extLst>
      <p:ext uri="{BB962C8B-B14F-4D97-AF65-F5344CB8AC3E}">
        <p14:creationId xmlns:p14="http://schemas.microsoft.com/office/powerpoint/2010/main" val="1899991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Now the restaurant</a:t>
            </a:r>
            <a:r>
              <a:rPr lang="en-US" dirty="0">
                <a:latin typeface="Arial" panose="020B0604020202020204" pitchFamily="34" charset="0"/>
                <a:cs typeface="Arial" panose="020B0604020202020204" pitchFamily="34" charset="0"/>
              </a:rPr>
              <a:t> provide a large menu with starters, main dishes, and drinks. It has a wide menu that includes tandoori meats and chicken curries, which are served with rice and naan breads. Adelinas Bar And Indian Kitchen has a large range of drinks to choose from, including both non-alcoholic and alcoholic options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13</a:t>
            </a:fld>
            <a:endParaRPr lang="en-US"/>
          </a:p>
        </p:txBody>
      </p:sp>
    </p:spTree>
    <p:extLst>
      <p:ext uri="{BB962C8B-B14F-4D97-AF65-F5344CB8AC3E}">
        <p14:creationId xmlns:p14="http://schemas.microsoft.com/office/powerpoint/2010/main" val="780832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I talk about the positive experiences , </a:t>
            </a:r>
            <a:r>
              <a:rPr lang="en-US" sz="1200" dirty="0">
                <a:latin typeface="Arial" panose="020B0604020202020204" pitchFamily="34" charset="0"/>
                <a:cs typeface="Arial" panose="020B0604020202020204" pitchFamily="34" charset="0"/>
              </a:rPr>
              <a:t>The décor of the restaurant is very charming, The location of this restaurant is convenient and its easy to get there, The advertisement and branding makes it easily accessible, It is great to pass some time there, because the total service scope makes the overall experience premium.</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14</a:t>
            </a:fld>
            <a:endParaRPr lang="en-US"/>
          </a:p>
        </p:txBody>
      </p:sp>
    </p:spTree>
    <p:extLst>
      <p:ext uri="{BB962C8B-B14F-4D97-AF65-F5344CB8AC3E}">
        <p14:creationId xmlns:p14="http://schemas.microsoft.com/office/powerpoint/2010/main" val="37712471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some negative experiences those are given as a list. </a:t>
            </a:r>
          </a:p>
        </p:txBody>
      </p:sp>
      <p:sp>
        <p:nvSpPr>
          <p:cNvPr id="4" name="Slide Number Placeholder 3"/>
          <p:cNvSpPr>
            <a:spLocks noGrp="1"/>
          </p:cNvSpPr>
          <p:nvPr>
            <p:ph type="sldNum" sz="quarter" idx="10"/>
          </p:nvPr>
        </p:nvSpPr>
        <p:spPr/>
        <p:txBody>
          <a:bodyPr/>
          <a:lstStyle/>
          <a:p>
            <a:fld id="{577C5747-ADDD-4558-835E-210AF6929BB4}" type="slidenum">
              <a:rPr lang="en-US" smtClean="0"/>
              <a:t>15</a:t>
            </a:fld>
            <a:endParaRPr lang="en-US"/>
          </a:p>
        </p:txBody>
      </p:sp>
    </p:spTree>
    <p:extLst>
      <p:ext uri="{BB962C8B-B14F-4D97-AF65-F5344CB8AC3E}">
        <p14:creationId xmlns:p14="http://schemas.microsoft.com/office/powerpoint/2010/main" val="3845178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Basically in my opinion</a:t>
            </a:r>
            <a:r>
              <a:rPr lang="en-US" baseline="0" dirty="0"/>
              <a:t> </a:t>
            </a:r>
            <a:r>
              <a:rPr lang="en-US" sz="1200" dirty="0">
                <a:latin typeface="Arial" panose="020B0604020202020204" pitchFamily="34" charset="0"/>
                <a:cs typeface="Arial" panose="020B0604020202020204" pitchFamily="34" charset="0"/>
              </a:rPr>
              <a:t>The restaurant serves a wide range of meals centered on traditional Indian cuisine. Despite some of the more expensive meals, the restaurant was reasonably priced. and offered a wide range of delicious and healthy dishes</a:t>
            </a:r>
          </a:p>
          <a:p>
            <a:r>
              <a:rPr lang="en-US" sz="1200" dirty="0">
                <a:latin typeface="Arial" panose="020B0604020202020204" pitchFamily="34" charset="0"/>
                <a:cs typeface="Arial" panose="020B0604020202020204" pitchFamily="34" charset="0"/>
              </a:rPr>
              <a:t>In social media it has 5 star rating that because of mainly its ambiance. Because in some other parts I found some draw backs. I highly recommend the restaurant to anyone seeking for Indian cuisine or options that are reasonably priced and have a great ambiance</a:t>
            </a:r>
            <a:endParaRPr lang="en-US" dirty="0"/>
          </a:p>
        </p:txBody>
      </p:sp>
      <p:sp>
        <p:nvSpPr>
          <p:cNvPr id="4" name="Slide Number Placeholder 3"/>
          <p:cNvSpPr>
            <a:spLocks noGrp="1"/>
          </p:cNvSpPr>
          <p:nvPr>
            <p:ph type="sldNum" sz="quarter" idx="10"/>
          </p:nvPr>
        </p:nvSpPr>
        <p:spPr/>
        <p:txBody>
          <a:bodyPr/>
          <a:lstStyle/>
          <a:p>
            <a:fld id="{577C5747-ADDD-4558-835E-210AF6929BB4}" type="slidenum">
              <a:rPr lang="en-US" smtClean="0"/>
              <a:t>16</a:t>
            </a:fld>
            <a:endParaRPr lang="en-US"/>
          </a:p>
        </p:txBody>
      </p:sp>
    </p:spTree>
    <p:extLst>
      <p:ext uri="{BB962C8B-B14F-4D97-AF65-F5344CB8AC3E}">
        <p14:creationId xmlns:p14="http://schemas.microsoft.com/office/powerpoint/2010/main" val="94577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D15BB1A7-8981-4B99-835E-9DAA3B7A6A56}" type="datetimeFigureOut">
              <a:rPr lang="en-US" smtClean="0"/>
              <a:t>6/21/2022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883560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BB1A7-8981-4B99-835E-9DAA3B7A6A56}"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347790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5BB1A7-8981-4B99-835E-9DAA3B7A6A56}"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402216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409151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5BB1A7-8981-4B99-835E-9DAA3B7A6A56}" type="datetimeFigureOut">
              <a:rPr lang="en-US" smtClean="0"/>
              <a:t>6/21/2022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7673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5BB1A7-8981-4B99-835E-9DAA3B7A6A56}" type="datetimeFigureOut">
              <a:rPr lang="en-US" smtClean="0"/>
              <a:t>6/21/2022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291667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5BB1A7-8981-4B99-835E-9DAA3B7A6A56}" type="datetimeFigureOut">
              <a:rPr lang="en-US" smtClean="0"/>
              <a:t>6/21/2022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99750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186808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74771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935340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926883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07084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BB1A7-8981-4B99-835E-9DAA3B7A6A56}"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31147905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5BB1A7-8981-4B99-835E-9DAA3B7A6A56}" type="datetimeFigureOut">
              <a:rPr lang="en-US" smtClean="0"/>
              <a:t>6/21/2022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10777188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5BB1A7-8981-4B99-835E-9DAA3B7A6A56}" type="datetimeFigureOut">
              <a:rPr lang="en-US" smtClean="0"/>
              <a:t>6/21/2022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11176192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BB1A7-8981-4B99-835E-9DAA3B7A6A56}"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1436457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BB1A7-8981-4B99-835E-9DAA3B7A6A56}"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13904-D046-4898-9894-BD32BAECEB35}" type="slidenum">
              <a:rPr lang="en-US" smtClean="0"/>
              <a:t>‹#›</a:t>
            </a:fld>
            <a:endParaRPr lang="en-US"/>
          </a:p>
        </p:txBody>
      </p:sp>
    </p:spTree>
    <p:extLst>
      <p:ext uri="{BB962C8B-B14F-4D97-AF65-F5344CB8AC3E}">
        <p14:creationId xmlns:p14="http://schemas.microsoft.com/office/powerpoint/2010/main" val="2562130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15BB1A7-8981-4B99-835E-9DAA3B7A6A56}" type="datetimeFigureOut">
              <a:rPr lang="en-US" smtClean="0"/>
              <a:t>6/21/2022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72813904-D046-4898-9894-BD32BAECEB35}" type="slidenum">
              <a:rPr lang="en-US" smtClean="0"/>
              <a:t>‹#›</a:t>
            </a:fld>
            <a:endParaRPr lang="en-US"/>
          </a:p>
        </p:txBody>
      </p:sp>
    </p:spTree>
    <p:extLst>
      <p:ext uri="{BB962C8B-B14F-4D97-AF65-F5344CB8AC3E}">
        <p14:creationId xmlns:p14="http://schemas.microsoft.com/office/powerpoint/2010/main" val="2105902580"/>
      </p:ext>
    </p:extLst>
  </p:cSld>
  <p:clrMap bg1="dk1" tx1="lt1" bg2="dk2"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0.jp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63821" y="3506491"/>
            <a:ext cx="6332561" cy="1287532"/>
          </a:xfrm>
          <a:prstGeom prst="rect">
            <a:avLst/>
          </a:prstGeom>
          <a:noFill/>
        </p:spPr>
        <p:txBody>
          <a:bodyPr wrap="square" rtlCol="0">
            <a:spAutoFit/>
          </a:bodyPr>
          <a:lstStyle/>
          <a:p>
            <a:pPr>
              <a:lnSpc>
                <a:spcPct val="150000"/>
              </a:lnSpc>
            </a:pPr>
            <a:r>
              <a:rPr lang="en-US" dirty="0">
                <a:latin typeface="Arial" panose="020B0604020202020204" pitchFamily="34" charset="0"/>
                <a:cs typeface="Arial" panose="020B0604020202020204" pitchFamily="34" charset="0"/>
              </a:rPr>
              <a:t>Student Name: Lidia Antonache</a:t>
            </a:r>
          </a:p>
          <a:p>
            <a:pPr>
              <a:lnSpc>
                <a:spcPct val="150000"/>
              </a:lnSpc>
            </a:pPr>
            <a:r>
              <a:rPr lang="en-US" dirty="0">
                <a:latin typeface="Arial" panose="020B0604020202020204" pitchFamily="34" charset="0"/>
                <a:cs typeface="Arial" panose="020B0604020202020204" pitchFamily="34" charset="0"/>
              </a:rPr>
              <a:t>Student ID:2025569</a:t>
            </a:r>
          </a:p>
          <a:p>
            <a:pPr>
              <a:lnSpc>
                <a:spcPct val="150000"/>
              </a:lnSpc>
            </a:pPr>
            <a:endParaRPr lang="en-US" dirty="0">
              <a:latin typeface="Arial" panose="020B0604020202020204" pitchFamily="34" charset="0"/>
              <a:cs typeface="Arial" panose="020B0604020202020204" pitchFamily="34" charset="0"/>
            </a:endParaRPr>
          </a:p>
        </p:txBody>
      </p:sp>
      <p:sp>
        <p:nvSpPr>
          <p:cNvPr id="5" name="TextBox 4"/>
          <p:cNvSpPr txBox="1"/>
          <p:nvPr/>
        </p:nvSpPr>
        <p:spPr>
          <a:xfrm>
            <a:off x="2745475" y="2076735"/>
            <a:ext cx="6332561" cy="707886"/>
          </a:xfrm>
          <a:prstGeom prst="rect">
            <a:avLst/>
          </a:prstGeom>
          <a:noFill/>
        </p:spPr>
        <p:txBody>
          <a:bodyPr wrap="square" rtlCol="0">
            <a:spAutoFit/>
          </a:bodyPr>
          <a:lstStyle/>
          <a:p>
            <a:pPr algn="ctr"/>
            <a:r>
              <a:rPr lang="en-US" sz="4000" dirty="0">
                <a:latin typeface="Arial" panose="020B0604020202020204" pitchFamily="34" charset="0"/>
                <a:cs typeface="Arial" panose="020B0604020202020204" pitchFamily="34" charset="0"/>
              </a:rPr>
              <a:t>Secret Diner</a:t>
            </a:r>
          </a:p>
        </p:txBody>
      </p:sp>
    </p:spTree>
    <p:extLst>
      <p:ext uri="{BB962C8B-B14F-4D97-AF65-F5344CB8AC3E}">
        <p14:creationId xmlns:p14="http://schemas.microsoft.com/office/powerpoint/2010/main" val="1191935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51630" y="982639"/>
            <a:ext cx="6782937"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My Role –  </a:t>
            </a:r>
            <a:r>
              <a:rPr lang="en-US" sz="3600" dirty="0">
                <a:latin typeface="Arial" panose="020B0604020202020204" pitchFamily="34" charset="0"/>
                <a:cs typeface="Arial" panose="020B0604020202020204" pitchFamily="34" charset="0"/>
              </a:rPr>
              <a:t>Secret Diner</a:t>
            </a:r>
            <a:r>
              <a:rPr lang="en-US" sz="1400" dirty="0"/>
              <a:t>(</a:t>
            </a:r>
            <a:r>
              <a:rPr lang="en-US" sz="1400" dirty="0" err="1"/>
              <a:t>Seco</a:t>
            </a:r>
            <a:r>
              <a:rPr lang="en-US" sz="1400" dirty="0"/>
              <a:t> </a:t>
            </a:r>
            <a:r>
              <a:rPr lang="en-US" sz="1400" dirty="0" err="1"/>
              <a:t>Femández</a:t>
            </a:r>
            <a:r>
              <a:rPr lang="en-US" sz="1400" dirty="0"/>
              <a:t>, 2019)</a:t>
            </a:r>
            <a:r>
              <a:rPr lang="en-US" dirty="0">
                <a:latin typeface="Arial" panose="020B0604020202020204" pitchFamily="34" charset="0"/>
                <a:cs typeface="Arial" panose="020B0604020202020204" pitchFamily="34" charset="0"/>
              </a:rPr>
              <a:t> </a:t>
            </a:r>
          </a:p>
        </p:txBody>
      </p:sp>
      <p:sp>
        <p:nvSpPr>
          <p:cNvPr id="5" name="TextBox 4"/>
          <p:cNvSpPr txBox="1"/>
          <p:nvPr/>
        </p:nvSpPr>
        <p:spPr>
          <a:xfrm>
            <a:off x="887104" y="2088108"/>
            <a:ext cx="8011236" cy="2862322"/>
          </a:xfrm>
          <a:prstGeom prst="rect">
            <a:avLst/>
          </a:prstGeom>
          <a:noFill/>
        </p:spPr>
        <p:txBody>
          <a:bodyPr wrap="square" rtlCol="0">
            <a:spAutoFit/>
          </a:bodyPr>
          <a:lstStyle/>
          <a:p>
            <a:pPr algn="just">
              <a:lnSpc>
                <a:spcPct val="150000"/>
              </a:lnSpc>
            </a:pPr>
            <a:r>
              <a:rPr lang="en-US" sz="2000" dirty="0">
                <a:latin typeface="Arial" panose="020B0604020202020204" pitchFamily="34" charset="0"/>
                <a:cs typeface="Arial" panose="020B0604020202020204" pitchFamily="34" charset="0"/>
              </a:rPr>
              <a:t>Secret diner evaluates a restaurant based on the time it takes to order and receive each course of the meal, as well as the complete taste, presentation, and other amenities.  </a:t>
            </a:r>
          </a:p>
          <a:p>
            <a:pPr algn="just">
              <a:lnSpc>
                <a:spcPct val="150000"/>
              </a:lnSpc>
            </a:pPr>
            <a:r>
              <a:rPr lang="en-US" sz="2000" dirty="0">
                <a:latin typeface="Arial" panose="020B0604020202020204" pitchFamily="34" charset="0"/>
                <a:cs typeface="Arial" panose="020B0604020202020204" pitchFamily="34" charset="0"/>
              </a:rPr>
              <a:t>The secret diner, include the following information in their reports to consider</a:t>
            </a:r>
            <a:r>
              <a:rPr lang="en-US"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Service Sequence, Quality Control, Cleanliness, and some other aspects directly related to service delivery</a:t>
            </a:r>
            <a:r>
              <a:rPr lang="en-US" b="1"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2" name="Rectangle 1"/>
          <p:cNvSpPr/>
          <p:nvPr/>
        </p:nvSpPr>
        <p:spPr>
          <a:xfrm>
            <a:off x="9355014" y="1384573"/>
            <a:ext cx="2489983" cy="3807725"/>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4244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19116" y="846161"/>
            <a:ext cx="8619244" cy="523220"/>
          </a:xfrm>
          <a:prstGeom prst="rect">
            <a:avLst/>
          </a:prstGeom>
          <a:noFill/>
        </p:spPr>
        <p:txBody>
          <a:bodyPr wrap="square" rtlCol="0">
            <a:spAutoFit/>
          </a:bodyPr>
          <a:lstStyle/>
          <a:p>
            <a:r>
              <a:rPr lang="en-US" sz="2800" dirty="0"/>
              <a:t>Adelinas Bar And Indian Kitchen</a:t>
            </a:r>
            <a:r>
              <a:rPr lang="en-US" dirty="0"/>
              <a:t> </a:t>
            </a:r>
            <a:r>
              <a:rPr lang="en-US" sz="1400" dirty="0"/>
              <a:t>(</a:t>
            </a:r>
            <a:r>
              <a:rPr lang="en-US" sz="1400" dirty="0" err="1"/>
              <a:t>Adelina's</a:t>
            </a:r>
            <a:r>
              <a:rPr lang="en-US" sz="1400" dirty="0"/>
              <a:t> Bar &amp; Kitchen, 2022)</a:t>
            </a:r>
            <a:endParaRPr lang="en-US" dirty="0">
              <a:latin typeface="Arial" panose="020B0604020202020204" pitchFamily="34" charset="0"/>
              <a:cs typeface="Arial" panose="020B0604020202020204" pitchFamily="34" charset="0"/>
            </a:endParaRPr>
          </a:p>
        </p:txBody>
      </p:sp>
      <p:sp>
        <p:nvSpPr>
          <p:cNvPr id="5" name="TextBox 4"/>
          <p:cNvSpPr txBox="1"/>
          <p:nvPr/>
        </p:nvSpPr>
        <p:spPr>
          <a:xfrm>
            <a:off x="1119116" y="1729487"/>
            <a:ext cx="7670042" cy="424731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Home of decadent, gourmet Indian food with a combination of Eastern and Western flavors and spices, a rich history, trendy and sophisticated décor. </a:t>
            </a:r>
          </a:p>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Inside the Patti Pavilion, you'll find this delicious Indian cuisine.</a:t>
            </a:r>
          </a:p>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Indian exquisite food in a large, contemporary restaurant with floor-to-ceiling windows that overlook the bay. It is offering amazing scenery of Swansea Bay in a prime location. </a:t>
            </a:r>
          </a:p>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This restaurant has a pleasant and friendly ambiance with all modern amenities.</a:t>
            </a:r>
          </a:p>
          <a:p>
            <a:pPr marL="285750" indent="-285750" algn="just">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
        <p:nvSpPr>
          <p:cNvPr id="6" name="Rectangle 5"/>
          <p:cNvSpPr/>
          <p:nvPr/>
        </p:nvSpPr>
        <p:spPr>
          <a:xfrm>
            <a:off x="9031458" y="1131348"/>
            <a:ext cx="2813539" cy="4369119"/>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3646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1696" y="1269241"/>
            <a:ext cx="8611737" cy="461665"/>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This presentation is prepared not only for </a:t>
            </a:r>
            <a:r>
              <a:rPr lang="en-US" sz="2400" b="1" dirty="0">
                <a:latin typeface="Arial" panose="020B0604020202020204" pitchFamily="34" charset="0"/>
                <a:cs typeface="Arial" panose="020B0604020202020204" pitchFamily="34" charset="0"/>
              </a:rPr>
              <a:t>My Lecturers </a:t>
            </a:r>
            <a:r>
              <a:rPr lang="en-US" sz="1600" dirty="0">
                <a:latin typeface="Arial" panose="020B0604020202020204" pitchFamily="34" charset="0"/>
                <a:cs typeface="Arial" panose="020B0604020202020204" pitchFamily="34" charset="0"/>
              </a:rPr>
              <a:t>but also for The Publics</a:t>
            </a:r>
            <a:r>
              <a:rPr lang="en-US" sz="2400" b="1" dirty="0">
                <a:latin typeface="Arial" panose="020B0604020202020204" pitchFamily="34" charset="0"/>
                <a:cs typeface="Arial" panose="020B0604020202020204" pitchFamily="34" charset="0"/>
              </a:rPr>
              <a:t> </a:t>
            </a:r>
          </a:p>
        </p:txBody>
      </p:sp>
      <p:sp>
        <p:nvSpPr>
          <p:cNvPr id="5" name="TextBox 4"/>
          <p:cNvSpPr txBox="1"/>
          <p:nvPr/>
        </p:nvSpPr>
        <p:spPr>
          <a:xfrm>
            <a:off x="1856095" y="2117680"/>
            <a:ext cx="8611737" cy="2805320"/>
          </a:xfrm>
          <a:prstGeom prst="rect">
            <a:avLst/>
          </a:prstGeom>
          <a:noFill/>
        </p:spPr>
        <p:txBody>
          <a:bodyPr wrap="square" rtlCol="0">
            <a:spAutoFit/>
          </a:bodyPr>
          <a:lstStyle/>
          <a:p>
            <a:pPr>
              <a:lnSpc>
                <a:spcPct val="150000"/>
              </a:lnSpc>
            </a:pPr>
            <a:r>
              <a:rPr lang="en-US" sz="2000" dirty="0">
                <a:latin typeface="Arial" panose="020B0604020202020204" pitchFamily="34" charset="0"/>
                <a:cs typeface="Arial" panose="020B0604020202020204" pitchFamily="34" charset="0"/>
              </a:rPr>
              <a:t>As I played role as a secret diner, these primary data will be helpful for public also.</a:t>
            </a:r>
          </a:p>
          <a:p>
            <a:pPr>
              <a:lnSpc>
                <a:spcPct val="150000"/>
              </a:lnSpc>
            </a:pPr>
            <a:r>
              <a:rPr lang="en-US" sz="2000" dirty="0">
                <a:latin typeface="Arial" panose="020B0604020202020204" pitchFamily="34" charset="0"/>
                <a:cs typeface="Arial" panose="020B0604020202020204" pitchFamily="34" charset="0"/>
              </a:rPr>
              <a:t>The data are shown in this presentation are the combination of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my learnings and study,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restaurant's public statements, sharing,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and customers review after service encounter. </a:t>
            </a:r>
            <a:r>
              <a:rPr lang="en-US" sz="2000" b="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304516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4651" y="1214651"/>
            <a:ext cx="7902053"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Products</a:t>
            </a:r>
          </a:p>
        </p:txBody>
      </p:sp>
      <p:sp>
        <p:nvSpPr>
          <p:cNvPr id="5" name="TextBox 4"/>
          <p:cNvSpPr txBox="1"/>
          <p:nvPr/>
        </p:nvSpPr>
        <p:spPr>
          <a:xfrm>
            <a:off x="1514902" y="1828800"/>
            <a:ext cx="7874758" cy="383181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Adelinas Bar And Indian Kitchen’s has different categories in its products portfolio that makes it trendy in Indian food based restaurants.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 menu here is another level of presentation of traditional and modern foods</a:t>
            </a:r>
            <a:r>
              <a:rPr lang="en-GB" sz="1400" dirty="0"/>
              <a:t>(</a:t>
            </a:r>
            <a:r>
              <a:rPr lang="en-US" sz="1400" b="1" dirty="0" err="1"/>
              <a:t>tripadvisor</a:t>
            </a:r>
            <a:r>
              <a:rPr lang="en-US" sz="1400" dirty="0">
                <a:latin typeface="Open Sans" panose="020B0606030504020204" pitchFamily="34" charset="0"/>
                <a:ea typeface="Calibri" panose="020F0502020204030204" pitchFamily="34" charset="0"/>
              </a:rPr>
              <a:t>, 2022).</a:t>
            </a:r>
            <a:r>
              <a:rPr lang="en-US" sz="1400" dirty="0">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 restaurant is currently offering different segments of foods also considering vegan and non vegan customers, kids specials, and the Chefs special menus, different types of drinks etc.</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 food selection of this restaurant is commendable to many </a:t>
            </a:r>
            <a:r>
              <a:rPr lang="en-US" dirty="0" err="1">
                <a:latin typeface="Arial" panose="020B0604020202020204" pitchFamily="34" charset="0"/>
                <a:cs typeface="Arial" panose="020B0604020202020204" pitchFamily="34" charset="0"/>
              </a:rPr>
              <a:t>indian</a:t>
            </a:r>
            <a:r>
              <a:rPr lang="en-US" dirty="0">
                <a:latin typeface="Arial" panose="020B0604020202020204" pitchFamily="34" charset="0"/>
                <a:cs typeface="Arial" panose="020B0604020202020204" pitchFamily="34" charset="0"/>
              </a:rPr>
              <a:t> and non-</a:t>
            </a:r>
            <a:r>
              <a:rPr lang="en-US" dirty="0" err="1">
                <a:latin typeface="Arial" panose="020B0604020202020204" pitchFamily="34" charset="0"/>
                <a:cs typeface="Arial" panose="020B0604020202020204" pitchFamily="34" charset="0"/>
              </a:rPr>
              <a:t>indian</a:t>
            </a:r>
            <a:r>
              <a:rPr lang="en-US" dirty="0">
                <a:latin typeface="Arial" panose="020B0604020202020204" pitchFamily="34" charset="0"/>
                <a:cs typeface="Arial" panose="020B0604020202020204" pitchFamily="34" charset="0"/>
              </a:rPr>
              <a:t> customers as per the reviews in different sources.</a:t>
            </a:r>
          </a:p>
        </p:txBody>
      </p:sp>
      <p:sp>
        <p:nvSpPr>
          <p:cNvPr id="2" name="Oval 1"/>
          <p:cNvSpPr/>
          <p:nvPr/>
        </p:nvSpPr>
        <p:spPr>
          <a:xfrm rot="21167662">
            <a:off x="9481481" y="430632"/>
            <a:ext cx="2091257" cy="2091257"/>
          </a:xfrm>
          <a:prstGeom prst="ellipse">
            <a:avLst/>
          </a:prstGeom>
          <a:blipFill dpi="0" rotWithShape="1">
            <a:blip r:embed="rId3"/>
            <a:srcRect/>
            <a:stretch>
              <a:fillRect l="-8000" t="-6000" b="-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rot="20285587">
            <a:off x="10100741" y="2604077"/>
            <a:ext cx="2091257" cy="2091257"/>
          </a:xfrm>
          <a:prstGeom prst="ellipse">
            <a:avLst/>
          </a:prstGeom>
          <a:blipFill dpi="0" rotWithShape="1">
            <a:blip r:embed="rId4"/>
            <a:srcRect/>
            <a:stretch>
              <a:fillRect t="-6000" b="-16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9358584" y="4750951"/>
            <a:ext cx="2091257" cy="2091257"/>
          </a:xfrm>
          <a:prstGeom prst="ellipse">
            <a:avLst/>
          </a:prstGeom>
          <a:blipFill dpi="0" rotWithShape="1">
            <a:blip r:embed="rId5"/>
            <a:srcRect/>
            <a:stretch>
              <a:fillRect t="-16000" r="-11000" b="-2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0656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98680" y="1264579"/>
            <a:ext cx="7902053"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Products</a:t>
            </a:r>
            <a:endParaRPr lang="en-US" b="1" dirty="0">
              <a:latin typeface="Arial" panose="020B0604020202020204" pitchFamily="34" charset="0"/>
              <a:cs typeface="Arial" panose="020B0604020202020204" pitchFamily="34" charset="0"/>
            </a:endParaRPr>
          </a:p>
        </p:txBody>
      </p:sp>
      <p:sp>
        <p:nvSpPr>
          <p:cNvPr id="5" name="TextBox 4"/>
          <p:cNvSpPr txBox="1"/>
          <p:nvPr/>
        </p:nvSpPr>
        <p:spPr>
          <a:xfrm>
            <a:off x="2777241" y="1828984"/>
            <a:ext cx="8038532" cy="470898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Different types of drinks ( Vodka, Tequila, Liqueurs, whiskey, red wine, rose wine, white wine etc.) can surely match anyone's taste.</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Appetizers are shown with a large portfolio in the bill of fare.</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Large Varieties of </a:t>
            </a:r>
            <a:r>
              <a:rPr lang="en-US" sz="2000" b="1" dirty="0">
                <a:latin typeface="Arial" panose="020B0604020202020204" pitchFamily="34" charset="0"/>
                <a:cs typeface="Arial" panose="020B0604020202020204" pitchFamily="34" charset="0"/>
              </a:rPr>
              <a:t>Starters</a:t>
            </a:r>
            <a:r>
              <a:rPr lang="en-US" sz="2000" dirty="0">
                <a:latin typeface="Arial" panose="020B0604020202020204" pitchFamily="34" charset="0"/>
                <a:cs typeface="Arial" panose="020B0604020202020204" pitchFamily="34" charset="0"/>
              </a:rPr>
              <a:t> including pakoras, kebabs, chicken and lamb tikkas and so many mouth watering foods</a:t>
            </a:r>
            <a:r>
              <a:rPr lang="en-GB" sz="2000" dirty="0"/>
              <a:t>.</a:t>
            </a:r>
          </a:p>
          <a:p>
            <a:pPr marL="285750" indent="-285750" algn="just">
              <a:lnSpc>
                <a:spcPct val="150000"/>
              </a:lnSpc>
              <a:buFont typeface="Arial" panose="020B0604020202020204" pitchFamily="34" charset="0"/>
              <a:buChar char="•"/>
            </a:pPr>
            <a:r>
              <a:rPr lang="en-US" sz="2000" b="1" dirty="0">
                <a:latin typeface="Arial" panose="020B0604020202020204" pitchFamily="34" charset="0"/>
                <a:cs typeface="Arial" panose="020B0604020202020204" pitchFamily="34" charset="0"/>
              </a:rPr>
              <a:t>Traditional Mains </a:t>
            </a:r>
            <a:r>
              <a:rPr lang="en-US" sz="2000" dirty="0">
                <a:latin typeface="Arial" panose="020B0604020202020204" pitchFamily="34" charset="0"/>
                <a:cs typeface="Arial" panose="020B0604020202020204" pitchFamily="34" charset="0"/>
              </a:rPr>
              <a:t>including a large portfolio of food with detailed description so that people can have basic idea about those.</a:t>
            </a:r>
            <a:r>
              <a:rPr lang="en-US" dirty="0"/>
              <a:t> (just-eat.co.uk, 2022)</a:t>
            </a:r>
            <a:r>
              <a:rPr lang="en-US" sz="2000" dirty="0">
                <a:latin typeface="Arial" panose="020B0604020202020204" pitchFamily="34" charset="0"/>
                <a:cs typeface="Arial" panose="020B0604020202020204" pitchFamily="34" charset="0"/>
              </a:rPr>
              <a:t> </a:t>
            </a:r>
          </a:p>
          <a:p>
            <a:pPr marL="285750" indent="-285750" algn="just">
              <a:lnSpc>
                <a:spcPct val="150000"/>
              </a:lnSpc>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2" name="Oval 1"/>
          <p:cNvSpPr/>
          <p:nvPr/>
        </p:nvSpPr>
        <p:spPr>
          <a:xfrm>
            <a:off x="900535" y="326226"/>
            <a:ext cx="1876706" cy="1876706"/>
          </a:xfrm>
          <a:prstGeom prst="ellips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rot="16854972">
            <a:off x="1191775" y="4820575"/>
            <a:ext cx="1876706" cy="1876706"/>
          </a:xfrm>
          <a:prstGeom prst="ellipse">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253422" y="2562633"/>
            <a:ext cx="1876706" cy="1876706"/>
          </a:xfrm>
          <a:prstGeom prst="ellipse">
            <a:avLst/>
          </a:prstGeom>
          <a:blipFill dpi="0" rotWithShape="1">
            <a:blip r:embed="rId5"/>
            <a:srcRect/>
            <a:stretch>
              <a:fillRect l="-5000" t="-1000" r="-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3767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4562" y="466380"/>
            <a:ext cx="4080681"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Place</a:t>
            </a:r>
            <a:endParaRPr lang="en-US" sz="1400" b="1" dirty="0">
              <a:latin typeface="Arial" panose="020B0604020202020204" pitchFamily="34" charset="0"/>
              <a:cs typeface="Arial" panose="020B0604020202020204" pitchFamily="34" charset="0"/>
            </a:endParaRPr>
          </a:p>
        </p:txBody>
      </p:sp>
      <p:sp>
        <p:nvSpPr>
          <p:cNvPr id="6" name="TextBox 5"/>
          <p:cNvSpPr txBox="1"/>
          <p:nvPr/>
        </p:nvSpPr>
        <p:spPr>
          <a:xfrm>
            <a:off x="2133880" y="902379"/>
            <a:ext cx="10372299" cy="517064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Adelinas Bar And Indian Kitchen is currently located in Patti Pavilion, Mumbles Road, Swansea, SA1 4PQ United Kingdom </a:t>
            </a:r>
            <a:r>
              <a:rPr lang="en-US" sz="1400" dirty="0"/>
              <a:t>(UK's Top 100 Restaurants, 2022)</a:t>
            </a:r>
            <a:endParaRPr lang="en-US" dirty="0"/>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Transport link is well conditioned here. There are so many transport options to get</a:t>
            </a:r>
            <a:r>
              <a:rPr lang="en-US" sz="2000" dirty="0"/>
              <a:t> </a:t>
            </a:r>
            <a:r>
              <a:rPr lang="en-US" sz="1400" dirty="0"/>
              <a:t>(Adelinas bar and kitchen Delivery | Swansea | </a:t>
            </a:r>
            <a:r>
              <a:rPr lang="en-US" sz="1400" dirty="0" err="1"/>
              <a:t>Uber</a:t>
            </a:r>
            <a:r>
              <a:rPr lang="en-US" sz="1400" dirty="0"/>
              <a:t> Eats, 2022)</a:t>
            </a:r>
            <a:r>
              <a:rPr lang="en-US" sz="2000" dirty="0">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This includes train, bus, bikes, and taxi.</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In every several minutes, buses run across the town.</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Taxis can be ordered through ride sharing apps.</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There is a spacious and well equipped parking facilities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advertisement of the restaurant makes it easily accessible in this city.</a:t>
            </a:r>
          </a:p>
          <a:p>
            <a:pPr marL="285750" indent="-285750">
              <a:lnSpc>
                <a:spcPct val="150000"/>
              </a:lnSpc>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
        <p:nvSpPr>
          <p:cNvPr id="3" name="Rectangle 2"/>
          <p:cNvSpPr/>
          <p:nvPr/>
        </p:nvSpPr>
        <p:spPr>
          <a:xfrm>
            <a:off x="5781821" y="5050301"/>
            <a:ext cx="6175717" cy="1660183"/>
          </a:xfrm>
          <a:prstGeom prst="rect">
            <a:avLst/>
          </a:prstGeom>
          <a:blipFill dpi="0" rotWithShape="1">
            <a:blip r:embed="rId3"/>
            <a:srcRect/>
            <a:stretch>
              <a:fillRect t="-71000" b="-1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22198" y="1455432"/>
            <a:ext cx="2011682" cy="3972129"/>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321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0903" y="657665"/>
            <a:ext cx="5166360" cy="461665"/>
          </a:xfrm>
          <a:prstGeom prst="rect">
            <a:avLst/>
          </a:prstGeom>
          <a:noFill/>
        </p:spPr>
        <p:txBody>
          <a:bodyPr wrap="square" rtlCol="0">
            <a:spAutoFit/>
          </a:bodyPr>
          <a:lstStyle/>
          <a:p>
            <a:pPr lvl="0"/>
            <a:r>
              <a:rPr lang="en-US" sz="2400" b="1" dirty="0">
                <a:latin typeface="Arial" panose="020B0604020202020204" pitchFamily="34" charset="0"/>
                <a:cs typeface="Arial" panose="020B0604020202020204" pitchFamily="34" charset="0"/>
              </a:rPr>
              <a:t>Price </a:t>
            </a:r>
            <a:r>
              <a:rPr lang="en-US" sz="1400" dirty="0"/>
              <a:t>(</a:t>
            </a:r>
            <a:r>
              <a:rPr lang="en-US" sz="1400" dirty="0" err="1"/>
              <a:t>TheRichest</a:t>
            </a:r>
            <a:r>
              <a:rPr lang="en-US" sz="1400" dirty="0"/>
              <a:t>, 2022)</a:t>
            </a:r>
            <a:r>
              <a:rPr lang="en-US" sz="2400" b="1" dirty="0">
                <a:latin typeface="Arial" panose="020B0604020202020204" pitchFamily="34" charset="0"/>
                <a:cs typeface="Arial" panose="020B0604020202020204" pitchFamily="34" charset="0"/>
              </a:rPr>
              <a:t> </a:t>
            </a:r>
          </a:p>
        </p:txBody>
      </p:sp>
      <p:sp>
        <p:nvSpPr>
          <p:cNvPr id="5" name="TextBox 4"/>
          <p:cNvSpPr txBox="1"/>
          <p:nvPr/>
        </p:nvSpPr>
        <p:spPr>
          <a:xfrm>
            <a:off x="1070903" y="1257502"/>
            <a:ext cx="8565467" cy="424731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Comparing with other similar types of restaurants, Adelinas Bar And Indian Kitchen charges higher than average. Its logical when you consider the total value of excellent quality food with charming location </a:t>
            </a:r>
            <a:r>
              <a:rPr lang="en-US" sz="1600" dirty="0"/>
              <a:t>(Gray, 2022)</a:t>
            </a:r>
            <a:r>
              <a:rPr lang="en-US" sz="2000" dirty="0">
                <a:latin typeface="Arial" panose="020B0604020202020204" pitchFamily="34" charset="0"/>
                <a:cs typeface="Arial" panose="020B0604020202020204" pitchFamily="34" charset="0"/>
              </a:rPr>
              <a:t>.   </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Considering the  price point of Adelinas Bar And Indian Kitchen, everyone can afford something among it’s product portfolio.</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range of price at Adelinas Bar And Indian Kitchen can be generally classified in to four categories, appetizers, starters, traditional mains,  special menus.  </a:t>
            </a:r>
          </a:p>
        </p:txBody>
      </p:sp>
      <p:sp>
        <p:nvSpPr>
          <p:cNvPr id="6" name="Rectangle 5"/>
          <p:cNvSpPr/>
          <p:nvPr/>
        </p:nvSpPr>
        <p:spPr>
          <a:xfrm>
            <a:off x="9762979" y="114272"/>
            <a:ext cx="2264897" cy="3238387"/>
          </a:xfrm>
          <a:prstGeom prst="rect">
            <a:avLst/>
          </a:prstGeom>
          <a:blipFill dpi="0" rotWithShape="1">
            <a:blip r:embed="rId3"/>
            <a:srcRect/>
            <a:stretch>
              <a:fillRect l="-12000"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762979" y="3507071"/>
            <a:ext cx="2264897" cy="3238387"/>
          </a:xfrm>
          <a:prstGeom prst="rect">
            <a:avLst/>
          </a:prstGeom>
          <a:blipFill dpi="0" rotWithShape="1">
            <a:blip r:embed="rId4"/>
            <a:srcRect/>
            <a:stretch>
              <a:fillRect l="-12000"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0820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94460" y="685801"/>
            <a:ext cx="5166360"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Price </a:t>
            </a:r>
          </a:p>
        </p:txBody>
      </p:sp>
      <p:sp>
        <p:nvSpPr>
          <p:cNvPr id="5" name="TextBox 4"/>
          <p:cNvSpPr txBox="1"/>
          <p:nvPr/>
        </p:nvSpPr>
        <p:spPr>
          <a:xfrm>
            <a:off x="1394459" y="1384112"/>
            <a:ext cx="9305385" cy="1881990"/>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price range of food  on </a:t>
            </a:r>
            <a:r>
              <a:rPr lang="en-US" sz="2000" dirty="0" err="1">
                <a:latin typeface="Arial" panose="020B0604020202020204" pitchFamily="34" charset="0"/>
                <a:cs typeface="Arial" panose="020B0604020202020204" pitchFamily="34" charset="0"/>
              </a:rPr>
              <a:t>manue</a:t>
            </a:r>
            <a:r>
              <a:rPr lang="en-US" sz="2000" dirty="0">
                <a:latin typeface="Arial" panose="020B0604020202020204" pitchFamily="34" charset="0"/>
                <a:cs typeface="Arial" panose="020B0604020202020204" pitchFamily="34" charset="0"/>
              </a:rPr>
              <a:t> of Adelinas Bar And Indian Kitchen is between the £2-£60.</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Starters start at £4, with traditional main dishes costing between £6 and £15 and special menus costing between £10 and £60.</a:t>
            </a:r>
          </a:p>
        </p:txBody>
      </p:sp>
      <p:sp>
        <p:nvSpPr>
          <p:cNvPr id="6" name="Rectangle 5"/>
          <p:cNvSpPr/>
          <p:nvPr/>
        </p:nvSpPr>
        <p:spPr>
          <a:xfrm>
            <a:off x="9174483" y="3462413"/>
            <a:ext cx="2264897" cy="3238387"/>
          </a:xfrm>
          <a:prstGeom prst="rect">
            <a:avLst/>
          </a:prstGeom>
          <a:blipFill dpi="0" rotWithShape="1">
            <a:blip r:embed="rId3"/>
            <a:srcRect/>
            <a:stretch>
              <a:fillRect l="-12000"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303521" y="3559126"/>
            <a:ext cx="2287365" cy="3186332"/>
          </a:xfrm>
          <a:prstGeom prst="rect">
            <a:avLst/>
          </a:prstGeom>
          <a:blipFill dpi="0" rotWithShape="1">
            <a:blip r:embed="rId4"/>
            <a:srcRect/>
            <a:stretch>
              <a:fillRect l="-12000"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432559" y="3514468"/>
            <a:ext cx="2287365" cy="3186332"/>
          </a:xfrm>
          <a:prstGeom prst="rect">
            <a:avLst/>
          </a:prstGeom>
          <a:blipFill dpi="0" rotWithShape="1">
            <a:blip r:embed="rId5"/>
            <a:srcRect/>
            <a:stretch>
              <a:fillRect l="-12000"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028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72430" y="460717"/>
            <a:ext cx="5166360"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Promotions </a:t>
            </a:r>
          </a:p>
        </p:txBody>
      </p:sp>
      <p:sp>
        <p:nvSpPr>
          <p:cNvPr id="5" name="TextBox 4"/>
          <p:cNvSpPr txBox="1"/>
          <p:nvPr/>
        </p:nvSpPr>
        <p:spPr>
          <a:xfrm>
            <a:off x="1197512" y="1109744"/>
            <a:ext cx="7918352" cy="3323987"/>
          </a:xfrm>
          <a:prstGeom prst="rect">
            <a:avLst/>
          </a:prstGeom>
          <a:noFill/>
        </p:spPr>
        <p:txBody>
          <a:bodyPr wrap="square" rtlCol="0">
            <a:spAutoFit/>
          </a:bodyPr>
          <a:lstStyle/>
          <a:p>
            <a:pPr algn="just">
              <a:lnSpc>
                <a:spcPct val="150000"/>
              </a:lnSpc>
            </a:pPr>
            <a:r>
              <a:rPr lang="en-US" sz="2000" dirty="0">
                <a:latin typeface="Arial" panose="020B0604020202020204" pitchFamily="34" charset="0"/>
                <a:cs typeface="Arial" panose="020B0604020202020204" pitchFamily="34" charset="0"/>
              </a:rPr>
              <a:t>The restaurant has a strong online presence, with a vibrant social media presence and a well-designed website. They also advertise extensively in local newspapers and publications </a:t>
            </a:r>
            <a:r>
              <a:rPr lang="en-US" sz="1600" dirty="0"/>
              <a:t>(Herrington, 2020)</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a:latin typeface="Arial" panose="020B0604020202020204" pitchFamily="34" charset="0"/>
                <a:cs typeface="Arial" panose="020B0604020202020204" pitchFamily="34" charset="0"/>
              </a:rPr>
              <a:t>For below the line promotion,</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Exciting price cut offers in different vacations,</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Offering pre-booking facilities through out phone call and other one to one communication media. </a:t>
            </a:r>
          </a:p>
        </p:txBody>
      </p:sp>
      <p:sp>
        <p:nvSpPr>
          <p:cNvPr id="7" name="Rectangle 6"/>
          <p:cNvSpPr/>
          <p:nvPr/>
        </p:nvSpPr>
        <p:spPr>
          <a:xfrm>
            <a:off x="6464104" y="4220309"/>
            <a:ext cx="5303520" cy="2293034"/>
          </a:xfrm>
          <a:prstGeom prst="rect">
            <a:avLst/>
          </a:prstGeom>
          <a:blipFill dpi="0" rotWithShape="1">
            <a:blip r:embed="rId3"/>
            <a:srcRect/>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2714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94460" y="1234440"/>
            <a:ext cx="5166360"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Promotions </a:t>
            </a:r>
          </a:p>
        </p:txBody>
      </p:sp>
      <p:sp>
        <p:nvSpPr>
          <p:cNvPr id="5" name="TextBox 4"/>
          <p:cNvSpPr txBox="1"/>
          <p:nvPr/>
        </p:nvSpPr>
        <p:spPr>
          <a:xfrm>
            <a:off x="1394460" y="1798320"/>
            <a:ext cx="7749540" cy="3785652"/>
          </a:xfrm>
          <a:prstGeom prst="rect">
            <a:avLst/>
          </a:prstGeom>
          <a:noFill/>
        </p:spPr>
        <p:txBody>
          <a:bodyPr wrap="square" rtlCol="0">
            <a:spAutoFit/>
          </a:bodyPr>
          <a:lstStyle/>
          <a:p>
            <a:pPr algn="just">
              <a:lnSpc>
                <a:spcPct val="150000"/>
              </a:lnSpc>
            </a:pPr>
            <a:r>
              <a:rPr lang="en-US" sz="2000" dirty="0">
                <a:latin typeface="Arial" panose="020B0604020202020204" pitchFamily="34" charset="0"/>
                <a:cs typeface="Arial" panose="020B0604020202020204" pitchFamily="34" charset="0"/>
              </a:rPr>
              <a:t>For the above the line promotion,  </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Adelinas Bar And Indian Kitchen maintain its web presence with updated exciting offers and price list.</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Posting different </a:t>
            </a:r>
            <a:r>
              <a:rPr lang="en-US" sz="2000" dirty="0" err="1">
                <a:latin typeface="Arial" panose="020B0604020202020204" pitchFamily="34" charset="0"/>
                <a:cs typeface="Arial" panose="020B0604020202020204" pitchFamily="34" charset="0"/>
              </a:rPr>
              <a:t>programmes</a:t>
            </a:r>
            <a:r>
              <a:rPr lang="en-US" sz="2000" dirty="0">
                <a:latin typeface="Arial" panose="020B0604020202020204" pitchFamily="34" charset="0"/>
                <a:cs typeface="Arial" panose="020B0604020202020204" pitchFamily="34" charset="0"/>
              </a:rPr>
              <a:t> and gatherings post in social medias like Facebook and Instragram captures a lot of peoples attention at low cost. </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Conventional approaches like advertising in news paper and magazines are also doing well for the restaurant. </a:t>
            </a:r>
          </a:p>
        </p:txBody>
      </p:sp>
      <p:sp>
        <p:nvSpPr>
          <p:cNvPr id="6" name="Rectangle 5"/>
          <p:cNvSpPr/>
          <p:nvPr/>
        </p:nvSpPr>
        <p:spPr>
          <a:xfrm>
            <a:off x="9566030" y="1117606"/>
            <a:ext cx="2325464" cy="4748621"/>
          </a:xfrm>
          <a:prstGeom prst="rect">
            <a:avLst/>
          </a:prstGeom>
          <a:blipFill dpi="0" rotWithShape="1">
            <a:blip r:embed="rId3"/>
            <a:srcRect/>
            <a:stretch>
              <a:fillRect t="-9000" r="-1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382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53090" y="1066627"/>
            <a:ext cx="6127845"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Customer Value</a:t>
            </a:r>
            <a:r>
              <a:rPr lang="en-GB" sz="2400" dirty="0"/>
              <a:t>  </a:t>
            </a:r>
            <a:r>
              <a:rPr lang="en-US" sz="1600" dirty="0"/>
              <a:t>(</a:t>
            </a:r>
            <a:r>
              <a:rPr lang="en-US" sz="1600" dirty="0" err="1"/>
              <a:t>Erkmen</a:t>
            </a:r>
            <a:r>
              <a:rPr lang="en-US" sz="1600" dirty="0"/>
              <a:t> and </a:t>
            </a:r>
            <a:r>
              <a:rPr lang="en-US" sz="1600" dirty="0" err="1"/>
              <a:t>Hancer</a:t>
            </a:r>
            <a:r>
              <a:rPr lang="en-US" sz="1600" dirty="0"/>
              <a:t>, 2022)</a:t>
            </a:r>
            <a:r>
              <a:rPr lang="en-GB" dirty="0"/>
              <a:t> </a:t>
            </a:r>
            <a:endParaRPr lang="en-US" sz="2400" dirty="0">
              <a:latin typeface="Arial" panose="020B0604020202020204" pitchFamily="34" charset="0"/>
              <a:cs typeface="Arial" panose="020B0604020202020204" pitchFamily="34" charset="0"/>
            </a:endParaRPr>
          </a:p>
        </p:txBody>
      </p:sp>
      <p:sp>
        <p:nvSpPr>
          <p:cNvPr id="6" name="TextBox 5"/>
          <p:cNvSpPr txBox="1"/>
          <p:nvPr/>
        </p:nvSpPr>
        <p:spPr>
          <a:xfrm>
            <a:off x="1007834" y="1514644"/>
            <a:ext cx="9141725" cy="424731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restaurant adds value to its customers by serving high-quality, ethically sourced meals.</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restaurant focuses on providing clients with a one-of-a-kind dining experience. This is accomplished through the restaurant's wide range of dishes and drinks, as well as the intimate environment.</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interior and exterior environment is so fantastic that can impress any aged customers instantly. </a:t>
            </a:r>
          </a:p>
          <a:p>
            <a:pPr marL="342900" indent="-34290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overall service package is dedicated to make your visit to the restaurant a memorable one.</a:t>
            </a:r>
          </a:p>
        </p:txBody>
      </p:sp>
      <p:sp>
        <p:nvSpPr>
          <p:cNvPr id="7" name="Rectangle 6"/>
          <p:cNvSpPr/>
          <p:nvPr/>
        </p:nvSpPr>
        <p:spPr>
          <a:xfrm>
            <a:off x="10297551" y="478302"/>
            <a:ext cx="1702191" cy="1674055"/>
          </a:xfrm>
          <a:prstGeom prst="rect">
            <a:avLst/>
          </a:prstGeom>
          <a:blipFill>
            <a:blip r:embed="rId3"/>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0297550" y="2650469"/>
            <a:ext cx="1702191" cy="1674055"/>
          </a:xfrm>
          <a:prstGeom prst="rect">
            <a:avLst/>
          </a:prstGeom>
          <a:blipFill>
            <a:blip r:embed="rId4"/>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0304303" y="4822637"/>
            <a:ext cx="1702191" cy="1674055"/>
          </a:xfrm>
          <a:prstGeom prst="rect">
            <a:avLst/>
          </a:prstGeom>
          <a:blipFill>
            <a:blip r:embed="rId5"/>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3785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8549" y="1037231"/>
            <a:ext cx="8147714"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Current and Potential Diners Offers </a:t>
            </a:r>
            <a:r>
              <a:rPr lang="en-US" sz="1600" dirty="0">
                <a:latin typeface="Arial" panose="020B0604020202020204" pitchFamily="34" charset="0"/>
                <a:cs typeface="Arial" panose="020B0604020202020204" pitchFamily="34" charset="0"/>
              </a:rPr>
              <a:t>(Foodhub.co.uk. 2022)</a:t>
            </a:r>
            <a:endParaRPr lang="en-US" sz="2400" dirty="0">
              <a:latin typeface="Arial" panose="020B0604020202020204" pitchFamily="34" charset="0"/>
              <a:cs typeface="Arial" panose="020B0604020202020204" pitchFamily="34" charset="0"/>
            </a:endParaRPr>
          </a:p>
        </p:txBody>
      </p:sp>
      <p:sp>
        <p:nvSpPr>
          <p:cNvPr id="5" name="TextBox 4"/>
          <p:cNvSpPr txBox="1"/>
          <p:nvPr/>
        </p:nvSpPr>
        <p:spPr>
          <a:xfrm>
            <a:off x="1503526" y="1694600"/>
            <a:ext cx="9455626" cy="258532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They provide a large menu with starters, main dishes, and drinks.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It has a wide menu that includes tandoori meats and chicken curries, which are served with rice and naan breads.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Anyone can select from a number of vegetarian and non-vegetarian options.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Adelinas Bar And Indian Kitchen has a large range of drinks to choose from, including both non-alcoholic and alcoholic options.</a:t>
            </a:r>
          </a:p>
        </p:txBody>
      </p:sp>
      <p:sp>
        <p:nvSpPr>
          <p:cNvPr id="7" name="Oval 6"/>
          <p:cNvSpPr/>
          <p:nvPr/>
        </p:nvSpPr>
        <p:spPr>
          <a:xfrm>
            <a:off x="8280779" y="4475627"/>
            <a:ext cx="2091257" cy="2091257"/>
          </a:xfrm>
          <a:prstGeom prst="ellipse">
            <a:avLst/>
          </a:prstGeom>
          <a:blipFill dpi="0" rotWithShape="1">
            <a:blip r:embed="rId3"/>
            <a:srcRect/>
            <a:stretch>
              <a:fillRect t="-16000" r="-11000" b="-2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5458850" y="4279923"/>
            <a:ext cx="2091257" cy="2091257"/>
          </a:xfrm>
          <a:prstGeom prst="ellipse">
            <a:avLst/>
          </a:prstGeom>
          <a:blipFill dpi="0" rotWithShape="1">
            <a:blip r:embed="rId4"/>
            <a:srcRect/>
            <a:stretch>
              <a:fillRect t="-16000" r="2000" b="-2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2636921" y="4475627"/>
            <a:ext cx="2091257" cy="2091257"/>
          </a:xfrm>
          <a:prstGeom prst="ellipse">
            <a:avLst/>
          </a:prstGeom>
          <a:blipFill dpi="0" rotWithShape="1">
            <a:blip r:embed="rId5"/>
            <a:srcRect/>
            <a:stretch>
              <a:fillRect t="-20000" b="-3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3489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9242" y="1428192"/>
            <a:ext cx="6851176"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Positive Experiences </a:t>
            </a:r>
            <a:r>
              <a:rPr lang="en-GB" sz="1400" dirty="0"/>
              <a:t>(</a:t>
            </a:r>
            <a:r>
              <a:rPr lang="en-US" sz="1400" dirty="0" err="1">
                <a:latin typeface="Arial" panose="020B0604020202020204" pitchFamily="34" charset="0"/>
                <a:ea typeface="Calibri" panose="020F0502020204030204" pitchFamily="34" charset="0"/>
              </a:rPr>
              <a:t>Kanget</a:t>
            </a:r>
            <a:r>
              <a:rPr lang="en-US" sz="1400" dirty="0">
                <a:latin typeface="Arial" panose="020B0604020202020204" pitchFamily="34" charset="0"/>
                <a:ea typeface="Calibri" panose="020F0502020204030204" pitchFamily="34" charset="0"/>
              </a:rPr>
              <a:t> et al., 2018</a:t>
            </a:r>
            <a:r>
              <a:rPr lang="en-US" sz="1600" dirty="0">
                <a:latin typeface="Arial" panose="020B0604020202020204" pitchFamily="34" charset="0"/>
                <a:ea typeface="Calibri" panose="020F0502020204030204" pitchFamily="34" charset="0"/>
              </a:rPr>
              <a:t>)</a:t>
            </a:r>
            <a:endParaRPr lang="en-US" sz="2400" dirty="0">
              <a:latin typeface="Arial" panose="020B0604020202020204" pitchFamily="34" charset="0"/>
              <a:cs typeface="Arial" panose="020B0604020202020204" pitchFamily="34" charset="0"/>
            </a:endParaRPr>
          </a:p>
        </p:txBody>
      </p:sp>
      <p:sp>
        <p:nvSpPr>
          <p:cNvPr id="5" name="TextBox 4"/>
          <p:cNvSpPr txBox="1"/>
          <p:nvPr/>
        </p:nvSpPr>
        <p:spPr>
          <a:xfrm>
            <a:off x="1269242" y="2322395"/>
            <a:ext cx="9660341" cy="240065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décor of the restaurant is very charming.</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location of this restaurant is convenient and its easy to get there.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advertisement and branding makes it easily accessible.</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It is great to pass some time there, because the total service scope makes the overall experience premium.  </a:t>
            </a:r>
          </a:p>
        </p:txBody>
      </p:sp>
      <p:sp>
        <p:nvSpPr>
          <p:cNvPr id="6" name="Rectangle 5"/>
          <p:cNvSpPr/>
          <p:nvPr/>
        </p:nvSpPr>
        <p:spPr>
          <a:xfrm>
            <a:off x="9537895" y="560783"/>
            <a:ext cx="2242783" cy="2196485"/>
          </a:xfrm>
          <a:prstGeom prst="rect">
            <a:avLst/>
          </a:prstGeom>
          <a:blipFill>
            <a:blip r:embed="rId3"/>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369083" y="4529798"/>
            <a:ext cx="2574387" cy="1867310"/>
          </a:xfrm>
          <a:prstGeom prst="rect">
            <a:avLst/>
          </a:prstGeom>
          <a:blipFill>
            <a:blip r:embed="rId4"/>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5450949" y="4529798"/>
            <a:ext cx="2778651" cy="1867310"/>
          </a:xfrm>
          <a:prstGeom prst="rect">
            <a:avLst/>
          </a:prstGeom>
          <a:blipFill>
            <a:blip r:embed="rId5"/>
            <a:stretch>
              <a:fillRect l="-1061" t="-30552" r="-2291" b="-99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8551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9242" y="1009721"/>
            <a:ext cx="6851176"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Negative Experiences </a:t>
            </a:r>
            <a:r>
              <a:rPr lang="en-GB" sz="1600" dirty="0"/>
              <a:t>(</a:t>
            </a:r>
            <a:r>
              <a:rPr lang="en-US" sz="1600" dirty="0">
                <a:latin typeface="Arial" panose="020B0604020202020204" pitchFamily="34" charset="0"/>
                <a:ea typeface="Calibri" panose="020F0502020204030204" pitchFamily="34" charset="0"/>
              </a:rPr>
              <a:t>Whaley et al., 2019)</a:t>
            </a:r>
            <a:endParaRPr lang="en-US" sz="2400" dirty="0">
              <a:latin typeface="Arial" panose="020B0604020202020204" pitchFamily="34" charset="0"/>
              <a:cs typeface="Arial" panose="020B0604020202020204" pitchFamily="34" charset="0"/>
            </a:endParaRPr>
          </a:p>
        </p:txBody>
      </p:sp>
      <p:sp>
        <p:nvSpPr>
          <p:cNvPr id="5" name="TextBox 4"/>
          <p:cNvSpPr txBox="1"/>
          <p:nvPr/>
        </p:nvSpPr>
        <p:spPr>
          <a:xfrm>
            <a:off x="1269242" y="1471386"/>
            <a:ext cx="9660341" cy="470898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Too many waiters in the restaurant.</a:t>
            </a:r>
          </a:p>
          <a:p>
            <a:pPr marL="285750" indent="-285750">
              <a:lnSpc>
                <a:spcPct val="150000"/>
              </a:lnSpc>
              <a:buFont typeface="Arial" panose="020B0604020202020204" pitchFamily="34" charset="0"/>
              <a:buChar char="•"/>
            </a:pPr>
            <a:r>
              <a:rPr lang="en-US" sz="2000" dirty="0" err="1">
                <a:latin typeface="Arial" panose="020B0604020202020204" pitchFamily="34" charset="0"/>
                <a:cs typeface="Arial" panose="020B0604020202020204" pitchFamily="34" charset="0"/>
              </a:rPr>
              <a:t>Unorganised</a:t>
            </a:r>
            <a:r>
              <a:rPr lang="en-US" sz="2000" dirty="0">
                <a:latin typeface="Arial" panose="020B0604020202020204" pitchFamily="34" charset="0"/>
                <a:cs typeface="Arial" panose="020B0604020202020204" pitchFamily="34" charset="0"/>
              </a:rPr>
              <a:t> human resources.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glasses are dirty.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Order takes to many times.</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Staffs are not careful during taking orders (example: I ordered an ice-free coke and they brought me an ice coke.)</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Foods are tasteless to me</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water was not sealed </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Washrooms should be more premium according to the rating it has. </a:t>
            </a:r>
          </a:p>
          <a:p>
            <a:pPr marL="285750" indent="-285750">
              <a:lnSpc>
                <a:spcPct val="150000"/>
              </a:lnSpc>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
        <p:nvSpPr>
          <p:cNvPr id="6" name="Rectangle 5"/>
          <p:cNvSpPr/>
          <p:nvPr/>
        </p:nvSpPr>
        <p:spPr>
          <a:xfrm>
            <a:off x="9955902" y="279429"/>
            <a:ext cx="1947361" cy="2632583"/>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955902" y="3934684"/>
            <a:ext cx="1947361" cy="2632583"/>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1422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2361" y="917967"/>
            <a:ext cx="4667534" cy="461665"/>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Opinion </a:t>
            </a:r>
            <a:r>
              <a:rPr lang="en-US" sz="1400" dirty="0"/>
              <a:t>(Lynn, 2019)</a:t>
            </a:r>
            <a:r>
              <a:rPr lang="en-GB" sz="1400" dirty="0"/>
              <a:t> </a:t>
            </a:r>
            <a:endParaRPr lang="en-US" sz="2400" b="1" dirty="0">
              <a:latin typeface="Arial" panose="020B0604020202020204" pitchFamily="34" charset="0"/>
              <a:cs typeface="Arial" panose="020B0604020202020204" pitchFamily="34" charset="0"/>
            </a:endParaRPr>
          </a:p>
        </p:txBody>
      </p:sp>
      <p:sp>
        <p:nvSpPr>
          <p:cNvPr id="5" name="TextBox 4"/>
          <p:cNvSpPr txBox="1"/>
          <p:nvPr/>
        </p:nvSpPr>
        <p:spPr>
          <a:xfrm>
            <a:off x="1501254" y="1601656"/>
            <a:ext cx="10481196" cy="332398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The restaurant serves a wide range of meals centered on traditional Indian cuisine.</a:t>
            </a:r>
          </a:p>
          <a:p>
            <a:pPr marL="342900" indent="-34290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Despite some of the more expensive meals, the restaurant was reasonably priced. and offered a wide range of delicious and healthy dishes.</a:t>
            </a:r>
          </a:p>
          <a:p>
            <a:pPr marL="342900" indent="-34290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In social media it has 5 star rating that because of mainly its ambiance. Because in some other parts I found some draw backs. </a:t>
            </a:r>
          </a:p>
          <a:p>
            <a:pPr marL="342900" indent="-34290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 highly recommend the restaurant to anyone seeking for Indian cuisine or options that are reasonably priced and have a great ambiance</a:t>
            </a:r>
            <a:r>
              <a:rPr lang="en-GB" sz="2000" dirty="0"/>
              <a:t> </a:t>
            </a:r>
            <a:r>
              <a:rPr lang="en-GB" sz="1400" dirty="0"/>
              <a:t>(</a:t>
            </a:r>
            <a:r>
              <a:rPr lang="en-US" sz="1400" dirty="0"/>
              <a:t>(Indian Restaurants in the UK, 2022)</a:t>
            </a:r>
            <a:r>
              <a:rPr lang="en-US" sz="1400" dirty="0">
                <a:latin typeface="Open Sans" panose="020B0606030504020204" pitchFamily="34" charset="0"/>
                <a:ea typeface="Calibri" panose="020F0502020204030204" pitchFamily="34" charset="0"/>
              </a:rPr>
              <a:t>)</a:t>
            </a:r>
            <a:r>
              <a:rPr lang="en-US"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255947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8513" y="512087"/>
            <a:ext cx="4667534"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References</a:t>
            </a:r>
          </a:p>
        </p:txBody>
      </p:sp>
      <p:sp>
        <p:nvSpPr>
          <p:cNvPr id="7" name="Content Placeholder 2">
            <a:extLst>
              <a:ext uri="{FF2B5EF4-FFF2-40B4-BE49-F238E27FC236}">
                <a16:creationId xmlns:a16="http://schemas.microsoft.com/office/drawing/2014/main" id="{6C6B5D50-89BD-4CDE-98DA-A633C52B3E30}"/>
              </a:ext>
            </a:extLst>
          </p:cNvPr>
          <p:cNvSpPr txBox="1">
            <a:spLocks/>
          </p:cNvSpPr>
          <p:nvPr/>
        </p:nvSpPr>
        <p:spPr>
          <a:xfrm>
            <a:off x="1371600" y="2286000"/>
            <a:ext cx="9601200" cy="3581400"/>
          </a:xfrm>
          <a:prstGeom prst="rect">
            <a:avLst/>
          </a:prstGeom>
        </p:spPr>
        <p:txBody>
          <a:bodyPr vert="horz" lIns="91440" tIns="45720" rIns="91440" bIns="45720" rtlCol="0" anchor="b">
            <a:normAutofit/>
          </a:bodyPr>
          <a:lstStyle>
            <a:lvl1pPr marL="0" indent="0" algn="r" defTabSz="914400" rtl="0" eaLnBrk="1" latinLnBrk="0" hangingPunct="1">
              <a:lnSpc>
                <a:spcPct val="90000"/>
              </a:lnSpc>
              <a:spcBef>
                <a:spcPts val="1000"/>
              </a:spcBef>
              <a:buFont typeface="Arial" panose="020B0604020202020204" pitchFamily="34" charset="0"/>
              <a:buNone/>
              <a:defRPr sz="3200" b="0" kern="120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x-none" dirty="0">
              <a:solidFill>
                <a:schemeClr val="tx1"/>
              </a:solidFill>
            </a:endParaRPr>
          </a:p>
        </p:txBody>
      </p:sp>
      <p:sp>
        <p:nvSpPr>
          <p:cNvPr id="2" name="TextBox 1"/>
          <p:cNvSpPr txBox="1"/>
          <p:nvPr/>
        </p:nvSpPr>
        <p:spPr>
          <a:xfrm>
            <a:off x="1371600" y="948043"/>
            <a:ext cx="10010633" cy="5693866"/>
          </a:xfrm>
          <a:prstGeom prst="rect">
            <a:avLst/>
          </a:prstGeom>
          <a:noFill/>
        </p:spPr>
        <p:txBody>
          <a:bodyPr wrap="square" rtlCol="0">
            <a:spAutoFit/>
          </a:bodyPr>
          <a:lstStyle/>
          <a:p>
            <a:pPr marL="285750" indent="-285750">
              <a:buFont typeface="Arial" panose="020B0604020202020204" pitchFamily="34" charset="0"/>
              <a:buChar char="•"/>
            </a:pPr>
            <a:r>
              <a:rPr lang="en-US" sz="1400" dirty="0"/>
              <a:t>Adelinasbarandkitchen.co.uk. 2022. </a:t>
            </a:r>
            <a:r>
              <a:rPr lang="en-US" sz="1400" i="1" dirty="0" err="1"/>
              <a:t>Adelina's</a:t>
            </a:r>
            <a:r>
              <a:rPr lang="en-US" sz="1400" i="1" dirty="0"/>
              <a:t> Bar &amp; Kitchen</a:t>
            </a:r>
            <a:r>
              <a:rPr lang="en-US" sz="1400" dirty="0"/>
              <a:t>. [online] Available at: &lt;https://adelinasbarandkitchen.co.uk/&gt; [Accessed 16 June 2022].</a:t>
            </a:r>
          </a:p>
          <a:p>
            <a:pPr marL="285750" indent="-285750">
              <a:buFont typeface="Arial" panose="020B0604020202020204" pitchFamily="34" charset="0"/>
              <a:buChar char="•"/>
            </a:pPr>
            <a:r>
              <a:rPr lang="en-US" sz="1400" dirty="0" err="1"/>
              <a:t>Erkmen</a:t>
            </a:r>
            <a:r>
              <a:rPr lang="en-US" sz="1400" dirty="0"/>
              <a:t>, E. and </a:t>
            </a:r>
            <a:r>
              <a:rPr lang="en-US" sz="1400" dirty="0" err="1"/>
              <a:t>Hancer</a:t>
            </a:r>
            <a:r>
              <a:rPr lang="en-US" sz="1400" dirty="0"/>
              <a:t>, M., 2022. </a:t>
            </a:r>
            <a:r>
              <a:rPr lang="en-US" sz="1400" i="1" dirty="0"/>
              <a:t>Creating Value for Restaurant Customer: The Role of Other Customers in Dining Experience</a:t>
            </a:r>
            <a:r>
              <a:rPr lang="en-US" sz="1400" dirty="0"/>
              <a:t>.</a:t>
            </a:r>
          </a:p>
          <a:p>
            <a:pPr marL="285750" indent="-285750">
              <a:buFont typeface="Arial" panose="020B0604020202020204" pitchFamily="34" charset="0"/>
              <a:buChar char="•"/>
            </a:pPr>
            <a:r>
              <a:rPr lang="en-US" sz="1400" dirty="0"/>
              <a:t>Gray, R., 2022. </a:t>
            </a:r>
            <a:r>
              <a:rPr lang="en-US" sz="1400" i="1" dirty="0"/>
              <a:t>The secret tricks hidden inside restaurant menus</a:t>
            </a:r>
            <a:r>
              <a:rPr lang="en-US" sz="1400" dirty="0"/>
              <a:t>. [online] Bbc.com. Available at: &lt;https://www.bbc.com/future/article/20171120-the-secret-tricks-hidden-inside-restaurant-menus&gt; [Accessed 16 June 2022].</a:t>
            </a:r>
          </a:p>
          <a:p>
            <a:pPr marL="285750" indent="-285750">
              <a:buFont typeface="Arial" panose="020B0604020202020204" pitchFamily="34" charset="0"/>
              <a:buChar char="•"/>
            </a:pPr>
            <a:r>
              <a:rPr lang="en-US" sz="1400" dirty="0"/>
              <a:t>Herrington, J., 2020. Are Restaurant Franchisees Getting a Positive Return on Their Advertising Fees?. </a:t>
            </a:r>
            <a:r>
              <a:rPr lang="en-US" sz="1400" i="1" dirty="0"/>
              <a:t>Journal of Promotion Management</a:t>
            </a:r>
            <a:r>
              <a:rPr lang="en-US" sz="1400" dirty="0"/>
              <a:t>, 11(1), pp.71-81.</a:t>
            </a:r>
          </a:p>
          <a:p>
            <a:pPr marL="285750" indent="-285750">
              <a:buFont typeface="Arial" panose="020B0604020202020204" pitchFamily="34" charset="0"/>
              <a:buChar char="•"/>
            </a:pPr>
            <a:r>
              <a:rPr lang="en-US" sz="1400" dirty="0"/>
              <a:t>MICHELIN Guide. 2022. </a:t>
            </a:r>
            <a:r>
              <a:rPr lang="en-US" sz="1400" i="1" dirty="0"/>
              <a:t>Indian Restaurants in the UK</a:t>
            </a:r>
            <a:r>
              <a:rPr lang="en-US" sz="1400" dirty="0"/>
              <a:t>. [online] Available at: &lt;https://guide.michelin.com/gb/en/article/features/indian-restaurants-in-the-uk-and-ireland&gt; [Accessed 16 June 2022].</a:t>
            </a:r>
          </a:p>
          <a:p>
            <a:pPr marL="285750" indent="-285750">
              <a:buFont typeface="Arial" panose="020B0604020202020204" pitchFamily="34" charset="0"/>
              <a:buChar char="•"/>
            </a:pPr>
            <a:r>
              <a:rPr lang="en-US" sz="1400" dirty="0"/>
              <a:t>just-eat.co.uk. 2022. </a:t>
            </a:r>
            <a:r>
              <a:rPr lang="en-US" sz="1400" i="1" dirty="0"/>
              <a:t>just-eat.co.uk</a:t>
            </a:r>
            <a:r>
              <a:rPr lang="en-US" sz="1400" dirty="0"/>
              <a:t>. [online] Available at: &lt;https://www.just-eat.co.uk/restaurants-adelinas-bar-and-kitchen-new-swansea/menu&gt; [Accessed 16 June 2022].</a:t>
            </a:r>
          </a:p>
          <a:p>
            <a:pPr marL="285750" indent="-285750">
              <a:buFont typeface="Arial" panose="020B0604020202020204" pitchFamily="34" charset="0"/>
              <a:buChar char="•"/>
            </a:pPr>
            <a:r>
              <a:rPr lang="en-US" sz="1400" dirty="0"/>
              <a:t>Lynn, M., 2019. Knowledge About the Restaurant Tipping Norm. </a:t>
            </a:r>
            <a:r>
              <a:rPr lang="en-US" sz="1400" i="1" dirty="0"/>
              <a:t>Journal of Applied Social Psychology</a:t>
            </a:r>
            <a:r>
              <a:rPr lang="en-US" sz="1400" dirty="0"/>
              <a:t>, 36(3), pp.740-750.</a:t>
            </a:r>
          </a:p>
          <a:p>
            <a:pPr marL="285750" indent="-285750">
              <a:buFont typeface="Arial" panose="020B0604020202020204" pitchFamily="34" charset="0"/>
              <a:buChar char="•"/>
            </a:pPr>
            <a:r>
              <a:rPr lang="en-US" sz="1400" dirty="0" err="1"/>
              <a:t>Seco</a:t>
            </a:r>
            <a:r>
              <a:rPr lang="en-US" sz="1400" dirty="0"/>
              <a:t> </a:t>
            </a:r>
            <a:r>
              <a:rPr lang="en-US" sz="1400" dirty="0" err="1"/>
              <a:t>Femández</a:t>
            </a:r>
            <a:r>
              <a:rPr lang="en-US" sz="1400" dirty="0"/>
              <a:t>, E., 2019. Project and construction of modular restaurants: "Diner Project." </a:t>
            </a:r>
            <a:r>
              <a:rPr lang="en-US" sz="1400" i="1" dirty="0" err="1"/>
              <a:t>Informes</a:t>
            </a:r>
            <a:r>
              <a:rPr lang="en-US" sz="1400" i="1" dirty="0"/>
              <a:t> de la </a:t>
            </a:r>
            <a:r>
              <a:rPr lang="en-US" sz="1400" i="1" dirty="0" err="1"/>
              <a:t>Construcción</a:t>
            </a:r>
            <a:r>
              <a:rPr lang="en-US" sz="1400" dirty="0"/>
              <a:t>, 53(478).</a:t>
            </a:r>
          </a:p>
          <a:p>
            <a:pPr marL="285750" indent="-285750">
              <a:buFont typeface="Arial" panose="020B0604020202020204" pitchFamily="34" charset="0"/>
              <a:buChar char="•"/>
            </a:pPr>
            <a:r>
              <a:rPr lang="en-US" sz="1400" dirty="0" err="1"/>
              <a:t>TheRichest</a:t>
            </a:r>
            <a:r>
              <a:rPr lang="en-US" sz="1400" dirty="0"/>
              <a:t>. 2022. </a:t>
            </a:r>
            <a:r>
              <a:rPr lang="en-US" sz="1400" i="1" dirty="0" err="1"/>
              <a:t>TheRichest</a:t>
            </a:r>
            <a:r>
              <a:rPr lang="en-US" sz="1400" dirty="0"/>
              <a:t>. [online] Available at: &lt;https://www.therichest.com/luxury/uk-expensive-restaurant-meals/&gt; [Accessed 16 June 2022].</a:t>
            </a:r>
          </a:p>
          <a:p>
            <a:pPr marL="285750" indent="-285750">
              <a:buFont typeface="Arial" panose="020B0604020202020204" pitchFamily="34" charset="0"/>
              <a:buChar char="•"/>
            </a:pPr>
            <a:r>
              <a:rPr lang="en-US" sz="1400" dirty="0"/>
              <a:t>Squaremeal.co.uk. 2022. </a:t>
            </a:r>
            <a:r>
              <a:rPr lang="en-US" sz="1400" i="1" dirty="0"/>
              <a:t>UK's Top 100 Restaurants | Best restaurants in UK</a:t>
            </a:r>
            <a:r>
              <a:rPr lang="en-US" sz="1400" dirty="0"/>
              <a:t>. [online] Available at: &lt;https://www.squaremeal.co.uk/restaurants/best/uk-top-100-restaurants_238&gt; [Accessed 16 June 2022].</a:t>
            </a:r>
          </a:p>
          <a:p>
            <a:pPr marL="285750" indent="-285750">
              <a:buFont typeface="Arial" panose="020B0604020202020204" pitchFamily="34" charset="0"/>
              <a:buChar char="•"/>
            </a:pPr>
            <a:r>
              <a:rPr lang="en-US" sz="1400" dirty="0"/>
              <a:t>Squaremeal.co.uk 2022. [online] Available at: &lt;https://www.squaremeal.co.uk/offers/&gt; [Accessed 16 June 2022].</a:t>
            </a:r>
          </a:p>
          <a:p>
            <a:pPr marL="285750" indent="-285750">
              <a:buFont typeface="Arial" panose="020B0604020202020204" pitchFamily="34" charset="0"/>
              <a:buChar char="•"/>
            </a:pPr>
            <a:r>
              <a:rPr lang="en-US" sz="1400" dirty="0" err="1"/>
              <a:t>tripadvisor</a:t>
            </a:r>
            <a:r>
              <a:rPr lang="en-US" sz="1400" dirty="0"/>
              <a:t>. 2022. [online] Available at: &lt;https://www.tripadvisor.com/ShowUserReviews-g186466-d23774921-r829425158-Adelinas_Bar_And_Indian_Kitchen-Swansea_Swansea_County_South_Wales_Wales.html&gt; [Accessed 16 June 2022].</a:t>
            </a:r>
          </a:p>
          <a:p>
            <a:pPr marL="285750" indent="-285750">
              <a:buFont typeface="Arial" panose="020B0604020202020204" pitchFamily="34" charset="0"/>
              <a:buChar char="•"/>
            </a:pPr>
            <a:r>
              <a:rPr lang="en-US" sz="1400" dirty="0"/>
              <a:t>Ubereats.com. 2022. </a:t>
            </a:r>
            <a:r>
              <a:rPr lang="en-US" sz="1400" i="1" dirty="0"/>
              <a:t>Adelinas bar and kitchen Delivery | Swansea | </a:t>
            </a:r>
            <a:r>
              <a:rPr lang="en-US" sz="1400" i="1" dirty="0" err="1"/>
              <a:t>Uber</a:t>
            </a:r>
            <a:r>
              <a:rPr lang="en-US" sz="1400" i="1" dirty="0"/>
              <a:t> Eats</a:t>
            </a:r>
            <a:r>
              <a:rPr lang="en-US" sz="1400" dirty="0"/>
              <a:t>. [online] Available at: &lt;https://www.ubereats.com/gb/store/adelinas-bar-and-kitchen/o8QHqUPKSDiAhRdWbDde0A&gt; [Accessed 16 June 2022].</a:t>
            </a:r>
          </a:p>
          <a:p>
            <a:pPr marL="285750" indent="-285750">
              <a:buFont typeface="Arial" panose="020B0604020202020204" pitchFamily="34" charset="0"/>
              <a:buChar char="•"/>
            </a:pPr>
            <a:r>
              <a:rPr lang="en-US" sz="1400" dirty="0"/>
              <a:t>Yelp.com. 2022. </a:t>
            </a:r>
            <a:r>
              <a:rPr lang="en-US" sz="1400" i="1" dirty="0" err="1"/>
              <a:t>Adelina's</a:t>
            </a:r>
            <a:r>
              <a:rPr lang="en-US" sz="1400" i="1" dirty="0"/>
              <a:t> Bar &amp; Kitchen</a:t>
            </a:r>
            <a:r>
              <a:rPr lang="en-US" sz="1400" dirty="0"/>
              <a:t>. [online] Available at: &lt;https://www.yelp.com/biz/adelinas-restaurant-and-bar-philadelphia&gt; [Accessed 16 June 2022].</a:t>
            </a:r>
          </a:p>
          <a:p>
            <a:pPr marL="285750" indent="-285750">
              <a:buFont typeface="Arial" panose="020B0604020202020204" pitchFamily="34" charset="0"/>
              <a:buChar char="•"/>
            </a:pPr>
            <a:r>
              <a:rPr lang="en-US" sz="1400" dirty="0" err="1"/>
              <a:t>Yrjölä</a:t>
            </a:r>
            <a:r>
              <a:rPr lang="en-US" sz="1400" dirty="0"/>
              <a:t>, M., </a:t>
            </a:r>
            <a:r>
              <a:rPr lang="en-US" sz="1400" dirty="0" err="1"/>
              <a:t>Rintamäki</a:t>
            </a:r>
            <a:r>
              <a:rPr lang="en-US" sz="1400" dirty="0"/>
              <a:t>, T., </a:t>
            </a:r>
            <a:r>
              <a:rPr lang="en-US" sz="1400" dirty="0" err="1"/>
              <a:t>Saarijärvi</a:t>
            </a:r>
            <a:r>
              <a:rPr lang="en-US" sz="1400" dirty="0"/>
              <a:t>, H., </a:t>
            </a:r>
            <a:r>
              <a:rPr lang="en-US" sz="1400" dirty="0" err="1"/>
              <a:t>Joensuu</a:t>
            </a:r>
            <a:r>
              <a:rPr lang="en-US" sz="1400" dirty="0"/>
              <a:t>, J. and Kulkarni, G., 2022. </a:t>
            </a:r>
            <a:r>
              <a:rPr lang="en-US" sz="1400" i="1" dirty="0"/>
              <a:t>A customer value perspective to service experiences in restaurants</a:t>
            </a:r>
            <a:r>
              <a:rPr lang="en-US" sz="1400" dirty="0"/>
              <a:t>.</a:t>
            </a:r>
          </a:p>
        </p:txBody>
      </p:sp>
    </p:spTree>
    <p:extLst>
      <p:ext uri="{BB962C8B-B14F-4D97-AF65-F5344CB8AC3E}">
        <p14:creationId xmlns:p14="http://schemas.microsoft.com/office/powerpoint/2010/main" val="152870696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B4B4B"/>
      </a:dk2>
      <a:lt2>
        <a:srgbClr val="8ED5C1"/>
      </a:lt2>
      <a:accent1>
        <a:srgbClr val="73CBB2"/>
      </a:accent1>
      <a:accent2>
        <a:srgbClr val="AACD5B"/>
      </a:accent2>
      <a:accent3>
        <a:srgbClr val="65A9E1"/>
      </a:accent3>
      <a:accent4>
        <a:srgbClr val="6274D8"/>
      </a:accent4>
      <a:accent5>
        <a:srgbClr val="AB54D7"/>
      </a:accent5>
      <a:accent6>
        <a:srgbClr val="D15B37"/>
      </a:accent6>
      <a:hlink>
        <a:srgbClr val="BFE962"/>
      </a:hlink>
      <a:folHlink>
        <a:srgbClr val="C0D591"/>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47428100-C732-4B2E-A30A-5273F581A0F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TotalTime>482</TotalTime>
  <Words>2467</Words>
  <Application>Microsoft Office PowerPoint</Application>
  <PresentationFormat>Widescreen</PresentationFormat>
  <Paragraphs>128</Paragraphs>
  <Slides>17</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Corbel</vt:lpstr>
      <vt:lpstr>Open Sans</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UWTSD</dc:creator>
  <cp:lastModifiedBy>Lidia Antonache (2025569)</cp:lastModifiedBy>
  <cp:revision>1</cp:revision>
  <dcterms:created xsi:type="dcterms:W3CDTF">2022-06-14T11:22:25Z</dcterms:created>
  <dcterms:modified xsi:type="dcterms:W3CDTF">2022-06-21T13:33:00Z</dcterms:modified>
</cp:coreProperties>
</file>