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C3DC"/>
    <a:srgbClr val="E7E6E6"/>
    <a:srgbClr val="0052F6"/>
    <a:srgbClr val="00DBD6"/>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6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51A6-44BA-4F00-A487-C821865269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6DC635-CB33-494A-8BCD-DD0E4CB0EA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4C161A-A187-4936-8AC7-FBB79A78A643}"/>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4142E6CE-5526-4AA6-924B-B80FD22F8E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B2F7CC-EC8F-48DB-8143-820D57225AAF}"/>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4108179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80109-EB8E-45B2-B2B6-ED0F6B0D96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688EF-2553-470A-A2AD-61A8C9CE51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1C63FF-9C38-4A24-A16B-B38BC98F1644}"/>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1957119A-3ABA-4D47-A40B-E042FB3F45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5C213-7E5B-4A2B-9990-BB54B6BD3DC6}"/>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402461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0904C-E4C5-4FF1-A853-47E49B3720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6C9CAC-BEB6-4576-B434-F7173CB83B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EC42C2-4EC9-49F9-9955-81B731424949}"/>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6584C523-F32D-430A-A2E1-691B7260C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484A3-0CE6-4D52-8AEA-02D914C59E4D}"/>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1175468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311D-B12F-4C50-8AD4-E825BA0F6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C1AE3D-638E-4199-9F00-0883F16212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37378A-58B8-4281-822F-9AE2B3AB9C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02D57B-5203-48F2-A4F4-2A001B5BCF03}"/>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6" name="Footer Placeholder 5">
            <a:extLst>
              <a:ext uri="{FF2B5EF4-FFF2-40B4-BE49-F238E27FC236}">
                <a16:creationId xmlns:a16="http://schemas.microsoft.com/office/drawing/2014/main" id="{2694BEE0-EE49-4732-AD6D-3FD16EFFA1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5B377-196A-4AB8-8F15-44014E7D8BCD}"/>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104993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7C09-5446-47E0-9C59-F8B087573A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CCCE57-3AD5-4D94-850A-1BC9D923AF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8B75B9-961B-47FC-A1ED-E728729AA7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2744C4-F83C-4E8B-A7BC-920852F74A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F9508C-1E59-4437-BEFD-0FF71774A8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164408-B620-4864-A609-7D1410EE29E1}"/>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8" name="Footer Placeholder 7">
            <a:extLst>
              <a:ext uri="{FF2B5EF4-FFF2-40B4-BE49-F238E27FC236}">
                <a16:creationId xmlns:a16="http://schemas.microsoft.com/office/drawing/2014/main" id="{7B3EE709-7E22-480A-9E74-71773E20EE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866A4F-DD88-4A30-8E86-EFB677600351}"/>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349093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94391-E24B-4769-96CF-234D2FD177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25B582-8C4E-410F-9B1D-7D821612B9AE}"/>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4" name="Footer Placeholder 3">
            <a:extLst>
              <a:ext uri="{FF2B5EF4-FFF2-40B4-BE49-F238E27FC236}">
                <a16:creationId xmlns:a16="http://schemas.microsoft.com/office/drawing/2014/main" id="{09F8883A-9CBB-4133-B5CF-A1A36E845F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6EDB88-2570-4CF0-B0DE-9CD0C9C0D3CC}"/>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3595592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9EE0BB-EF50-4D05-BA6B-42A7F10AA313}"/>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3" name="Footer Placeholder 2">
            <a:extLst>
              <a:ext uri="{FF2B5EF4-FFF2-40B4-BE49-F238E27FC236}">
                <a16:creationId xmlns:a16="http://schemas.microsoft.com/office/drawing/2014/main" id="{74DFAAD5-B7B4-47CA-A8A8-79ACCFB08D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1D98A2-4BE7-481C-84FA-FF3548D6ED71}"/>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2330861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83F7E-3007-4B93-813F-D77029F3AE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344210-45B9-41DD-BFC4-D1B75F36C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D6CCE5-6C39-4570-BF88-BFDD28B0B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734760-9D2F-4320-B26C-5E3815931B05}"/>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6" name="Footer Placeholder 5">
            <a:extLst>
              <a:ext uri="{FF2B5EF4-FFF2-40B4-BE49-F238E27FC236}">
                <a16:creationId xmlns:a16="http://schemas.microsoft.com/office/drawing/2014/main" id="{D5F0ACB9-7BC0-406E-8A2C-3312ABD9A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901ADB-CD1D-4C2D-A05F-E78712BBE692}"/>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3849453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069D0-4288-4A8B-93E4-59F292263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5E9EFD-5213-4C48-AC40-3D8239DE27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8EF377-8739-4755-941C-A1B3C0F56A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764485-8EE6-411D-B177-1C2191B2535B}"/>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6" name="Footer Placeholder 5">
            <a:extLst>
              <a:ext uri="{FF2B5EF4-FFF2-40B4-BE49-F238E27FC236}">
                <a16:creationId xmlns:a16="http://schemas.microsoft.com/office/drawing/2014/main" id="{DF07BC91-6832-4A22-A2A9-7D30D4AC7E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69FD9-CC04-40EB-9DB7-35AF2982C6C4}"/>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3431523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0B28-1026-4E3C-9891-628D2511EF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E05479-8223-4BA0-8B69-3E7DCC888D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459C2-70E8-470C-91B1-8500EA73BA7E}"/>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8CEA846F-C6EC-460A-A858-24C43FC4D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EB7B9-C9F3-4500-82E6-5078233DBE1A}"/>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13370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86A969-44FD-43B6-A10D-385C70B734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48FA46-4FCF-4A08-A00F-E915868DA5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080864-ECAF-4518-A507-3F468EE7441A}"/>
              </a:ext>
            </a:extLst>
          </p:cNvPr>
          <p:cNvSpPr>
            <a:spLocks noGrp="1"/>
          </p:cNvSpPr>
          <p:nvPr>
            <p:ph type="dt" sz="half" idx="10"/>
          </p:nvPr>
        </p:nvSpPr>
        <p:spPr/>
        <p:txBody>
          <a:body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5A2327D7-6232-4765-BF39-9ACBC13D4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FC259-55BD-46D0-83EE-1E8204BAF576}"/>
              </a:ext>
            </a:extLst>
          </p:cNvPr>
          <p:cNvSpPr>
            <a:spLocks noGrp="1"/>
          </p:cNvSpPr>
          <p:nvPr>
            <p:ph type="sldNum" sz="quarter" idx="12"/>
          </p:nvPr>
        </p:nvSpPr>
        <p:spPr/>
        <p:txBody>
          <a:bodyPr/>
          <a:lstStyle/>
          <a:p>
            <a:fld id="{B05F84B0-3AB6-4DDD-AF8E-22DE0D961E17}" type="slidenum">
              <a:rPr lang="en-GB" smtClean="0"/>
              <a:t>‹#›</a:t>
            </a:fld>
            <a:endParaRPr lang="en-GB"/>
          </a:p>
        </p:txBody>
      </p:sp>
    </p:spTree>
    <p:extLst>
      <p:ext uri="{BB962C8B-B14F-4D97-AF65-F5344CB8AC3E}">
        <p14:creationId xmlns:p14="http://schemas.microsoft.com/office/powerpoint/2010/main" val="12872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877AB8-CAE6-4E3E-83B0-EB40DC8541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730C58-AB84-422B-A788-8A2D2ECF03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7F70E9-2A67-4EFF-B58F-73CA0D2605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E81FD5-26BF-47A2-A8C2-036D0425D41F}" type="datetimeFigureOut">
              <a:rPr lang="en-GB" smtClean="0"/>
              <a:t>11/05/2022</a:t>
            </a:fld>
            <a:endParaRPr lang="en-GB"/>
          </a:p>
        </p:txBody>
      </p:sp>
      <p:sp>
        <p:nvSpPr>
          <p:cNvPr id="5" name="Footer Placeholder 4">
            <a:extLst>
              <a:ext uri="{FF2B5EF4-FFF2-40B4-BE49-F238E27FC236}">
                <a16:creationId xmlns:a16="http://schemas.microsoft.com/office/drawing/2014/main" id="{5B2AE747-997D-49DC-98F8-A02063108A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A0EC20-1B24-4624-9041-60E058E2FF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5F84B0-3AB6-4DDD-AF8E-22DE0D961E17}" type="slidenum">
              <a:rPr lang="en-GB" smtClean="0"/>
              <a:t>‹#›</a:t>
            </a:fld>
            <a:endParaRPr lang="en-GB"/>
          </a:p>
        </p:txBody>
      </p:sp>
      <p:sp>
        <p:nvSpPr>
          <p:cNvPr id="7" name="MSIPCMContentMarking" descr="{&quot;HashCode&quot;:-1288984879,&quot;Placement&quot;:&quot;Header&quot;,&quot;Top&quot;:0.0,&quot;Left&quot;:451.105438,&quot;SlideWidth&quot;:960,&quot;SlideHeight&quot;:540}">
            <a:extLst>
              <a:ext uri="{FF2B5EF4-FFF2-40B4-BE49-F238E27FC236}">
                <a16:creationId xmlns:a16="http://schemas.microsoft.com/office/drawing/2014/main" id="{203DE2C0-D988-45F5-A5A1-AFCFBE908C57}"/>
              </a:ext>
            </a:extLst>
          </p:cNvPr>
          <p:cNvSpPr txBox="1"/>
          <p:nvPr userDrawn="1"/>
        </p:nvSpPr>
        <p:spPr>
          <a:xfrm>
            <a:off x="5729039" y="0"/>
            <a:ext cx="733923" cy="262344"/>
          </a:xfrm>
          <a:prstGeom prst="rect">
            <a:avLst/>
          </a:prstGeom>
          <a:noFill/>
        </p:spPr>
        <p:txBody>
          <a:bodyPr vert="horz" wrap="square" lIns="0" tIns="0" rIns="0" bIns="0" rtlCol="0" anchor="ctr" anchorCtr="1">
            <a:spAutoFit/>
          </a:bodyPr>
          <a:lstStyle/>
          <a:p>
            <a:pPr algn="ctr">
              <a:spcBef>
                <a:spcPts val="0"/>
              </a:spcBef>
              <a:spcAft>
                <a:spcPts val="0"/>
              </a:spcAft>
            </a:pPr>
            <a:r>
              <a:rPr lang="en-GB" sz="1000">
                <a:solidFill>
                  <a:srgbClr val="000000"/>
                </a:solidFill>
                <a:latin typeface="Calibri" panose="020F0502020204030204" pitchFamily="34" charset="0"/>
              </a:rPr>
              <a:t>OFFICIAL</a:t>
            </a:r>
          </a:p>
        </p:txBody>
      </p:sp>
    </p:spTree>
    <p:extLst>
      <p:ext uri="{BB962C8B-B14F-4D97-AF65-F5344CB8AC3E}">
        <p14:creationId xmlns:p14="http://schemas.microsoft.com/office/powerpoint/2010/main" val="2317808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ripewebsitemanager.com/ripe_accounts/welsh-dyslexia/"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grooops.org" TargetMode="External"/><Relationship Id="rId3" Type="http://schemas.openxmlformats.org/officeDocument/2006/relationships/hyperlink" Target="https://www.bdadyslexia.org.uk/dyslexia/how-is-dyslexia-diagnosed" TargetMode="External"/><Relationship Id="rId7" Type="http://schemas.openxmlformats.org/officeDocument/2006/relationships/hyperlink" Target="https://www.gov.uk/government/publications/best-start-in-speech-language-and-communication" TargetMode="External"/><Relationship Id="rId2" Type="http://schemas.openxmlformats.org/officeDocument/2006/relationships/hyperlink" Target="https://www.bdadyslexia.org.uk/dyslexia/about-dyslexia/what-is-dyslexia"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00429-021-02255-2#article-info" TargetMode="External"/><Relationship Id="rId11" Type="http://schemas.openxmlformats.org/officeDocument/2006/relationships/hyperlink" Target="https://www.tandfonline.com/doi/abs/10.1080/19404158.2018.1479975" TargetMode="External"/><Relationship Id="rId5" Type="http://schemas.openxmlformats.org/officeDocument/2006/relationships/hyperlink" Target="https://www.ncbi.nlm.nih.gov/pmc/articles/PMC4999357/" TargetMode="External"/><Relationship Id="rId10" Type="http://schemas.openxmlformats.org/officeDocument/2006/relationships/hyperlink" Target="https://kidshealth.org/en/teens/dyslexia.html" TargetMode="External"/><Relationship Id="rId4" Type="http://schemas.openxmlformats.org/officeDocument/2006/relationships/hyperlink" Target="https://onlinelibrary.wiley.com/doi/full/10.1002/dys.1652" TargetMode="External"/><Relationship Id="rId9" Type="http://schemas.openxmlformats.org/officeDocument/2006/relationships/hyperlink" Target="https://www.helenarkell.org.uk/about-dyslexia/parents/faq-for-parents.php"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thriveedservices.com/highly-effective-dyslexia-interventions-and-programs/" TargetMode="External"/><Relationship Id="rId3" Type="http://schemas.openxmlformats.org/officeDocument/2006/relationships/hyperlink" Target="https://www.sess.ie/dyslexia-section/early-signs-ages-3-5-years" TargetMode="External"/><Relationship Id="rId7" Type="http://schemas.openxmlformats.org/officeDocument/2006/relationships/hyperlink" Target="https://dyslexiaresource.org/dyslexia-and-the-brain/" TargetMode="External"/><Relationship Id="rId2" Type="http://schemas.openxmlformats.org/officeDocument/2006/relationships/hyperlink" Target="https://www.nhs.uk/conditions/dyslexia/diagnosis/" TargetMode="External"/><Relationship Id="rId1" Type="http://schemas.openxmlformats.org/officeDocument/2006/relationships/slideLayout" Target="../slideLayouts/slideLayout2.xml"/><Relationship Id="rId6" Type="http://schemas.openxmlformats.org/officeDocument/2006/relationships/hyperlink" Target="https://academy.speechify.com/blog/dyslexia-in-kids?gclid=EAIaIQobChMIka_d7v3N9wIVVuDtCh2yKg_bEAMYASAAEgJCDPD_BwE" TargetMode="External"/><Relationship Id="rId5" Type="http://schemas.openxmlformats.org/officeDocument/2006/relationships/hyperlink" Target="https://onlinelibrary.wiley.com/doi/abs/10.1002/dys.1704" TargetMode="External"/><Relationship Id="rId4" Type="http://schemas.openxmlformats.org/officeDocument/2006/relationships/hyperlink" Target="https://pubmed.ncbi.nlm.nih.gov/3460078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disabled-students-allowance-dsa" TargetMode="External"/><Relationship Id="rId2" Type="http://schemas.openxmlformats.org/officeDocument/2006/relationships/hyperlink" Target="https://www.understood.org/en/articles/is-dyslexia-genetic"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21-03/the-additional-learning-needs-code-for-wales-2021.pdf" TargetMode="External"/><Relationship Id="rId5" Type="http://schemas.openxmlformats.org/officeDocument/2006/relationships/hyperlink" Target="https://gov.wales/sites/default/files/statistics-and-research/2019-08/120824-current-literacy-dyslexia-provision-en.pdf" TargetMode="External"/><Relationship Id="rId4" Type="http://schemas.openxmlformats.org/officeDocument/2006/relationships/hyperlink" Target="https://www.legislation.gov.uk/ukpga/2010/15/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B40E075-30AB-41D6-BFDD-B25C4985C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4101"/>
            <a:ext cx="4202870" cy="2878523"/>
          </a:xfrm>
          <a:custGeom>
            <a:avLst/>
            <a:gdLst>
              <a:gd name="connsiteX0" fmla="*/ 4202870 w 4202870"/>
              <a:gd name="connsiteY0" fmla="*/ 2878523 h 2878523"/>
              <a:gd name="connsiteX1" fmla="*/ 0 w 4202870"/>
              <a:gd name="connsiteY1" fmla="*/ 2878523 h 2878523"/>
              <a:gd name="connsiteX2" fmla="*/ 2878523 w 4202870"/>
              <a:gd name="connsiteY2" fmla="*/ 0 h 2878523"/>
              <a:gd name="connsiteX3" fmla="*/ 4202870 w 4202870"/>
              <a:gd name="connsiteY3" fmla="*/ 1324347 h 2878523"/>
            </a:gdLst>
            <a:ahLst/>
            <a:cxnLst>
              <a:cxn ang="0">
                <a:pos x="connsiteX0" y="connsiteY0"/>
              </a:cxn>
              <a:cxn ang="0">
                <a:pos x="connsiteX1" y="connsiteY1"/>
              </a:cxn>
              <a:cxn ang="0">
                <a:pos x="connsiteX2" y="connsiteY2"/>
              </a:cxn>
              <a:cxn ang="0">
                <a:pos x="connsiteX3" y="connsiteY3"/>
              </a:cxn>
            </a:cxnLst>
            <a:rect l="l" t="t" r="r" b="b"/>
            <a:pathLst>
              <a:path w="4202870" h="2878523">
                <a:moveTo>
                  <a:pt x="4202870" y="2878523"/>
                </a:moveTo>
                <a:lnTo>
                  <a:pt x="0" y="2878523"/>
                </a:lnTo>
                <a:lnTo>
                  <a:pt x="2878523" y="0"/>
                </a:lnTo>
                <a:lnTo>
                  <a:pt x="4202870" y="1324347"/>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1D5DFC5-85CD-4DB0-9549-D5AA3A1FD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481849" y="4022486"/>
            <a:ext cx="3655570" cy="2646427"/>
          </a:xfrm>
          <a:custGeom>
            <a:avLst/>
            <a:gdLst>
              <a:gd name="connsiteX0" fmla="*/ 0 w 2736866"/>
              <a:gd name="connsiteY0" fmla="*/ 0 h 1981337"/>
              <a:gd name="connsiteX1" fmla="*/ 2736866 w 2736866"/>
              <a:gd name="connsiteY1" fmla="*/ 0 h 1981337"/>
              <a:gd name="connsiteX2" fmla="*/ 2736866 w 2736866"/>
              <a:gd name="connsiteY2" fmla="*/ 1225808 h 1981337"/>
              <a:gd name="connsiteX3" fmla="*/ 1981337 w 2736866"/>
              <a:gd name="connsiteY3" fmla="*/ 1981337 h 1981337"/>
            </a:gdLst>
            <a:ahLst/>
            <a:cxnLst>
              <a:cxn ang="0">
                <a:pos x="connsiteX0" y="connsiteY0"/>
              </a:cxn>
              <a:cxn ang="0">
                <a:pos x="connsiteX1" y="connsiteY1"/>
              </a:cxn>
              <a:cxn ang="0">
                <a:pos x="connsiteX2" y="connsiteY2"/>
              </a:cxn>
              <a:cxn ang="0">
                <a:pos x="connsiteX3" y="connsiteY3"/>
              </a:cxn>
            </a:cxnLst>
            <a:rect l="l" t="t" r="r" b="b"/>
            <a:pathLst>
              <a:path w="2736866" h="1981337">
                <a:moveTo>
                  <a:pt x="0" y="0"/>
                </a:moveTo>
                <a:lnTo>
                  <a:pt x="2736866" y="0"/>
                </a:lnTo>
                <a:lnTo>
                  <a:pt x="2736866" y="1225808"/>
                </a:lnTo>
                <a:lnTo>
                  <a:pt x="1981337" y="1981337"/>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19F2DF91-4956-4FED-AAF9-98B74CFED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082775" y="4721406"/>
            <a:ext cx="3124834" cy="3124834"/>
          </a:xfrm>
          <a:custGeom>
            <a:avLst/>
            <a:gdLst>
              <a:gd name="connsiteX0" fmla="*/ 0 w 4070846"/>
              <a:gd name="connsiteY0" fmla="*/ 0 h 4070846"/>
              <a:gd name="connsiteX1" fmla="*/ 4070846 w 4070846"/>
              <a:gd name="connsiteY1" fmla="*/ 0 h 4070846"/>
              <a:gd name="connsiteX2" fmla="*/ 4070846 w 4070846"/>
              <a:gd name="connsiteY2" fmla="*/ 1063476 h 4070846"/>
              <a:gd name="connsiteX3" fmla="*/ 1063476 w 4070846"/>
              <a:gd name="connsiteY3" fmla="*/ 4070846 h 4070846"/>
              <a:gd name="connsiteX4" fmla="*/ 0 w 4070846"/>
              <a:gd name="connsiteY4" fmla="*/ 4070846 h 4070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0846" h="4070846">
                <a:moveTo>
                  <a:pt x="0" y="0"/>
                </a:moveTo>
                <a:lnTo>
                  <a:pt x="4070846" y="0"/>
                </a:lnTo>
                <a:lnTo>
                  <a:pt x="4070846" y="1063476"/>
                </a:lnTo>
                <a:lnTo>
                  <a:pt x="1063476" y="4070846"/>
                </a:lnTo>
                <a:lnTo>
                  <a:pt x="0" y="4070846"/>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B317FA41-DFFF-4E14-B0E1-F1171106C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763614" y="2441510"/>
            <a:ext cx="4947321" cy="4462142"/>
          </a:xfrm>
          <a:custGeom>
            <a:avLst/>
            <a:gdLst>
              <a:gd name="connsiteX0" fmla="*/ 0 w 4947321"/>
              <a:gd name="connsiteY0" fmla="*/ 0 h 4462142"/>
              <a:gd name="connsiteX1" fmla="*/ 0 w 4947321"/>
              <a:gd name="connsiteY1" fmla="*/ 1115211 h 4462142"/>
              <a:gd name="connsiteX2" fmla="*/ 3346931 w 4947321"/>
              <a:gd name="connsiteY2" fmla="*/ 4462142 h 4462142"/>
              <a:gd name="connsiteX3" fmla="*/ 4947321 w 4947321"/>
              <a:gd name="connsiteY3" fmla="*/ 2861751 h 4462142"/>
              <a:gd name="connsiteX4" fmla="*/ 4947321 w 4947321"/>
              <a:gd name="connsiteY4" fmla="*/ 0 h 4462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7321" h="4462142">
                <a:moveTo>
                  <a:pt x="0" y="0"/>
                </a:moveTo>
                <a:lnTo>
                  <a:pt x="0" y="1115211"/>
                </a:lnTo>
                <a:lnTo>
                  <a:pt x="3346931" y="4462142"/>
                </a:lnTo>
                <a:lnTo>
                  <a:pt x="4947321" y="2861751"/>
                </a:lnTo>
                <a:lnTo>
                  <a:pt x="4947321" y="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ectangle 23">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D203FA-9405-4E71-9D22-0D9ED95C7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1847323" y="1610940"/>
            <a:ext cx="723574" cy="72357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ame 27">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Rectangle 3">
            <a:extLst>
              <a:ext uri="{FF2B5EF4-FFF2-40B4-BE49-F238E27FC236}">
                <a16:creationId xmlns:a16="http://schemas.microsoft.com/office/drawing/2014/main" id="{066EB076-E593-48EE-B0B9-C3C9283CE3DE}"/>
              </a:ext>
            </a:extLst>
          </p:cNvPr>
          <p:cNvSpPr/>
          <p:nvPr/>
        </p:nvSpPr>
        <p:spPr>
          <a:xfrm>
            <a:off x="151525" y="0"/>
            <a:ext cx="11885470" cy="984885"/>
          </a:xfrm>
          <a:prstGeom prst="rect">
            <a:avLst/>
          </a:prstGeom>
          <a:noFill/>
          <a:ln>
            <a:solidFill>
              <a:schemeClr val="tx1"/>
            </a:solidFill>
          </a:ln>
        </p:spPr>
        <p:txBody>
          <a:bodyPr wrap="square" lIns="91440" tIns="45720" rIns="91440" bIns="45720">
            <a:spAutoFit/>
          </a:bodyPr>
          <a:lstStyle/>
          <a:p>
            <a:pPr algn="ctr">
              <a:spcAft>
                <a:spcPts val="600"/>
              </a:spcAft>
            </a:pPr>
            <a:r>
              <a:rPr lang="en-US" sz="2000" b="1" dirty="0">
                <a:ln w="0"/>
                <a:solidFill>
                  <a:srgbClr val="002060"/>
                </a:solidFill>
                <a:effectLst/>
                <a:latin typeface="Arial" panose="020B0604020202020204" pitchFamily="34" charset="0"/>
                <a:cs typeface="Arial" panose="020B0604020202020204" pitchFamily="34" charset="0"/>
              </a:rPr>
              <a:t>ECEY6006 – Supporting Children with Additional Learning Needs – Dyslexia</a:t>
            </a:r>
          </a:p>
          <a:p>
            <a:pPr algn="just">
              <a:spcAft>
                <a:spcPts val="600"/>
              </a:spcAft>
            </a:pPr>
            <a:r>
              <a:rPr lang="en-US" sz="1400" b="1" dirty="0">
                <a:ln w="0"/>
                <a:solidFill>
                  <a:srgbClr val="002060"/>
                </a:solidFill>
                <a:effectLst/>
                <a:latin typeface="Arial" panose="020B0604020202020204" pitchFamily="34" charset="0"/>
                <a:cs typeface="Arial" panose="020B0604020202020204" pitchFamily="34" charset="0"/>
              </a:rPr>
              <a:t>2011587 – Abbie Smith</a:t>
            </a:r>
          </a:p>
          <a:p>
            <a:pPr algn="just">
              <a:spcAft>
                <a:spcPts val="600"/>
              </a:spcAft>
            </a:pPr>
            <a:r>
              <a:rPr lang="en-US" sz="1400" b="1" dirty="0">
                <a:ln w="0"/>
                <a:solidFill>
                  <a:srgbClr val="002060"/>
                </a:solidFill>
                <a:effectLst/>
                <a:latin typeface="Arial" panose="020B0604020202020204" pitchFamily="34" charset="0"/>
                <a:cs typeface="Arial" panose="020B0604020202020204" pitchFamily="34" charset="0"/>
              </a:rPr>
              <a:t>Word Count: 1063</a:t>
            </a:r>
          </a:p>
        </p:txBody>
      </p:sp>
      <p:sp>
        <p:nvSpPr>
          <p:cNvPr id="9" name="TextBox 8">
            <a:extLst>
              <a:ext uri="{FF2B5EF4-FFF2-40B4-BE49-F238E27FC236}">
                <a16:creationId xmlns:a16="http://schemas.microsoft.com/office/drawing/2014/main" id="{98DE17BB-B03C-43EA-96DD-80E5E945BA1C}"/>
              </a:ext>
            </a:extLst>
          </p:cNvPr>
          <p:cNvSpPr txBox="1"/>
          <p:nvPr/>
        </p:nvSpPr>
        <p:spPr>
          <a:xfrm>
            <a:off x="5064705" y="1039156"/>
            <a:ext cx="3691695" cy="2662267"/>
          </a:xfrm>
          <a:prstGeom prst="rect">
            <a:avLst/>
          </a:prstGeom>
          <a:solidFill>
            <a:srgbClr val="00B0F0"/>
          </a:solidFill>
          <a:ln>
            <a:solidFill>
              <a:schemeClr val="tx1"/>
            </a:solidFill>
          </a:ln>
        </p:spPr>
        <p:txBody>
          <a:bodyPr wrap="square" rtlCol="0">
            <a:spAutoFit/>
          </a:bodyPr>
          <a:lstStyle/>
          <a:p>
            <a:pPr algn="ctr">
              <a:spcAft>
                <a:spcPts val="600"/>
              </a:spcAft>
            </a:pPr>
            <a:r>
              <a:rPr lang="en-GB" sz="800" b="1" u="sng" dirty="0">
                <a:effectLst/>
                <a:latin typeface="Arial" panose="020B0604020202020204" pitchFamily="34" charset="0"/>
                <a:ea typeface="Times New Roman" panose="02020603050405020304" pitchFamily="18" charset="0"/>
                <a:cs typeface="Arial" panose="020B0604020202020204" pitchFamily="34" charset="0"/>
              </a:rPr>
              <a:t>Strategies and interventions to support an individual with Dyslexia </a:t>
            </a:r>
            <a:endParaRPr lang="en-GB" sz="8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A strategy to support children with dyslexia is coloured overlays, which are thin sheets of coloured transparent plastic that can be placed over text to make it easier for children to read who have dyslexia. Coloured overlays reduce the perceptual distortions of text that children can complain about while reading. (Exceptional Individuals, 2021). </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After a recent study to see how effective the coloured overlay sheets are of 400 children, the findings showed that over a 6-month assessment period 90% reported a significant improvement in reading, writing and comprehension skills. (Crossbow Education, 2022). </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Denton (2016) believes the coloured overlay works by making the text stand out and by making the brain think the text is on a coloured background, the colour lenses alter the wavelength of each colour, recalibrating the speed that signals are passed from the eye to the brain. Individuals can select their preferred colour when given a choice when it’s presented over text, to determine which colour make a difference while reading. Stagg (2021) also supports how beneficial the coloured overlays are, to reduce the visual stress and colour is found to alleviative some of the symptoms allowing reading difficulties to become easier to cope with. </a:t>
            </a:r>
          </a:p>
        </p:txBody>
      </p:sp>
      <p:sp>
        <p:nvSpPr>
          <p:cNvPr id="5" name="TextBox 4">
            <a:extLst>
              <a:ext uri="{FF2B5EF4-FFF2-40B4-BE49-F238E27FC236}">
                <a16:creationId xmlns:a16="http://schemas.microsoft.com/office/drawing/2014/main" id="{1367DCC4-813E-4CB9-8C0C-4F2ACC6DCF86}"/>
              </a:ext>
            </a:extLst>
          </p:cNvPr>
          <p:cNvSpPr txBox="1"/>
          <p:nvPr/>
        </p:nvSpPr>
        <p:spPr>
          <a:xfrm>
            <a:off x="151525" y="1039156"/>
            <a:ext cx="4761655" cy="781607"/>
          </a:xfrm>
          <a:prstGeom prst="rect">
            <a:avLst/>
          </a:prstGeom>
          <a:solidFill>
            <a:srgbClr val="92D050"/>
          </a:solidFill>
          <a:ln>
            <a:solidFill>
              <a:schemeClr val="tx1"/>
            </a:solidFill>
          </a:ln>
        </p:spPr>
        <p:txBody>
          <a:bodyPr vert="horz" lIns="91440" tIns="45720" rIns="91440" bIns="45720" rtlCol="0">
            <a:noAutofit/>
          </a:bodyPr>
          <a:lstStyle/>
          <a:p>
            <a:pPr algn="ctr">
              <a:lnSpc>
                <a:spcPct val="90000"/>
              </a:lnSpc>
              <a:spcBef>
                <a:spcPts val="1000"/>
              </a:spcBef>
            </a:pPr>
            <a:r>
              <a:rPr lang="en-US" sz="800" b="1" u="sng" kern="1200" dirty="0">
                <a:solidFill>
                  <a:srgbClr val="080808"/>
                </a:solidFill>
                <a:effectLst/>
                <a:latin typeface="Arial" panose="020B0604020202020204" pitchFamily="34" charset="0"/>
                <a:cs typeface="Arial" panose="020B0604020202020204" pitchFamily="34" charset="0"/>
              </a:rPr>
              <a:t>Introduction </a:t>
            </a:r>
            <a:endParaRPr lang="en-US" sz="800" kern="1200" dirty="0">
              <a:solidFill>
                <a:srgbClr val="080808"/>
              </a:solidFill>
              <a:effectLst/>
              <a:latin typeface="Arial" panose="020B0604020202020204" pitchFamily="34" charset="0"/>
              <a:cs typeface="Arial" panose="020B0604020202020204" pitchFamily="34" charset="0"/>
            </a:endParaRPr>
          </a:p>
          <a:p>
            <a:pPr>
              <a:lnSpc>
                <a:spcPct val="90000"/>
              </a:lnSpc>
              <a:spcBef>
                <a:spcPts val="1000"/>
              </a:spcBef>
            </a:pPr>
            <a:r>
              <a:rPr lang="en-US" sz="800" kern="1200" dirty="0">
                <a:solidFill>
                  <a:srgbClr val="080808"/>
                </a:solidFill>
                <a:effectLst/>
                <a:latin typeface="Arial" panose="020B0604020202020204" pitchFamily="34" charset="0"/>
                <a:cs typeface="Arial" panose="020B0604020202020204" pitchFamily="34" charset="0"/>
              </a:rPr>
              <a:t>Dyslexia is a learning disorder which affects the ability of processing information that an individual can see or hear, essentially affecting language and literacy skills. Dyslexia is </a:t>
            </a:r>
            <a:r>
              <a:rPr lang="en-US" sz="800" kern="1200" dirty="0" err="1">
                <a:solidFill>
                  <a:srgbClr val="080808"/>
                </a:solidFill>
                <a:effectLst/>
                <a:latin typeface="Arial" panose="020B0604020202020204" pitchFamily="34" charset="0"/>
                <a:cs typeface="Arial" panose="020B0604020202020204" pitchFamily="34" charset="0"/>
              </a:rPr>
              <a:t>characterised</a:t>
            </a:r>
            <a:r>
              <a:rPr lang="en-US" sz="800" kern="1200" dirty="0">
                <a:solidFill>
                  <a:srgbClr val="080808"/>
                </a:solidFill>
                <a:effectLst/>
                <a:latin typeface="Arial" panose="020B0604020202020204" pitchFamily="34" charset="0"/>
                <a:cs typeface="Arial" panose="020B0604020202020204" pitchFamily="34" charset="0"/>
              </a:rPr>
              <a:t> by difficulties by phonemic and phonological awareness, which is the ability to hear, identify and change the sound structure of a spoken word. (British Dyslexia Association, 2020).</a:t>
            </a:r>
          </a:p>
          <a:p>
            <a:pPr>
              <a:lnSpc>
                <a:spcPct val="90000"/>
              </a:lnSpc>
              <a:spcBef>
                <a:spcPts val="1000"/>
              </a:spcBef>
            </a:pPr>
            <a:endParaRPr lang="en-US" sz="800" kern="1200" dirty="0">
              <a:solidFill>
                <a:srgbClr val="080808"/>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189F385-032C-479D-94D3-0F259DF5C0EB}"/>
              </a:ext>
            </a:extLst>
          </p:cNvPr>
          <p:cNvSpPr txBox="1"/>
          <p:nvPr/>
        </p:nvSpPr>
        <p:spPr>
          <a:xfrm>
            <a:off x="164478" y="2011352"/>
            <a:ext cx="4761655" cy="4693593"/>
          </a:xfrm>
          <a:prstGeom prst="rect">
            <a:avLst/>
          </a:prstGeom>
          <a:solidFill>
            <a:srgbClr val="E7E6E6"/>
          </a:solidFill>
          <a:ln>
            <a:solidFill>
              <a:schemeClr val="tx1"/>
            </a:solidFill>
          </a:ln>
        </p:spPr>
        <p:txBody>
          <a:bodyPr wrap="square" rtlCol="0">
            <a:spAutoFit/>
          </a:bodyPr>
          <a:lstStyle/>
          <a:p>
            <a:pPr algn="ctr">
              <a:spcAft>
                <a:spcPts val="600"/>
              </a:spcAft>
            </a:pPr>
            <a:r>
              <a:rPr lang="en-GB" sz="800" b="1" u="sng" dirty="0">
                <a:effectLst/>
                <a:latin typeface="Arial" panose="020B0604020202020204" pitchFamily="34" charset="0"/>
                <a:ea typeface="Times New Roman" panose="02020603050405020304" pitchFamily="18" charset="0"/>
                <a:cs typeface="Arial" panose="020B0604020202020204" pitchFamily="34" charset="0"/>
              </a:rPr>
              <a:t>How is dyslexia identified and diagnosis? </a:t>
            </a:r>
            <a:endParaRPr lang="en-GB" sz="8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Young children learning and developing make similar mistakes to dyslexic children, but it’s the severity and length of time it persists if a child keeps returning to the same difficulties which give the vital clues to the identify a dyslexic leaner. </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(British Dyslexia Association, 2022).</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Parents and practitioners are in the best position to recognise these signs, and to quickly provide the appropriate activities to help. Symptoms of dyslexia can be unrecognisable before a child starts school, in many cases the teacher is the child’s first year of school is the first person to detect any irregularities to the child’s comprehension and learning abilities. However, preschool children can be supported if they show any indication of dyslexia but difficult to diagnosed, as symptoms change over time or more difficulties may arise over time. Therefore, monitoring a child’s progression over time and supporting their needs with provision is more beneficial. (Speech,2021).</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Identifying potential speech and language problems as early as possible is vital to provide the child with as much support as possible, studies show that children who have had difficulties with speech and language in early years can lead to problems with literacy in later life. If a parent or practitioners are concerned that a child has dyslexia the next step would involve the Special Educational Needs coordinator or getting into contact with the child’s health visitor or the child’s GP. (Gov.uk, 2020).</a:t>
            </a:r>
            <a:endParaRPr lang="en-GB" sz="800" dirty="0">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There are tools available to give an indication to see if a child has dyslexic difficulties, but to be formally diagnosed through a diagnosed assessment, this can be carried out by certified assessor such as an Educational Psychologist or an appropriately qualified specialist dyslexia teacher. A diagnosed assessment will confirm if the child has dyslexia, a report will then be completed to show the individuals dyslexic profile, where the child’s strengths and weakness are highlighted as well as their individual cognitive profile. (National Council for special Education, 2021).</a:t>
            </a:r>
            <a:endParaRPr lang="en-GB" sz="800" dirty="0">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This will support the individual with recommendations on how best to support the child in the context of their study or in day-to-day life. The assessor will hold a meeting after with the parents or caregivers to give them the opportunity to ask questions or a clarify any information, the key aspects of the report will be discussed, and terminology will be explained. (British Dyslexia Association, 2020). </a:t>
            </a:r>
            <a:endParaRPr lang="en-GB" sz="800" dirty="0">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Dyslexia can be identified in children from the ages of 4 to 5 upwards. However, the challenge with early assessments is it do not provide a diagnosis and are not 100% accurate, they provide a profile of strengths and weaknesses which can be used to guide the development to support the child. The screening results can give useful evidence to justify a request for a full assessment.   (Helen Arkell Dyslexia Charity, 2022).</a:t>
            </a:r>
          </a:p>
        </p:txBody>
      </p:sp>
      <p:sp>
        <p:nvSpPr>
          <p:cNvPr id="7" name="TextBox 6">
            <a:extLst>
              <a:ext uri="{FF2B5EF4-FFF2-40B4-BE49-F238E27FC236}">
                <a16:creationId xmlns:a16="http://schemas.microsoft.com/office/drawing/2014/main" id="{8340C6F3-16D9-42B5-B921-3D46E9AB7360}"/>
              </a:ext>
            </a:extLst>
          </p:cNvPr>
          <p:cNvSpPr txBox="1"/>
          <p:nvPr/>
        </p:nvSpPr>
        <p:spPr>
          <a:xfrm>
            <a:off x="5064704" y="3958322"/>
            <a:ext cx="3691695" cy="2708434"/>
          </a:xfrm>
          <a:prstGeom prst="rect">
            <a:avLst/>
          </a:prstGeom>
          <a:solidFill>
            <a:srgbClr val="0070C0"/>
          </a:solidFill>
          <a:ln>
            <a:solidFill>
              <a:schemeClr val="tx1"/>
            </a:solidFill>
          </a:ln>
        </p:spPr>
        <p:txBody>
          <a:bodyPr wrap="square" rtlCol="0">
            <a:spAutoFit/>
          </a:bodyPr>
          <a:lstStyle/>
          <a:p>
            <a:pPr algn="ctr">
              <a:spcAft>
                <a:spcPts val="600"/>
              </a:spcAft>
            </a:pPr>
            <a:r>
              <a:rPr lang="en-GB" sz="800" b="1" u="sng" dirty="0">
                <a:effectLst/>
                <a:latin typeface="Arial" panose="020B0604020202020204" pitchFamily="34" charset="0"/>
                <a:ea typeface="Times New Roman" panose="02020603050405020304" pitchFamily="18" charset="0"/>
                <a:cs typeface="Arial" panose="020B0604020202020204" pitchFamily="34" charset="0"/>
              </a:rPr>
              <a:t>Barriers of Strategies and Interventions </a:t>
            </a:r>
            <a:endParaRPr lang="en-GB" sz="8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Stark (2021) believes that coloured overlay on text showed no immediate benefit on reading difficulties. A study of 20 children showed that 85% preferred using the coloured layover and thought they found it easier to read. The intervention did not increase reading fluency for the children who took part in this study. However, preference should not be discounted as if a child with reading difficulties prefers to read with coloured overlay the overlay could be beneficial if it motivates a child to read. Patil (2020) further supports the ineffectiveness of the coloured overlays, as further studies showed the overlays had no effects on words read correctly per minute or resulted in a decrease in words correctly per minute. </a:t>
            </a:r>
          </a:p>
          <a:p>
            <a:pPr>
              <a:spcAft>
                <a:spcPts val="600"/>
              </a:spcAft>
            </a:pPr>
            <a:r>
              <a:rPr lang="en-GB" sz="800" dirty="0">
                <a:effectLst/>
                <a:latin typeface="Arial" panose="020B0604020202020204" pitchFamily="34" charset="0"/>
                <a:ea typeface="Times New Roman" panose="02020603050405020304" pitchFamily="18" charset="0"/>
                <a:cs typeface="Arial" panose="020B0604020202020204" pitchFamily="34" charset="0"/>
              </a:rPr>
              <a:t>Dyslexia does not just impact school performance it can impact a well-being and mental health, children can face higher rates of anxiety and depression because of how it can impact their day-to-day life. Young children may need support to learn how to deal with the feelings, as they may be frustrated and demonstrate different behaviours. Livingston (2018) portrays that children may show reluctance to read maybe misinterpreted as laziness or lack of motivation to learn, which is why is so important to have good relationships with parents to discuss certain patterns in the difficulties their child might be experiences.</a:t>
            </a:r>
          </a:p>
        </p:txBody>
      </p:sp>
      <p:sp>
        <p:nvSpPr>
          <p:cNvPr id="11" name="TextBox 10">
            <a:extLst>
              <a:ext uri="{FF2B5EF4-FFF2-40B4-BE49-F238E27FC236}">
                <a16:creationId xmlns:a16="http://schemas.microsoft.com/office/drawing/2014/main" id="{7044D89A-AC33-4109-9E99-481B4CFFD24F}"/>
              </a:ext>
            </a:extLst>
          </p:cNvPr>
          <p:cNvSpPr txBox="1"/>
          <p:nvPr/>
        </p:nvSpPr>
        <p:spPr>
          <a:xfrm>
            <a:off x="8907925" y="1049612"/>
            <a:ext cx="3132550" cy="1886670"/>
          </a:xfrm>
          <a:prstGeom prst="rect">
            <a:avLst/>
          </a:prstGeom>
          <a:solidFill>
            <a:srgbClr val="B6C3DC"/>
          </a:solidFill>
          <a:ln>
            <a:solidFill>
              <a:schemeClr val="tx1"/>
            </a:solidFill>
          </a:ln>
        </p:spPr>
        <p:txBody>
          <a:bodyPr wrap="square" rtlCol="0">
            <a:spAutoFit/>
          </a:bodyPr>
          <a:lstStyle/>
          <a:p>
            <a:pPr algn="ctr">
              <a:lnSpc>
                <a:spcPct val="90000"/>
              </a:lnSpc>
              <a:spcBef>
                <a:spcPct val="0"/>
              </a:spcBef>
              <a:spcAft>
                <a:spcPts val="600"/>
              </a:spcAft>
            </a:pPr>
            <a:r>
              <a:rPr lang="en-US" sz="800" b="1" u="sng" kern="1200" dirty="0">
                <a:solidFill>
                  <a:srgbClr val="080808"/>
                </a:solidFill>
                <a:latin typeface="Arial" panose="020B0604020202020204" pitchFamily="34" charset="0"/>
                <a:ea typeface="+mj-ea"/>
                <a:cs typeface="Arial" panose="020B0604020202020204" pitchFamily="34" charset="0"/>
              </a:rPr>
              <a:t>Conclusion</a:t>
            </a:r>
            <a:endParaRPr lang="en-US" sz="800" kern="1200" dirty="0">
              <a:solidFill>
                <a:srgbClr val="080808"/>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800" kern="1200" dirty="0">
                <a:solidFill>
                  <a:srgbClr val="080808"/>
                </a:solidFill>
                <a:latin typeface="Arial" panose="020B0604020202020204" pitchFamily="34" charset="0"/>
                <a:ea typeface="+mj-ea"/>
                <a:cs typeface="Arial" panose="020B0604020202020204" pitchFamily="34" charset="0"/>
              </a:rPr>
              <a:t>To conclude this presentation, my findings show that 8 in 10 dyslexic children are not diagnosed during thei</a:t>
            </a:r>
            <a:r>
              <a:rPr lang="en-US" sz="800" dirty="0">
                <a:solidFill>
                  <a:srgbClr val="080808"/>
                </a:solidFill>
                <a:latin typeface="Arial" panose="020B0604020202020204" pitchFamily="34" charset="0"/>
                <a:ea typeface="+mj-ea"/>
                <a:cs typeface="Arial" panose="020B0604020202020204" pitchFamily="34" charset="0"/>
              </a:rPr>
              <a:t>r school years and miss out on early interventions and strategies to support the disability. I can relate through my own personal experience, I was not diagnosed dyslexic until the age of 17 after struggling academically, resulting in in low confidence and anxiety. </a:t>
            </a:r>
          </a:p>
          <a:p>
            <a:pPr>
              <a:lnSpc>
                <a:spcPct val="90000"/>
              </a:lnSpc>
              <a:spcBef>
                <a:spcPct val="0"/>
              </a:spcBef>
              <a:spcAft>
                <a:spcPts val="600"/>
              </a:spcAft>
            </a:pPr>
            <a:r>
              <a:rPr lang="en-US" sz="800" dirty="0">
                <a:solidFill>
                  <a:srgbClr val="080808"/>
                </a:solidFill>
                <a:latin typeface="Arial" panose="020B0604020202020204" pitchFamily="34" charset="0"/>
                <a:ea typeface="+mj-ea"/>
                <a:cs typeface="Arial" panose="020B0604020202020204" pitchFamily="34" charset="0"/>
              </a:rPr>
              <a:t>The coloured overlay is a strategy to support children in reading. It’s effectiveness was questionable due to the mixed results of research studies. One study believed the strategy to be ineffective but found children were motivated to read with the overlay. Children found reading more enjoyable, therefore the strategy was beneficial.</a:t>
            </a:r>
            <a:endParaRPr lang="en-US" sz="800" kern="1200" dirty="0">
              <a:solidFill>
                <a:srgbClr val="080808"/>
              </a:solidFill>
              <a:latin typeface="Arial" panose="020B0604020202020204" pitchFamily="34" charset="0"/>
              <a:ea typeface="+mj-ea"/>
              <a:cs typeface="Arial" panose="020B0604020202020204" pitchFamily="34" charset="0"/>
            </a:endParaRPr>
          </a:p>
          <a:p>
            <a:endParaRPr lang="en-GB" sz="800" dirty="0"/>
          </a:p>
        </p:txBody>
      </p:sp>
      <p:pic>
        <p:nvPicPr>
          <p:cNvPr id="1026" name="Picture 2" descr="Dyslexia / Dyscalculia – Smart Education Wales">
            <a:extLst>
              <a:ext uri="{FF2B5EF4-FFF2-40B4-BE49-F238E27FC236}">
                <a16:creationId xmlns:a16="http://schemas.microsoft.com/office/drawing/2014/main" id="{63DC50C5-39C6-4556-8A4D-49F92F83A0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7923" y="2988134"/>
            <a:ext cx="3132550" cy="23409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No photo description available.">
            <a:extLst>
              <a:ext uri="{FF2B5EF4-FFF2-40B4-BE49-F238E27FC236}">
                <a16:creationId xmlns:a16="http://schemas.microsoft.com/office/drawing/2014/main" id="{5BCB937A-D7BA-4C51-ADD5-232E700D05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49" t="14338" r="18985" b="45038"/>
          <a:stretch/>
        </p:blipFill>
        <p:spPr bwMode="auto">
          <a:xfrm>
            <a:off x="8907923" y="5478168"/>
            <a:ext cx="3132550" cy="114961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0FC91DF-57F7-4B61-9FB2-DCF1244B5E74}"/>
              </a:ext>
            </a:extLst>
          </p:cNvPr>
          <p:cNvSpPr txBox="1"/>
          <p:nvPr/>
        </p:nvSpPr>
        <p:spPr>
          <a:xfrm>
            <a:off x="8910528" y="5296723"/>
            <a:ext cx="3129945" cy="215444"/>
          </a:xfrm>
          <a:prstGeom prst="rect">
            <a:avLst/>
          </a:prstGeom>
          <a:noFill/>
        </p:spPr>
        <p:txBody>
          <a:bodyPr wrap="square" rtlCol="0">
            <a:spAutoFit/>
          </a:bodyPr>
          <a:lstStyle/>
          <a:p>
            <a:r>
              <a:rPr lang="en-GB" sz="800" b="0" i="0" dirty="0">
                <a:effectLst/>
                <a:latin typeface="Arial" panose="020B0604020202020204" pitchFamily="34" charset="0"/>
              </a:rPr>
              <a:t>© copyright Smart Education Wales 2022</a:t>
            </a:r>
            <a:endParaRPr lang="en-GB" sz="8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9B63F5A2-9E34-4300-8699-0CB13696F291}"/>
              </a:ext>
            </a:extLst>
          </p:cNvPr>
          <p:cNvSpPr txBox="1"/>
          <p:nvPr/>
        </p:nvSpPr>
        <p:spPr>
          <a:xfrm>
            <a:off x="8907050" y="6611332"/>
            <a:ext cx="3129945" cy="215444"/>
          </a:xfrm>
          <a:prstGeom prst="rect">
            <a:avLst/>
          </a:prstGeom>
          <a:noFill/>
        </p:spPr>
        <p:txBody>
          <a:bodyPr wrap="square" rtlCol="0">
            <a:spAutoFit/>
          </a:bodyPr>
          <a:lstStyle/>
          <a:p>
            <a:r>
              <a:rPr lang="en-GB" sz="800" b="0" i="0" dirty="0">
                <a:solidFill>
                  <a:srgbClr val="000000"/>
                </a:solidFill>
                <a:effectLst/>
                <a:latin typeface="arial" panose="020B0604020202020204" pitchFamily="34" charset="0"/>
              </a:rPr>
              <a:t>© 2011 </a:t>
            </a:r>
            <a:r>
              <a:rPr lang="en-GB" sz="800" b="0" i="0" u="sng" dirty="0" err="1">
                <a:solidFill>
                  <a:srgbClr val="000000"/>
                </a:solidFill>
                <a:effectLst/>
                <a:latin typeface="arial" panose="020B0604020202020204" pitchFamily="34" charset="0"/>
                <a:hlinkClick r:id="rId4"/>
              </a:rPr>
              <a:t>wales</a:t>
            </a:r>
            <a:r>
              <a:rPr lang="en-GB" sz="800" b="0" i="0" u="sng" dirty="0">
                <a:solidFill>
                  <a:srgbClr val="000000"/>
                </a:solidFill>
                <a:effectLst/>
                <a:latin typeface="arial" panose="020B0604020202020204" pitchFamily="34" charset="0"/>
                <a:hlinkClick r:id="rId4"/>
              </a:rPr>
              <a:t> dyslexia website</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2741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AFB960B-7BA3-CB60-14E1-863FA627562F}"/>
              </a:ext>
            </a:extLst>
          </p:cNvPr>
          <p:cNvSpPr>
            <a:spLocks noGrp="1"/>
          </p:cNvSpPr>
          <p:nvPr>
            <p:ph type="title"/>
          </p:nvPr>
        </p:nvSpPr>
        <p:spPr>
          <a:xfrm>
            <a:off x="0" y="10343885"/>
            <a:ext cx="10515600" cy="1325563"/>
          </a:xfrm>
        </p:spPr>
        <p:txBody>
          <a:bodyPr>
            <a:normAutofit/>
          </a:bodyPr>
          <a:lstStyle/>
          <a:p>
            <a:endParaRPr lang="en-US" dirty="0"/>
          </a:p>
        </p:txBody>
      </p:sp>
      <p:sp>
        <p:nvSpPr>
          <p:cNvPr id="11" name="TextBox 10">
            <a:extLst>
              <a:ext uri="{FF2B5EF4-FFF2-40B4-BE49-F238E27FC236}">
                <a16:creationId xmlns:a16="http://schemas.microsoft.com/office/drawing/2014/main" id="{370EB9D8-AC75-CCDB-7159-2B22A737E19D}"/>
              </a:ext>
            </a:extLst>
          </p:cNvPr>
          <p:cNvSpPr txBox="1"/>
          <p:nvPr/>
        </p:nvSpPr>
        <p:spPr>
          <a:xfrm>
            <a:off x="164041" y="1084384"/>
            <a:ext cx="11863917" cy="5471626"/>
          </a:xfrm>
          <a:prstGeom prst="rect">
            <a:avLst/>
          </a:prstGeom>
          <a:noFill/>
        </p:spPr>
        <p:txBody>
          <a:bodyPr wrap="square">
            <a:spAutoFit/>
          </a:bodyPr>
          <a:lstStyle/>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British Dyslexia Association (2022)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what is Dyslexia.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www.bdadyslexia.org.uk</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/dyslexia/about-dyslexia/what-is-dyslexia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2/5/2022).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British Dyslexia Association (2022).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How is it diagnosed.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www.bdadyslexia.org.uk</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/dyslexia/how-is-dyslexia-diagnosed</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9/5/2022).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Brazen, L., Boer, M., Jong, P and Bree, E., 2020. Early and late diagnosed dyslexia in secondary school: Performance on literacy skills and cognitive correlates.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Dyslexia,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[online] 26 (4), pp.359-370. 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onlinelibrary.wiley.com</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doi</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/full/10.1002/</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dys.1652</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9/5/2022).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Denton, T. and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Meindl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j., 2015. The Effect of Coloured Overlays on Reading Fluency in individuals with Dyslexia.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Behaviour Analysis in Practice,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[online] 9 (3), pp. 191-198. 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www.ncbi.nlm.nih.gov</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pmc</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/articles/PMC4999357/</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3/5/2022).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Debska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 Banff, C.,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Chyl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k.,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Dziegiel-Fivet</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Luniewska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Plewko</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J.,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Grabowska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Landerl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KI. And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Jednorog</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K., 2021. Neural patterns of word processing differ in children with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dylexia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and isolated spelling deficit.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Brain Structure and Functions,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[online] 226 (5) pp. 147-174. 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https://link.springer.com/article/10.1007/s00429-021-02255-2#article-info</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9/5/2022).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Gov.uk (2020)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Best start in speech, language and communication.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https://www.gov.uk/government/publications/best-start-in-speech-language-and-communication</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8/5/2022).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Groops</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Dyslexia Aware Counselling 2022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Addressing the emotional repercussions of dyslexia.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www.grooops.org</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8/5/2022).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Helen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Arkell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Dyslexia Charity (2022)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When should a child be screened for dyslexia</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www.helenarkell.org.uk</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/about-dyslexia/parents/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faq-for-parents.php</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(Accessed:6/5/2022).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Hayes, C., 2006.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Dyslexia in children.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1st ed. New York: Nova Science Publishers, pp. 54-57.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Kids Health (2022)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Understanding Dyslexia.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kidshealth.org</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/en/teens/dyslexia.html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2/5/2022).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Livingston, E., Siegel, L., and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Ribary</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M., 2018. Developmental dyslexia emotional impact and consequences.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Australian Journal of Learning Difficulties, </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[online] 23 (2), pp.107-135. Available at: </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www.tandfonline.com</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a:t>
            </a:r>
            <a:r>
              <a:rPr lang="en-GB" sz="9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doi</a:t>
            </a:r>
            <a:r>
              <a:rPr lang="en-GB" sz="9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/abs/10.1080/19404158.2018.1479975</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(Accessed: 9/5/2022).</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6531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31C5F5-5CF5-B37A-C711-FE1DFF67C24C}"/>
              </a:ext>
            </a:extLst>
          </p:cNvPr>
          <p:cNvSpPr txBox="1"/>
          <p:nvPr/>
        </p:nvSpPr>
        <p:spPr>
          <a:xfrm>
            <a:off x="469342" y="469718"/>
            <a:ext cx="11253315" cy="6433684"/>
          </a:xfrm>
          <a:prstGeom prst="rect">
            <a:avLst/>
          </a:prstGeom>
          <a:noFill/>
        </p:spPr>
        <p:txBody>
          <a:bodyPr wrap="square">
            <a:spAutoFit/>
          </a:bodyPr>
          <a:lstStyle/>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NHS (2022)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Dyslexia Diagnosis.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www.nhs.uk</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/conditions/dyslexia/diagnosis/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6/5/2022).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National Council for Special Education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The early signs: Ages 3-5 years.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www.sess.ie</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/dyslexia-section/early-signs-ages-3-5-years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(Assessed:9/5/2022).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Patil</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J., 2020. Controversial treatment using coloured overlays in visual processing disorders.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Indian Journal of Ophthalmology,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[online] 68 (10), pp. 23. (Accessed: 5/5/2022).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Ring, J. and Black. J., 2018. The multiple delict model of dyslexia: what does it mean for identification and intervention?.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Annals of Dyslexia,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68 (2) pp. 104-125.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Stagg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S. and Kiss, N., 2021. Room to read: The effect of extra-large letter spacing and coloured overlays over reading speed and accuracy in adolescence with dyslexia.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Research in Developmental Disabilities,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[online] 119, pp.104. 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pubmed.ncbi.nlm.nih.gov</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/34600780/</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(Assessed: 7/5/2022).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Stark, Z., Franzen, L., and Johnson , A., 2021. Insights from a dyslexia simulation front: Can we simulate reading struggles of individuals with dyslexia?.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Dyslexia,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[online] 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onlinelibrary.wiley.com</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doi</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/abs/10.1002/</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dys.1704</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(Assessed:2/5/2022).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Speechify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Dyslexia in Kids.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https://academy.speechify.com/blog/dyslexia-in-kids?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gclid</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=EAIaIQobChMIka_d7v3N9wIVVuDtCh2yKg_bEAMYASAAEgJCDPD_BwE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(Assessed: 8/5/2022).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Dyslexia Resource (2020)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Dyslexia Brain.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dyslexiaresource.org</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/dyslexia-and-the-brain/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(Assessed: 9/5/2022).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Thrive Literacy Connor (2019)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Highly effective dyslexia interventions.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a:t>
            </a:r>
            <a:r>
              <a:rPr lang="en-GB" sz="12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thriveedservices.com</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/highly-effective-dyslexia-interventions-and-programs/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(Accessed:9/5/2022).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8292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0E9E78C-0FE4-E6A3-137E-94916F948293}"/>
              </a:ext>
            </a:extLst>
          </p:cNvPr>
          <p:cNvSpPr txBox="1"/>
          <p:nvPr/>
        </p:nvSpPr>
        <p:spPr>
          <a:xfrm>
            <a:off x="322148" y="-594732"/>
            <a:ext cx="10952974" cy="7296036"/>
          </a:xfrm>
          <a:prstGeom prst="rect">
            <a:avLst/>
          </a:prstGeom>
          <a:noFill/>
        </p:spPr>
        <p:txBody>
          <a:bodyPr wrap="square">
            <a:spAutoFit/>
          </a:bodyPr>
          <a:lstStyle/>
          <a:p>
            <a:pPr algn="just">
              <a:lnSpc>
                <a:spcPct val="150000"/>
              </a:lnSpc>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Understood. Org (2022)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Is dyslexia genetic?.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at: </a:t>
            </a:r>
            <a:r>
              <a:rPr lang="en-GB" sz="1800" i="1"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https://www.understood.org/en/articles/is-dyslexia-genetic</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(Accessed: 9/5/2022).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Welsh Government (2019)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Disabled Students Allowance.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https://www.gov.uk/disabled-students-</a:t>
            </a:r>
            <a:r>
              <a:rPr lang="en-GB" sz="18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allowance-dsa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2/5/2022).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Welsh Government (2022)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Equality Act (2010).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https://www.legislation.gov.uk/</a:t>
            </a:r>
            <a:r>
              <a:rPr lang="en-GB" sz="18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ukpga</a:t>
            </a:r>
            <a:r>
              <a:rPr lang="en-GB"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/2010/15/contents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2/5/2022).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Welsh Government (2021)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Current Literacy and Dyslexia Provision in Wales.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at: </a:t>
            </a:r>
            <a:r>
              <a:rPr lang="en-GB" sz="1800" i="1"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https://gov.wales/sites/default/files/statistics-and-research/2019-08/120824-current-literacy-dyslexia-provision-en.pdf</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(Accessed: 5/5/2022).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Welsh government (2021)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Additional Learning Needs Code for Wales.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https://gov.wales/sites/default/files/publications/2021-03/the-additional-learning-</a:t>
            </a:r>
            <a:r>
              <a:rPr lang="en-GB" sz="1800" u="sng"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needs-code-for-wales</a:t>
            </a:r>
            <a:r>
              <a:rPr lang="en-GB"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-2021.pdf</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7/7/2022).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8934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1206</Words>
  <Application>Microsoft Office PowerPoint</Application>
  <PresentationFormat>Widescreen</PresentationFormat>
  <Paragraphs>25</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 Griffin</dc:creator>
  <cp:lastModifiedBy>Abbie Smith (2011587)</cp:lastModifiedBy>
  <cp:revision>4</cp:revision>
  <dcterms:created xsi:type="dcterms:W3CDTF">2022-05-09T17:05:03Z</dcterms:created>
  <dcterms:modified xsi:type="dcterms:W3CDTF">2022-05-11T06:30:48Z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577031b-11bc-4db9-b655-7d79027ad570_Enabled">
    <vt:lpwstr>true</vt:lpwstr>
  </property>
  <property fmtid="{D5CDD505-2E9C-101B-9397-08002B2CF9AE}" pid="3" name="MSIP_Label_8577031b-11bc-4db9-b655-7d79027ad570_SetDate">
    <vt:lpwstr>2022-05-09T18:48:37Z</vt:lpwstr>
  </property>
  <property fmtid="{D5CDD505-2E9C-101B-9397-08002B2CF9AE}" pid="4" name="MSIP_Label_8577031b-11bc-4db9-b655-7d79027ad570_Method">
    <vt:lpwstr>Standard</vt:lpwstr>
  </property>
  <property fmtid="{D5CDD505-2E9C-101B-9397-08002B2CF9AE}" pid="5" name="MSIP_Label_8577031b-11bc-4db9-b655-7d79027ad570_Name">
    <vt:lpwstr>8577031b-11bc-4db9-b655-7d79027ad570</vt:lpwstr>
  </property>
  <property fmtid="{D5CDD505-2E9C-101B-9397-08002B2CF9AE}" pid="6" name="MSIP_Label_8577031b-11bc-4db9-b655-7d79027ad570_SiteId">
    <vt:lpwstr>c22cc3e1-5d7f-4f4d-be03-d5a158cc9409</vt:lpwstr>
  </property>
  <property fmtid="{D5CDD505-2E9C-101B-9397-08002B2CF9AE}" pid="7" name="MSIP_Label_8577031b-11bc-4db9-b655-7d79027ad570_ActionId">
    <vt:lpwstr>b0d305ba-3649-44e7-a763-2660a23be894</vt:lpwstr>
  </property>
  <property fmtid="{D5CDD505-2E9C-101B-9397-08002B2CF9AE}" pid="8" name="MSIP_Label_8577031b-11bc-4db9-b655-7d79027ad570_ContentBits">
    <vt:lpwstr>1</vt:lpwstr>
  </property>
</Properties>
</file>