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14"/>
  </p:notesMasterIdLst>
  <p:sldIdLst>
    <p:sldId id="256" r:id="rId2"/>
    <p:sldId id="257" r:id="rId3"/>
    <p:sldId id="265" r:id="rId4"/>
    <p:sldId id="259" r:id="rId5"/>
    <p:sldId id="264" r:id="rId6"/>
    <p:sldId id="262" r:id="rId7"/>
    <p:sldId id="260" r:id="rId8"/>
    <p:sldId id="268" r:id="rId9"/>
    <p:sldId id="261" r:id="rId10"/>
    <p:sldId id="269" r:id="rId11"/>
    <p:sldId id="270" r:id="rId12"/>
    <p:sldId id="271"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D668A7-0910-B566-8DE0-09D8F215CE8F}" v="35" dt="2024-10-09T15:02:55.1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624"/>
    <p:restoredTop sz="64013"/>
  </p:normalViewPr>
  <p:slideViewPr>
    <p:cSldViewPr snapToGrid="0">
      <p:cViewPr varScale="1">
        <p:scale>
          <a:sx n="67" d="100"/>
          <a:sy n="67" d="100"/>
        </p:scale>
        <p:origin x="182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3E145F-F78D-4562-8F0D-93E32AC40584}"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US"/>
        </a:p>
      </dgm:t>
    </dgm:pt>
    <dgm:pt modelId="{7A99A1B1-7FA1-48F7-957C-93AD7CF8BD52}">
      <dgm:prSet/>
      <dgm:spPr/>
      <dgm:t>
        <a:bodyPr/>
        <a:lstStyle/>
        <a:p>
          <a:r>
            <a:rPr lang="en-US" b="1" dirty="0"/>
            <a:t>Target Market </a:t>
          </a:r>
          <a:endParaRPr lang="en-US" dirty="0"/>
        </a:p>
      </dgm:t>
    </dgm:pt>
    <dgm:pt modelId="{F68E1C93-4C8C-4619-A86E-D67FF196DF5F}" type="parTrans" cxnId="{57BDBE14-1AD5-47B3-AA5E-C05AE08540E8}">
      <dgm:prSet/>
      <dgm:spPr/>
      <dgm:t>
        <a:bodyPr/>
        <a:lstStyle/>
        <a:p>
          <a:endParaRPr lang="en-US"/>
        </a:p>
      </dgm:t>
    </dgm:pt>
    <dgm:pt modelId="{CC93AA7C-2524-4122-9E44-C3EAC173AB63}" type="sibTrans" cxnId="{57BDBE14-1AD5-47B3-AA5E-C05AE08540E8}">
      <dgm:prSet/>
      <dgm:spPr/>
      <dgm:t>
        <a:bodyPr/>
        <a:lstStyle/>
        <a:p>
          <a:endParaRPr lang="en-US"/>
        </a:p>
      </dgm:t>
    </dgm:pt>
    <dgm:pt modelId="{7DED3B5F-4A4D-4F52-BB56-02F682857179}">
      <dgm:prSet/>
      <dgm:spPr/>
      <dgm:t>
        <a:bodyPr/>
        <a:lstStyle/>
        <a:p>
          <a:pPr algn="just"/>
          <a:r>
            <a:rPr lang="en-GB" b="1" dirty="0"/>
            <a:t>Millennials and Generation Z</a:t>
          </a:r>
          <a:r>
            <a:rPr lang="en-GB" dirty="0"/>
            <a:t>, both of whom are considered green consumers, defined as individuals who prioritize sustainability and environmental concerns in their purchasing behaviour (Shrum et al., 1995) and they are the key demographic in driving Sustainable Development Goals ((Johns, 2019; Heo &amp; Muralidharan, 2017).</a:t>
          </a:r>
          <a:endParaRPr lang="en-US" dirty="0"/>
        </a:p>
      </dgm:t>
    </dgm:pt>
    <dgm:pt modelId="{458EBB0F-035D-44FE-94D5-B734B6E755F8}" type="parTrans" cxnId="{1F021C21-5440-4AB8-B987-7725D5CB1DBE}">
      <dgm:prSet/>
      <dgm:spPr/>
      <dgm:t>
        <a:bodyPr/>
        <a:lstStyle/>
        <a:p>
          <a:endParaRPr lang="en-US"/>
        </a:p>
      </dgm:t>
    </dgm:pt>
    <dgm:pt modelId="{C24E06D0-7A24-44FA-9B1D-374F4E2AAFAF}" type="sibTrans" cxnId="{1F021C21-5440-4AB8-B987-7725D5CB1DBE}">
      <dgm:prSet/>
      <dgm:spPr/>
      <dgm:t>
        <a:bodyPr/>
        <a:lstStyle/>
        <a:p>
          <a:endParaRPr lang="en-US"/>
        </a:p>
      </dgm:t>
    </dgm:pt>
    <dgm:pt modelId="{6627BE73-7E5C-479C-B7ED-3FCC7D75368C}">
      <dgm:prSet/>
      <dgm:spPr/>
      <dgm:t>
        <a:bodyPr/>
        <a:lstStyle/>
        <a:p>
          <a:pPr algn="l"/>
          <a:r>
            <a:rPr lang="en-GB" dirty="0"/>
            <a:t>These generations represent a significant part of the modern workforce and have </a:t>
          </a:r>
          <a:r>
            <a:rPr lang="en-GB" b="1" dirty="0"/>
            <a:t>high spending power</a:t>
          </a:r>
          <a:r>
            <a:rPr lang="en-GB" dirty="0"/>
            <a:t>, outpacing older generations like baby boomers in their influence (Pew Research Centre, 2015)</a:t>
          </a:r>
          <a:endParaRPr lang="en-US" dirty="0"/>
        </a:p>
      </dgm:t>
    </dgm:pt>
    <dgm:pt modelId="{210DA75C-9BE5-42ED-BCE9-55DFFC10DA09}" type="parTrans" cxnId="{16CEDB04-4143-4B24-A088-CD87F7D039D5}">
      <dgm:prSet/>
      <dgm:spPr/>
      <dgm:t>
        <a:bodyPr/>
        <a:lstStyle/>
        <a:p>
          <a:endParaRPr lang="en-US"/>
        </a:p>
      </dgm:t>
    </dgm:pt>
    <dgm:pt modelId="{EA9A1254-8944-4395-8CCD-09C70E48D678}" type="sibTrans" cxnId="{16CEDB04-4143-4B24-A088-CD87F7D039D5}">
      <dgm:prSet/>
      <dgm:spPr/>
      <dgm:t>
        <a:bodyPr/>
        <a:lstStyle/>
        <a:p>
          <a:endParaRPr lang="en-US"/>
        </a:p>
      </dgm:t>
    </dgm:pt>
    <dgm:pt modelId="{265EFA8D-04A1-364B-AF69-0CC53793F0B3}" type="pres">
      <dgm:prSet presAssocID="{C33E145F-F78D-4562-8F0D-93E32AC40584}" presName="linear" presStyleCnt="0">
        <dgm:presLayoutVars>
          <dgm:animLvl val="lvl"/>
          <dgm:resizeHandles val="exact"/>
        </dgm:presLayoutVars>
      </dgm:prSet>
      <dgm:spPr/>
    </dgm:pt>
    <dgm:pt modelId="{E74E8AB8-8E53-4C4A-AA5A-37701837D123}" type="pres">
      <dgm:prSet presAssocID="{7A99A1B1-7FA1-48F7-957C-93AD7CF8BD52}" presName="parentText" presStyleLbl="node1" presStyleIdx="0" presStyleCnt="1" custLinFactNeighborX="-1608" custLinFactNeighborY="-9643">
        <dgm:presLayoutVars>
          <dgm:chMax val="0"/>
          <dgm:bulletEnabled val="1"/>
        </dgm:presLayoutVars>
      </dgm:prSet>
      <dgm:spPr/>
    </dgm:pt>
    <dgm:pt modelId="{90DCD968-556D-6D46-81F8-416F92897D89}" type="pres">
      <dgm:prSet presAssocID="{7A99A1B1-7FA1-48F7-957C-93AD7CF8BD52}" presName="childText" presStyleLbl="revTx" presStyleIdx="0" presStyleCnt="1" custLinFactNeighborX="-229" custLinFactNeighborY="-28142">
        <dgm:presLayoutVars>
          <dgm:bulletEnabled val="1"/>
        </dgm:presLayoutVars>
      </dgm:prSet>
      <dgm:spPr/>
    </dgm:pt>
  </dgm:ptLst>
  <dgm:cxnLst>
    <dgm:cxn modelId="{16CEDB04-4143-4B24-A088-CD87F7D039D5}" srcId="{7A99A1B1-7FA1-48F7-957C-93AD7CF8BD52}" destId="{6627BE73-7E5C-479C-B7ED-3FCC7D75368C}" srcOrd="1" destOrd="0" parTransId="{210DA75C-9BE5-42ED-BCE9-55DFFC10DA09}" sibTransId="{EA9A1254-8944-4395-8CCD-09C70E48D678}"/>
    <dgm:cxn modelId="{F9AB2306-A82E-9C4C-9C1B-6F4ADBF574A9}" type="presOf" srcId="{C33E145F-F78D-4562-8F0D-93E32AC40584}" destId="{265EFA8D-04A1-364B-AF69-0CC53793F0B3}" srcOrd="0" destOrd="0" presId="urn:microsoft.com/office/officeart/2005/8/layout/vList2"/>
    <dgm:cxn modelId="{57BDBE14-1AD5-47B3-AA5E-C05AE08540E8}" srcId="{C33E145F-F78D-4562-8F0D-93E32AC40584}" destId="{7A99A1B1-7FA1-48F7-957C-93AD7CF8BD52}" srcOrd="0" destOrd="0" parTransId="{F68E1C93-4C8C-4619-A86E-D67FF196DF5F}" sibTransId="{CC93AA7C-2524-4122-9E44-C3EAC173AB63}"/>
    <dgm:cxn modelId="{5FDB1820-182F-AB40-894C-0D4233384C72}" type="presOf" srcId="{7A99A1B1-7FA1-48F7-957C-93AD7CF8BD52}" destId="{E74E8AB8-8E53-4C4A-AA5A-37701837D123}" srcOrd="0" destOrd="0" presId="urn:microsoft.com/office/officeart/2005/8/layout/vList2"/>
    <dgm:cxn modelId="{1F021C21-5440-4AB8-B987-7725D5CB1DBE}" srcId="{7A99A1B1-7FA1-48F7-957C-93AD7CF8BD52}" destId="{7DED3B5F-4A4D-4F52-BB56-02F682857179}" srcOrd="0" destOrd="0" parTransId="{458EBB0F-035D-44FE-94D5-B734B6E755F8}" sibTransId="{C24E06D0-7A24-44FA-9B1D-374F4E2AAFAF}"/>
    <dgm:cxn modelId="{A2879E2C-E22D-FC4D-83A7-14B6C1517463}" type="presOf" srcId="{7DED3B5F-4A4D-4F52-BB56-02F682857179}" destId="{90DCD968-556D-6D46-81F8-416F92897D89}" srcOrd="0" destOrd="0" presId="urn:microsoft.com/office/officeart/2005/8/layout/vList2"/>
    <dgm:cxn modelId="{2481A9BD-B6F2-AD4A-A449-492AF8B9EF85}" type="presOf" srcId="{6627BE73-7E5C-479C-B7ED-3FCC7D75368C}" destId="{90DCD968-556D-6D46-81F8-416F92897D89}" srcOrd="0" destOrd="1" presId="urn:microsoft.com/office/officeart/2005/8/layout/vList2"/>
    <dgm:cxn modelId="{786522C6-53EF-1C48-8DBC-A6736A331140}" type="presParOf" srcId="{265EFA8D-04A1-364B-AF69-0CC53793F0B3}" destId="{E74E8AB8-8E53-4C4A-AA5A-37701837D123}" srcOrd="0" destOrd="0" presId="urn:microsoft.com/office/officeart/2005/8/layout/vList2"/>
    <dgm:cxn modelId="{0E32314F-0053-DD48-B587-101C7AEEF5AF}" type="presParOf" srcId="{265EFA8D-04A1-364B-AF69-0CC53793F0B3}" destId="{90DCD968-556D-6D46-81F8-416F92897D89}"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4E8AB8-8E53-4C4A-AA5A-37701837D123}">
      <dsp:nvSpPr>
        <dsp:cNvPr id="0" name=""/>
        <dsp:cNvSpPr/>
      </dsp:nvSpPr>
      <dsp:spPr>
        <a:xfrm>
          <a:off x="0" y="0"/>
          <a:ext cx="5055297" cy="64759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kern="1200" dirty="0"/>
            <a:t>Target Market </a:t>
          </a:r>
          <a:endParaRPr lang="en-US" sz="2700" kern="1200" dirty="0"/>
        </a:p>
      </dsp:txBody>
      <dsp:txXfrm>
        <a:off x="31613" y="31613"/>
        <a:ext cx="4992071" cy="584369"/>
      </dsp:txXfrm>
    </dsp:sp>
    <dsp:sp modelId="{90DCD968-556D-6D46-81F8-416F92897D89}">
      <dsp:nvSpPr>
        <dsp:cNvPr id="0" name=""/>
        <dsp:cNvSpPr/>
      </dsp:nvSpPr>
      <dsp:spPr>
        <a:xfrm>
          <a:off x="0" y="772331"/>
          <a:ext cx="5055297" cy="4247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506" tIns="34290" rIns="192024" bIns="34290" numCol="1" spcCol="1270" anchor="t" anchorCtr="0">
          <a:noAutofit/>
        </a:bodyPr>
        <a:lstStyle/>
        <a:p>
          <a:pPr marL="228600" lvl="1" indent="-228600" algn="just" defTabSz="933450">
            <a:lnSpc>
              <a:spcPct val="90000"/>
            </a:lnSpc>
            <a:spcBef>
              <a:spcPct val="0"/>
            </a:spcBef>
            <a:spcAft>
              <a:spcPct val="20000"/>
            </a:spcAft>
            <a:buChar char="•"/>
          </a:pPr>
          <a:r>
            <a:rPr lang="en-GB" sz="2100" b="1" kern="1200" dirty="0"/>
            <a:t>Millennials and Generation Z</a:t>
          </a:r>
          <a:r>
            <a:rPr lang="en-GB" sz="2100" kern="1200" dirty="0"/>
            <a:t>, both of whom are considered green consumers, defined as individuals who prioritize sustainability and environmental concerns in their purchasing behaviour (Shrum et al., 1995) and they are the key demographic in driving Sustainable Development Goals ((Johns, 2019; Heo &amp; Muralidharan, 2017).</a:t>
          </a:r>
          <a:endParaRPr lang="en-US" sz="2100" kern="1200" dirty="0"/>
        </a:p>
        <a:p>
          <a:pPr marL="228600" lvl="1" indent="-228600" algn="l" defTabSz="933450">
            <a:lnSpc>
              <a:spcPct val="90000"/>
            </a:lnSpc>
            <a:spcBef>
              <a:spcPct val="0"/>
            </a:spcBef>
            <a:spcAft>
              <a:spcPct val="20000"/>
            </a:spcAft>
            <a:buChar char="•"/>
          </a:pPr>
          <a:r>
            <a:rPr lang="en-GB" sz="2100" kern="1200" dirty="0"/>
            <a:t>These generations represent a significant part of the modern workforce and have </a:t>
          </a:r>
          <a:r>
            <a:rPr lang="en-GB" sz="2100" b="1" kern="1200" dirty="0"/>
            <a:t>high spending power</a:t>
          </a:r>
          <a:r>
            <a:rPr lang="en-GB" sz="2100" kern="1200" dirty="0"/>
            <a:t>, outpacing older generations like baby boomers in their influence (Pew Research Centre, 2015)</a:t>
          </a:r>
          <a:endParaRPr lang="en-US" sz="2100" kern="1200" dirty="0"/>
        </a:p>
      </dsp:txBody>
      <dsp:txXfrm>
        <a:off x="0" y="772331"/>
        <a:ext cx="5055297" cy="424763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B21577-81DA-CF45-A46E-0120D9E9AD51}" type="datetimeFigureOut">
              <a:rPr lang="en-US" smtClean="0"/>
              <a:t>10/9/2024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94ED93-76C8-8943-8016-F65F9B402DEB}" type="slidenum">
              <a:rPr lang="en-US" smtClean="0"/>
              <a:t>‹#›</a:t>
            </a:fld>
            <a:endParaRPr lang="en-US"/>
          </a:p>
        </p:txBody>
      </p:sp>
    </p:spTree>
    <p:extLst>
      <p:ext uri="{BB962C8B-B14F-4D97-AF65-F5344CB8AC3E}">
        <p14:creationId xmlns:p14="http://schemas.microsoft.com/office/powerpoint/2010/main" val="15722295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my presentation on the feasibility of an international Christmas Market focusing on sustainability. A unique event in Wales which we hope to draw international attention and visitors.</a:t>
            </a:r>
          </a:p>
        </p:txBody>
      </p:sp>
      <p:sp>
        <p:nvSpPr>
          <p:cNvPr id="4" name="Slide Number Placeholder 3"/>
          <p:cNvSpPr>
            <a:spLocks noGrp="1"/>
          </p:cNvSpPr>
          <p:nvPr>
            <p:ph type="sldNum" sz="quarter" idx="5"/>
          </p:nvPr>
        </p:nvSpPr>
        <p:spPr/>
        <p:txBody>
          <a:bodyPr/>
          <a:lstStyle/>
          <a:p>
            <a:fld id="{1094ED93-76C8-8943-8016-F65F9B402DEB}" type="slidenum">
              <a:rPr lang="en-US" smtClean="0"/>
              <a:t>1</a:t>
            </a:fld>
            <a:endParaRPr lang="en-US"/>
          </a:p>
        </p:txBody>
      </p:sp>
    </p:spTree>
    <p:extLst>
      <p:ext uri="{BB962C8B-B14F-4D97-AF65-F5344CB8AC3E}">
        <p14:creationId xmlns:p14="http://schemas.microsoft.com/office/powerpoint/2010/main" val="11067964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chose to organize this event due to my natural interest in sustainability, particularly as sustainable living has become a growing trend. According to Robinson (2017), socially responsible consumption (SRC) behaviours have steadily increased over recent years and appear to be part of a lasting trend. However, during Christmas, consumerism often contradicts sustainability as people are overstimulated to purchase unsustainable gifts.</a:t>
            </a:r>
          </a:p>
          <a:p>
            <a:r>
              <a:rPr lang="en-GB" dirty="0"/>
              <a:t>Despite the </a:t>
            </a:r>
            <a:r>
              <a:rPr lang="en-GB" b="1" dirty="0"/>
              <a:t>United Kingdom</a:t>
            </a:r>
            <a:r>
              <a:rPr lang="en-GB" dirty="0"/>
              <a:t> having the highest spending during Christmas compared to other European nations, there is a growing interest in sustainable development (Johns, 2019). Contemporary society is increasingly driven by diverse lifestyles that emphasize sustainability, such as reduced consumption, second-hand shopping, and adopting eco-conscious diets (</a:t>
            </a:r>
            <a:r>
              <a:rPr lang="en-GB" dirty="0" err="1"/>
              <a:t>Gilg</a:t>
            </a:r>
            <a:r>
              <a:rPr lang="en-GB" dirty="0"/>
              <a:t>, Barr, &amp; Ford, 2005). These behaviours directly conflict with the excesses of Christmas, traditionally associated with overconsumption (Thrift &amp; Olds, 1996, cited in </a:t>
            </a:r>
            <a:r>
              <a:rPr lang="en-GB" dirty="0" err="1"/>
              <a:t>Farbotko</a:t>
            </a:r>
            <a:r>
              <a:rPr lang="en-GB" dirty="0"/>
              <a:t> &amp; Head, 2013). Additionally, the current cost-of-living pressures are driving consumers towards more conscientious shopping habits, such as buying fewer items and choosing </a:t>
            </a:r>
            <a:r>
              <a:rPr lang="en-GB" dirty="0" err="1"/>
              <a:t>secondhand</a:t>
            </a:r>
            <a:r>
              <a:rPr lang="en-GB" dirty="0"/>
              <a:t> fashion (Mintel, 2024 Fashion &amp; Sustainability). </a:t>
            </a:r>
          </a:p>
          <a:p>
            <a:endParaRPr lang="en-GB" dirty="0"/>
          </a:p>
          <a:p>
            <a:r>
              <a:rPr lang="en-GB" dirty="0"/>
              <a:t>This event provides an ideal platform for consumers seeking to align their holiday practices with these trends.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Every holiday season, consumers face overwhelming marketing campaigns pressuring them to buy. </a:t>
            </a:r>
            <a:r>
              <a:rPr lang="en-GB" b="1" dirty="0"/>
              <a:t>Thus, the need for an alternative, such as an Sustainable Christmas Market, which is a great event who can potentially attract lots of international visitors and tourists. </a:t>
            </a:r>
          </a:p>
          <a:p>
            <a:endParaRPr lang="en-US" dirty="0"/>
          </a:p>
        </p:txBody>
      </p:sp>
      <p:sp>
        <p:nvSpPr>
          <p:cNvPr id="4" name="Slide Number Placeholder 3"/>
          <p:cNvSpPr>
            <a:spLocks noGrp="1"/>
          </p:cNvSpPr>
          <p:nvPr>
            <p:ph type="sldNum" sz="quarter" idx="5"/>
          </p:nvPr>
        </p:nvSpPr>
        <p:spPr/>
        <p:txBody>
          <a:bodyPr/>
          <a:lstStyle/>
          <a:p>
            <a:fld id="{1094ED93-76C8-8943-8016-F65F9B402DEB}" type="slidenum">
              <a:rPr lang="en-US" smtClean="0"/>
              <a:t>2</a:t>
            </a:fld>
            <a:endParaRPr lang="en-US"/>
          </a:p>
        </p:txBody>
      </p:sp>
    </p:spTree>
    <p:extLst>
      <p:ext uri="{BB962C8B-B14F-4D97-AF65-F5344CB8AC3E}">
        <p14:creationId xmlns:p14="http://schemas.microsoft.com/office/powerpoint/2010/main" val="15462382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event idea is a 2-day Sustainable Christmas Market in Cardiff.  This market will focus on mindful consumption by selecting traders who offer sustainable alternatives and creating a holistic, eco-conscious Christmas experience. From naturally dyed clothing to vegan food and second-hand items, it will promote a circular economy in a festive yet sustainable atmosphere. On each day of the event there will be 40 Welsh stalls and charities providing a wide range of offers such as the chance to donate to charity in the name of someone you love, plastic free gifts, experiences, vegan food. The event will have live music, and it will provide kids entrainment. The event will be unique to the Welsh scene as so far there has not been a Christmas Market focusing on sustainability only with strong criteria for the traders that are allowed to sell and participate. </a:t>
            </a:r>
            <a:endParaRPr lang="en-US" dirty="0"/>
          </a:p>
        </p:txBody>
      </p:sp>
      <p:sp>
        <p:nvSpPr>
          <p:cNvPr id="4" name="Slide Number Placeholder 3"/>
          <p:cNvSpPr>
            <a:spLocks noGrp="1"/>
          </p:cNvSpPr>
          <p:nvPr>
            <p:ph type="sldNum" sz="quarter" idx="5"/>
          </p:nvPr>
        </p:nvSpPr>
        <p:spPr/>
        <p:txBody>
          <a:bodyPr/>
          <a:lstStyle/>
          <a:p>
            <a:fld id="{1094ED93-76C8-8943-8016-F65F9B402DEB}" type="slidenum">
              <a:rPr lang="en-US" smtClean="0"/>
              <a:t>3</a:t>
            </a:fld>
            <a:endParaRPr lang="en-US"/>
          </a:p>
        </p:txBody>
      </p:sp>
    </p:spTree>
    <p:extLst>
      <p:ext uri="{BB962C8B-B14F-4D97-AF65-F5344CB8AC3E}">
        <p14:creationId xmlns:p14="http://schemas.microsoft.com/office/powerpoint/2010/main" val="1687244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Target Market:</a:t>
            </a:r>
          </a:p>
          <a:p>
            <a:pPr>
              <a:buFont typeface="Arial" panose="020B0604020202020204" pitchFamily="34" charset="0"/>
              <a:buChar char="•"/>
            </a:pPr>
            <a:r>
              <a:rPr lang="en-GB" dirty="0"/>
              <a:t>The event will focus on </a:t>
            </a:r>
            <a:r>
              <a:rPr lang="en-GB" b="1" dirty="0"/>
              <a:t>Millennials and Generation Z</a:t>
            </a:r>
            <a:r>
              <a:rPr lang="en-GB" dirty="0"/>
              <a:t>, both of whom are considered green consumers, defined as individuals who prioritize sustainability and environmental concerns in their purchasing </a:t>
            </a:r>
            <a:r>
              <a:rPr lang="en-GB" dirty="0" err="1"/>
              <a:t>behavior</a:t>
            </a:r>
            <a:r>
              <a:rPr lang="en-GB" dirty="0"/>
              <a:t> (Shrum, McCarty &amp; Lowrey, 1995).</a:t>
            </a:r>
          </a:p>
          <a:p>
            <a:pPr>
              <a:buFont typeface="Arial" panose="020B0604020202020204" pitchFamily="34" charset="0"/>
              <a:buChar char="•"/>
            </a:pPr>
            <a:r>
              <a:rPr lang="en-GB" dirty="0"/>
              <a:t>Green consumers embrace sustainability as a lifestyle, focusing on </a:t>
            </a:r>
            <a:r>
              <a:rPr lang="en-GB" b="1" dirty="0"/>
              <a:t>resource efficiency, waste minimization</a:t>
            </a:r>
            <a:r>
              <a:rPr lang="en-GB" dirty="0"/>
              <a:t>, and finding satisfaction in </a:t>
            </a:r>
            <a:r>
              <a:rPr lang="en-GB" b="1" dirty="0"/>
              <a:t>less materialistic</a:t>
            </a:r>
            <a:r>
              <a:rPr lang="en-GB" dirty="0"/>
              <a:t> ways of living (Mont &amp; </a:t>
            </a:r>
            <a:r>
              <a:rPr lang="en-GB" dirty="0" err="1"/>
              <a:t>Plepys</a:t>
            </a:r>
            <a:r>
              <a:rPr lang="en-GB" dirty="0"/>
              <a:t>, 2007).</a:t>
            </a:r>
          </a:p>
          <a:p>
            <a:pPr>
              <a:buFont typeface="Arial" panose="020B0604020202020204" pitchFamily="34" charset="0"/>
              <a:buChar char="•"/>
            </a:pPr>
            <a:r>
              <a:rPr lang="en-GB" b="1" dirty="0"/>
              <a:t>Millennials</a:t>
            </a:r>
            <a:r>
              <a:rPr lang="en-GB" dirty="0"/>
              <a:t> and </a:t>
            </a:r>
            <a:r>
              <a:rPr lang="en-GB" b="1" dirty="0"/>
              <a:t>Generation Z</a:t>
            </a:r>
            <a:r>
              <a:rPr lang="en-GB" dirty="0"/>
              <a:t> are particularly environmentally conscious, making them a key demographic in driving </a:t>
            </a:r>
            <a:r>
              <a:rPr lang="en-GB" b="1" dirty="0"/>
              <a:t>Sustainable Development Goals</a:t>
            </a:r>
            <a:r>
              <a:rPr lang="en-GB" dirty="0"/>
              <a:t> (SDGs) (Heo &amp; Muralidharan, 2017).</a:t>
            </a:r>
          </a:p>
          <a:p>
            <a:pPr>
              <a:buFont typeface="Arial" panose="020B0604020202020204" pitchFamily="34" charset="0"/>
              <a:buChar char="•"/>
            </a:pPr>
            <a:r>
              <a:rPr lang="en-GB" dirty="0"/>
              <a:t>These generations represent a significant part of the modern workforce and have </a:t>
            </a:r>
            <a:r>
              <a:rPr lang="en-GB" b="1" dirty="0"/>
              <a:t>high spending power</a:t>
            </a:r>
            <a:r>
              <a:rPr lang="en-GB" dirty="0"/>
              <a:t>, outpacing older generations like baby boomers in their influence (Fry, 2015, cited in Heo &amp; Muralidharan, 2017).</a:t>
            </a:r>
          </a:p>
          <a:p>
            <a:r>
              <a:rPr lang="en-GB" b="1" dirty="0"/>
              <a:t>Demand:</a:t>
            </a:r>
          </a:p>
          <a:p>
            <a:pPr>
              <a:buFont typeface="Arial" panose="020B0604020202020204" pitchFamily="34" charset="0"/>
              <a:buChar char="•"/>
            </a:pPr>
            <a:r>
              <a:rPr lang="en-GB" dirty="0"/>
              <a:t>Research indicates that </a:t>
            </a:r>
            <a:r>
              <a:rPr lang="en-GB" b="1" dirty="0"/>
              <a:t>cost of living pressures</a:t>
            </a:r>
            <a:r>
              <a:rPr lang="en-GB" dirty="0"/>
              <a:t> have pushed consumers towards </a:t>
            </a:r>
            <a:r>
              <a:rPr lang="en-GB" b="1" dirty="0"/>
              <a:t>conscientious shopping behaviours</a:t>
            </a:r>
            <a:r>
              <a:rPr lang="en-GB" dirty="0"/>
              <a:t>, such as buying fewer items, selling unused items, and opting for second-hand fashion (Mintel, 2024). This indicates that there will be demand for such an event in Wales, given that it will also be the 1</a:t>
            </a:r>
            <a:r>
              <a:rPr lang="en-GB" baseline="30000" dirty="0"/>
              <a:t>st</a:t>
            </a:r>
            <a:r>
              <a:rPr lang="en-GB" dirty="0"/>
              <a:t> of its kind. </a:t>
            </a:r>
          </a:p>
          <a:p>
            <a:pPr>
              <a:buFont typeface="Arial" panose="020B0604020202020204" pitchFamily="34" charset="0"/>
              <a:buChar char="•"/>
            </a:pPr>
            <a:r>
              <a:rPr lang="en-GB" dirty="0"/>
              <a:t>There is growing interest in sustainable Christmas markets, driven by increasing consumer awareness of environmental impacts, even during the festive season. Research shows that over half of UK adults (53%) are considering ways to make their Christmas celebrations more environmentally friendly. Younger consumers (18-34 years old) are particularly engaged, with 52% seeking out retailers with strong sustainability credentials and many willing to pay more for eco-friendly products, despite the ongoing cost-of-living challenges​</a:t>
            </a:r>
          </a:p>
          <a:p>
            <a:pPr>
              <a:buFont typeface="Arial" panose="020B0604020202020204" pitchFamily="34" charset="0"/>
              <a:buChar char="•"/>
            </a:pPr>
            <a:r>
              <a:rPr lang="en-GB" dirty="0"/>
              <a:t>For </a:t>
            </a:r>
            <a:r>
              <a:rPr lang="en-GB" b="1" dirty="0"/>
              <a:t>young consumers</a:t>
            </a:r>
            <a:r>
              <a:rPr lang="en-GB" dirty="0"/>
              <a:t>, price often takes priority over sustainability,  however over 57% of buyers considering </a:t>
            </a:r>
            <a:r>
              <a:rPr lang="en-GB" b="1" dirty="0"/>
              <a:t>sustainability important in fashion and impact the way they purchase</a:t>
            </a:r>
            <a:r>
              <a:rPr lang="en-GB" dirty="0"/>
              <a:t>(Mintel, 2024).</a:t>
            </a:r>
          </a:p>
          <a:p>
            <a:pPr>
              <a:buFont typeface="Arial" panose="020B0604020202020204" pitchFamily="34" charset="0"/>
              <a:buChar char="•"/>
            </a:pPr>
            <a:endParaRPr lang="en-GB" dirty="0"/>
          </a:p>
          <a:p>
            <a:endParaRPr lang="en-US" dirty="0"/>
          </a:p>
        </p:txBody>
      </p:sp>
      <p:sp>
        <p:nvSpPr>
          <p:cNvPr id="4" name="Slide Number Placeholder 3"/>
          <p:cNvSpPr>
            <a:spLocks noGrp="1"/>
          </p:cNvSpPr>
          <p:nvPr>
            <p:ph type="sldNum" sz="quarter" idx="5"/>
          </p:nvPr>
        </p:nvSpPr>
        <p:spPr/>
        <p:txBody>
          <a:bodyPr/>
          <a:lstStyle/>
          <a:p>
            <a:fld id="{1094ED93-76C8-8943-8016-F65F9B402DEB}" type="slidenum">
              <a:rPr lang="en-US" smtClean="0"/>
              <a:t>4</a:t>
            </a:fld>
            <a:endParaRPr lang="en-US"/>
          </a:p>
        </p:txBody>
      </p:sp>
    </p:spTree>
    <p:extLst>
      <p:ext uri="{BB962C8B-B14F-4D97-AF65-F5344CB8AC3E}">
        <p14:creationId xmlns:p14="http://schemas.microsoft.com/office/powerpoint/2010/main" val="24257951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Competition:</a:t>
            </a:r>
          </a:p>
          <a:p>
            <a:pPr>
              <a:buFont typeface="Arial" panose="020B0604020202020204" pitchFamily="34" charset="0"/>
              <a:buChar char="•"/>
            </a:pPr>
            <a:r>
              <a:rPr lang="en-GB" b="1" dirty="0"/>
              <a:t>Winter Wonderland</a:t>
            </a:r>
            <a:r>
              <a:rPr lang="en-GB" dirty="0"/>
              <a:t> and other Christmas markets in Cardiff, alongside mall retailers, present competition. Their strength lies in an already established popularity and online shopping is more accessible. Nevertheless, this does not provide an authentic, meaningful experience and can also be associated with stress since the environments in malls can get extremely overcrowded. </a:t>
            </a:r>
          </a:p>
          <a:p>
            <a:pPr>
              <a:buFont typeface="Arial" panose="020B0604020202020204" pitchFamily="34" charset="0"/>
              <a:buChar char="•"/>
            </a:pPr>
            <a:endParaRPr lang="en-GB" dirty="0"/>
          </a:p>
          <a:p>
            <a:pPr>
              <a:buFont typeface="Arial" panose="020B0604020202020204" pitchFamily="34" charset="0"/>
              <a:buChar char="•"/>
            </a:pPr>
            <a:r>
              <a:rPr lang="en-GB" dirty="0"/>
              <a:t>Our event  </a:t>
            </a:r>
            <a:r>
              <a:rPr lang="en-GB" b="1" dirty="0"/>
              <a:t>differentiate</a:t>
            </a:r>
            <a:r>
              <a:rPr lang="en-GB" dirty="0"/>
              <a:t> itself by focusing 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Creating that nostalgia for homemade goods and locally crafted items &amp; making people feel good about themselves through the gifts they decide to buy (e.g. supporting a charity through a donation in the name of someone they love, planting a tree, buying beauty products that are plastic free and zero waste, buying beautiful vintage fashion). </a:t>
            </a:r>
            <a:r>
              <a:rPr lang="en-GB" dirty="0"/>
              <a:t> A sustainable market that focuses on circular economy principles, where stalls offer pre-loved, repurposed, or upcycled items, would appeal to this group and offer something unique compared to conventional markets. (SAP News, 2022)</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The market will focus on creating an experience over excess , emphasizing sustainability and mindful consumption as its core values.</a:t>
            </a:r>
            <a:r>
              <a:rPr lang="en-GB" dirty="0"/>
              <a:t> A sustainable Christmas market could emphasize its transparency about environmental impacts by working with vendors who openly share their sustainability practices. Additionally, offering educational information about the products sold (e.g., carbon footprint, materials used) would position the market as a hub for responsible consumption and provide a competitive edge​. (CIM, 2021)</a:t>
            </a:r>
          </a:p>
          <a:p>
            <a:pPr>
              <a:buFont typeface="Arial" panose="020B0604020202020204" pitchFamily="34" charset="0"/>
              <a:buChar char="•"/>
            </a:pPr>
            <a:endParaRPr lang="en-GB" dirty="0"/>
          </a:p>
          <a:p>
            <a:pPr>
              <a:buFont typeface="Arial" panose="020B0604020202020204" pitchFamily="34" charset="0"/>
              <a:buChar char="•"/>
            </a:pPr>
            <a:endParaRPr lang="en-GB" dirty="0"/>
          </a:p>
          <a:p>
            <a:pPr>
              <a:buFont typeface="Arial" panose="020B0604020202020204" pitchFamily="34" charset="0"/>
              <a:buChar char="•"/>
            </a:pPr>
            <a:endParaRPr lang="en-GB" dirty="0"/>
          </a:p>
          <a:p>
            <a:pPr>
              <a:buFont typeface="Arial" panose="020B0604020202020204" pitchFamily="34" charset="0"/>
              <a:buChar char="•"/>
            </a:pPr>
            <a:endParaRPr lang="en-GB" dirty="0"/>
          </a:p>
          <a:p>
            <a:endParaRPr lang="en-US" dirty="0"/>
          </a:p>
        </p:txBody>
      </p:sp>
      <p:sp>
        <p:nvSpPr>
          <p:cNvPr id="4" name="Slide Number Placeholder 3"/>
          <p:cNvSpPr>
            <a:spLocks noGrp="1"/>
          </p:cNvSpPr>
          <p:nvPr>
            <p:ph type="sldNum" sz="quarter" idx="5"/>
          </p:nvPr>
        </p:nvSpPr>
        <p:spPr/>
        <p:txBody>
          <a:bodyPr/>
          <a:lstStyle/>
          <a:p>
            <a:fld id="{1094ED93-76C8-8943-8016-F65F9B402DEB}" type="slidenum">
              <a:rPr lang="en-US" smtClean="0"/>
              <a:t>5</a:t>
            </a:fld>
            <a:endParaRPr lang="en-US"/>
          </a:p>
        </p:txBody>
      </p:sp>
    </p:spTree>
    <p:extLst>
      <p:ext uri="{BB962C8B-B14F-4D97-AF65-F5344CB8AC3E}">
        <p14:creationId xmlns:p14="http://schemas.microsoft.com/office/powerpoint/2010/main" val="20027118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rtl="0">
              <a:lnSpc>
                <a:spcPct val="115000"/>
              </a:lnSpc>
              <a:spcAft>
                <a:spcPts val="800"/>
              </a:spcAft>
              <a:buFont typeface="Symbol" pitchFamily="2" charset="2"/>
              <a:buChar char=""/>
            </a:pPr>
            <a:r>
              <a:rPr lang="en-GB" sz="1800" b="1" kern="100" dirty="0">
                <a:effectLst/>
                <a:latin typeface="Aptos" panose="020B0004020202020204" pitchFamily="34" charset="0"/>
                <a:ea typeface="DengXian" panose="02010600030101010101" pitchFamily="2" charset="-122"/>
                <a:cs typeface="Arial" panose="020B0604020202020204" pitchFamily="34" charset="0"/>
              </a:rPr>
              <a:t>Marketing activity:</a:t>
            </a:r>
            <a:r>
              <a:rPr lang="en-GB" sz="1800" kern="100" dirty="0">
                <a:effectLst/>
                <a:latin typeface="Aptos" panose="020B0004020202020204" pitchFamily="34" charset="0"/>
                <a:ea typeface="DengXian" panose="02010600030101010101" pitchFamily="2" charset="-122"/>
                <a:cs typeface="Arial" panose="020B0604020202020204" pitchFamily="34" charset="0"/>
              </a:rPr>
              <a:t> </a:t>
            </a:r>
          </a:p>
          <a:p>
            <a:pPr marL="228600">
              <a:lnSpc>
                <a:spcPct val="115000"/>
              </a:lnSpc>
              <a:spcAft>
                <a:spcPts val="800"/>
              </a:spcAft>
            </a:pPr>
            <a:r>
              <a:rPr lang="en-GB" sz="1800" b="1" kern="100" dirty="0">
                <a:effectLst/>
                <a:latin typeface="Aptos" panose="020B0004020202020204" pitchFamily="34" charset="0"/>
                <a:ea typeface="DengXian" panose="02010600030101010101" pitchFamily="2" charset="-122"/>
                <a:cs typeface="Arial" panose="020B0604020202020204" pitchFamily="34" charset="0"/>
              </a:rPr>
              <a:t>Based on research on the type of marketing that works best for targeting Millennials and. Gen Z, we have found the following marketing activity to be the most suitable for our event and the marketing efforts and materials should be ready to go out in November (</a:t>
            </a:r>
            <a:r>
              <a:rPr lang="en-GB" sz="2800" b="1" dirty="0"/>
              <a:t>Williams, &amp; Page, 2011). </a:t>
            </a:r>
            <a:r>
              <a:rPr lang="en-GB" sz="1800" b="1" kern="100" dirty="0">
                <a:effectLst/>
                <a:latin typeface="Aptos" panose="020B0004020202020204" pitchFamily="34" charset="0"/>
                <a:ea typeface="DengXian" panose="02010600030101010101" pitchFamily="2" charset="-122"/>
                <a:cs typeface="Arial" panose="020B0604020202020204" pitchFamily="34" charset="0"/>
              </a:rPr>
              <a:t>The marketing initiatives will be:</a:t>
            </a:r>
          </a:p>
          <a:p>
            <a:pPr marL="514350" indent="-285750">
              <a:lnSpc>
                <a:spcPct val="115000"/>
              </a:lnSpc>
              <a:spcAft>
                <a:spcPts val="800"/>
              </a:spcAft>
              <a:buFont typeface="Arial" panose="020B0604020202020204" pitchFamily="34" charset="0"/>
              <a:buChar char="•"/>
            </a:pPr>
            <a:endParaRPr lang="en-GB" dirty="0"/>
          </a:p>
          <a:p>
            <a:pPr marL="514350" indent="-285750">
              <a:lnSpc>
                <a:spcPct val="115000"/>
              </a:lnSpc>
              <a:spcAft>
                <a:spcPts val="800"/>
              </a:spcAft>
              <a:buFont typeface="Arial" panose="020B0604020202020204" pitchFamily="34" charset="0"/>
              <a:buChar char="•"/>
            </a:pPr>
            <a:r>
              <a:rPr lang="en-GB" dirty="0"/>
              <a:t>Focus on social media channels where Gen Z is most active, such as Instagram, TikTok, and Snapchat.</a:t>
            </a:r>
          </a:p>
          <a:p>
            <a:pPr marL="514350" indent="-285750">
              <a:lnSpc>
                <a:spcPct val="115000"/>
              </a:lnSpc>
              <a:spcAft>
                <a:spcPts val="800"/>
              </a:spcAft>
              <a:buFont typeface="Arial" panose="020B0604020202020204" pitchFamily="34" charset="0"/>
              <a:buChar char="•"/>
            </a:pPr>
            <a:r>
              <a:rPr lang="en-GB" dirty="0"/>
              <a:t>Partner with local micro-influencers in Cardiff to promote the market to their followers, give them a ticket for free to attend and arrange with them to share material on their social. </a:t>
            </a:r>
          </a:p>
          <a:p>
            <a:pPr marL="514350" indent="-285750" algn="l" rtl="0">
              <a:lnSpc>
                <a:spcPct val="115000"/>
              </a:lnSpc>
              <a:spcAft>
                <a:spcPts val="800"/>
              </a:spcAft>
              <a:buFont typeface="Arial" panose="020B0604020202020204" pitchFamily="34" charset="0"/>
              <a:buChar char="•"/>
            </a:pPr>
            <a:r>
              <a:rPr lang="en-GB" dirty="0"/>
              <a:t>University Distribution: Place posters on noticeboards around university campuses like Cardiff University, Cardiff Met, and the University of South Wales.</a:t>
            </a:r>
          </a:p>
          <a:p>
            <a:pPr marL="285750" indent="-285750" algn="l">
              <a:buFont typeface="Arial" panose="020B0604020202020204" pitchFamily="34" charset="0"/>
              <a:buChar char="•"/>
            </a:pPr>
            <a:r>
              <a:rPr lang="en-GB" dirty="0"/>
              <a:t>Partner with local micro-influencers in Cardiff to promote the market to their followers, give them a ticket for free / pay a small fee for the collaboration. </a:t>
            </a:r>
          </a:p>
          <a:p>
            <a:pPr marL="285750" indent="-285750">
              <a:buFont typeface="Arial" panose="020B0604020202020204" pitchFamily="34" charset="0"/>
              <a:buChar char="•"/>
            </a:pPr>
            <a:r>
              <a:rPr lang="en-GB" dirty="0"/>
              <a:t>Place posters on noticeboards around university campuses</a:t>
            </a:r>
          </a:p>
          <a:p>
            <a:pPr marL="285750" indent="-285750">
              <a:buFont typeface="Arial" panose="020B0604020202020204" pitchFamily="34" charset="0"/>
              <a:buChar char="•"/>
            </a:pPr>
            <a:r>
              <a:rPr lang="en-GB" dirty="0"/>
              <a:t>Send emails to a curated list of local businesses in Cardiff, inviting them to take part in the market or sponsor certain aspects of the event.</a:t>
            </a:r>
          </a:p>
          <a:p>
            <a:pPr marL="285750" indent="-285750">
              <a:buFont typeface="Arial" panose="020B0604020202020204" pitchFamily="34" charset="0"/>
              <a:buChar char="•"/>
            </a:pPr>
            <a:r>
              <a:rPr lang="en-GB" dirty="0"/>
              <a:t>Partner with Cardiff’s universities to feature the Christmas market in their student newsletters and internal communications.</a:t>
            </a:r>
          </a:p>
          <a:p>
            <a:pPr marL="285750" indent="-285750">
              <a:buFont typeface="Arial" panose="020B0604020202020204" pitchFamily="34" charset="0"/>
              <a:buChar char="•"/>
            </a:pPr>
            <a:r>
              <a:rPr lang="en-GB" dirty="0"/>
              <a:t>Local and international TV and Radio. </a:t>
            </a:r>
          </a:p>
          <a:p>
            <a:pPr marL="285750" indent="-285750">
              <a:buFont typeface="Arial" panose="020B0604020202020204" pitchFamily="34" charset="0"/>
              <a:buChar char="•"/>
            </a:pPr>
            <a:r>
              <a:rPr lang="en-GB" dirty="0"/>
              <a:t>Create a simple landing page or website for the market with all the event details, including a countdown, ticketing options, and stallholder info.</a:t>
            </a:r>
          </a:p>
          <a:p>
            <a:endParaRPr lang="en-GB" sz="1600" kern="100" dirty="0">
              <a:effectLst/>
              <a:latin typeface="Aptos" panose="020B0004020202020204" pitchFamily="34" charset="0"/>
              <a:ea typeface="DengXian" panose="02010600030101010101" pitchFamily="2" charset="-122"/>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094ED93-76C8-8943-8016-F65F9B402DEB}" type="slidenum">
              <a:rPr lang="en-US" smtClean="0"/>
              <a:t>6</a:t>
            </a:fld>
            <a:endParaRPr lang="en-US"/>
          </a:p>
        </p:txBody>
      </p:sp>
    </p:spTree>
    <p:extLst>
      <p:ext uri="{BB962C8B-B14F-4D97-AF65-F5344CB8AC3E}">
        <p14:creationId xmlns:p14="http://schemas.microsoft.com/office/powerpoint/2010/main" val="28210988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Operational Factors. We have decided the event should be in Cardiff, in close proximity to Cardiff Airport and Bristol Airport to attract tourists that want to visit Wales.</a:t>
            </a:r>
          </a:p>
          <a:p>
            <a:endParaRPr lang="en-US" b="1" dirty="0"/>
          </a:p>
          <a:p>
            <a:r>
              <a:rPr lang="en-US" b="1" dirty="0"/>
              <a:t>In terms of venue and facilities we have decided on the following: </a:t>
            </a:r>
          </a:p>
          <a:p>
            <a:endParaRPr lang="en-US" b="1" dirty="0"/>
          </a:p>
          <a:p>
            <a:r>
              <a:rPr lang="en-US" b="1" dirty="0"/>
              <a:t>Venue: </a:t>
            </a:r>
            <a:r>
              <a:rPr lang="en-US" dirty="0"/>
              <a:t>Tramshed, Cardiff, a historic building with exposed brickwork and high-ceilinged, capacity of 1000 people, multiple spaces than can be transformed to suit the event: main hall, cinema room, bar and restaurant areas, meeting spaces (can be turned in dining spaces).  Has hosted similar events in the past, such as the Welsh Vegan Festival</a:t>
            </a:r>
          </a:p>
          <a:p>
            <a:endParaRPr lang="en-US" dirty="0"/>
          </a:p>
          <a:p>
            <a:r>
              <a:rPr lang="en-US" b="1" dirty="0"/>
              <a:t>Accessibility: </a:t>
            </a:r>
            <a:r>
              <a:rPr lang="en-US" dirty="0"/>
              <a:t>The venue is located near Cardiff Central Station, making it easily accessible via public transport. It also has provisions for accessibility, with disabled access and toilets/ parking facilities nearby.</a:t>
            </a:r>
          </a:p>
          <a:p>
            <a:endParaRPr lang="en-US" dirty="0"/>
          </a:p>
          <a:p>
            <a:r>
              <a:rPr lang="en-US" b="1" dirty="0"/>
              <a:t>Tech and Equipment: </a:t>
            </a:r>
            <a:r>
              <a:rPr lang="en-US" dirty="0"/>
              <a:t>The venue is equipped with high-quality sound systems, lighting rigs, and audiovisual equipment, making it a great choice for live performances and corporate events.</a:t>
            </a:r>
          </a:p>
          <a:p>
            <a:endParaRPr lang="en-US" dirty="0"/>
          </a:p>
          <a:p>
            <a:r>
              <a:rPr lang="en-US" b="1" dirty="0"/>
              <a:t>Additional Services: </a:t>
            </a:r>
            <a:r>
              <a:rPr lang="en-US" dirty="0"/>
              <a:t>The venue can offer event management services for those looking to host private functions. They can also provide catering services and work with external suppliers if needed.</a:t>
            </a:r>
          </a:p>
          <a:p>
            <a:pPr marL="342900" lvl="0" indent="-342900">
              <a:lnSpc>
                <a:spcPct val="115000"/>
              </a:lnSpc>
              <a:buFont typeface="Symbol" pitchFamily="2" charset="2"/>
              <a:buChar char=""/>
            </a:pP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pPr>
            <a:r>
              <a:rPr lang="en-GB" sz="1200" i="1" kern="100" dirty="0">
                <a:effectLst/>
                <a:latin typeface="Aptos" panose="020B0004020202020204" pitchFamily="34" charset="0"/>
                <a:ea typeface="DengXian" panose="02010600030101010101" pitchFamily="2" charset="-122"/>
                <a:cs typeface="Arial" panose="020B0604020202020204" pitchFamily="34" charset="0"/>
              </a:rPr>
              <a:t> </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marL="457200">
              <a:lnSpc>
                <a:spcPct val="115000"/>
              </a:lnSpc>
              <a:spcAft>
                <a:spcPts val="800"/>
              </a:spcAft>
            </a:pPr>
            <a:r>
              <a:rPr lang="en-GB" sz="1200" i="1" kern="100" dirty="0">
                <a:effectLst/>
                <a:latin typeface="Aptos" panose="020B0004020202020204" pitchFamily="34" charset="0"/>
                <a:ea typeface="DengXian" panose="02010600030101010101" pitchFamily="2" charset="-122"/>
                <a:cs typeface="Arial" panose="020B0604020202020204" pitchFamily="34" charset="0"/>
              </a:rPr>
              <a:t> </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200" i="1" kern="100" dirty="0">
                <a:effectLst/>
                <a:latin typeface="Aptos" panose="020B0004020202020204" pitchFamily="34" charset="0"/>
                <a:ea typeface="DengXian" panose="02010600030101010101" pitchFamily="2" charset="-122"/>
                <a:cs typeface="Arial" panose="020B0604020202020204" pitchFamily="34" charset="0"/>
              </a:rPr>
              <a:t> </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094ED93-76C8-8943-8016-F65F9B402DEB}" type="slidenum">
              <a:rPr lang="en-US" smtClean="0"/>
              <a:t>7</a:t>
            </a:fld>
            <a:endParaRPr lang="en-US"/>
          </a:p>
        </p:txBody>
      </p:sp>
    </p:spTree>
    <p:extLst>
      <p:ext uri="{BB962C8B-B14F-4D97-AF65-F5344CB8AC3E}">
        <p14:creationId xmlns:p14="http://schemas.microsoft.com/office/powerpoint/2010/main" val="37587932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Furthermore, besides the venue there are other bits such as staffing and insurance that needs to be considered which we have factors in our feasibility plan and an easily be obtained. </a:t>
            </a:r>
          </a:p>
        </p:txBody>
      </p:sp>
      <p:sp>
        <p:nvSpPr>
          <p:cNvPr id="4" name="Slide Number Placeholder 3"/>
          <p:cNvSpPr>
            <a:spLocks noGrp="1"/>
          </p:cNvSpPr>
          <p:nvPr>
            <p:ph type="sldNum" sz="quarter" idx="5"/>
          </p:nvPr>
        </p:nvSpPr>
        <p:spPr/>
        <p:txBody>
          <a:bodyPr/>
          <a:lstStyle/>
          <a:p>
            <a:fld id="{1094ED93-76C8-8943-8016-F65F9B402DEB}" type="slidenum">
              <a:rPr lang="en-US" smtClean="0"/>
              <a:t>8</a:t>
            </a:fld>
            <a:endParaRPr lang="en-US"/>
          </a:p>
        </p:txBody>
      </p:sp>
    </p:spTree>
    <p:extLst>
      <p:ext uri="{BB962C8B-B14F-4D97-AF65-F5344CB8AC3E}">
        <p14:creationId xmlns:p14="http://schemas.microsoft.com/office/powerpoint/2010/main" val="27598643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The main costs of the event will be covered by the advance stallholder fees and funding from Event Wakes, Business Events Grant Scheme.</a:t>
            </a:r>
          </a:p>
          <a:p>
            <a:r>
              <a:rPr lang="en-US" sz="1200" dirty="0"/>
              <a:t>The grant aim is attracting strategic events that align to the Welsh Government key sectors and support the Wellbeing for Future Generations. Whilst the grant is mostly for business events it is not </a:t>
            </a:r>
            <a:r>
              <a:rPr lang="en-GB" sz="1200" dirty="0">
                <a:solidFill>
                  <a:srgbClr val="1F1F1F"/>
                </a:solidFill>
                <a:latin typeface="Arial" panose="020B0604020202020204" pitchFamily="34" charset="0"/>
              </a:rPr>
              <a:t>l</a:t>
            </a:r>
            <a:r>
              <a:rPr lang="en-GB" sz="1200" b="0" i="0" dirty="0">
                <a:solidFill>
                  <a:srgbClr val="1F1F1F"/>
                </a:solidFill>
                <a:effectLst/>
                <a:latin typeface="Arial" panose="020B0604020202020204" pitchFamily="34" charset="0"/>
              </a:rPr>
              <a:t>imited to event organisers, event planners, convention bureaus, destination management organisations, universities and associations. (Welsh Gov, 2024) We believe that our event will attract international tourists which will boosts the prosperity of Wales.</a:t>
            </a:r>
            <a:endParaRPr lang="en-US" sz="1200" dirty="0"/>
          </a:p>
          <a:p>
            <a:endParaRPr lang="en-US" dirty="0"/>
          </a:p>
          <a:p>
            <a:r>
              <a:rPr lang="en-US" dirty="0"/>
              <a:t>The income outweighs the expenditure and since this is a not-for-profit event all the remaining costs after covering the expenditures </a:t>
            </a:r>
            <a:r>
              <a:rPr lang="en-US" dirty="0" err="1"/>
              <a:t>wil</a:t>
            </a:r>
            <a:r>
              <a:rPr lang="en-US" dirty="0"/>
              <a:t> be donated to an environmental charity.</a:t>
            </a:r>
          </a:p>
        </p:txBody>
      </p:sp>
      <p:sp>
        <p:nvSpPr>
          <p:cNvPr id="4" name="Slide Number Placeholder 3"/>
          <p:cNvSpPr>
            <a:spLocks noGrp="1"/>
          </p:cNvSpPr>
          <p:nvPr>
            <p:ph type="sldNum" sz="quarter" idx="5"/>
          </p:nvPr>
        </p:nvSpPr>
        <p:spPr/>
        <p:txBody>
          <a:bodyPr/>
          <a:lstStyle/>
          <a:p>
            <a:fld id="{1094ED93-76C8-8943-8016-F65F9B402DEB}" type="slidenum">
              <a:rPr lang="en-US" smtClean="0"/>
              <a:t>9</a:t>
            </a:fld>
            <a:endParaRPr lang="en-US"/>
          </a:p>
        </p:txBody>
      </p:sp>
    </p:spTree>
    <p:extLst>
      <p:ext uri="{BB962C8B-B14F-4D97-AF65-F5344CB8AC3E}">
        <p14:creationId xmlns:p14="http://schemas.microsoft.com/office/powerpoint/2010/main" val="15639222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Based on all the above discussed criteria we believe the International Sustainable Christmas Market can draw great attention to Wales and it is a feasible  event which can take place with appropriate planning and budgeting considered. Most importantly, it is an event that can put good into the world.</a:t>
            </a:r>
          </a:p>
          <a:p>
            <a:endParaRPr lang="en-US" dirty="0"/>
          </a:p>
        </p:txBody>
      </p:sp>
      <p:sp>
        <p:nvSpPr>
          <p:cNvPr id="4" name="Slide Number Placeholder 3"/>
          <p:cNvSpPr>
            <a:spLocks noGrp="1"/>
          </p:cNvSpPr>
          <p:nvPr>
            <p:ph type="sldNum" sz="quarter" idx="5"/>
          </p:nvPr>
        </p:nvSpPr>
        <p:spPr/>
        <p:txBody>
          <a:bodyPr/>
          <a:lstStyle/>
          <a:p>
            <a:fld id="{1094ED93-76C8-8943-8016-F65F9B402DEB}" type="slidenum">
              <a:rPr lang="en-US" smtClean="0"/>
              <a:t>10</a:t>
            </a:fld>
            <a:endParaRPr lang="en-US"/>
          </a:p>
        </p:txBody>
      </p:sp>
    </p:spTree>
    <p:extLst>
      <p:ext uri="{BB962C8B-B14F-4D97-AF65-F5344CB8AC3E}">
        <p14:creationId xmlns:p14="http://schemas.microsoft.com/office/powerpoint/2010/main" val="40746084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94ED93-76C8-8943-8016-F65F9B402DEB}" type="slidenum">
              <a:rPr lang="en-US" smtClean="0"/>
              <a:t>11</a:t>
            </a:fld>
            <a:endParaRPr lang="en-US"/>
          </a:p>
        </p:txBody>
      </p:sp>
    </p:spTree>
    <p:extLst>
      <p:ext uri="{BB962C8B-B14F-4D97-AF65-F5344CB8AC3E}">
        <p14:creationId xmlns:p14="http://schemas.microsoft.com/office/powerpoint/2010/main" val="39952920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D0E7EB5-87FC-E64F-8133-1CC599943F0C}" type="datetimeFigureOut">
              <a:rPr lang="en-US" smtClean="0"/>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112315-E86D-414A-B39A-5C15F5CA145F}" type="slidenum">
              <a:rPr lang="en-US" smtClean="0"/>
              <a:t>‹#›</a:t>
            </a:fld>
            <a:endParaRPr lang="en-US"/>
          </a:p>
        </p:txBody>
      </p:sp>
    </p:spTree>
    <p:extLst>
      <p:ext uri="{BB962C8B-B14F-4D97-AF65-F5344CB8AC3E}">
        <p14:creationId xmlns:p14="http://schemas.microsoft.com/office/powerpoint/2010/main" val="37314898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D0E7EB5-87FC-E64F-8133-1CC599943F0C}" type="datetimeFigureOut">
              <a:rPr lang="en-US" smtClean="0"/>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112315-E86D-414A-B39A-5C15F5CA145F}" type="slidenum">
              <a:rPr lang="en-US" smtClean="0"/>
              <a:t>‹#›</a:t>
            </a:fld>
            <a:endParaRPr lang="en-US"/>
          </a:p>
        </p:txBody>
      </p:sp>
    </p:spTree>
    <p:extLst>
      <p:ext uri="{BB962C8B-B14F-4D97-AF65-F5344CB8AC3E}">
        <p14:creationId xmlns:p14="http://schemas.microsoft.com/office/powerpoint/2010/main" val="670342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D0E7EB5-87FC-E64F-8133-1CC599943F0C}" type="datetimeFigureOut">
              <a:rPr lang="en-US" smtClean="0"/>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112315-E86D-414A-B39A-5C15F5CA145F}" type="slidenum">
              <a:rPr lang="en-US" smtClean="0"/>
              <a:t>‹#›</a:t>
            </a:fld>
            <a:endParaRPr lang="en-US"/>
          </a:p>
        </p:txBody>
      </p:sp>
    </p:spTree>
    <p:extLst>
      <p:ext uri="{BB962C8B-B14F-4D97-AF65-F5344CB8AC3E}">
        <p14:creationId xmlns:p14="http://schemas.microsoft.com/office/powerpoint/2010/main" val="21511476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D0E7EB5-87FC-E64F-8133-1CC599943F0C}" type="datetimeFigureOut">
              <a:rPr lang="en-US" smtClean="0"/>
              <a:t>10/9/2024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112315-E86D-414A-B39A-5C15F5CA145F}" type="slidenum">
              <a:rPr lang="en-US" smtClean="0"/>
              <a:t>‹#›</a:t>
            </a:fld>
            <a:endParaRPr lang="en-US"/>
          </a:p>
        </p:txBody>
      </p:sp>
    </p:spTree>
    <p:extLst>
      <p:ext uri="{BB962C8B-B14F-4D97-AF65-F5344CB8AC3E}">
        <p14:creationId xmlns:p14="http://schemas.microsoft.com/office/powerpoint/2010/main" val="4036164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D0E7EB5-87FC-E64F-8133-1CC599943F0C}" type="datetimeFigureOut">
              <a:rPr lang="en-US" smtClean="0"/>
              <a:t>10/9/2024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112315-E86D-414A-B39A-5C15F5CA145F}" type="slidenum">
              <a:rPr lang="en-US" smtClean="0"/>
              <a:t>‹#›</a:t>
            </a:fld>
            <a:endParaRPr lang="en-US"/>
          </a:p>
        </p:txBody>
      </p:sp>
    </p:spTree>
    <p:extLst>
      <p:ext uri="{BB962C8B-B14F-4D97-AF65-F5344CB8AC3E}">
        <p14:creationId xmlns:p14="http://schemas.microsoft.com/office/powerpoint/2010/main" val="8298209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D0E7EB5-87FC-E64F-8133-1CC599943F0C}" type="datetimeFigureOut">
              <a:rPr lang="en-US" smtClean="0"/>
              <a:t>10/9/2024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112315-E86D-414A-B39A-5C15F5CA145F}" type="slidenum">
              <a:rPr lang="en-US" smtClean="0"/>
              <a:t>‹#›</a:t>
            </a:fld>
            <a:endParaRPr lang="en-US"/>
          </a:p>
        </p:txBody>
      </p:sp>
    </p:spTree>
    <p:extLst>
      <p:ext uri="{BB962C8B-B14F-4D97-AF65-F5344CB8AC3E}">
        <p14:creationId xmlns:p14="http://schemas.microsoft.com/office/powerpoint/2010/main" val="11092677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0E7EB5-87FC-E64F-8133-1CC599943F0C}" type="datetimeFigureOut">
              <a:rPr lang="en-US" smtClean="0"/>
              <a:t>10/9/2024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112315-E86D-414A-B39A-5C15F5CA145F}" type="slidenum">
              <a:rPr lang="en-US" smtClean="0"/>
              <a:t>‹#›</a:t>
            </a:fld>
            <a:endParaRPr lang="en-US"/>
          </a:p>
        </p:txBody>
      </p:sp>
    </p:spTree>
    <p:extLst>
      <p:ext uri="{BB962C8B-B14F-4D97-AF65-F5344CB8AC3E}">
        <p14:creationId xmlns:p14="http://schemas.microsoft.com/office/powerpoint/2010/main" val="23107107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D0E7EB5-87FC-E64F-8133-1CC599943F0C}" type="datetimeFigureOut">
              <a:rPr lang="en-US" smtClean="0"/>
              <a:t>10/9/2024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112315-E86D-414A-B39A-5C15F5CA145F}" type="slidenum">
              <a:rPr lang="en-US" smtClean="0"/>
              <a:t>‹#›</a:t>
            </a:fld>
            <a:endParaRPr lang="en-US"/>
          </a:p>
        </p:txBody>
      </p:sp>
    </p:spTree>
    <p:extLst>
      <p:ext uri="{BB962C8B-B14F-4D97-AF65-F5344CB8AC3E}">
        <p14:creationId xmlns:p14="http://schemas.microsoft.com/office/powerpoint/2010/main" val="33890197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D0E7EB5-87FC-E64F-8133-1CC599943F0C}" type="datetimeFigureOut">
              <a:rPr lang="en-US" smtClean="0"/>
              <a:t>10/9/2024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112315-E86D-414A-B39A-5C15F5CA145F}" type="slidenum">
              <a:rPr lang="en-US" smtClean="0"/>
              <a:t>‹#›</a:t>
            </a:fld>
            <a:endParaRPr lang="en-US"/>
          </a:p>
        </p:txBody>
      </p:sp>
    </p:spTree>
    <p:extLst>
      <p:ext uri="{BB962C8B-B14F-4D97-AF65-F5344CB8AC3E}">
        <p14:creationId xmlns:p14="http://schemas.microsoft.com/office/powerpoint/2010/main" val="2557414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D0E7EB5-87FC-E64F-8133-1CC599943F0C}" type="datetimeFigureOut">
              <a:rPr lang="en-US" smtClean="0"/>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112315-E86D-414A-B39A-5C15F5CA145F}" type="slidenum">
              <a:rPr lang="en-US" smtClean="0"/>
              <a:t>‹#›</a:t>
            </a:fld>
            <a:endParaRPr lang="en-US"/>
          </a:p>
        </p:txBody>
      </p:sp>
    </p:spTree>
    <p:extLst>
      <p:ext uri="{BB962C8B-B14F-4D97-AF65-F5344CB8AC3E}">
        <p14:creationId xmlns:p14="http://schemas.microsoft.com/office/powerpoint/2010/main" val="30983419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D0E7EB5-87FC-E64F-8133-1CC599943F0C}" type="datetimeFigureOut">
              <a:rPr lang="en-US" smtClean="0"/>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112315-E86D-414A-B39A-5C15F5CA145F}" type="slidenum">
              <a:rPr lang="en-US" smtClean="0"/>
              <a:t>‹#›</a:t>
            </a:fld>
            <a:endParaRPr lang="en-US"/>
          </a:p>
        </p:txBody>
      </p:sp>
    </p:spTree>
    <p:extLst>
      <p:ext uri="{BB962C8B-B14F-4D97-AF65-F5344CB8AC3E}">
        <p14:creationId xmlns:p14="http://schemas.microsoft.com/office/powerpoint/2010/main" val="3779908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0E7EB5-87FC-E64F-8133-1CC599943F0C}" type="datetimeFigureOut">
              <a:rPr lang="en-US" smtClean="0"/>
              <a:t>10/9/2024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112315-E86D-414A-B39A-5C15F5CA145F}" type="slidenum">
              <a:rPr lang="en-US" smtClean="0"/>
              <a:t>‹#›</a:t>
            </a:fld>
            <a:endParaRPr lang="en-US"/>
          </a:p>
        </p:txBody>
      </p:sp>
    </p:spTree>
    <p:extLst>
      <p:ext uri="{BB962C8B-B14F-4D97-AF65-F5344CB8AC3E}">
        <p14:creationId xmlns:p14="http://schemas.microsoft.com/office/powerpoint/2010/main" val="242035748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jpe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Sustainable Christmas market and eco friendly Christmas market | Premium  AI-generated image">
            <a:extLst>
              <a:ext uri="{FF2B5EF4-FFF2-40B4-BE49-F238E27FC236}">
                <a16:creationId xmlns:a16="http://schemas.microsoft.com/office/drawing/2014/main" id="{0177CB71-CA3B-C464-A9DF-6A13FF4116A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14185" y="3459838"/>
            <a:ext cx="4082017" cy="233695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 psychology behind Black Friday madness">
            <a:extLst>
              <a:ext uri="{FF2B5EF4-FFF2-40B4-BE49-F238E27FC236}">
                <a16:creationId xmlns:a16="http://schemas.microsoft.com/office/drawing/2014/main" id="{A82D1F66-E361-8A8F-A07F-1BA8C282C93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89467" y="3403249"/>
            <a:ext cx="4082018" cy="229613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7F97065-EE4D-BF62-E942-44CDE61B1E99}"/>
              </a:ext>
            </a:extLst>
          </p:cNvPr>
          <p:cNvSpPr>
            <a:spLocks noGrp="1"/>
          </p:cNvSpPr>
          <p:nvPr>
            <p:ph type="ctrTitle"/>
          </p:nvPr>
        </p:nvSpPr>
        <p:spPr>
          <a:xfrm>
            <a:off x="1267058" y="-1029407"/>
            <a:ext cx="9657883" cy="2700671"/>
          </a:xfrm>
        </p:spPr>
        <p:txBody>
          <a:bodyPr anchor="b">
            <a:normAutofit/>
          </a:bodyPr>
          <a:lstStyle/>
          <a:p>
            <a:r>
              <a:rPr lang="en-US" sz="4400" b="1" dirty="0">
                <a:latin typeface="Hiragino Kaku Gothic Std W8" panose="020B0800000000000000" pitchFamily="34" charset="-128"/>
                <a:ea typeface="Hiragino Kaku Gothic Std W8" panose="020B0800000000000000" pitchFamily="34" charset="-128"/>
              </a:rPr>
              <a:t>International Sustainable Christmas Market </a:t>
            </a:r>
          </a:p>
        </p:txBody>
      </p:sp>
      <p:sp>
        <p:nvSpPr>
          <p:cNvPr id="3" name="Subtitle 2">
            <a:extLst>
              <a:ext uri="{FF2B5EF4-FFF2-40B4-BE49-F238E27FC236}">
                <a16:creationId xmlns:a16="http://schemas.microsoft.com/office/drawing/2014/main" id="{A782ACFB-8F7F-767B-6677-006CD6B2CB29}"/>
              </a:ext>
            </a:extLst>
          </p:cNvPr>
          <p:cNvSpPr>
            <a:spLocks noGrp="1"/>
          </p:cNvSpPr>
          <p:nvPr>
            <p:ph type="subTitle" idx="1"/>
          </p:nvPr>
        </p:nvSpPr>
        <p:spPr>
          <a:xfrm>
            <a:off x="3281095" y="1711131"/>
            <a:ext cx="5823481" cy="1985515"/>
          </a:xfrm>
        </p:spPr>
        <p:txBody>
          <a:bodyPr anchor="t">
            <a:normAutofit/>
          </a:bodyPr>
          <a:lstStyle/>
          <a:p>
            <a:r>
              <a:rPr lang="en-US" sz="2800" b="1" dirty="0">
                <a:latin typeface="Hiragino Kaku Gothic Std W8"/>
                <a:ea typeface="Hiragino Kaku Gothic Std W8"/>
              </a:rPr>
              <a:t>Event Feasibility Plan </a:t>
            </a:r>
          </a:p>
          <a:p>
            <a:r>
              <a:rPr lang="en-US" sz="2800" b="1" dirty="0">
                <a:latin typeface="Hiragino Kaku Gothic Std W8" panose="020B0800000000000000" pitchFamily="34" charset="-128"/>
                <a:ea typeface="Hiragino Kaku Gothic Std W8"/>
              </a:rPr>
              <a:t>Student: Marika </a:t>
            </a:r>
            <a:r>
              <a:rPr lang="en-US" sz="2800" b="1" err="1">
                <a:latin typeface="Hiragino Kaku Gothic Std W8" panose="020B0800000000000000" pitchFamily="34" charset="-128"/>
                <a:ea typeface="Hiragino Kaku Gothic Std W8"/>
              </a:rPr>
              <a:t>Henszek</a:t>
            </a:r>
            <a:r>
              <a:rPr lang="en-US" sz="2800" b="1" dirty="0">
                <a:latin typeface="Hiragino Kaku Gothic Std W8" panose="020B0800000000000000" pitchFamily="34" charset="-128"/>
                <a:ea typeface="Hiragino Kaku Gothic Std W8"/>
              </a:rPr>
              <a:t> </a:t>
            </a:r>
            <a:r>
              <a:rPr lang="en-US" sz="2800" b="1">
                <a:latin typeface="Hiragino Kaku Gothic Std W8" panose="020B0800000000000000" pitchFamily="34" charset="-128"/>
                <a:ea typeface="Hiragino Kaku Gothic Std W8"/>
              </a:rPr>
              <a:t>(2208214)</a:t>
            </a:r>
            <a:endParaRPr lang="en-US" sz="2800" b="1" dirty="0">
              <a:latin typeface="Hiragino Kaku Gothic Std W8" panose="020B0800000000000000" pitchFamily="34" charset="-128"/>
              <a:ea typeface="Hiragino Kaku Gothic Std W8" panose="020B0800000000000000" pitchFamily="34" charset="-128"/>
            </a:endParaRPr>
          </a:p>
          <a:p>
            <a:endParaRPr lang="en-US" sz="2800" b="1" dirty="0">
              <a:latin typeface="Hiragino Kaku Gothic Std W8" panose="020B0800000000000000" pitchFamily="34" charset="-128"/>
              <a:ea typeface="Hiragino Kaku Gothic Std W8" panose="020B0800000000000000" pitchFamily="34" charset="-128"/>
            </a:endParaRPr>
          </a:p>
        </p:txBody>
      </p:sp>
      <p:sp>
        <p:nvSpPr>
          <p:cNvPr id="5" name="Rectangle 4">
            <a:extLst>
              <a:ext uri="{FF2B5EF4-FFF2-40B4-BE49-F238E27FC236}">
                <a16:creationId xmlns:a16="http://schemas.microsoft.com/office/drawing/2014/main" id="{981C4FAF-1861-CC2B-57C3-2CADAA8987A9}"/>
              </a:ext>
            </a:extLst>
          </p:cNvPr>
          <p:cNvSpPr/>
          <p:nvPr/>
        </p:nvSpPr>
        <p:spPr>
          <a:xfrm>
            <a:off x="3113107" y="3419971"/>
            <a:ext cx="6011161" cy="2215991"/>
          </a:xfrm>
          <a:prstGeom prst="rect">
            <a:avLst/>
          </a:prstGeom>
          <a:noFill/>
        </p:spPr>
        <p:txBody>
          <a:bodyPr wrap="square" lIns="91440" tIns="45720" rIns="91440" bIns="45720">
            <a:spAutoFit/>
          </a:bodyPr>
          <a:lstStyle/>
          <a:p>
            <a:pPr algn="ctr"/>
            <a:r>
              <a:rPr lang="en-GB" sz="13800" dirty="0">
                <a:ln w="0"/>
                <a:effectLst>
                  <a:outerShdw blurRad="38100" dist="19050" dir="2700000" algn="tl" rotWithShape="0">
                    <a:schemeClr val="dk1">
                      <a:alpha val="40000"/>
                    </a:schemeClr>
                  </a:outerShdw>
                </a:effectLst>
              </a:rPr>
              <a:t>VS</a:t>
            </a:r>
          </a:p>
        </p:txBody>
      </p:sp>
    </p:spTree>
    <p:extLst>
      <p:ext uri="{BB962C8B-B14F-4D97-AF65-F5344CB8AC3E}">
        <p14:creationId xmlns:p14="http://schemas.microsoft.com/office/powerpoint/2010/main" val="6159761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2C459-D655-F3AC-28B3-811535B52869}"/>
              </a:ext>
            </a:extLst>
          </p:cNvPr>
          <p:cNvSpPr>
            <a:spLocks noGrp="1"/>
          </p:cNvSpPr>
          <p:nvPr>
            <p:ph type="title"/>
          </p:nvPr>
        </p:nvSpPr>
        <p:spPr>
          <a:xfrm>
            <a:off x="572493" y="-147015"/>
            <a:ext cx="11018520" cy="1434415"/>
          </a:xfrm>
        </p:spPr>
        <p:txBody>
          <a:bodyPr anchor="b">
            <a:normAutofit/>
          </a:bodyPr>
          <a:lstStyle/>
          <a:p>
            <a:r>
              <a:rPr lang="en-GB" sz="5400" b="1" dirty="0">
                <a:effectLst/>
                <a:latin typeface="Arial" panose="020B0604020202020204" pitchFamily="34" charset="0"/>
              </a:rPr>
              <a:t>Event Content and Context </a:t>
            </a:r>
            <a:endParaRPr lang="en-GB" sz="5400" dirty="0">
              <a:effectLst/>
              <a:latin typeface="Arial" panose="020B0604020202020204" pitchFamily="34" charset="0"/>
            </a:endParaRPr>
          </a:p>
        </p:txBody>
      </p:sp>
      <p:sp>
        <p:nvSpPr>
          <p:cNvPr id="12" name="Content Placeholder 11">
            <a:extLst>
              <a:ext uri="{FF2B5EF4-FFF2-40B4-BE49-F238E27FC236}">
                <a16:creationId xmlns:a16="http://schemas.microsoft.com/office/drawing/2014/main" id="{B798BCAA-A004-4466-3F81-0B618EE74625}"/>
              </a:ext>
            </a:extLst>
          </p:cNvPr>
          <p:cNvSpPr>
            <a:spLocks noGrp="1"/>
          </p:cNvSpPr>
          <p:nvPr>
            <p:ph idx="1"/>
          </p:nvPr>
        </p:nvSpPr>
        <p:spPr>
          <a:xfrm>
            <a:off x="572493" y="1809187"/>
            <a:ext cx="7443650" cy="3634649"/>
          </a:xfrm>
        </p:spPr>
        <p:txBody>
          <a:bodyPr>
            <a:normAutofit/>
          </a:bodyPr>
          <a:lstStyle/>
          <a:p>
            <a:pPr lvl="0"/>
            <a:r>
              <a:rPr lang="en-US" sz="1800" dirty="0"/>
              <a:t>Natural interest in sustainability and sustainable living is a growing trend.  (</a:t>
            </a:r>
            <a:r>
              <a:rPr lang="en-US" sz="1800" dirty="0" err="1"/>
              <a:t>Gilg</a:t>
            </a:r>
            <a:r>
              <a:rPr lang="en-US" sz="1800" dirty="0"/>
              <a:t> et al., 2005; Johns, 2019)</a:t>
            </a:r>
          </a:p>
          <a:p>
            <a:pPr lvl="0"/>
            <a:r>
              <a:rPr lang="en-US" sz="1800" dirty="0"/>
              <a:t>Socially responsible consumption have steadily increased in recent years (Robinson, 2017) and people are pressured financially to be more mindful with their purchases (Mintel, 2024)</a:t>
            </a:r>
          </a:p>
          <a:p>
            <a:pPr lvl="0"/>
            <a:r>
              <a:rPr lang="en-US" sz="1800" dirty="0"/>
              <a:t>Christmas is a period where consumerism contradicts sustainability due to overstimulation to purchase low quality, unsustainable gifts. (</a:t>
            </a:r>
            <a:r>
              <a:rPr lang="en-US" sz="1800" dirty="0" err="1"/>
              <a:t>Farbotko</a:t>
            </a:r>
            <a:r>
              <a:rPr lang="en-US" sz="1800" dirty="0"/>
              <a:t> &amp; Head, 2013)</a:t>
            </a:r>
          </a:p>
          <a:p>
            <a:pPr lvl="0"/>
            <a:r>
              <a:rPr lang="en-US" sz="1800" dirty="0"/>
              <a:t>There is an overwhelming amount of marketing campaigns that pressuring them to buy more, single use items. (</a:t>
            </a:r>
            <a:r>
              <a:rPr lang="en-US" sz="1800" dirty="0" err="1"/>
              <a:t>Deuringer</a:t>
            </a:r>
            <a:r>
              <a:rPr lang="en-US" sz="1800" dirty="0"/>
              <a:t> et al. 2020)</a:t>
            </a:r>
          </a:p>
        </p:txBody>
      </p:sp>
      <p:pic>
        <p:nvPicPr>
          <p:cNvPr id="6" name="Picture 5" descr="A person holding a star shaped orange string&#10;&#10;Description automatically generated">
            <a:extLst>
              <a:ext uri="{FF2B5EF4-FFF2-40B4-BE49-F238E27FC236}">
                <a16:creationId xmlns:a16="http://schemas.microsoft.com/office/drawing/2014/main" id="{5717D838-02C4-5892-8DA0-C686113CD8F1}"/>
              </a:ext>
            </a:extLst>
          </p:cNvPr>
          <p:cNvPicPr>
            <a:picLocks noChangeAspect="1"/>
          </p:cNvPicPr>
          <p:nvPr/>
        </p:nvPicPr>
        <p:blipFill>
          <a:blip r:embed="rId3"/>
          <a:srcRect l="10961" r="35646" b="1"/>
          <a:stretch/>
        </p:blipFill>
        <p:spPr>
          <a:xfrm>
            <a:off x="8281850" y="1594693"/>
            <a:ext cx="3625039" cy="3768022"/>
          </a:xfrm>
          <a:prstGeom prst="rect">
            <a:avLst/>
          </a:prstGeom>
        </p:spPr>
      </p:pic>
    </p:spTree>
    <p:extLst>
      <p:ext uri="{BB962C8B-B14F-4D97-AF65-F5344CB8AC3E}">
        <p14:creationId xmlns:p14="http://schemas.microsoft.com/office/powerpoint/2010/main" val="1574872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5CAE4-A280-DAEF-2F7A-96AB015B31AA}"/>
              </a:ext>
            </a:extLst>
          </p:cNvPr>
          <p:cNvSpPr>
            <a:spLocks noGrp="1"/>
          </p:cNvSpPr>
          <p:nvPr>
            <p:ph type="title"/>
          </p:nvPr>
        </p:nvSpPr>
        <p:spPr>
          <a:xfrm>
            <a:off x="5076671" y="499521"/>
            <a:ext cx="7244861" cy="408598"/>
          </a:xfrm>
        </p:spPr>
        <p:txBody>
          <a:bodyPr vert="horz" lIns="91440" tIns="45720" rIns="91440" bIns="45720" rtlCol="0" anchor="ctr">
            <a:noAutofit/>
          </a:bodyPr>
          <a:lstStyle/>
          <a:p>
            <a:pPr algn="ctr"/>
            <a:r>
              <a:rPr lang="en-US" sz="2800" b="1" dirty="0">
                <a:latin typeface="+mn-lt"/>
              </a:rPr>
              <a:t>THE IDEA</a:t>
            </a:r>
            <a:br>
              <a:rPr lang="en-US" sz="2800" b="1" dirty="0">
                <a:latin typeface="+mn-lt"/>
              </a:rPr>
            </a:br>
            <a:r>
              <a:rPr lang="en-US" sz="2800" b="1" dirty="0">
                <a:latin typeface="+mn-lt"/>
              </a:rPr>
              <a:t>International Sustainable Christmas Market</a:t>
            </a:r>
            <a:br>
              <a:rPr lang="en-US" sz="2800" dirty="0"/>
            </a:br>
            <a:endParaRPr lang="en-US" sz="2800" b="1" dirty="0"/>
          </a:p>
        </p:txBody>
      </p:sp>
      <p:pic>
        <p:nvPicPr>
          <p:cNvPr id="6" name="Picture 5" descr="A group of dried oranges and cinnamon sticks&#10;&#10;Description automatically generated">
            <a:extLst>
              <a:ext uri="{FF2B5EF4-FFF2-40B4-BE49-F238E27FC236}">
                <a16:creationId xmlns:a16="http://schemas.microsoft.com/office/drawing/2014/main" id="{3B812854-202C-13B1-BD15-6272DFA11FDF}"/>
              </a:ext>
            </a:extLst>
          </p:cNvPr>
          <p:cNvPicPr>
            <a:picLocks noChangeAspect="1"/>
          </p:cNvPicPr>
          <p:nvPr/>
        </p:nvPicPr>
        <p:blipFill>
          <a:blip r:embed="rId3"/>
          <a:srcRect l="17538" r="2626" b="1130"/>
          <a:stretch/>
        </p:blipFill>
        <p:spPr>
          <a:xfrm>
            <a:off x="0" y="10"/>
            <a:ext cx="5346192" cy="6857990"/>
          </a:xfrm>
          <a:prstGeom prst="rect">
            <a:avLst/>
          </a:prstGeom>
        </p:spPr>
      </p:pic>
      <p:sp>
        <p:nvSpPr>
          <p:cNvPr id="4" name="TextBox 3">
            <a:extLst>
              <a:ext uri="{FF2B5EF4-FFF2-40B4-BE49-F238E27FC236}">
                <a16:creationId xmlns:a16="http://schemas.microsoft.com/office/drawing/2014/main" id="{5BBF47AC-6496-4536-8935-757A05DF7CDA}"/>
              </a:ext>
            </a:extLst>
          </p:cNvPr>
          <p:cNvSpPr txBox="1"/>
          <p:nvPr/>
        </p:nvSpPr>
        <p:spPr>
          <a:xfrm>
            <a:off x="5794765" y="1110115"/>
            <a:ext cx="6193135" cy="5496461"/>
          </a:xfrm>
          <a:prstGeom prst="rect">
            <a:avLst/>
          </a:prstGeom>
        </p:spPr>
        <p:txBody>
          <a:bodyPr vert="horz" lIns="91440" tIns="45720" rIns="91440" bIns="45720" rtlCol="0">
            <a:normAutofit/>
          </a:bodyPr>
          <a:lstStyle/>
          <a:p>
            <a:pPr algn="just" defTabSz="914400">
              <a:lnSpc>
                <a:spcPct val="90000"/>
              </a:lnSpc>
              <a:spcAft>
                <a:spcPts val="600"/>
              </a:spcAft>
            </a:pPr>
            <a:endParaRPr lang="en-US" sz="2000" dirty="0"/>
          </a:p>
          <a:p>
            <a:pPr indent="-228600" algn="just" defTabSz="914400">
              <a:lnSpc>
                <a:spcPct val="90000"/>
              </a:lnSpc>
              <a:spcAft>
                <a:spcPts val="600"/>
              </a:spcAft>
              <a:buFont typeface="Arial" panose="020B0604020202020204" pitchFamily="34" charset="0"/>
              <a:buChar char="•"/>
            </a:pPr>
            <a:r>
              <a:rPr lang="en-US" sz="2000" dirty="0"/>
              <a:t>This market will focus on mindful consumption by selecting traders who offer sustainable alternatives and creating a holistic, eco-conscious Christmas experience. (e.g. naturally dyed clothing to vegan food and secondhand items, zero waste,  it will promote a circular economy in a festive yet sustainable atmosphere.)</a:t>
            </a:r>
          </a:p>
          <a:p>
            <a:pPr indent="-228600" algn="just" defTabSz="914400">
              <a:lnSpc>
                <a:spcPct val="90000"/>
              </a:lnSpc>
              <a:spcAft>
                <a:spcPts val="600"/>
              </a:spcAft>
              <a:buFont typeface="Arial" panose="020B0604020202020204" pitchFamily="34" charset="0"/>
              <a:buChar char="•"/>
            </a:pPr>
            <a:endParaRPr lang="en-US" sz="2000" dirty="0"/>
          </a:p>
          <a:p>
            <a:pPr indent="-228600" algn="just" defTabSz="914400">
              <a:lnSpc>
                <a:spcPct val="90000"/>
              </a:lnSpc>
              <a:spcAft>
                <a:spcPts val="600"/>
              </a:spcAft>
              <a:buFont typeface="Arial" panose="020B0604020202020204" pitchFamily="34" charset="0"/>
              <a:buChar char="•"/>
            </a:pPr>
            <a:r>
              <a:rPr lang="en-US" sz="2000" dirty="0"/>
              <a:t>It will attract international visitors due to its unique features. </a:t>
            </a:r>
          </a:p>
          <a:p>
            <a:pPr indent="-228600" algn="just" defTabSz="914400">
              <a:lnSpc>
                <a:spcPct val="90000"/>
              </a:lnSpc>
              <a:spcAft>
                <a:spcPts val="600"/>
              </a:spcAft>
              <a:buFont typeface="Arial" panose="020B0604020202020204" pitchFamily="34" charset="0"/>
              <a:buChar char="•"/>
            </a:pPr>
            <a:endParaRPr lang="en-US" sz="2000" dirty="0"/>
          </a:p>
          <a:p>
            <a:pPr indent="-228600" algn="just" defTabSz="914400">
              <a:lnSpc>
                <a:spcPct val="90000"/>
              </a:lnSpc>
              <a:spcAft>
                <a:spcPts val="600"/>
              </a:spcAft>
              <a:buFont typeface="Arial" panose="020B0604020202020204" pitchFamily="34" charset="0"/>
              <a:buChar char="•"/>
            </a:pPr>
            <a:r>
              <a:rPr lang="en-US" sz="2000" dirty="0"/>
              <a:t>The market will run for 2 days on a weekend. It will provide 40 trader stalls, food, acoustic live music and an entertainment area for kids where they can get face painting and learn how to craft Christmas gifts so that parents can browse the stalls peacefully</a:t>
            </a:r>
          </a:p>
          <a:p>
            <a:pPr indent="-228600" algn="just" defTabSz="914400">
              <a:lnSpc>
                <a:spcPct val="90000"/>
              </a:lnSpc>
              <a:spcAft>
                <a:spcPts val="600"/>
              </a:spcAft>
              <a:buFont typeface="Arial" panose="020B0604020202020204" pitchFamily="34" charset="0"/>
              <a:buChar char="•"/>
            </a:pPr>
            <a:endParaRPr lang="en-US" sz="2000" dirty="0"/>
          </a:p>
          <a:p>
            <a:pPr indent="-228600" algn="just" defTabSz="914400">
              <a:lnSpc>
                <a:spcPct val="90000"/>
              </a:lnSpc>
              <a:spcAft>
                <a:spcPts val="600"/>
              </a:spcAft>
              <a:buFont typeface="Arial" panose="020B0604020202020204" pitchFamily="34" charset="0"/>
              <a:buChar char="•"/>
            </a:pPr>
            <a:endParaRPr lang="en-US" dirty="0">
              <a:latin typeface="+mj-lt"/>
            </a:endParaRPr>
          </a:p>
        </p:txBody>
      </p:sp>
    </p:spTree>
    <p:extLst>
      <p:ext uri="{BB962C8B-B14F-4D97-AF65-F5344CB8AC3E}">
        <p14:creationId xmlns:p14="http://schemas.microsoft.com/office/powerpoint/2010/main" val="26935950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59735-ECEE-7CDB-79DD-C67056DE66B5}"/>
              </a:ext>
            </a:extLst>
          </p:cNvPr>
          <p:cNvSpPr>
            <a:spLocks noGrp="1"/>
          </p:cNvSpPr>
          <p:nvPr>
            <p:ph type="title"/>
          </p:nvPr>
        </p:nvSpPr>
        <p:spPr>
          <a:xfrm>
            <a:off x="849840" y="57001"/>
            <a:ext cx="9988463" cy="934081"/>
          </a:xfrm>
        </p:spPr>
        <p:txBody>
          <a:bodyPr>
            <a:normAutofit/>
          </a:bodyPr>
          <a:lstStyle/>
          <a:p>
            <a:r>
              <a:rPr lang="en-GB" sz="3100" b="1" dirty="0">
                <a:solidFill>
                  <a:srgbClr val="000000"/>
                </a:solidFill>
                <a:effectLst/>
                <a:latin typeface="Arial" panose="020B0604020202020204" pitchFamily="34" charset="0"/>
              </a:rPr>
              <a:t>Market factors</a:t>
            </a:r>
            <a:endParaRPr lang="en-US" dirty="0"/>
          </a:p>
        </p:txBody>
      </p:sp>
      <p:sp>
        <p:nvSpPr>
          <p:cNvPr id="11" name="TextBox 10">
            <a:extLst>
              <a:ext uri="{FF2B5EF4-FFF2-40B4-BE49-F238E27FC236}">
                <a16:creationId xmlns:a16="http://schemas.microsoft.com/office/drawing/2014/main" id="{889C738E-E03D-10F8-DCD5-BA2FCC8A4740}"/>
              </a:ext>
            </a:extLst>
          </p:cNvPr>
          <p:cNvSpPr txBox="1"/>
          <p:nvPr/>
        </p:nvSpPr>
        <p:spPr>
          <a:xfrm>
            <a:off x="6179602" y="2013255"/>
            <a:ext cx="5809617" cy="1908215"/>
          </a:xfrm>
          <a:prstGeom prst="rect">
            <a:avLst/>
          </a:prstGeom>
          <a:noFill/>
        </p:spPr>
        <p:txBody>
          <a:bodyPr wrap="square" rtlCol="0">
            <a:spAutoFit/>
          </a:bodyPr>
          <a:lstStyle/>
          <a:p>
            <a:pPr marL="285750" indent="-285750" algn="just">
              <a:buFont typeface="Arial" panose="020B0604020202020204" pitchFamily="34" charset="0"/>
              <a:buChar char="•"/>
            </a:pPr>
            <a:r>
              <a:rPr lang="en-GB" sz="2000" dirty="0"/>
              <a:t>Research indicates that </a:t>
            </a:r>
            <a:r>
              <a:rPr lang="en-GB" sz="2000" b="1" dirty="0"/>
              <a:t>cost of living pressures</a:t>
            </a:r>
            <a:r>
              <a:rPr lang="en-GB" sz="2000" dirty="0"/>
              <a:t> have pushed consumers towards </a:t>
            </a:r>
            <a:r>
              <a:rPr lang="en-GB" sz="2000" b="1" dirty="0"/>
              <a:t>conscientious shopping behaviours</a:t>
            </a:r>
            <a:r>
              <a:rPr lang="en-GB" sz="2000" dirty="0"/>
              <a:t>, such as buying fewer items, selling unused items, and opting for second-hand fashion. (Tipping et al., 2023; Carrigan et al., 2004)</a:t>
            </a:r>
          </a:p>
          <a:p>
            <a:endParaRPr lang="en-US" dirty="0"/>
          </a:p>
        </p:txBody>
      </p:sp>
      <p:pic>
        <p:nvPicPr>
          <p:cNvPr id="2052" name="Picture 4" descr="Gen Z and Millennial Finances: Where ease of access and sustainability take  centre stage | Disruption Banking">
            <a:extLst>
              <a:ext uri="{FF2B5EF4-FFF2-40B4-BE49-F238E27FC236}">
                <a16:creationId xmlns:a16="http://schemas.microsoft.com/office/drawing/2014/main" id="{21BF9A1A-97A3-D11D-2BBE-5E17E0E21D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1143" y="3627583"/>
            <a:ext cx="4706537" cy="261065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054" name="TextBox 9">
            <a:extLst>
              <a:ext uri="{FF2B5EF4-FFF2-40B4-BE49-F238E27FC236}">
                <a16:creationId xmlns:a16="http://schemas.microsoft.com/office/drawing/2014/main" id="{D2EAC70B-C19C-9CFA-3D77-08B1ED191629}"/>
              </a:ext>
            </a:extLst>
          </p:cNvPr>
          <p:cNvGraphicFramePr/>
          <p:nvPr>
            <p:extLst>
              <p:ext uri="{D42A27DB-BD31-4B8C-83A1-F6EECF244321}">
                <p14:modId xmlns:p14="http://schemas.microsoft.com/office/powerpoint/2010/main" val="686762714"/>
              </p:ext>
            </p:extLst>
          </p:nvPr>
        </p:nvGraphicFramePr>
        <p:xfrm>
          <a:off x="695263" y="1166870"/>
          <a:ext cx="5055297" cy="5509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13" name="Group 12">
            <a:extLst>
              <a:ext uri="{FF2B5EF4-FFF2-40B4-BE49-F238E27FC236}">
                <a16:creationId xmlns:a16="http://schemas.microsoft.com/office/drawing/2014/main" id="{0D228C17-2A7A-29F0-9D80-C90C4AC1128F}"/>
              </a:ext>
            </a:extLst>
          </p:cNvPr>
          <p:cNvGrpSpPr/>
          <p:nvPr/>
        </p:nvGrpSpPr>
        <p:grpSpPr>
          <a:xfrm>
            <a:off x="6382383" y="1166870"/>
            <a:ext cx="5606836" cy="638820"/>
            <a:chOff x="0" y="390029"/>
            <a:chExt cx="5055297" cy="638820"/>
          </a:xfrm>
          <a:solidFill>
            <a:schemeClr val="accent6">
              <a:lumMod val="60000"/>
              <a:lumOff val="40000"/>
            </a:schemeClr>
          </a:solidFill>
        </p:grpSpPr>
        <p:sp>
          <p:nvSpPr>
            <p:cNvPr id="14" name="Rounded Rectangle 13">
              <a:extLst>
                <a:ext uri="{FF2B5EF4-FFF2-40B4-BE49-F238E27FC236}">
                  <a16:creationId xmlns:a16="http://schemas.microsoft.com/office/drawing/2014/main" id="{6C655274-A1D4-3445-D4D9-EEDD38F0FF6B}"/>
                </a:ext>
              </a:extLst>
            </p:cNvPr>
            <p:cNvSpPr/>
            <p:nvPr/>
          </p:nvSpPr>
          <p:spPr>
            <a:xfrm>
              <a:off x="0" y="390029"/>
              <a:ext cx="5055297" cy="638820"/>
            </a:xfrm>
            <a:prstGeom prst="roundRect">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US"/>
            </a:p>
          </p:txBody>
        </p:sp>
        <p:sp>
          <p:nvSpPr>
            <p:cNvPr id="15" name="Rounded Rectangle 4">
              <a:extLst>
                <a:ext uri="{FF2B5EF4-FFF2-40B4-BE49-F238E27FC236}">
                  <a16:creationId xmlns:a16="http://schemas.microsoft.com/office/drawing/2014/main" id="{A1A8965A-7FDB-476A-6F5F-DAAAB34293E8}"/>
                </a:ext>
              </a:extLst>
            </p:cNvPr>
            <p:cNvSpPr txBox="1"/>
            <p:nvPr/>
          </p:nvSpPr>
          <p:spPr>
            <a:xfrm>
              <a:off x="62370" y="392176"/>
              <a:ext cx="4992927" cy="576450"/>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1" dirty="0"/>
                <a:t>Demand</a:t>
              </a:r>
              <a:endParaRPr lang="en-US" sz="2600" kern="1200" dirty="0"/>
            </a:p>
          </p:txBody>
        </p:sp>
      </p:grpSp>
    </p:spTree>
    <p:extLst>
      <p:ext uri="{BB962C8B-B14F-4D97-AF65-F5344CB8AC3E}">
        <p14:creationId xmlns:p14="http://schemas.microsoft.com/office/powerpoint/2010/main" val="205729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0614A-E914-9E06-5A02-10A547392606}"/>
              </a:ext>
            </a:extLst>
          </p:cNvPr>
          <p:cNvSpPr>
            <a:spLocks noGrp="1"/>
          </p:cNvSpPr>
          <p:nvPr>
            <p:ph type="title"/>
          </p:nvPr>
        </p:nvSpPr>
        <p:spPr>
          <a:xfrm>
            <a:off x="663914" y="-7683"/>
            <a:ext cx="4078068" cy="1325563"/>
          </a:xfrm>
        </p:spPr>
        <p:txBody>
          <a:bodyPr>
            <a:normAutofit/>
          </a:bodyPr>
          <a:lstStyle/>
          <a:p>
            <a:r>
              <a:rPr lang="en-US" b="1" dirty="0">
                <a:latin typeface="+mn-lt"/>
              </a:rPr>
              <a:t>Competition</a:t>
            </a:r>
            <a:r>
              <a:rPr lang="en-US" sz="4000" b="1" dirty="0">
                <a:latin typeface="+mn-lt"/>
              </a:rPr>
              <a:t> </a:t>
            </a:r>
          </a:p>
        </p:txBody>
      </p:sp>
      <p:sp>
        <p:nvSpPr>
          <p:cNvPr id="5" name="TextBox 4">
            <a:extLst>
              <a:ext uri="{FF2B5EF4-FFF2-40B4-BE49-F238E27FC236}">
                <a16:creationId xmlns:a16="http://schemas.microsoft.com/office/drawing/2014/main" id="{293964F9-89C0-775F-26DE-499FEC5D6C30}"/>
              </a:ext>
            </a:extLst>
          </p:cNvPr>
          <p:cNvSpPr txBox="1"/>
          <p:nvPr/>
        </p:nvSpPr>
        <p:spPr>
          <a:xfrm>
            <a:off x="663913" y="1077200"/>
            <a:ext cx="6609569" cy="1200329"/>
          </a:xfrm>
          <a:prstGeom prst="rect">
            <a:avLst/>
          </a:prstGeom>
          <a:solidFill>
            <a:schemeClr val="accent6">
              <a:lumMod val="20000"/>
              <a:lumOff val="80000"/>
            </a:schemeClr>
          </a:solidFill>
        </p:spPr>
        <p:txBody>
          <a:bodyPr wrap="square">
            <a:spAutoFit/>
          </a:bodyPr>
          <a:lstStyle/>
          <a:p>
            <a:r>
              <a:rPr lang="en-GB" b="1" dirty="0"/>
              <a:t>Winter Wonderland</a:t>
            </a:r>
            <a:r>
              <a:rPr lang="en-GB" dirty="0"/>
              <a:t> and other Christmas markets in Cardiff, alongside mall retailers, present competition, online retail.</a:t>
            </a:r>
          </a:p>
          <a:p>
            <a:pPr>
              <a:buFont typeface="Arial" panose="020B0604020202020204" pitchFamily="34" charset="0"/>
              <a:buChar char="•"/>
            </a:pPr>
            <a:endParaRPr lang="en-GB" dirty="0"/>
          </a:p>
          <a:p>
            <a:pPr>
              <a:buFont typeface="Arial" panose="020B0604020202020204" pitchFamily="34" charset="0"/>
              <a:buChar char="•"/>
            </a:pPr>
            <a:endParaRPr lang="en-GB" dirty="0"/>
          </a:p>
        </p:txBody>
      </p:sp>
      <p:sp>
        <p:nvSpPr>
          <p:cNvPr id="7" name="Title 1">
            <a:extLst>
              <a:ext uri="{FF2B5EF4-FFF2-40B4-BE49-F238E27FC236}">
                <a16:creationId xmlns:a16="http://schemas.microsoft.com/office/drawing/2014/main" id="{046E7C23-DB9F-055D-C1BE-C20676D97DEC}"/>
              </a:ext>
            </a:extLst>
          </p:cNvPr>
          <p:cNvSpPr txBox="1">
            <a:spLocks/>
          </p:cNvSpPr>
          <p:nvPr/>
        </p:nvSpPr>
        <p:spPr>
          <a:xfrm>
            <a:off x="663912" y="2303135"/>
            <a:ext cx="1042103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800" b="1" dirty="0">
                <a:latin typeface="+mn-lt"/>
              </a:rPr>
              <a:t>Differentiation</a:t>
            </a:r>
          </a:p>
        </p:txBody>
      </p:sp>
      <p:pic>
        <p:nvPicPr>
          <p:cNvPr id="3078" name="Picture 6" descr="Christmas Shopping 2024 • Your Xmas Guide • Visit Cardiff">
            <a:extLst>
              <a:ext uri="{FF2B5EF4-FFF2-40B4-BE49-F238E27FC236}">
                <a16:creationId xmlns:a16="http://schemas.microsoft.com/office/drawing/2014/main" id="{DCE8554E-363A-DBD7-D732-32C5CFF187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7985" y="750406"/>
            <a:ext cx="3811465" cy="2258646"/>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Adopt a badger | The Wildlife Trusts">
            <a:extLst>
              <a:ext uri="{FF2B5EF4-FFF2-40B4-BE49-F238E27FC236}">
                <a16:creationId xmlns:a16="http://schemas.microsoft.com/office/drawing/2014/main" id="{190D3EE2-BB9D-2479-7FE4-484ABFD8BAA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67985" y="3521518"/>
            <a:ext cx="3716965" cy="258607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09C765D8-B20F-3256-A009-45E56435B332}"/>
              </a:ext>
            </a:extLst>
          </p:cNvPr>
          <p:cNvSpPr txBox="1"/>
          <p:nvPr/>
        </p:nvSpPr>
        <p:spPr>
          <a:xfrm>
            <a:off x="663914" y="3465569"/>
            <a:ext cx="6609569" cy="2862322"/>
          </a:xfrm>
          <a:prstGeom prst="rect">
            <a:avLst/>
          </a:prstGeom>
          <a:solidFill>
            <a:schemeClr val="accent5">
              <a:lumMod val="20000"/>
              <a:lumOff val="80000"/>
            </a:schemeClr>
          </a:solidFill>
        </p:spPr>
        <p:txBody>
          <a:bodyPr wrap="square" rtlCol="0">
            <a:spAutoFit/>
          </a:bodyPr>
          <a:lstStyle/>
          <a:p>
            <a:r>
              <a:rPr lang="en-US" dirty="0"/>
              <a:t>Our event can differentiate itself by focusing on: </a:t>
            </a:r>
          </a:p>
          <a:p>
            <a:pPr marL="285750" indent="-285750">
              <a:buFont typeface="Arial" panose="020B0604020202020204" pitchFamily="34" charset="0"/>
              <a:buChar char="•"/>
            </a:pPr>
            <a:r>
              <a:rPr lang="en-US" dirty="0"/>
              <a:t>Creating that nostalgia for homemade goods and locally crafted items &amp; making people feel good about themselves through the gifts they decide to buy (e.g. supporting a charity through a donation in the name of someone they love, planting a tree, buying beauty products that are plastic free and zero waste, buying beautiful vintage fashion)  (SAP News, 2022)</a:t>
            </a:r>
          </a:p>
          <a:p>
            <a:pPr marL="285750" indent="-285750">
              <a:buFont typeface="Arial" panose="020B0604020202020204" pitchFamily="34" charset="0"/>
              <a:buChar char="•"/>
            </a:pPr>
            <a:r>
              <a:rPr lang="en-US" dirty="0"/>
              <a:t>The market will focus on creating an experience over excess , emphasizing sustainability and mindful consumption as its core values. (CIM, 2021)</a:t>
            </a:r>
          </a:p>
        </p:txBody>
      </p:sp>
    </p:spTree>
    <p:extLst>
      <p:ext uri="{BB962C8B-B14F-4D97-AF65-F5344CB8AC3E}">
        <p14:creationId xmlns:p14="http://schemas.microsoft.com/office/powerpoint/2010/main" val="29783118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29438-373D-187F-EEE2-A1749787D26B}"/>
              </a:ext>
            </a:extLst>
          </p:cNvPr>
          <p:cNvSpPr>
            <a:spLocks noGrp="1"/>
          </p:cNvSpPr>
          <p:nvPr>
            <p:ph type="title"/>
          </p:nvPr>
        </p:nvSpPr>
        <p:spPr>
          <a:xfrm>
            <a:off x="761800" y="192657"/>
            <a:ext cx="5334197" cy="1708242"/>
          </a:xfrm>
        </p:spPr>
        <p:txBody>
          <a:bodyPr anchor="ctr">
            <a:normAutofit/>
          </a:bodyPr>
          <a:lstStyle/>
          <a:p>
            <a:r>
              <a:rPr lang="en-US" sz="4000" b="1" dirty="0">
                <a:latin typeface="+mn-lt"/>
              </a:rPr>
              <a:t>Marketing Activity </a:t>
            </a:r>
          </a:p>
        </p:txBody>
      </p:sp>
      <p:sp>
        <p:nvSpPr>
          <p:cNvPr id="3" name="Content Placeholder 2">
            <a:extLst>
              <a:ext uri="{FF2B5EF4-FFF2-40B4-BE49-F238E27FC236}">
                <a16:creationId xmlns:a16="http://schemas.microsoft.com/office/drawing/2014/main" id="{071B2635-1C66-2934-E606-0DF71376FA46}"/>
              </a:ext>
            </a:extLst>
          </p:cNvPr>
          <p:cNvSpPr>
            <a:spLocks noGrp="1"/>
          </p:cNvSpPr>
          <p:nvPr>
            <p:ph idx="1"/>
          </p:nvPr>
        </p:nvSpPr>
        <p:spPr>
          <a:xfrm>
            <a:off x="761794" y="1742536"/>
            <a:ext cx="5334203" cy="4497543"/>
          </a:xfrm>
        </p:spPr>
        <p:txBody>
          <a:bodyPr anchor="ctr">
            <a:normAutofit fontScale="92500" lnSpcReduction="10000"/>
          </a:bodyPr>
          <a:lstStyle/>
          <a:p>
            <a:r>
              <a:rPr lang="en-GB" sz="1600" kern="100" dirty="0">
                <a:effectLst/>
                <a:ea typeface="DengXian" panose="02010600030101010101" pitchFamily="2" charset="-122"/>
                <a:cs typeface="Arial" panose="020B0604020202020204" pitchFamily="34" charset="0"/>
              </a:rPr>
              <a:t>Focus on social media channels where Gen Z is most active, such as </a:t>
            </a:r>
            <a:r>
              <a:rPr lang="en-GB" sz="1600" b="1" kern="100" dirty="0">
                <a:effectLst/>
                <a:ea typeface="DengXian" panose="02010600030101010101" pitchFamily="2" charset="-122"/>
                <a:cs typeface="Arial" panose="020B0604020202020204" pitchFamily="34" charset="0"/>
              </a:rPr>
              <a:t>Instagram</a:t>
            </a:r>
            <a:r>
              <a:rPr lang="en-GB" sz="1600" kern="100" dirty="0">
                <a:effectLst/>
                <a:ea typeface="DengXian" panose="02010600030101010101" pitchFamily="2" charset="-122"/>
                <a:cs typeface="Arial" panose="020B0604020202020204" pitchFamily="34" charset="0"/>
              </a:rPr>
              <a:t>, </a:t>
            </a:r>
            <a:r>
              <a:rPr lang="en-GB" sz="1600" b="1" kern="100" dirty="0">
                <a:effectLst/>
                <a:ea typeface="DengXian" panose="02010600030101010101" pitchFamily="2" charset="-122"/>
                <a:cs typeface="Arial" panose="020B0604020202020204" pitchFamily="34" charset="0"/>
              </a:rPr>
              <a:t>TikTok</a:t>
            </a:r>
            <a:r>
              <a:rPr lang="en-GB" sz="1600" kern="100" dirty="0">
                <a:effectLst/>
                <a:ea typeface="DengXian" panose="02010600030101010101" pitchFamily="2" charset="-122"/>
                <a:cs typeface="Arial" panose="020B0604020202020204" pitchFamily="34" charset="0"/>
              </a:rPr>
              <a:t>, and </a:t>
            </a:r>
            <a:r>
              <a:rPr lang="en-GB" sz="1600" b="1" kern="100" dirty="0">
                <a:effectLst/>
                <a:ea typeface="DengXian" panose="02010600030101010101" pitchFamily="2" charset="-122"/>
                <a:cs typeface="Arial" panose="020B0604020202020204" pitchFamily="34" charset="0"/>
              </a:rPr>
              <a:t>Snapchat</a:t>
            </a:r>
            <a:r>
              <a:rPr lang="en-GB" sz="1600" kern="100" dirty="0">
                <a:effectLst/>
                <a:ea typeface="DengXian" panose="02010600030101010101" pitchFamily="2" charset="-122"/>
                <a:cs typeface="Arial" panose="020B0604020202020204" pitchFamily="34" charset="0"/>
              </a:rPr>
              <a:t>. (Williams &amp; Page, 2011)</a:t>
            </a:r>
          </a:p>
          <a:p>
            <a:r>
              <a:rPr lang="en-GB" sz="1600" kern="100" dirty="0">
                <a:effectLst/>
                <a:ea typeface="DengXian" panose="02010600030101010101" pitchFamily="2" charset="-122"/>
                <a:cs typeface="Arial" panose="020B0604020202020204" pitchFamily="34" charset="0"/>
              </a:rPr>
              <a:t>Partner with </a:t>
            </a:r>
            <a:r>
              <a:rPr lang="en-GB" sz="1600" kern="100" dirty="0">
                <a:ea typeface="DengXian" panose="02010600030101010101" pitchFamily="2" charset="-122"/>
                <a:cs typeface="Arial" panose="020B0604020202020204" pitchFamily="34" charset="0"/>
              </a:rPr>
              <a:t>influencers </a:t>
            </a:r>
            <a:r>
              <a:rPr lang="en-GB" sz="1600" kern="100" dirty="0">
                <a:effectLst/>
                <a:ea typeface="DengXian" panose="02010600030101010101" pitchFamily="2" charset="-122"/>
                <a:cs typeface="Arial" panose="020B0604020202020204" pitchFamily="34" charset="0"/>
              </a:rPr>
              <a:t>to promote the market to their followers internationally, give them a ticket for free</a:t>
            </a:r>
            <a:r>
              <a:rPr lang="en-GB" sz="1600" kern="100" dirty="0">
                <a:ea typeface="DengXian" panose="02010600030101010101" pitchFamily="2" charset="-122"/>
                <a:cs typeface="Arial" panose="020B0604020202020204" pitchFamily="34" charset="0"/>
              </a:rPr>
              <a:t> / pay a small fee for the collaboration. (De Veirman et al, 2017)</a:t>
            </a:r>
            <a:endParaRPr lang="en-GB" sz="1600" kern="100" dirty="0">
              <a:effectLst/>
              <a:ea typeface="DengXian" panose="02010600030101010101" pitchFamily="2" charset="-122"/>
              <a:cs typeface="Arial" panose="020B0604020202020204" pitchFamily="34" charset="0"/>
            </a:endParaRPr>
          </a:p>
          <a:p>
            <a:r>
              <a:rPr lang="en-GB" sz="1600" kern="100" dirty="0">
                <a:effectLst/>
                <a:ea typeface="DengXian" panose="02010600030101010101" pitchFamily="2" charset="-122"/>
                <a:cs typeface="Arial" panose="020B0604020202020204" pitchFamily="34" charset="0"/>
              </a:rPr>
              <a:t>Place posters on noticeboards around university campuses (Haynes and Gazley, 2013)</a:t>
            </a:r>
          </a:p>
          <a:p>
            <a:r>
              <a:rPr lang="en-GB" sz="1600" kern="100" dirty="0">
                <a:effectLst/>
                <a:ea typeface="DengXian" panose="02010600030101010101" pitchFamily="2" charset="-122"/>
                <a:cs typeface="Arial" panose="020B0604020202020204" pitchFamily="34" charset="0"/>
              </a:rPr>
              <a:t>Send emails to a curated list of local businesses in Cardiff, inviting them to take part in the market or sponsor certain aspects of the event.</a:t>
            </a:r>
          </a:p>
          <a:p>
            <a:r>
              <a:rPr lang="en-GB" sz="1600" kern="100" dirty="0">
                <a:effectLst/>
                <a:ea typeface="DengXian" panose="02010600030101010101" pitchFamily="2" charset="-122"/>
                <a:cs typeface="Arial" panose="020B0604020202020204" pitchFamily="34" charset="0"/>
              </a:rPr>
              <a:t>Partner with Cardiff’s universities to feature the Christmas market in their student newsletters and internal communications.</a:t>
            </a:r>
          </a:p>
          <a:p>
            <a:r>
              <a:rPr lang="en-GB" sz="1600" kern="100" dirty="0">
                <a:effectLst/>
                <a:ea typeface="DengXian" panose="02010600030101010101" pitchFamily="2" charset="-122"/>
                <a:cs typeface="Arial" panose="020B0604020202020204" pitchFamily="34" charset="0"/>
              </a:rPr>
              <a:t> Local  and international TV and Radio</a:t>
            </a:r>
            <a:r>
              <a:rPr lang="en-GB" sz="1600" kern="100" dirty="0">
                <a:ea typeface="DengXian" panose="02010600030101010101" pitchFamily="2" charset="-122"/>
                <a:cs typeface="Arial" panose="020B0604020202020204" pitchFamily="34" charset="0"/>
              </a:rPr>
              <a:t> (Gall  et al., 1996)</a:t>
            </a:r>
            <a:endParaRPr lang="en-GB" sz="1600" kern="100" dirty="0">
              <a:effectLst/>
              <a:ea typeface="DengXian" panose="02010600030101010101" pitchFamily="2" charset="-122"/>
              <a:cs typeface="Arial" panose="020B0604020202020204" pitchFamily="34" charset="0"/>
            </a:endParaRPr>
          </a:p>
          <a:p>
            <a:r>
              <a:rPr lang="en-GB" sz="1600" kern="100" dirty="0">
                <a:effectLst/>
                <a:ea typeface="DengXian" panose="02010600030101010101" pitchFamily="2" charset="-122"/>
                <a:cs typeface="Arial" panose="020B0604020202020204" pitchFamily="34" charset="0"/>
              </a:rPr>
              <a:t>Create a simple landing page or website for the market with all the event details, including a countdown, ticketing options, and stallholder info. (Chaffey et al., 2019)</a:t>
            </a:r>
          </a:p>
          <a:p>
            <a:endParaRPr lang="en-GB" sz="1400" kern="100" dirty="0">
              <a:effectLst/>
              <a:latin typeface="Aptos" panose="020B0004020202020204" pitchFamily="34" charset="0"/>
              <a:ea typeface="DengXian" panose="02010600030101010101" pitchFamily="2" charset="-122"/>
              <a:cs typeface="Arial" panose="020B0604020202020204" pitchFamily="34" charset="0"/>
            </a:endParaRPr>
          </a:p>
          <a:p>
            <a:endParaRPr lang="en-US" sz="1400" dirty="0"/>
          </a:p>
        </p:txBody>
      </p:sp>
      <p:pic>
        <p:nvPicPr>
          <p:cNvPr id="4100" name="Picture 4" descr="Sustainable christmas market stall with handmade ecofriendly gifts |  Premium AI-generated image">
            <a:extLst>
              <a:ext uri="{FF2B5EF4-FFF2-40B4-BE49-F238E27FC236}">
                <a16:creationId xmlns:a16="http://schemas.microsoft.com/office/drawing/2014/main" id="{0E0F2569-4583-4C8B-42D3-140A71D977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5173" r="24350" b="1"/>
          <a:stretch/>
        </p:blipFill>
        <p:spPr bwMode="auto">
          <a:xfrm>
            <a:off x="6857797" y="-10886"/>
            <a:ext cx="5334204" cy="6868886"/>
          </a:xfrm>
          <a:prstGeom prst="rect">
            <a:avLst/>
          </a:prstGeom>
          <a:noFill/>
          <a:effectLst>
            <a:outerShdw blurRad="127000" dist="50800" dir="10800000" sx="99000" sy="99000" algn="r"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19323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A27CE-2C81-03A8-9A30-994627628CA4}"/>
              </a:ext>
            </a:extLst>
          </p:cNvPr>
          <p:cNvSpPr>
            <a:spLocks noGrp="1"/>
          </p:cNvSpPr>
          <p:nvPr>
            <p:ph type="title"/>
          </p:nvPr>
        </p:nvSpPr>
        <p:spPr>
          <a:xfrm>
            <a:off x="838200" y="-3357"/>
            <a:ext cx="10515600" cy="1325563"/>
          </a:xfrm>
        </p:spPr>
        <p:txBody>
          <a:bodyPr>
            <a:noAutofit/>
          </a:bodyPr>
          <a:lstStyle/>
          <a:p>
            <a:r>
              <a:rPr lang="en-GB" sz="3600" b="1" dirty="0">
                <a:solidFill>
                  <a:srgbClr val="000000"/>
                </a:solidFill>
                <a:effectLst/>
                <a:latin typeface="Arial" panose="020B0604020202020204" pitchFamily="34" charset="0"/>
              </a:rPr>
              <a:t>Operational factors</a:t>
            </a:r>
            <a:endParaRPr lang="en-US" sz="3600" dirty="0"/>
          </a:p>
        </p:txBody>
      </p:sp>
      <p:pic>
        <p:nvPicPr>
          <p:cNvPr id="5126" name="Picture 6" descr="Tramshed: Cardiff – LoftCo">
            <a:extLst>
              <a:ext uri="{FF2B5EF4-FFF2-40B4-BE49-F238E27FC236}">
                <a16:creationId xmlns:a16="http://schemas.microsoft.com/office/drawing/2014/main" id="{2D4E45C6-9136-40BD-A36E-27C897BB30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59782" y="720970"/>
            <a:ext cx="4814275" cy="2708030"/>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No photo description available.">
            <a:extLst>
              <a:ext uri="{FF2B5EF4-FFF2-40B4-BE49-F238E27FC236}">
                <a16:creationId xmlns:a16="http://schemas.microsoft.com/office/drawing/2014/main" id="{85B1CAAE-2133-B11F-DFBC-64604422EE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81578" y="3552092"/>
            <a:ext cx="4268446" cy="284870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5C4D0B7-A837-30B7-9D59-0131E8179B31}"/>
              </a:ext>
            </a:extLst>
          </p:cNvPr>
          <p:cNvSpPr txBox="1"/>
          <p:nvPr/>
        </p:nvSpPr>
        <p:spPr>
          <a:xfrm>
            <a:off x="341976" y="1149927"/>
            <a:ext cx="6917806" cy="6463308"/>
          </a:xfrm>
          <a:prstGeom prst="rect">
            <a:avLst/>
          </a:prstGeom>
          <a:noFill/>
        </p:spPr>
        <p:txBody>
          <a:bodyPr wrap="square" rtlCol="0">
            <a:spAutoFit/>
          </a:bodyPr>
          <a:lstStyle/>
          <a:p>
            <a:r>
              <a:rPr lang="en-US" b="1" dirty="0"/>
              <a:t>Venue: </a:t>
            </a:r>
            <a:r>
              <a:rPr lang="en-US" dirty="0"/>
              <a:t>Tramshed, Cardiff, a historic building with exposed brickwork and high-ceilinged, capacity of 1000 people, multiple spaces than can be transformed to suit the event: main hall, cinema room, bar and restaurant areas, meeting spaces (can be turned in dining spaces).  Has hosted similar events in the past, such as the Welsh Vegan Festival</a:t>
            </a:r>
          </a:p>
          <a:p>
            <a:endParaRPr lang="en-US" dirty="0"/>
          </a:p>
          <a:p>
            <a:r>
              <a:rPr lang="en-US" b="1" dirty="0"/>
              <a:t>Accessibility: </a:t>
            </a:r>
            <a:r>
              <a:rPr lang="en-US" dirty="0"/>
              <a:t>The venue is located near Cardiff Central Station, making it easily accessible via public transport. It also has provisions for accessibility, with disabled access and toilets/ parking facilities nearby.</a:t>
            </a:r>
          </a:p>
          <a:p>
            <a:endParaRPr lang="en-US" dirty="0"/>
          </a:p>
          <a:p>
            <a:r>
              <a:rPr lang="en-US" b="1" dirty="0"/>
              <a:t>Tech and Equipment: </a:t>
            </a:r>
            <a:r>
              <a:rPr lang="en-US" dirty="0"/>
              <a:t>The venue is equipped with high-quality sound systems, lighting rigs, and audiovisual equipment, making it a great choice for live performances and corporate events.</a:t>
            </a:r>
          </a:p>
          <a:p>
            <a:endParaRPr lang="en-US" dirty="0"/>
          </a:p>
          <a:p>
            <a:r>
              <a:rPr lang="en-US" b="1" dirty="0"/>
              <a:t>Additional Services: </a:t>
            </a:r>
            <a:r>
              <a:rPr lang="en-US" dirty="0"/>
              <a:t>The venue can offer event management services for those looking to host private functions. They can also provide catering services and work with external suppliers if needed.</a:t>
            </a:r>
          </a:p>
          <a:p>
            <a:endParaRPr lang="en-US" dirty="0"/>
          </a:p>
          <a:p>
            <a:r>
              <a:rPr lang="en-US" dirty="0"/>
              <a:t> (Tramshed, 2024)</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5284395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2C3B6E-7413-7CD4-5179-F375AC498935}"/>
              </a:ext>
            </a:extLst>
          </p:cNvPr>
          <p:cNvSpPr>
            <a:spLocks noGrp="1"/>
          </p:cNvSpPr>
          <p:nvPr>
            <p:ph type="title"/>
          </p:nvPr>
        </p:nvSpPr>
        <p:spPr>
          <a:xfrm>
            <a:off x="6803409" y="144081"/>
            <a:ext cx="4863921" cy="1708244"/>
          </a:xfrm>
        </p:spPr>
        <p:txBody>
          <a:bodyPr anchor="ctr">
            <a:normAutofit/>
          </a:bodyPr>
          <a:lstStyle/>
          <a:p>
            <a:r>
              <a:rPr lang="en-US" sz="4000" b="1" dirty="0">
                <a:latin typeface="+mn-lt"/>
              </a:rPr>
              <a:t>Operational Factors</a:t>
            </a:r>
          </a:p>
        </p:txBody>
      </p:sp>
      <p:pic>
        <p:nvPicPr>
          <p:cNvPr id="6" name="Picture 5" descr="A hand holding a star shaped object&#10;&#10;Description automatically generated">
            <a:extLst>
              <a:ext uri="{FF2B5EF4-FFF2-40B4-BE49-F238E27FC236}">
                <a16:creationId xmlns:a16="http://schemas.microsoft.com/office/drawing/2014/main" id="{98D96EB3-C12C-FEFE-7AFA-78C40BA1DA5D}"/>
              </a:ext>
            </a:extLst>
          </p:cNvPr>
          <p:cNvPicPr>
            <a:picLocks noChangeAspect="1"/>
          </p:cNvPicPr>
          <p:nvPr/>
        </p:nvPicPr>
        <p:blipFill>
          <a:blip r:embed="rId3"/>
          <a:srcRect l="11111"/>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C2DFF05A-0D8C-1375-AB16-C68DC625CDA4}"/>
              </a:ext>
            </a:extLst>
          </p:cNvPr>
          <p:cNvSpPr>
            <a:spLocks noGrp="1"/>
          </p:cNvSpPr>
          <p:nvPr>
            <p:ph idx="1"/>
          </p:nvPr>
        </p:nvSpPr>
        <p:spPr>
          <a:xfrm>
            <a:off x="6803409" y="2470245"/>
            <a:ext cx="4156512" cy="3769835"/>
          </a:xfrm>
        </p:spPr>
        <p:txBody>
          <a:bodyPr anchor="ctr">
            <a:normAutofit/>
          </a:bodyPr>
          <a:lstStyle/>
          <a:p>
            <a:r>
              <a:rPr lang="en-GB" sz="2000" dirty="0"/>
              <a:t>We will need a </a:t>
            </a:r>
            <a:r>
              <a:rPr lang="en-GB" sz="2000" b="1" dirty="0"/>
              <a:t>project manager</a:t>
            </a:r>
            <a:r>
              <a:rPr lang="en-GB" sz="2000" dirty="0"/>
              <a:t> to oversee the event, ensuring that logistics run smoothly.</a:t>
            </a:r>
          </a:p>
          <a:p>
            <a:r>
              <a:rPr lang="en-GB" sz="2000" dirty="0"/>
              <a:t>Other staffing needs:  event staff for set up and tear down, catering to clean up food areas, security, marketing team, kids' entertainer and musician, volunteers.</a:t>
            </a:r>
          </a:p>
          <a:p>
            <a:r>
              <a:rPr lang="en-GB" sz="2000" dirty="0"/>
              <a:t>Insurance, Risk and Health &amp; Safety assessments will need to be carried out. </a:t>
            </a:r>
          </a:p>
          <a:p>
            <a:endParaRPr lang="en-GB" sz="2000" dirty="0"/>
          </a:p>
          <a:p>
            <a:endParaRPr lang="en-US" sz="2000" dirty="0"/>
          </a:p>
        </p:txBody>
      </p:sp>
    </p:spTree>
    <p:extLst>
      <p:ext uri="{BB962C8B-B14F-4D97-AF65-F5344CB8AC3E}">
        <p14:creationId xmlns:p14="http://schemas.microsoft.com/office/powerpoint/2010/main" val="4350769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E8DA8-EC68-F492-1E1C-6551BB00DDEE}"/>
              </a:ext>
            </a:extLst>
          </p:cNvPr>
          <p:cNvSpPr>
            <a:spLocks noGrp="1"/>
          </p:cNvSpPr>
          <p:nvPr>
            <p:ph type="title"/>
          </p:nvPr>
        </p:nvSpPr>
        <p:spPr>
          <a:xfrm>
            <a:off x="378768" y="-155237"/>
            <a:ext cx="10515600" cy="1325563"/>
          </a:xfrm>
        </p:spPr>
        <p:txBody>
          <a:bodyPr>
            <a:normAutofit/>
          </a:bodyPr>
          <a:lstStyle/>
          <a:p>
            <a:r>
              <a:rPr lang="en-GB" sz="3100" b="1" dirty="0">
                <a:solidFill>
                  <a:srgbClr val="000000"/>
                </a:solidFill>
                <a:effectLst/>
                <a:latin typeface="Arial" panose="020B0604020202020204" pitchFamily="34" charset="0"/>
              </a:rPr>
              <a:t>Financial factors</a:t>
            </a:r>
            <a:endParaRPr lang="en-US" dirty="0"/>
          </a:p>
        </p:txBody>
      </p:sp>
      <p:sp>
        <p:nvSpPr>
          <p:cNvPr id="3" name="TextBox 2">
            <a:extLst>
              <a:ext uri="{FF2B5EF4-FFF2-40B4-BE49-F238E27FC236}">
                <a16:creationId xmlns:a16="http://schemas.microsoft.com/office/drawing/2014/main" id="{7DDC975E-DBF2-2243-C626-847EFE8C9214}"/>
              </a:ext>
            </a:extLst>
          </p:cNvPr>
          <p:cNvSpPr txBox="1"/>
          <p:nvPr/>
        </p:nvSpPr>
        <p:spPr>
          <a:xfrm>
            <a:off x="377072" y="843798"/>
            <a:ext cx="11256989" cy="1323439"/>
          </a:xfrm>
          <a:prstGeom prst="rect">
            <a:avLst/>
          </a:prstGeom>
          <a:solidFill>
            <a:schemeClr val="accent6">
              <a:lumMod val="20000"/>
              <a:lumOff val="80000"/>
            </a:schemeClr>
          </a:solidFill>
        </p:spPr>
        <p:txBody>
          <a:bodyPr wrap="square" rtlCol="0">
            <a:spAutoFit/>
          </a:bodyPr>
          <a:lstStyle/>
          <a:p>
            <a:r>
              <a:rPr lang="en-US" sz="1600" dirty="0"/>
              <a:t>The main costs of the event will be covered by the advance stallholder fees and funding from Event Wakes, Business Events Grant Scheme.</a:t>
            </a:r>
          </a:p>
          <a:p>
            <a:r>
              <a:rPr lang="en-US" sz="1600" dirty="0"/>
              <a:t>The grant aim is attracting strategic events that align to the Welsh Government key sectors and support the Wellbeing for Future Generations. Whilst the grant is mostly for business events it is not </a:t>
            </a:r>
            <a:r>
              <a:rPr lang="en-GB" sz="1600" dirty="0">
                <a:solidFill>
                  <a:srgbClr val="1F1F1F"/>
                </a:solidFill>
                <a:latin typeface="Arial" panose="020B0604020202020204" pitchFamily="34" charset="0"/>
              </a:rPr>
              <a:t>l</a:t>
            </a:r>
            <a:r>
              <a:rPr lang="en-GB" sz="1600" b="0" i="0" dirty="0">
                <a:solidFill>
                  <a:srgbClr val="1F1F1F"/>
                </a:solidFill>
                <a:effectLst/>
                <a:latin typeface="Arial" panose="020B0604020202020204" pitchFamily="34" charset="0"/>
              </a:rPr>
              <a:t>imited to event organisers, event planners, convention bureaus, destination management organisations, universities and associations. (Welsh Gov, 2024)</a:t>
            </a:r>
            <a:endParaRPr lang="en-US" sz="1600" dirty="0"/>
          </a:p>
        </p:txBody>
      </p:sp>
      <p:graphicFrame>
        <p:nvGraphicFramePr>
          <p:cNvPr id="4" name="Table 3">
            <a:extLst>
              <a:ext uri="{FF2B5EF4-FFF2-40B4-BE49-F238E27FC236}">
                <a16:creationId xmlns:a16="http://schemas.microsoft.com/office/drawing/2014/main" id="{72AFD818-752D-188B-9592-254945E585AF}"/>
              </a:ext>
            </a:extLst>
          </p:cNvPr>
          <p:cNvGraphicFramePr>
            <a:graphicFrameLocks noGrp="1"/>
          </p:cNvGraphicFramePr>
          <p:nvPr>
            <p:extLst>
              <p:ext uri="{D42A27DB-BD31-4B8C-83A1-F6EECF244321}">
                <p14:modId xmlns:p14="http://schemas.microsoft.com/office/powerpoint/2010/main" val="1151490247"/>
              </p:ext>
            </p:extLst>
          </p:nvPr>
        </p:nvGraphicFramePr>
        <p:xfrm>
          <a:off x="377072" y="2303656"/>
          <a:ext cx="5510565" cy="2931160"/>
        </p:xfrm>
        <a:graphic>
          <a:graphicData uri="http://schemas.openxmlformats.org/drawingml/2006/table">
            <a:tbl>
              <a:tblPr firstRow="1" bandRow="1">
                <a:tableStyleId>{93296810-A885-4BE3-A3E7-6D5BEEA58F35}</a:tableStyleId>
              </a:tblPr>
              <a:tblGrid>
                <a:gridCol w="1521491">
                  <a:extLst>
                    <a:ext uri="{9D8B030D-6E8A-4147-A177-3AD203B41FA5}">
                      <a16:colId xmlns:a16="http://schemas.microsoft.com/office/drawing/2014/main" val="1654585809"/>
                    </a:ext>
                  </a:extLst>
                </a:gridCol>
                <a:gridCol w="3989074">
                  <a:extLst>
                    <a:ext uri="{9D8B030D-6E8A-4147-A177-3AD203B41FA5}">
                      <a16:colId xmlns:a16="http://schemas.microsoft.com/office/drawing/2014/main" val="731486261"/>
                    </a:ext>
                  </a:extLst>
                </a:gridCol>
              </a:tblGrid>
              <a:tr h="308822">
                <a:tc>
                  <a:txBody>
                    <a:bodyPr/>
                    <a:lstStyle/>
                    <a:p>
                      <a:r>
                        <a:rPr lang="en-US" dirty="0"/>
                        <a:t>Income</a:t>
                      </a:r>
                    </a:p>
                  </a:txBody>
                  <a:tcPr/>
                </a:tc>
                <a:tc>
                  <a:txBody>
                    <a:bodyPr/>
                    <a:lstStyle/>
                    <a:p>
                      <a:endParaRPr lang="en-US" dirty="0"/>
                    </a:p>
                  </a:txBody>
                  <a:tcPr/>
                </a:tc>
                <a:extLst>
                  <a:ext uri="{0D108BD9-81ED-4DB2-BD59-A6C34878D82A}">
                    <a16:rowId xmlns:a16="http://schemas.microsoft.com/office/drawing/2014/main" val="1008149995"/>
                  </a:ext>
                </a:extLst>
              </a:tr>
              <a:tr h="370840">
                <a:tc>
                  <a:txBody>
                    <a:bodyPr/>
                    <a:lstStyle/>
                    <a:p>
                      <a:r>
                        <a:rPr lang="en-US" dirty="0"/>
                        <a:t>Stallholder fees</a:t>
                      </a:r>
                    </a:p>
                  </a:txBody>
                  <a:tcPr/>
                </a:tc>
                <a:tc>
                  <a:txBody>
                    <a:bodyPr/>
                    <a:lstStyle/>
                    <a:p>
                      <a:r>
                        <a:rPr lang="en-US" dirty="0"/>
                        <a:t>£50 per stall / 40 stalls total  = £2,000</a:t>
                      </a:r>
                    </a:p>
                  </a:txBody>
                  <a:tcPr/>
                </a:tc>
                <a:extLst>
                  <a:ext uri="{0D108BD9-81ED-4DB2-BD59-A6C34878D82A}">
                    <a16:rowId xmlns:a16="http://schemas.microsoft.com/office/drawing/2014/main" val="156668002"/>
                  </a:ext>
                </a:extLst>
              </a:tr>
              <a:tr h="370840">
                <a:tc>
                  <a:txBody>
                    <a:bodyPr/>
                    <a:lstStyle/>
                    <a:p>
                      <a:r>
                        <a:rPr lang="en-US" dirty="0"/>
                        <a:t>Funding from  Wales Events Grant Scheme</a:t>
                      </a:r>
                    </a:p>
                  </a:txBody>
                  <a:tcPr/>
                </a:tc>
                <a:tc>
                  <a:txBody>
                    <a:bodyPr/>
                    <a:lstStyle/>
                    <a:p>
                      <a:r>
                        <a:rPr lang="en-US" dirty="0"/>
                        <a:t>£5000</a:t>
                      </a:r>
                    </a:p>
                  </a:txBody>
                  <a:tcPr/>
                </a:tc>
                <a:extLst>
                  <a:ext uri="{0D108BD9-81ED-4DB2-BD59-A6C34878D82A}">
                    <a16:rowId xmlns:a16="http://schemas.microsoft.com/office/drawing/2014/main" val="1669725689"/>
                  </a:ext>
                </a:extLst>
              </a:tr>
              <a:tr h="370840">
                <a:tc>
                  <a:txBody>
                    <a:bodyPr/>
                    <a:lstStyle/>
                    <a:p>
                      <a:r>
                        <a:rPr lang="en-US" dirty="0"/>
                        <a:t>Ticket Sales </a:t>
                      </a:r>
                    </a:p>
                  </a:txBody>
                  <a:tcPr/>
                </a:tc>
                <a:tc>
                  <a:txBody>
                    <a:bodyPr/>
                    <a:lstStyle/>
                    <a:p>
                      <a:r>
                        <a:rPr lang="en-US" dirty="0"/>
                        <a:t>£5/ ticket (1000 tickets each day) = 10,000</a:t>
                      </a:r>
                    </a:p>
                  </a:txBody>
                  <a:tcPr/>
                </a:tc>
                <a:extLst>
                  <a:ext uri="{0D108BD9-81ED-4DB2-BD59-A6C34878D82A}">
                    <a16:rowId xmlns:a16="http://schemas.microsoft.com/office/drawing/2014/main" val="855148177"/>
                  </a:ext>
                </a:extLst>
              </a:tr>
              <a:tr h="370840">
                <a:tc>
                  <a:txBody>
                    <a:bodyPr/>
                    <a:lstStyle/>
                    <a:p>
                      <a:r>
                        <a:rPr lang="en-US" dirty="0"/>
                        <a:t>Total:</a:t>
                      </a:r>
                    </a:p>
                  </a:txBody>
                  <a:tcPr>
                    <a:solidFill>
                      <a:schemeClr val="accent2">
                        <a:lumMod val="20000"/>
                        <a:lumOff val="80000"/>
                      </a:schemeClr>
                    </a:solidFill>
                  </a:tcPr>
                </a:tc>
                <a:tc>
                  <a:txBody>
                    <a:bodyPr/>
                    <a:lstStyle/>
                    <a:p>
                      <a:r>
                        <a:rPr lang="en-US" b="1" dirty="0"/>
                        <a:t>£17,000</a:t>
                      </a:r>
                    </a:p>
                  </a:txBody>
                  <a:tcPr>
                    <a:solidFill>
                      <a:schemeClr val="accent2">
                        <a:lumMod val="20000"/>
                        <a:lumOff val="80000"/>
                      </a:schemeClr>
                    </a:solidFill>
                  </a:tcPr>
                </a:tc>
                <a:extLst>
                  <a:ext uri="{0D108BD9-81ED-4DB2-BD59-A6C34878D82A}">
                    <a16:rowId xmlns:a16="http://schemas.microsoft.com/office/drawing/2014/main" val="2785929247"/>
                  </a:ext>
                </a:extLst>
              </a:tr>
            </a:tbl>
          </a:graphicData>
        </a:graphic>
      </p:graphicFrame>
      <p:graphicFrame>
        <p:nvGraphicFramePr>
          <p:cNvPr id="5" name="Table 4">
            <a:extLst>
              <a:ext uri="{FF2B5EF4-FFF2-40B4-BE49-F238E27FC236}">
                <a16:creationId xmlns:a16="http://schemas.microsoft.com/office/drawing/2014/main" id="{9F7EF2D6-9E53-493A-6E3F-1C6C2A0F7A80}"/>
              </a:ext>
            </a:extLst>
          </p:cNvPr>
          <p:cNvGraphicFramePr>
            <a:graphicFrameLocks noGrp="1"/>
          </p:cNvGraphicFramePr>
          <p:nvPr>
            <p:extLst>
              <p:ext uri="{D42A27DB-BD31-4B8C-83A1-F6EECF244321}">
                <p14:modId xmlns:p14="http://schemas.microsoft.com/office/powerpoint/2010/main" val="3598676251"/>
              </p:ext>
            </p:extLst>
          </p:nvPr>
        </p:nvGraphicFramePr>
        <p:xfrm>
          <a:off x="5887637" y="2303656"/>
          <a:ext cx="5510565" cy="4445000"/>
        </p:xfrm>
        <a:graphic>
          <a:graphicData uri="http://schemas.openxmlformats.org/drawingml/2006/table">
            <a:tbl>
              <a:tblPr firstRow="1" bandRow="1">
                <a:tableStyleId>{93296810-A885-4BE3-A3E7-6D5BEEA58F35}</a:tableStyleId>
              </a:tblPr>
              <a:tblGrid>
                <a:gridCol w="4454010">
                  <a:extLst>
                    <a:ext uri="{9D8B030D-6E8A-4147-A177-3AD203B41FA5}">
                      <a16:colId xmlns:a16="http://schemas.microsoft.com/office/drawing/2014/main" val="1654585809"/>
                    </a:ext>
                  </a:extLst>
                </a:gridCol>
                <a:gridCol w="1056555">
                  <a:extLst>
                    <a:ext uri="{9D8B030D-6E8A-4147-A177-3AD203B41FA5}">
                      <a16:colId xmlns:a16="http://schemas.microsoft.com/office/drawing/2014/main" val="731486261"/>
                    </a:ext>
                  </a:extLst>
                </a:gridCol>
              </a:tblGrid>
              <a:tr h="214711">
                <a:tc>
                  <a:txBody>
                    <a:bodyPr/>
                    <a:lstStyle/>
                    <a:p>
                      <a:r>
                        <a:rPr lang="en-US" sz="1800" dirty="0"/>
                        <a:t>Expenditure</a:t>
                      </a:r>
                    </a:p>
                  </a:txBody>
                  <a:tcPr/>
                </a:tc>
                <a:tc>
                  <a:txBody>
                    <a:bodyPr/>
                    <a:lstStyle/>
                    <a:p>
                      <a:endParaRPr lang="en-US" sz="1800" dirty="0"/>
                    </a:p>
                  </a:txBody>
                  <a:tcPr/>
                </a:tc>
                <a:extLst>
                  <a:ext uri="{0D108BD9-81ED-4DB2-BD59-A6C34878D82A}">
                    <a16:rowId xmlns:a16="http://schemas.microsoft.com/office/drawing/2014/main" val="1008149995"/>
                  </a:ext>
                </a:extLst>
              </a:tr>
              <a:tr h="370840">
                <a:tc>
                  <a:txBody>
                    <a:bodyPr/>
                    <a:lstStyle/>
                    <a:p>
                      <a:r>
                        <a:rPr lang="en-US" sz="1800" dirty="0"/>
                        <a:t>Venue Hire </a:t>
                      </a:r>
                    </a:p>
                  </a:txBody>
                  <a:tcPr/>
                </a:tc>
                <a:tc>
                  <a:txBody>
                    <a:bodyPr/>
                    <a:lstStyle/>
                    <a:p>
                      <a:r>
                        <a:rPr lang="en-US" sz="1800" dirty="0"/>
                        <a:t>£4000</a:t>
                      </a:r>
                    </a:p>
                  </a:txBody>
                  <a:tcPr/>
                </a:tc>
                <a:extLst>
                  <a:ext uri="{0D108BD9-81ED-4DB2-BD59-A6C34878D82A}">
                    <a16:rowId xmlns:a16="http://schemas.microsoft.com/office/drawing/2014/main" val="156668002"/>
                  </a:ext>
                </a:extLst>
              </a:tr>
              <a:tr h="370840">
                <a:tc>
                  <a:txBody>
                    <a:bodyPr/>
                    <a:lstStyle/>
                    <a:p>
                      <a:r>
                        <a:rPr lang="en-US" sz="1800" dirty="0"/>
                        <a:t>Stalls rental</a:t>
                      </a:r>
                    </a:p>
                  </a:txBody>
                  <a:tcPr/>
                </a:tc>
                <a:tc>
                  <a:txBody>
                    <a:bodyPr/>
                    <a:lstStyle/>
                    <a:p>
                      <a:r>
                        <a:rPr lang="en-US" sz="1800" dirty="0"/>
                        <a:t>£1000</a:t>
                      </a:r>
                    </a:p>
                  </a:txBody>
                  <a:tcPr/>
                </a:tc>
                <a:extLst>
                  <a:ext uri="{0D108BD9-81ED-4DB2-BD59-A6C34878D82A}">
                    <a16:rowId xmlns:a16="http://schemas.microsoft.com/office/drawing/2014/main" val="1529244088"/>
                  </a:ext>
                </a:extLst>
              </a:tr>
              <a:tr h="370840">
                <a:tc>
                  <a:txBody>
                    <a:bodyPr/>
                    <a:lstStyle/>
                    <a:p>
                      <a:r>
                        <a:rPr lang="en-US" sz="1800" dirty="0"/>
                        <a:t>Live Acoustic Music Cover Band</a:t>
                      </a:r>
                    </a:p>
                  </a:txBody>
                  <a:tcPr/>
                </a:tc>
                <a:tc>
                  <a:txBody>
                    <a:bodyPr/>
                    <a:lstStyle/>
                    <a:p>
                      <a:r>
                        <a:rPr lang="en-US" sz="1800" dirty="0"/>
                        <a:t>£1500</a:t>
                      </a:r>
                    </a:p>
                  </a:txBody>
                  <a:tcPr/>
                </a:tc>
                <a:extLst>
                  <a:ext uri="{0D108BD9-81ED-4DB2-BD59-A6C34878D82A}">
                    <a16:rowId xmlns:a16="http://schemas.microsoft.com/office/drawing/2014/main" val="1669725689"/>
                  </a:ext>
                </a:extLst>
              </a:tr>
              <a:tr h="370840">
                <a:tc>
                  <a:txBody>
                    <a:bodyPr/>
                    <a:lstStyle/>
                    <a:p>
                      <a:r>
                        <a:rPr lang="en-US" sz="1800" dirty="0"/>
                        <a:t>Kids Entertainment </a:t>
                      </a:r>
                    </a:p>
                  </a:txBody>
                  <a:tcPr/>
                </a:tc>
                <a:tc>
                  <a:txBody>
                    <a:bodyPr/>
                    <a:lstStyle/>
                    <a:p>
                      <a:r>
                        <a:rPr lang="en-US" sz="1800" dirty="0"/>
                        <a:t>£1000</a:t>
                      </a:r>
                    </a:p>
                  </a:txBody>
                  <a:tcPr/>
                </a:tc>
                <a:extLst>
                  <a:ext uri="{0D108BD9-81ED-4DB2-BD59-A6C34878D82A}">
                    <a16:rowId xmlns:a16="http://schemas.microsoft.com/office/drawing/2014/main" val="855148177"/>
                  </a:ext>
                </a:extLst>
              </a:tr>
              <a:tr h="370840">
                <a:tc>
                  <a:txBody>
                    <a:bodyPr/>
                    <a:lstStyle/>
                    <a:p>
                      <a:r>
                        <a:rPr lang="en-US" sz="1800" dirty="0"/>
                        <a:t>Marketing </a:t>
                      </a:r>
                    </a:p>
                  </a:txBody>
                  <a:tcPr/>
                </a:tc>
                <a:tc>
                  <a:txBody>
                    <a:bodyPr/>
                    <a:lstStyle/>
                    <a:p>
                      <a:r>
                        <a:rPr lang="en-US" sz="1800" b="0" dirty="0"/>
                        <a:t>£1000</a:t>
                      </a:r>
                    </a:p>
                  </a:txBody>
                  <a:tcPr/>
                </a:tc>
                <a:extLst>
                  <a:ext uri="{0D108BD9-81ED-4DB2-BD59-A6C34878D82A}">
                    <a16:rowId xmlns:a16="http://schemas.microsoft.com/office/drawing/2014/main" val="2785929247"/>
                  </a:ext>
                </a:extLst>
              </a:tr>
              <a:tr h="370840">
                <a:tc>
                  <a:txBody>
                    <a:bodyPr/>
                    <a:lstStyle/>
                    <a:p>
                      <a:r>
                        <a:rPr lang="en-US" sz="1800" dirty="0"/>
                        <a:t>Staff fees (venue set up, lights, tech) </a:t>
                      </a:r>
                    </a:p>
                  </a:txBody>
                  <a:tcPr/>
                </a:tc>
                <a:tc>
                  <a:txBody>
                    <a:bodyPr/>
                    <a:lstStyle/>
                    <a:p>
                      <a:r>
                        <a:rPr lang="en-US" sz="1800" b="0" dirty="0"/>
                        <a:t>£2500</a:t>
                      </a:r>
                    </a:p>
                  </a:txBody>
                  <a:tcPr/>
                </a:tc>
                <a:extLst>
                  <a:ext uri="{0D108BD9-81ED-4DB2-BD59-A6C34878D82A}">
                    <a16:rowId xmlns:a16="http://schemas.microsoft.com/office/drawing/2014/main" val="2043570798"/>
                  </a:ext>
                </a:extLst>
              </a:tr>
              <a:tr h="370840">
                <a:tc>
                  <a:txBody>
                    <a:bodyPr/>
                    <a:lstStyle/>
                    <a:p>
                      <a:r>
                        <a:rPr lang="en-US" sz="1800" dirty="0"/>
                        <a:t>Security &amp; First Aid</a:t>
                      </a:r>
                    </a:p>
                  </a:txBody>
                  <a:tcPr/>
                </a:tc>
                <a:tc>
                  <a:txBody>
                    <a:bodyPr/>
                    <a:lstStyle/>
                    <a:p>
                      <a:r>
                        <a:rPr lang="en-US" sz="1800" b="0" dirty="0"/>
                        <a:t>£1000</a:t>
                      </a:r>
                    </a:p>
                  </a:txBody>
                  <a:tcPr/>
                </a:tc>
                <a:extLst>
                  <a:ext uri="{0D108BD9-81ED-4DB2-BD59-A6C34878D82A}">
                    <a16:rowId xmlns:a16="http://schemas.microsoft.com/office/drawing/2014/main" val="753414622"/>
                  </a:ext>
                </a:extLst>
              </a:tr>
              <a:tr h="370840">
                <a:tc>
                  <a:txBody>
                    <a:bodyPr/>
                    <a:lstStyle/>
                    <a:p>
                      <a:r>
                        <a:rPr lang="en-GB" sz="1800" dirty="0"/>
                        <a:t>Permits &amp; Licenses</a:t>
                      </a:r>
                    </a:p>
                  </a:txBody>
                  <a:tcPr anchor="ctr"/>
                </a:tc>
                <a:tc>
                  <a:txBody>
                    <a:bodyPr/>
                    <a:lstStyle/>
                    <a:p>
                      <a:r>
                        <a:rPr lang="en-GB" sz="1800" b="0" dirty="0"/>
                        <a:t>£300</a:t>
                      </a:r>
                    </a:p>
                  </a:txBody>
                  <a:tcPr anchor="ctr"/>
                </a:tc>
                <a:extLst>
                  <a:ext uri="{0D108BD9-81ED-4DB2-BD59-A6C34878D82A}">
                    <a16:rowId xmlns:a16="http://schemas.microsoft.com/office/drawing/2014/main" val="1155421099"/>
                  </a:ext>
                </a:extLst>
              </a:tr>
              <a:tr h="370840">
                <a:tc>
                  <a:txBody>
                    <a:bodyPr/>
                    <a:lstStyle/>
                    <a:p>
                      <a:r>
                        <a:rPr lang="en-US" sz="1800" dirty="0"/>
                        <a:t>Event Insurance </a:t>
                      </a:r>
                    </a:p>
                  </a:txBody>
                  <a:tcPr/>
                </a:tc>
                <a:tc>
                  <a:txBody>
                    <a:bodyPr/>
                    <a:lstStyle/>
                    <a:p>
                      <a:r>
                        <a:rPr lang="en-US" sz="1800" b="0" dirty="0"/>
                        <a:t>£1000</a:t>
                      </a:r>
                    </a:p>
                  </a:txBody>
                  <a:tcPr/>
                </a:tc>
                <a:extLst>
                  <a:ext uri="{0D108BD9-81ED-4DB2-BD59-A6C34878D82A}">
                    <a16:rowId xmlns:a16="http://schemas.microsoft.com/office/drawing/2014/main" val="43033205"/>
                  </a:ext>
                </a:extLst>
              </a:tr>
              <a:tr h="370840">
                <a:tc>
                  <a:txBody>
                    <a:bodyPr/>
                    <a:lstStyle/>
                    <a:p>
                      <a:r>
                        <a:rPr lang="en-US" sz="1800" dirty="0"/>
                        <a:t>Waste Management</a:t>
                      </a:r>
                    </a:p>
                  </a:txBody>
                  <a:tcPr/>
                </a:tc>
                <a:tc>
                  <a:txBody>
                    <a:bodyPr/>
                    <a:lstStyle/>
                    <a:p>
                      <a:r>
                        <a:rPr lang="en-US" sz="1800" b="0" dirty="0"/>
                        <a:t>£500</a:t>
                      </a:r>
                    </a:p>
                  </a:txBody>
                  <a:tcPr/>
                </a:tc>
                <a:extLst>
                  <a:ext uri="{0D108BD9-81ED-4DB2-BD59-A6C34878D82A}">
                    <a16:rowId xmlns:a16="http://schemas.microsoft.com/office/drawing/2014/main" val="2692551411"/>
                  </a:ext>
                </a:extLst>
              </a:tr>
              <a:tr h="370840">
                <a:tc>
                  <a:txBody>
                    <a:bodyPr/>
                    <a:lstStyle/>
                    <a:p>
                      <a:r>
                        <a:rPr lang="en-US" sz="1800" dirty="0"/>
                        <a:t>Total</a:t>
                      </a:r>
                    </a:p>
                  </a:txBody>
                  <a:tcPr>
                    <a:solidFill>
                      <a:schemeClr val="accent2">
                        <a:lumMod val="20000"/>
                        <a:lumOff val="80000"/>
                      </a:schemeClr>
                    </a:solidFill>
                  </a:tcPr>
                </a:tc>
                <a:tc>
                  <a:txBody>
                    <a:bodyPr/>
                    <a:lstStyle/>
                    <a:p>
                      <a:r>
                        <a:rPr lang="en-US" sz="1800" b="1" dirty="0"/>
                        <a:t>13,800</a:t>
                      </a:r>
                    </a:p>
                  </a:txBody>
                  <a:tcPr>
                    <a:solidFill>
                      <a:schemeClr val="accent2">
                        <a:lumMod val="20000"/>
                        <a:lumOff val="80000"/>
                      </a:schemeClr>
                    </a:solidFill>
                  </a:tcPr>
                </a:tc>
                <a:extLst>
                  <a:ext uri="{0D108BD9-81ED-4DB2-BD59-A6C34878D82A}">
                    <a16:rowId xmlns:a16="http://schemas.microsoft.com/office/drawing/2014/main" val="813824261"/>
                  </a:ext>
                </a:extLst>
              </a:tr>
            </a:tbl>
          </a:graphicData>
        </a:graphic>
      </p:graphicFrame>
    </p:spTree>
    <p:extLst>
      <p:ext uri="{BB962C8B-B14F-4D97-AF65-F5344CB8AC3E}">
        <p14:creationId xmlns:p14="http://schemas.microsoft.com/office/powerpoint/2010/main" val="2024985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D17571-1F02-72DB-201F-D08A6CABD604}"/>
              </a:ext>
            </a:extLst>
          </p:cNvPr>
          <p:cNvSpPr>
            <a:spLocks noGrp="1"/>
          </p:cNvSpPr>
          <p:nvPr>
            <p:ph type="title"/>
          </p:nvPr>
        </p:nvSpPr>
        <p:spPr>
          <a:xfrm>
            <a:off x="808638" y="386930"/>
            <a:ext cx="9236700" cy="1188950"/>
          </a:xfrm>
        </p:spPr>
        <p:txBody>
          <a:bodyPr anchor="b">
            <a:normAutofit/>
          </a:bodyPr>
          <a:lstStyle/>
          <a:p>
            <a:r>
              <a:rPr lang="en-US" sz="5400" dirty="0">
                <a:latin typeface="Hiragino Kaku Gothic StdN W8" panose="020B0800000000000000" pitchFamily="34" charset="-128"/>
                <a:ea typeface="Hiragino Kaku Gothic StdN W8" panose="020B0800000000000000" pitchFamily="34" charset="-128"/>
              </a:rPr>
              <a:t>Conclusion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ix Christmas markets you can visit within a two-hour drive of Cardiff -  Wales Online">
            <a:extLst>
              <a:ext uri="{FF2B5EF4-FFF2-40B4-BE49-F238E27FC236}">
                <a16:creationId xmlns:a16="http://schemas.microsoft.com/office/drawing/2014/main" id="{04346E32-BD33-1B7F-0393-321DDA3FF38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463199" y="2558532"/>
            <a:ext cx="4582582" cy="343693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82381C7-EA47-26A6-AED0-78FB1DD96319}"/>
              </a:ext>
            </a:extLst>
          </p:cNvPr>
          <p:cNvSpPr txBox="1"/>
          <p:nvPr/>
        </p:nvSpPr>
        <p:spPr>
          <a:xfrm>
            <a:off x="496919" y="2780068"/>
            <a:ext cx="5157643" cy="1754326"/>
          </a:xfrm>
          <a:prstGeom prst="rect">
            <a:avLst/>
          </a:prstGeom>
          <a:noFill/>
        </p:spPr>
        <p:txBody>
          <a:bodyPr wrap="square" rtlCol="0">
            <a:spAutoFit/>
          </a:bodyPr>
          <a:lstStyle/>
          <a:p>
            <a:r>
              <a:rPr lang="en-US" dirty="0"/>
              <a:t>Based on all the above discussed criteria we believe the International Sustainable Christmas Market can draw great attention to Wales and it is a feasible  event which can take place with appropriate planning and budgeting considered. Most importantly, it is an event that can put good into the world.</a:t>
            </a:r>
          </a:p>
        </p:txBody>
      </p:sp>
    </p:spTree>
    <p:extLst>
      <p:ext uri="{BB962C8B-B14F-4D97-AF65-F5344CB8AC3E}">
        <p14:creationId xmlns:p14="http://schemas.microsoft.com/office/powerpoint/2010/main" val="11925549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537C0-FFC4-2A0D-8B65-FB62C20068C1}"/>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C44CE1F2-1A2D-C114-0652-A2FB7F8E0968}"/>
              </a:ext>
            </a:extLst>
          </p:cNvPr>
          <p:cNvSpPr>
            <a:spLocks noGrp="1"/>
          </p:cNvSpPr>
          <p:nvPr>
            <p:ph idx="1"/>
          </p:nvPr>
        </p:nvSpPr>
        <p:spPr/>
        <p:txBody>
          <a:bodyPr>
            <a:normAutofit fontScale="77500" lnSpcReduction="20000"/>
          </a:bodyPr>
          <a:lstStyle/>
          <a:p>
            <a:r>
              <a:rPr lang="en-GB" sz="1800" dirty="0">
                <a:effectLst/>
                <a:latin typeface="Arial" panose="020B0604020202020204" pitchFamily="34" charset="0"/>
                <a:ea typeface="Times New Roman" panose="02020603050405020304" pitchFamily="18" charset="0"/>
              </a:rPr>
              <a:t>Carrigan, M., </a:t>
            </a:r>
            <a:r>
              <a:rPr lang="en-GB" sz="1800" dirty="0" err="1">
                <a:effectLst/>
                <a:latin typeface="Arial" panose="020B0604020202020204" pitchFamily="34" charset="0"/>
                <a:ea typeface="Times New Roman" panose="02020603050405020304" pitchFamily="18" charset="0"/>
              </a:rPr>
              <a:t>Szmigin</a:t>
            </a:r>
            <a:r>
              <a:rPr lang="en-GB" sz="1800" dirty="0">
                <a:effectLst/>
                <a:latin typeface="Arial" panose="020B0604020202020204" pitchFamily="34" charset="0"/>
                <a:ea typeface="Times New Roman" panose="02020603050405020304" pitchFamily="18" charset="0"/>
              </a:rPr>
              <a:t>, I. and Wright, J. (2004) ‘Shopping for a better world? An interpretive study of the potential for ethical consumption within the older generation’, Journal of Consumer Marketing, 21(6), pp. 401-417.</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Chaffey, D. and Ellis-Chadwick, F. (2019) Digital marketing: Strategy, implementation and practice. Pearson Education.</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Chartered Institute of Marketing (CIM) (2023) ‘Research: 53% of UK adults are thinking about a green Christmas’. Available at: https://</a:t>
            </a:r>
            <a:r>
              <a:rPr lang="en-GB" sz="1800" dirty="0" err="1">
                <a:effectLst/>
                <a:latin typeface="Arial" panose="020B0604020202020204" pitchFamily="34" charset="0"/>
                <a:ea typeface="Times New Roman" panose="02020603050405020304" pitchFamily="18" charset="0"/>
              </a:rPr>
              <a:t>www.cim.co.uk</a:t>
            </a:r>
            <a:r>
              <a:rPr lang="en-GB" sz="1800" dirty="0">
                <a:effectLst/>
                <a:latin typeface="Arial" panose="020B0604020202020204" pitchFamily="34" charset="0"/>
                <a:ea typeface="Times New Roman" panose="02020603050405020304" pitchFamily="18" charset="0"/>
              </a:rPr>
              <a:t>/newsroom/research-53-of-uk-adults-are-thinking-about-a-green-christmas/ (Accessed: 6 October 2024).</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De Veirman, M., </a:t>
            </a:r>
            <a:r>
              <a:rPr lang="en-GB" sz="1800" dirty="0" err="1">
                <a:effectLst/>
                <a:latin typeface="Arial" panose="020B0604020202020204" pitchFamily="34" charset="0"/>
                <a:ea typeface="Times New Roman" panose="02020603050405020304" pitchFamily="18" charset="0"/>
              </a:rPr>
              <a:t>Cauberghe</a:t>
            </a:r>
            <a:r>
              <a:rPr lang="en-GB" sz="1800" dirty="0">
                <a:effectLst/>
                <a:latin typeface="Arial" panose="020B0604020202020204" pitchFamily="34" charset="0"/>
                <a:ea typeface="Times New Roman" panose="02020603050405020304" pitchFamily="18" charset="0"/>
              </a:rPr>
              <a:t>, V. and </a:t>
            </a:r>
            <a:r>
              <a:rPr lang="en-GB" sz="1800" dirty="0" err="1">
                <a:effectLst/>
                <a:latin typeface="Arial" panose="020B0604020202020204" pitchFamily="34" charset="0"/>
                <a:ea typeface="Times New Roman" panose="02020603050405020304" pitchFamily="18" charset="0"/>
              </a:rPr>
              <a:t>Hudders</a:t>
            </a:r>
            <a:r>
              <a:rPr lang="en-GB" sz="1800" dirty="0">
                <a:effectLst/>
                <a:latin typeface="Arial" panose="020B0604020202020204" pitchFamily="34" charset="0"/>
                <a:ea typeface="Times New Roman" panose="02020603050405020304" pitchFamily="18" charset="0"/>
              </a:rPr>
              <a:t>, L. (2017) ‘Marketing through Instagram influencers: The impact of number of followers and product divergence on brand attitude’, International Journal of Advertising, 36(5), pp. 798-828.</a:t>
            </a:r>
            <a:endParaRPr lang="en-GB" sz="1800" dirty="0">
              <a:effectLst/>
              <a:latin typeface="Times New Roman" panose="02020603050405020304" pitchFamily="18" charset="0"/>
              <a:ea typeface="Times New Roman" panose="02020603050405020304" pitchFamily="18" charset="0"/>
            </a:endParaRPr>
          </a:p>
          <a:p>
            <a:r>
              <a:rPr lang="en-GB" sz="1800" dirty="0" err="1">
                <a:effectLst/>
                <a:latin typeface="Arial" panose="020B0604020202020204" pitchFamily="34" charset="0"/>
                <a:ea typeface="Times New Roman" panose="02020603050405020304" pitchFamily="18" charset="0"/>
              </a:rPr>
              <a:t>Deuringer</a:t>
            </a:r>
            <a:r>
              <a:rPr lang="en-GB" sz="1800" dirty="0">
                <a:effectLst/>
                <a:latin typeface="Arial" panose="020B0604020202020204" pitchFamily="34" charset="0"/>
                <a:ea typeface="Times New Roman" panose="02020603050405020304" pitchFamily="18" charset="0"/>
              </a:rPr>
              <a:t>, V. and </a:t>
            </a:r>
            <a:r>
              <a:rPr lang="en-GB" sz="1800" dirty="0" err="1">
                <a:effectLst/>
                <a:latin typeface="Arial" panose="020B0604020202020204" pitchFamily="34" charset="0"/>
                <a:ea typeface="Times New Roman" panose="02020603050405020304" pitchFamily="18" charset="0"/>
              </a:rPr>
              <a:t>Langhof</a:t>
            </a:r>
            <a:r>
              <a:rPr lang="en-GB" sz="1800" dirty="0">
                <a:effectLst/>
                <a:latin typeface="Arial" panose="020B0604020202020204" pitchFamily="34" charset="0"/>
                <a:ea typeface="Times New Roman" panose="02020603050405020304" pitchFamily="18" charset="0"/>
              </a:rPr>
              <a:t>, A. U. (2020) Clash of beliefs: 'I want to be green but what about the Christmas tree?'.</a:t>
            </a:r>
            <a:endParaRPr lang="en-GB" sz="1800" dirty="0">
              <a:effectLst/>
              <a:latin typeface="Times New Roman" panose="02020603050405020304" pitchFamily="18" charset="0"/>
              <a:ea typeface="Times New Roman" panose="02020603050405020304" pitchFamily="18" charset="0"/>
            </a:endParaRPr>
          </a:p>
          <a:p>
            <a:r>
              <a:rPr lang="en-GB" sz="1800" dirty="0" err="1">
                <a:effectLst/>
                <a:latin typeface="Arial" panose="020B0604020202020204" pitchFamily="34" charset="0"/>
                <a:ea typeface="Times New Roman" panose="02020603050405020304" pitchFamily="18" charset="0"/>
              </a:rPr>
              <a:t>Farbotko</a:t>
            </a:r>
            <a:r>
              <a:rPr lang="en-GB" sz="1800" dirty="0">
                <a:effectLst/>
                <a:latin typeface="Arial" panose="020B0604020202020204" pitchFamily="34" charset="0"/>
                <a:ea typeface="Times New Roman" panose="02020603050405020304" pitchFamily="18" charset="0"/>
              </a:rPr>
              <a:t>, C. and Head, L. (2013) ‘Gifts, sustainable consumption and giving up green anxieties at Christmas’, </a:t>
            </a:r>
            <a:r>
              <a:rPr lang="en-GB" sz="1800" dirty="0" err="1">
                <a:effectLst/>
                <a:latin typeface="Arial" panose="020B0604020202020204" pitchFamily="34" charset="0"/>
                <a:ea typeface="Times New Roman" panose="02020603050405020304" pitchFamily="18" charset="0"/>
              </a:rPr>
              <a:t>Geoforum</a:t>
            </a:r>
            <a:r>
              <a:rPr lang="en-GB" sz="1800" dirty="0">
                <a:effectLst/>
                <a:latin typeface="Arial" panose="020B0604020202020204" pitchFamily="34" charset="0"/>
                <a:ea typeface="Times New Roman" panose="02020603050405020304" pitchFamily="18" charset="0"/>
              </a:rPr>
              <a:t>, 50, pp. 88-96. Available through: http://</a:t>
            </a:r>
            <a:r>
              <a:rPr lang="en-GB" sz="1800" dirty="0" err="1">
                <a:effectLst/>
                <a:latin typeface="Arial" panose="020B0604020202020204" pitchFamily="34" charset="0"/>
                <a:ea typeface="Times New Roman" panose="02020603050405020304" pitchFamily="18" charset="0"/>
              </a:rPr>
              <a:t>www.lusem.lu.se</a:t>
            </a:r>
            <a:r>
              <a:rPr lang="en-GB" sz="1800" dirty="0">
                <a:effectLst/>
                <a:latin typeface="Arial" panose="020B0604020202020204" pitchFamily="34" charset="0"/>
                <a:ea typeface="Times New Roman" panose="02020603050405020304" pitchFamily="18" charset="0"/>
              </a:rPr>
              <a:t>/library (Accessed: 4 October 2024).</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Gall, M. D., Borg, W. R. and Gall, J. P. (1996) Educational research: An introduction. Longman.</a:t>
            </a:r>
            <a:endParaRPr lang="en-GB" sz="1800" dirty="0">
              <a:effectLst/>
              <a:latin typeface="Times New Roman" panose="02020603050405020304" pitchFamily="18" charset="0"/>
              <a:ea typeface="Times New Roman" panose="02020603050405020304" pitchFamily="18" charset="0"/>
            </a:endParaRPr>
          </a:p>
          <a:p>
            <a:r>
              <a:rPr lang="en-GB" sz="1800" dirty="0" err="1">
                <a:effectLst/>
                <a:latin typeface="Arial" panose="020B0604020202020204" pitchFamily="34" charset="0"/>
                <a:ea typeface="Times New Roman" panose="02020603050405020304" pitchFamily="18" charset="0"/>
              </a:rPr>
              <a:t>Gilg</a:t>
            </a:r>
            <a:r>
              <a:rPr lang="en-GB" sz="1800" dirty="0">
                <a:effectLst/>
                <a:latin typeface="Arial" panose="020B0604020202020204" pitchFamily="34" charset="0"/>
                <a:ea typeface="Times New Roman" panose="02020603050405020304" pitchFamily="18" charset="0"/>
              </a:rPr>
              <a:t>, A., Barr, S. and Ford, N. (2005) ‘Green consumption or sustainable lifestyles? Identifying the sustainable consumer’, Science Direct, 37, pp. 481-504. Available through: http://</a:t>
            </a:r>
            <a:r>
              <a:rPr lang="en-GB" sz="1800" dirty="0" err="1">
                <a:effectLst/>
                <a:latin typeface="Arial" panose="020B0604020202020204" pitchFamily="34" charset="0"/>
                <a:ea typeface="Times New Roman" panose="02020603050405020304" pitchFamily="18" charset="0"/>
              </a:rPr>
              <a:t>www.lusem.lu.se</a:t>
            </a:r>
            <a:r>
              <a:rPr lang="en-GB" sz="1800" dirty="0">
                <a:effectLst/>
                <a:latin typeface="Arial" panose="020B0604020202020204" pitchFamily="34" charset="0"/>
                <a:ea typeface="Times New Roman" panose="02020603050405020304" pitchFamily="18" charset="0"/>
              </a:rPr>
              <a:t>/library (Accessed: 18 March 2020).</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Haynes, J. L. and Gazley, A. (2013) ‘Engaging university students in environmental sustainability: A new partnership model’, International Journal of Sustainability in Higher Education, 14(4), pp. 386-406.</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Heo, J. and Muralidharan, S. (2017) ‘What triggers young Millennials to purchase eco-friendly products?: The interrelationships among knowledge, perceived consumer effectiveness, and environmental concern’, Journal of Marketing Communications, 25(4), pp. 421-437. Available through: http://</a:t>
            </a:r>
            <a:r>
              <a:rPr lang="en-GB" sz="1800" dirty="0" err="1">
                <a:effectLst/>
                <a:latin typeface="Arial" panose="020B0604020202020204" pitchFamily="34" charset="0"/>
                <a:ea typeface="Times New Roman" panose="02020603050405020304" pitchFamily="18" charset="0"/>
              </a:rPr>
              <a:t>www.lusem.lu.se</a:t>
            </a:r>
            <a:r>
              <a:rPr lang="en-GB" sz="1800" dirty="0">
                <a:effectLst/>
                <a:latin typeface="Arial" panose="020B0604020202020204" pitchFamily="34" charset="0"/>
                <a:ea typeface="Times New Roman" panose="02020603050405020304" pitchFamily="18" charset="0"/>
              </a:rPr>
              <a:t>/library (Accessed: 4 October 2024)</a:t>
            </a:r>
            <a:endParaRPr lang="en-GB"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10671243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8F6C84-1583-1412-0265-9825DF7E37B6}"/>
              </a:ext>
            </a:extLst>
          </p:cNvPr>
          <p:cNvSpPr>
            <a:spLocks noGrp="1"/>
          </p:cNvSpPr>
          <p:nvPr>
            <p:ph idx="1"/>
          </p:nvPr>
        </p:nvSpPr>
        <p:spPr>
          <a:xfrm>
            <a:off x="838200" y="819150"/>
            <a:ext cx="10515600" cy="5357813"/>
          </a:xfrm>
        </p:spPr>
        <p:txBody>
          <a:bodyPr>
            <a:normAutofit fontScale="77500" lnSpcReduction="20000"/>
          </a:bodyPr>
          <a:lstStyle/>
          <a:p>
            <a:pPr lvl="0" rtl="0"/>
            <a:r>
              <a:rPr lang="en-GB" sz="1800" dirty="0">
                <a:effectLst/>
                <a:latin typeface="Arial" panose="020B0604020202020204" pitchFamily="34" charset="0"/>
                <a:ea typeface="Times New Roman" panose="02020603050405020304" pitchFamily="18" charset="0"/>
              </a:rPr>
              <a:t>Johns, J. (2019) ‘Ethical consumption is a way we need to fight one Christmas present at a time’, Quartz, 24 December. Available at: https://</a:t>
            </a:r>
            <a:r>
              <a:rPr lang="en-GB" sz="1800" dirty="0" err="1">
                <a:effectLst/>
                <a:latin typeface="Arial" panose="020B0604020202020204" pitchFamily="34" charset="0"/>
                <a:ea typeface="Times New Roman" panose="02020603050405020304" pitchFamily="18" charset="0"/>
              </a:rPr>
              <a:t>qz.com</a:t>
            </a:r>
            <a:r>
              <a:rPr lang="en-GB" sz="1800" dirty="0">
                <a:effectLst/>
                <a:latin typeface="Arial" panose="020B0604020202020204" pitchFamily="34" charset="0"/>
                <a:ea typeface="Times New Roman" panose="02020603050405020304" pitchFamily="18" charset="0"/>
              </a:rPr>
              <a:t>/1774489/</a:t>
            </a:r>
            <a:r>
              <a:rPr lang="en-GB" sz="1800" dirty="0" err="1">
                <a:effectLst/>
                <a:latin typeface="Arial" panose="020B0604020202020204" pitchFamily="34" charset="0"/>
                <a:ea typeface="Times New Roman" panose="02020603050405020304" pitchFamily="18" charset="0"/>
              </a:rPr>
              <a:t>christmas</a:t>
            </a:r>
            <a:r>
              <a:rPr lang="en-GB" sz="1800" dirty="0">
                <a:effectLst/>
                <a:latin typeface="Arial" panose="020B0604020202020204" pitchFamily="34" charset="0"/>
                <a:ea typeface="Times New Roman" panose="02020603050405020304" pitchFamily="18" charset="0"/>
              </a:rPr>
              <a:t>-gifts-have-an-ethical-sustainable-consumption-problem/ (Accessed: 4 October 2024)</a:t>
            </a:r>
            <a:endParaRPr lang="en-GB" sz="1800" dirty="0">
              <a:effectLst/>
              <a:latin typeface="Times New Roman" panose="02020603050405020304" pitchFamily="18" charset="0"/>
              <a:ea typeface="Times New Roman" panose="02020603050405020304" pitchFamily="18" charset="0"/>
            </a:endParaRPr>
          </a:p>
          <a:p>
            <a:pPr lvl="0"/>
            <a:r>
              <a:rPr lang="en-GB" sz="1800" dirty="0">
                <a:effectLst/>
                <a:latin typeface="Arial" panose="020B0604020202020204" pitchFamily="34" charset="0"/>
                <a:ea typeface="Times New Roman" panose="02020603050405020304" pitchFamily="18" charset="0"/>
              </a:rPr>
              <a:t>Mintel (2024) Fashion trends sustainability. Available at: https://</a:t>
            </a:r>
            <a:r>
              <a:rPr lang="en-GB" sz="1800" dirty="0" err="1">
                <a:effectLst/>
                <a:latin typeface="Arial" panose="020B0604020202020204" pitchFamily="34" charset="0"/>
                <a:ea typeface="Times New Roman" panose="02020603050405020304" pitchFamily="18" charset="0"/>
              </a:rPr>
              <a:t>store.mintel.com</a:t>
            </a:r>
            <a:r>
              <a:rPr lang="en-GB" sz="1800" dirty="0">
                <a:effectLst/>
                <a:latin typeface="Arial" panose="020B0604020202020204" pitchFamily="34" charset="0"/>
                <a:ea typeface="Times New Roman" panose="02020603050405020304" pitchFamily="18" charset="0"/>
              </a:rPr>
              <a:t>/report/</a:t>
            </a:r>
            <a:r>
              <a:rPr lang="en-GB" sz="1800" dirty="0" err="1">
                <a:effectLst/>
                <a:latin typeface="Arial" panose="020B0604020202020204" pitchFamily="34" charset="0"/>
                <a:ea typeface="Times New Roman" panose="02020603050405020304" pitchFamily="18" charset="0"/>
              </a:rPr>
              <a:t>uk</a:t>
            </a:r>
            <a:r>
              <a:rPr lang="en-GB" sz="1800" dirty="0">
                <a:effectLst/>
                <a:latin typeface="Arial" panose="020B0604020202020204" pitchFamily="34" charset="0"/>
                <a:ea typeface="Times New Roman" panose="02020603050405020304" pitchFamily="18" charset="0"/>
              </a:rPr>
              <a:t>-fashion-sustainability-market-report (Accessed: 6 October 2024).</a:t>
            </a:r>
            <a:endParaRPr lang="en-GB" sz="1800" dirty="0">
              <a:effectLst/>
              <a:latin typeface="Times New Roman" panose="02020603050405020304" pitchFamily="18" charset="0"/>
              <a:ea typeface="Times New Roman" panose="02020603050405020304" pitchFamily="18" charset="0"/>
            </a:endParaRPr>
          </a:p>
          <a:p>
            <a:pPr lvl="0"/>
            <a:r>
              <a:rPr lang="en-GB" sz="1800" dirty="0">
                <a:effectLst/>
                <a:latin typeface="Arial" panose="020B0604020202020204" pitchFamily="34" charset="0"/>
                <a:ea typeface="Times New Roman" panose="02020603050405020304" pitchFamily="18" charset="0"/>
              </a:rPr>
              <a:t>Pew Research </a:t>
            </a:r>
            <a:r>
              <a:rPr lang="en-GB" sz="1800" dirty="0" err="1">
                <a:effectLst/>
                <a:latin typeface="Arial" panose="020B0604020202020204" pitchFamily="34" charset="0"/>
                <a:ea typeface="Times New Roman" panose="02020603050405020304" pitchFamily="18" charset="0"/>
              </a:rPr>
              <a:t>Center</a:t>
            </a:r>
            <a:r>
              <a:rPr lang="en-GB" sz="1800" dirty="0">
                <a:effectLst/>
                <a:latin typeface="Arial" panose="020B0604020202020204" pitchFamily="34" charset="0"/>
                <a:ea typeface="Times New Roman" panose="02020603050405020304" pitchFamily="18" charset="0"/>
              </a:rPr>
              <a:t> (2020) ‘Millennials overtake baby boomers as America’s largest generation’. Available at: https://</a:t>
            </a:r>
            <a:r>
              <a:rPr lang="en-GB" sz="1800" dirty="0" err="1">
                <a:effectLst/>
                <a:latin typeface="Arial" panose="020B0604020202020204" pitchFamily="34" charset="0"/>
                <a:ea typeface="Times New Roman" panose="02020603050405020304" pitchFamily="18" charset="0"/>
              </a:rPr>
              <a:t>www.pewresearch.org</a:t>
            </a:r>
            <a:r>
              <a:rPr lang="en-GB" sz="1800" dirty="0">
                <a:effectLst/>
                <a:latin typeface="Arial" panose="020B0604020202020204" pitchFamily="34" charset="0"/>
                <a:ea typeface="Times New Roman" panose="02020603050405020304" pitchFamily="18" charset="0"/>
              </a:rPr>
              <a:t>/short-reads/2020/04/28/millennials-overtake-baby-boomers-as-americas-largest-generation/ (Accessed: 6 October 2024).</a:t>
            </a:r>
            <a:endParaRPr lang="en-GB" sz="1800" dirty="0">
              <a:effectLst/>
              <a:latin typeface="Times New Roman" panose="02020603050405020304" pitchFamily="18" charset="0"/>
              <a:ea typeface="Times New Roman" panose="02020603050405020304" pitchFamily="18" charset="0"/>
            </a:endParaRPr>
          </a:p>
          <a:p>
            <a:pPr lvl="0"/>
            <a:r>
              <a:rPr lang="en-GB" sz="1800" dirty="0" err="1">
                <a:effectLst/>
                <a:latin typeface="Arial" panose="020B0604020202020204" pitchFamily="34" charset="0"/>
                <a:ea typeface="Times New Roman" panose="02020603050405020304" pitchFamily="18" charset="0"/>
              </a:rPr>
              <a:t>Robinot</a:t>
            </a:r>
            <a:r>
              <a:rPr lang="en-GB" sz="1800" dirty="0">
                <a:effectLst/>
                <a:latin typeface="Arial" panose="020B0604020202020204" pitchFamily="34" charset="0"/>
                <a:ea typeface="Times New Roman" panose="02020603050405020304" pitchFamily="18" charset="0"/>
              </a:rPr>
              <a:t>, E., Ertz, M. and Durif, F. (2017) ‘Jingle bells or “green” bells? The impact of socially responsible consumption principles upon consumer behaviour at Christmas time’, International Journal of Consumer Studies, 41(6), pp. 605-617.</a:t>
            </a:r>
            <a:endParaRPr lang="en-GB" sz="1800" dirty="0">
              <a:effectLst/>
              <a:latin typeface="Times New Roman" panose="02020603050405020304" pitchFamily="18" charset="0"/>
              <a:ea typeface="Times New Roman" panose="02020603050405020304" pitchFamily="18" charset="0"/>
            </a:endParaRPr>
          </a:p>
          <a:p>
            <a:pPr lvl="0"/>
            <a:r>
              <a:rPr lang="en-GB" sz="1800" dirty="0">
                <a:effectLst/>
                <a:latin typeface="Arial" panose="020B0604020202020204" pitchFamily="34" charset="0"/>
                <a:ea typeface="Times New Roman" panose="02020603050405020304" pitchFamily="18" charset="0"/>
              </a:rPr>
              <a:t>SAP News (2022) ‘Young consumers dream of a green Christmas: 18-34 year-olds prepared to pay more for sustainable products &amp; services despite cost of living challenges’. Available at: https://</a:t>
            </a:r>
            <a:r>
              <a:rPr lang="en-GB" sz="1800" dirty="0" err="1">
                <a:effectLst/>
                <a:latin typeface="Arial" panose="020B0604020202020204" pitchFamily="34" charset="0"/>
                <a:ea typeface="Times New Roman" panose="02020603050405020304" pitchFamily="18" charset="0"/>
              </a:rPr>
              <a:t>news.sap.com</a:t>
            </a:r>
            <a:r>
              <a:rPr lang="en-GB" sz="1800" dirty="0">
                <a:effectLst/>
                <a:latin typeface="Arial" panose="020B0604020202020204" pitchFamily="34" charset="0"/>
                <a:ea typeface="Times New Roman" panose="02020603050405020304" pitchFamily="18" charset="0"/>
              </a:rPr>
              <a:t>/</a:t>
            </a:r>
            <a:r>
              <a:rPr lang="en-GB" sz="1800" dirty="0" err="1">
                <a:effectLst/>
                <a:latin typeface="Arial" panose="020B0604020202020204" pitchFamily="34" charset="0"/>
                <a:ea typeface="Times New Roman" panose="02020603050405020304" pitchFamily="18" charset="0"/>
              </a:rPr>
              <a:t>uk</a:t>
            </a:r>
            <a:r>
              <a:rPr lang="en-GB" sz="1800" dirty="0">
                <a:effectLst/>
                <a:latin typeface="Arial" panose="020B0604020202020204" pitchFamily="34" charset="0"/>
                <a:ea typeface="Times New Roman" panose="02020603050405020304" pitchFamily="18" charset="0"/>
              </a:rPr>
              <a:t>/2022/11/young-consumers-dream-of-a-green-christmas-18-34-year-olds-prepared-to-pay-more-for-sustainable-products-services-despite-cost-of-living-challenges/ (Accessed: 6 October 2024).</a:t>
            </a:r>
            <a:endParaRPr lang="en-GB" sz="1800" dirty="0">
              <a:effectLst/>
              <a:latin typeface="Times New Roman" panose="02020603050405020304" pitchFamily="18" charset="0"/>
              <a:ea typeface="Times New Roman" panose="02020603050405020304" pitchFamily="18" charset="0"/>
            </a:endParaRPr>
          </a:p>
          <a:p>
            <a:pPr lvl="0"/>
            <a:r>
              <a:rPr lang="en-GB" sz="1800" dirty="0">
                <a:effectLst/>
                <a:latin typeface="Arial" panose="020B0604020202020204" pitchFamily="34" charset="0"/>
                <a:ea typeface="Times New Roman" panose="02020603050405020304" pitchFamily="18" charset="0"/>
              </a:rPr>
              <a:t>Shrum, L. J., McCarty, J. A. and Lowrey, T. M. (1995) ‘Buyer characteristics of the green consumer and their implications for advertising strategy’, Journal of Advertising, 24(2), pp. 71-82. Available through: http://</a:t>
            </a:r>
            <a:r>
              <a:rPr lang="en-GB" sz="1800" dirty="0" err="1">
                <a:effectLst/>
                <a:latin typeface="Arial" panose="020B0604020202020204" pitchFamily="34" charset="0"/>
                <a:ea typeface="Times New Roman" panose="02020603050405020304" pitchFamily="18" charset="0"/>
              </a:rPr>
              <a:t>www.lusem.lu.se</a:t>
            </a:r>
            <a:r>
              <a:rPr lang="en-GB" sz="1800" dirty="0">
                <a:effectLst/>
                <a:latin typeface="Arial" panose="020B0604020202020204" pitchFamily="34" charset="0"/>
                <a:ea typeface="Times New Roman" panose="02020603050405020304" pitchFamily="18" charset="0"/>
              </a:rPr>
              <a:t>/library (Accessed: 4 October 2024).</a:t>
            </a:r>
            <a:endParaRPr lang="en-GB" sz="1800" dirty="0">
              <a:effectLst/>
              <a:latin typeface="Times New Roman" panose="02020603050405020304" pitchFamily="18" charset="0"/>
              <a:ea typeface="Times New Roman" panose="02020603050405020304" pitchFamily="18" charset="0"/>
            </a:endParaRPr>
          </a:p>
          <a:p>
            <a:pPr lvl="0"/>
            <a:r>
              <a:rPr lang="en-GB" sz="1800" dirty="0">
                <a:effectLst/>
                <a:latin typeface="Arial" panose="020B0604020202020204" pitchFamily="34" charset="0"/>
                <a:ea typeface="Times New Roman" panose="02020603050405020304" pitchFamily="18" charset="0"/>
              </a:rPr>
              <a:t>Tipping, A., </a:t>
            </a:r>
            <a:r>
              <a:rPr lang="en-GB" sz="1800" dirty="0" err="1">
                <a:effectLst/>
                <a:latin typeface="Arial" panose="020B0604020202020204" pitchFamily="34" charset="0"/>
                <a:ea typeface="Times New Roman" panose="02020603050405020304" pitchFamily="18" charset="0"/>
              </a:rPr>
              <a:t>Gugenheimer</a:t>
            </a:r>
            <a:r>
              <a:rPr lang="en-GB" sz="1800" dirty="0">
                <a:effectLst/>
                <a:latin typeface="Arial" panose="020B0604020202020204" pitchFamily="34" charset="0"/>
                <a:ea typeface="Times New Roman" panose="02020603050405020304" pitchFamily="18" charset="0"/>
              </a:rPr>
              <a:t>, D., </a:t>
            </a:r>
            <a:r>
              <a:rPr lang="en-GB" sz="1800" dirty="0" err="1">
                <a:effectLst/>
                <a:latin typeface="Arial" panose="020B0604020202020204" pitchFamily="34" charset="0"/>
                <a:ea typeface="Times New Roman" panose="02020603050405020304" pitchFamily="18" charset="0"/>
              </a:rPr>
              <a:t>Heidari</a:t>
            </a:r>
            <a:r>
              <a:rPr lang="en-GB" sz="1800" dirty="0">
                <a:effectLst/>
                <a:latin typeface="Arial" panose="020B0604020202020204" pitchFamily="34" charset="0"/>
                <a:ea typeface="Times New Roman" panose="02020603050405020304" pitchFamily="18" charset="0"/>
              </a:rPr>
              <a:t>-Robinson, S. and Kirkland, R. (2023) ‘Navigating inflation: Five ways to help consumers and protect margins’, McKinsey &amp; Company. Available at: https://</a:t>
            </a:r>
            <a:r>
              <a:rPr lang="en-GB" sz="1800" dirty="0" err="1">
                <a:effectLst/>
                <a:latin typeface="Arial" panose="020B0604020202020204" pitchFamily="34" charset="0"/>
                <a:ea typeface="Times New Roman" panose="02020603050405020304" pitchFamily="18" charset="0"/>
              </a:rPr>
              <a:t>www.mckinsey.com</a:t>
            </a:r>
            <a:r>
              <a:rPr lang="en-GB" sz="1800" dirty="0">
                <a:effectLst/>
                <a:latin typeface="Arial" panose="020B0604020202020204" pitchFamily="34" charset="0"/>
                <a:ea typeface="Times New Roman" panose="02020603050405020304" pitchFamily="18" charset="0"/>
              </a:rPr>
              <a:t>/business-functions/strategy-and-corporate-finance/our-insights/navigating-inflation-five-ways-to-help-consumers-and-protect-margins (Accessed: 6 October 2024).</a:t>
            </a:r>
            <a:endParaRPr lang="en-GB" sz="1800" dirty="0">
              <a:effectLst/>
              <a:latin typeface="Times New Roman" panose="02020603050405020304" pitchFamily="18" charset="0"/>
              <a:ea typeface="Times New Roman" panose="02020603050405020304" pitchFamily="18" charset="0"/>
            </a:endParaRPr>
          </a:p>
          <a:p>
            <a:pPr lvl="0"/>
            <a:r>
              <a:rPr lang="en-GB" sz="1800" dirty="0" err="1">
                <a:effectLst/>
                <a:latin typeface="Arial" panose="020B0604020202020204" pitchFamily="34" charset="0"/>
                <a:ea typeface="Times New Roman" panose="02020603050405020304" pitchFamily="18" charset="0"/>
              </a:rPr>
              <a:t>Tramshed</a:t>
            </a:r>
            <a:r>
              <a:rPr lang="en-GB" sz="1800" dirty="0">
                <a:effectLst/>
                <a:latin typeface="Arial" panose="020B0604020202020204" pitchFamily="34" charset="0"/>
                <a:ea typeface="Times New Roman" panose="02020603050405020304" pitchFamily="18" charset="0"/>
              </a:rPr>
              <a:t> (2024) About </a:t>
            </a:r>
            <a:r>
              <a:rPr lang="en-GB" sz="1800" dirty="0" err="1">
                <a:effectLst/>
                <a:latin typeface="Arial" panose="020B0604020202020204" pitchFamily="34" charset="0"/>
                <a:ea typeface="Times New Roman" panose="02020603050405020304" pitchFamily="18" charset="0"/>
              </a:rPr>
              <a:t>Tramshed</a:t>
            </a:r>
            <a:r>
              <a:rPr lang="en-GB" sz="1800" dirty="0">
                <a:effectLst/>
                <a:latin typeface="Arial" panose="020B0604020202020204" pitchFamily="34" charset="0"/>
                <a:ea typeface="Times New Roman" panose="02020603050405020304" pitchFamily="18" charset="0"/>
              </a:rPr>
              <a:t>. Available at: https://</a:t>
            </a:r>
            <a:r>
              <a:rPr lang="en-GB" sz="1800" dirty="0" err="1">
                <a:effectLst/>
                <a:latin typeface="Arial" panose="020B0604020202020204" pitchFamily="34" charset="0"/>
                <a:ea typeface="Times New Roman" panose="02020603050405020304" pitchFamily="18" charset="0"/>
              </a:rPr>
              <a:t>www.tramshedcardiff.com</a:t>
            </a:r>
            <a:r>
              <a:rPr lang="en-GB" sz="1800" dirty="0">
                <a:effectLst/>
                <a:latin typeface="Arial" panose="020B0604020202020204" pitchFamily="34" charset="0"/>
                <a:ea typeface="Times New Roman" panose="02020603050405020304" pitchFamily="18" charset="0"/>
              </a:rPr>
              <a:t>/ (Accessed: 6 October 2024).</a:t>
            </a:r>
            <a:endParaRPr lang="en-GB" sz="1800" dirty="0">
              <a:effectLst/>
              <a:latin typeface="Times New Roman" panose="02020603050405020304" pitchFamily="18" charset="0"/>
              <a:ea typeface="Times New Roman" panose="02020603050405020304" pitchFamily="18" charset="0"/>
            </a:endParaRPr>
          </a:p>
          <a:p>
            <a:pPr lvl="0"/>
            <a:r>
              <a:rPr lang="en-GB" sz="1800" dirty="0">
                <a:effectLst/>
                <a:latin typeface="Arial" panose="020B0604020202020204" pitchFamily="34" charset="0"/>
                <a:ea typeface="Times New Roman" panose="02020603050405020304" pitchFamily="18" charset="0"/>
              </a:rPr>
              <a:t>Welsh Government (2024) Event Wales business events grant scheme. Available at: https://</a:t>
            </a:r>
            <a:r>
              <a:rPr lang="en-GB" sz="1800" dirty="0" err="1">
                <a:effectLst/>
                <a:latin typeface="Arial" panose="020B0604020202020204" pitchFamily="34" charset="0"/>
                <a:ea typeface="Times New Roman" panose="02020603050405020304" pitchFamily="18" charset="0"/>
              </a:rPr>
              <a:t>www.gov.wales</a:t>
            </a:r>
            <a:r>
              <a:rPr lang="en-GB" sz="1800" dirty="0">
                <a:effectLst/>
                <a:latin typeface="Arial" panose="020B0604020202020204" pitchFamily="34" charset="0"/>
                <a:ea typeface="Times New Roman" panose="02020603050405020304" pitchFamily="18" charset="0"/>
              </a:rPr>
              <a:t>/event-</a:t>
            </a:r>
            <a:r>
              <a:rPr lang="en-GB" sz="1800" dirty="0" err="1">
                <a:effectLst/>
                <a:latin typeface="Arial" panose="020B0604020202020204" pitchFamily="34" charset="0"/>
                <a:ea typeface="Times New Roman" panose="02020603050405020304" pitchFamily="18" charset="0"/>
              </a:rPr>
              <a:t>wales</a:t>
            </a:r>
            <a:r>
              <a:rPr lang="en-GB" sz="1800" dirty="0">
                <a:effectLst/>
                <a:latin typeface="Arial" panose="020B0604020202020204" pitchFamily="34" charset="0"/>
                <a:ea typeface="Times New Roman" panose="02020603050405020304" pitchFamily="18" charset="0"/>
              </a:rPr>
              <a:t>-business-events-grant-scheme-html (Accessed: 6 October 2024).</a:t>
            </a:r>
            <a:endParaRPr lang="en-GB" sz="1800" dirty="0">
              <a:effectLst/>
              <a:latin typeface="Times New Roman" panose="02020603050405020304" pitchFamily="18" charset="0"/>
              <a:ea typeface="Times New Roman" panose="02020603050405020304" pitchFamily="18" charset="0"/>
            </a:endParaRPr>
          </a:p>
          <a:p>
            <a:pPr lvl="0"/>
            <a:r>
              <a:rPr lang="en-GB" sz="1800" dirty="0">
                <a:effectLst/>
                <a:latin typeface="Arial" panose="020B0604020202020204" pitchFamily="34" charset="0"/>
                <a:ea typeface="Times New Roman" panose="02020603050405020304" pitchFamily="18" charset="0"/>
              </a:rPr>
              <a:t>Williams, K. C. and Page, R. A. (2011) ‘Marketing to the generations’, Journal of </a:t>
            </a:r>
            <a:r>
              <a:rPr lang="en-GB" sz="1800" dirty="0" err="1">
                <a:effectLst/>
                <a:latin typeface="Arial" panose="020B0604020202020204" pitchFamily="34" charset="0"/>
                <a:ea typeface="Times New Roman" panose="02020603050405020304" pitchFamily="18" charset="0"/>
              </a:rPr>
              <a:t>Behavioral</a:t>
            </a:r>
            <a:r>
              <a:rPr lang="en-GB" sz="1800" dirty="0">
                <a:effectLst/>
                <a:latin typeface="Arial" panose="020B0604020202020204" pitchFamily="34" charset="0"/>
                <a:ea typeface="Times New Roman" panose="02020603050405020304" pitchFamily="18" charset="0"/>
              </a:rPr>
              <a:t> Studies in Business, 3(1), pp. 1-17.</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dirty="0">
                <a:effectLst/>
                <a:latin typeface="Times New Roman" panose="02020603050405020304" pitchFamily="18" charset="0"/>
                <a:ea typeface="Times New Roman" panose="02020603050405020304" pitchFamily="18" charset="0"/>
              </a:rPr>
              <a:t> </a:t>
            </a:r>
          </a:p>
          <a:p>
            <a:endParaRPr lang="en-US" dirty="0"/>
          </a:p>
        </p:txBody>
      </p:sp>
    </p:spTree>
    <p:extLst>
      <p:ext uri="{BB962C8B-B14F-4D97-AF65-F5344CB8AC3E}">
        <p14:creationId xmlns:p14="http://schemas.microsoft.com/office/powerpoint/2010/main" val="4078988398"/>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2168</TotalTime>
  <Words>3763</Words>
  <Application>Microsoft Office PowerPoint</Application>
  <PresentationFormat>Widescreen</PresentationFormat>
  <Paragraphs>180</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2013 - 2022 Theme</vt:lpstr>
      <vt:lpstr>International Sustainable Christmas Market </vt:lpstr>
      <vt:lpstr>Event Content and Context </vt:lpstr>
      <vt:lpstr>THE IDEA International Sustainable Christmas Market </vt:lpstr>
      <vt:lpstr>Market factors</vt:lpstr>
      <vt:lpstr>Competition </vt:lpstr>
      <vt:lpstr>Marketing Activity </vt:lpstr>
      <vt:lpstr>Operational factors</vt:lpstr>
      <vt:lpstr>Operational Factors</vt:lpstr>
      <vt:lpstr>Financial factors</vt:lpstr>
      <vt:lpstr>Conclusion</vt:lpstr>
      <vt:lpstr>References</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cp:keywords/>
  <dc:description/>
  <cp:revision>8</cp:revision>
  <dcterms:created xsi:type="dcterms:W3CDTF">2024-10-01T19:00:13Z</dcterms:created>
  <dcterms:modified xsi:type="dcterms:W3CDTF">2024-10-09T15:07:27Z</dcterms:modified>
  <cp:category/>
</cp:coreProperties>
</file>