
<file path=[Content_Types].xml><?xml version="1.0" encoding="utf-8"?>
<Types xmlns="http://schemas.openxmlformats.org/package/2006/content-types">
  <Default Extension="htm" ContentType="application/xhtml+xml"/>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4"/>
  </p:notesMasterIdLst>
  <p:sldIdLst>
    <p:sldId id="256" r:id="rId2"/>
    <p:sldId id="260" r:id="rId3"/>
    <p:sldId id="273" r:id="rId4"/>
    <p:sldId id="301" r:id="rId5"/>
    <p:sldId id="304" r:id="rId6"/>
    <p:sldId id="303" r:id="rId7"/>
    <p:sldId id="282" r:id="rId8"/>
    <p:sldId id="283" r:id="rId9"/>
    <p:sldId id="286" r:id="rId10"/>
    <p:sldId id="287" r:id="rId11"/>
    <p:sldId id="289" r:id="rId12"/>
    <p:sldId id="290" r:id="rId13"/>
    <p:sldId id="294" r:id="rId14"/>
    <p:sldId id="296" r:id="rId15"/>
    <p:sldId id="299" r:id="rId16"/>
    <p:sldId id="306" r:id="rId17"/>
    <p:sldId id="307" r:id="rId18"/>
    <p:sldId id="308" r:id="rId19"/>
    <p:sldId id="257" r:id="rId20"/>
    <p:sldId id="309" r:id="rId21"/>
    <p:sldId id="272" r:id="rId22"/>
    <p:sldId id="280"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elen A Griffiths" initials="HAG" lastIdx="1" clrIdx="0">
    <p:extLst>
      <p:ext uri="{19B8F6BF-5375-455C-9EA6-DF929625EA0E}">
        <p15:presenceInfo xmlns:p15="http://schemas.microsoft.com/office/powerpoint/2012/main" userId="S-1-5-21-809251214-2178901256-4152538893-2957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FF4B55-EB40-CA32-14FC-244A9A997566}" v="1" dt="2021-09-21T22:05:18.8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S::helen.a.griffiths@uwtsd.ac.uk::970ac652-efaf-451a-9e9c-3191bf6940a9" providerId="AD" clId="Web-{EEFF4B55-EB40-CA32-14FC-244A9A997566}"/>
    <pc:docChg chg="sldOrd">
      <pc:chgData name="Helen A Griffiths" userId="S::helen.a.griffiths@uwtsd.ac.uk::970ac652-efaf-451a-9e9c-3191bf6940a9" providerId="AD" clId="Web-{EEFF4B55-EB40-CA32-14FC-244A9A997566}" dt="2021-09-21T22:05:18.816" v="0"/>
      <pc:docMkLst>
        <pc:docMk/>
      </pc:docMkLst>
      <pc:sldChg chg="ord">
        <pc:chgData name="Helen A Griffiths" userId="S::helen.a.griffiths@uwtsd.ac.uk::970ac652-efaf-451a-9e9c-3191bf6940a9" providerId="AD" clId="Web-{EEFF4B55-EB40-CA32-14FC-244A9A997566}" dt="2021-09-21T22:05:18.816" v="0"/>
        <pc:sldMkLst>
          <pc:docMk/>
          <pc:sldMk cId="3690863704" sldId="27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1C5B63-EF9C-4DCA-9B9C-EC8FA08B3DCC}" type="datetimeFigureOut">
              <a:rPr lang="cy-GB" smtClean="0"/>
              <a:t>21/09/2021</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A5493C-EB1C-4C34-AFCE-1861061CA097}" type="slidenum">
              <a:rPr lang="cy-GB" smtClean="0"/>
              <a:t>‹#›</a:t>
            </a:fld>
            <a:endParaRPr lang="cy-GB"/>
          </a:p>
        </p:txBody>
      </p:sp>
    </p:spTree>
    <p:extLst>
      <p:ext uri="{BB962C8B-B14F-4D97-AF65-F5344CB8AC3E}">
        <p14:creationId xmlns:p14="http://schemas.microsoft.com/office/powerpoint/2010/main" val="39694407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feedback is from a </a:t>
            </a:r>
            <a:r>
              <a:rPr lang="en-GB" err="1"/>
              <a:t>Rhagoriaith</a:t>
            </a:r>
            <a:r>
              <a:rPr lang="en-GB"/>
              <a:t> 5 week sabbatical. The programme being offered to students this year through TEAMS will be the same level/ same tutors but will be structured differently.</a:t>
            </a:r>
            <a:endParaRPr lang="cy-GB"/>
          </a:p>
        </p:txBody>
      </p:sp>
      <p:sp>
        <p:nvSpPr>
          <p:cNvPr id="4" name="Slide Number Placeholder 3"/>
          <p:cNvSpPr>
            <a:spLocks noGrp="1"/>
          </p:cNvSpPr>
          <p:nvPr>
            <p:ph type="sldNum" sz="quarter" idx="5"/>
          </p:nvPr>
        </p:nvSpPr>
        <p:spPr/>
        <p:txBody>
          <a:bodyPr/>
          <a:lstStyle/>
          <a:p>
            <a:fld id="{C4A5493C-EB1C-4C34-AFCE-1861061CA097}" type="slidenum">
              <a:rPr lang="cy-GB" smtClean="0"/>
              <a:t>18</a:t>
            </a:fld>
            <a:endParaRPr lang="cy-GB"/>
          </a:p>
        </p:txBody>
      </p:sp>
    </p:spTree>
    <p:extLst>
      <p:ext uri="{BB962C8B-B14F-4D97-AF65-F5344CB8AC3E}">
        <p14:creationId xmlns:p14="http://schemas.microsoft.com/office/powerpoint/2010/main" val="23359989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9/21/2021</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9/21/2021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9/21/2021</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t>9/21/2021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t>9/21/2021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9/21/2021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9/21/2021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9/21/2021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9/21/2021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9/21/2021</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9/21/2021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9/21/2021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9/21/2021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9/21/2021</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9/21/2021</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htm"/><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4.xml"/><Relationship Id="rId5" Type="http://schemas.openxmlformats.org/officeDocument/2006/relationships/image" Target="../media/image9.png"/><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www.colegcymraeg.ac.uk/en/study/languageskills/languageskillscertificate/" TargetMode="External"/><Relationship Id="rId2" Type="http://schemas.openxmlformats.org/officeDocument/2006/relationships/hyperlink" Target="http://www.colegcymraeg.ac.uk/cy/astudio/sgiliauiaith/tystysgrifsgiliau/"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www.colegcymraeg.ac.uk/en/media/Ysgoloriaethau-2021_Saesneg.pdf" TargetMode="External"/><Relationship Id="rId2" Type="http://schemas.openxmlformats.org/officeDocument/2006/relationships/hyperlink" Target="http://www.colegcymraeg.ac.uk/cy/astudio/cymorthariannol/ysgoloriaethcymhelliant/ysgoloriaeth2021/" TargetMode="External"/><Relationship Id="rId1" Type="http://schemas.openxmlformats.org/officeDocument/2006/relationships/slideLayout" Target="../slideLayouts/slideLayout4.xml"/><Relationship Id="rId4" Type="http://schemas.openxmlformats.org/officeDocument/2006/relationships/hyperlink" Target="mailto:b.davies@pcydds.ac.uk"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hyperlink" Target="https://pngimg.com/download/67694"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15.png"/><Relationship Id="rId5" Type="http://schemas.openxmlformats.org/officeDocument/2006/relationships/hyperlink" Target="https://fb.watch/7CgDzhVWAO/" TargetMode="External"/><Relationship Id="rId4" Type="http://schemas.openxmlformats.org/officeDocument/2006/relationships/hyperlink" Target="https://www.bbc.co.uk/programmes/b097yr17"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eur01.safelinks.protection.outlook.com/?url=https%3A%2F%2Ftinyurl.com%2Fykp4nyan&amp;data=04%7C01%7Ca.murphy%40uwtsd.ac.uk%7C044aa13f4f95429333f008d9739612e3%7C4e0f11f9046e45059cb8db2152311e21%7C0%7C0%7C637667910654354182%7CUnknown%7CTWFpbGZsb3d8eyJWIjoiMC4wLjAwMDAiLCJQIjoiV2luMzIiLCJBTiI6Ik1haWwiLCJXVCI6Mn0%3D%7C1000&amp;sdata=m%2FmEGZxZKZKzzUzFu6qpNa6NvHK%2Fs1zkzQuDK8XfXtg%3D&amp;reserved=0"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tinyurl.com/ykp4nyan"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owl.excelsior.edu/writing-process/prewriting-strategies/prewriting-strategies-asking-defining-questions/"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3.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3649134"/>
            <a:ext cx="9448800" cy="1825096"/>
          </a:xfrm>
        </p:spPr>
        <p:txBody>
          <a:bodyPr>
            <a:normAutofit fontScale="90000"/>
          </a:bodyPr>
          <a:lstStyle/>
          <a:p>
            <a:r>
              <a:rPr lang="en-GB" sz="4900" b="1">
                <a:solidFill>
                  <a:srgbClr val="00B0F0"/>
                </a:solidFill>
              </a:rPr>
              <a:t>Croeso </a:t>
            </a:r>
            <a:r>
              <a:rPr lang="en-GB" sz="4900" b="1" err="1">
                <a:solidFill>
                  <a:srgbClr val="00B0F0"/>
                </a:solidFill>
              </a:rPr>
              <a:t>n</a:t>
            </a:r>
            <a:r>
              <a:rPr lang="en-GB" sz="4900" b="1" err="1">
                <a:solidFill>
                  <a:srgbClr val="00B0F0"/>
                </a:solidFill>
                <a:latin typeface="Arial" panose="020B0604020202020204" pitchFamily="34" charset="0"/>
                <a:cs typeface="Arial" panose="020B0604020202020204" pitchFamily="34" charset="0"/>
              </a:rPr>
              <a:t>ôL</a:t>
            </a:r>
            <a:r>
              <a:rPr lang="en-GB" sz="4900" b="1">
                <a:solidFill>
                  <a:srgbClr val="00B0F0"/>
                </a:solidFill>
              </a:rPr>
              <a:t> I ASTUDIAETHAU ADDYSG: </a:t>
            </a:r>
            <a:r>
              <a:rPr lang="en-GB" sz="4900" b="1" err="1">
                <a:solidFill>
                  <a:srgbClr val="00B0F0"/>
                </a:solidFill>
              </a:rPr>
              <a:t>Cynradd</a:t>
            </a:r>
            <a:br>
              <a:rPr lang="en-GB" sz="4900" b="1"/>
            </a:br>
            <a:br>
              <a:rPr lang="en-GB" sz="4900" b="1"/>
            </a:br>
            <a:r>
              <a:rPr lang="en-GB" sz="4900" b="1"/>
              <a:t>WELCOME BACK TO education studies: primary</a:t>
            </a:r>
            <a:br>
              <a:rPr lang="en-GB"/>
            </a:br>
            <a:endParaRPr lang="en-GB"/>
          </a:p>
        </p:txBody>
      </p:sp>
      <p:sp>
        <p:nvSpPr>
          <p:cNvPr id="3" name="Subtitle 2"/>
          <p:cNvSpPr>
            <a:spLocks noGrp="1"/>
          </p:cNvSpPr>
          <p:nvPr>
            <p:ph type="subTitle" idx="1"/>
          </p:nvPr>
        </p:nvSpPr>
        <p:spPr>
          <a:xfrm>
            <a:off x="880533" y="9220201"/>
            <a:ext cx="9448800" cy="685800"/>
          </a:xfrm>
        </p:spPr>
        <p:txBody>
          <a:bodyPr/>
          <a:lstStyle/>
          <a:p>
            <a:endParaRPr lang="en-GB"/>
          </a:p>
          <a:p>
            <a:endParaRPr lang="en-GB"/>
          </a:p>
        </p:txBody>
      </p:sp>
      <p:pic>
        <p:nvPicPr>
          <p:cNvPr id="4" name="Picture 3"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06948" y="487136"/>
            <a:ext cx="2774681" cy="1106536"/>
          </a:xfrm>
          <a:prstGeom prst="rect">
            <a:avLst/>
          </a:prstGeom>
        </p:spPr>
      </p:pic>
      <p:sp>
        <p:nvSpPr>
          <p:cNvPr id="5" name="TextBox 4"/>
          <p:cNvSpPr txBox="1"/>
          <p:nvPr/>
        </p:nvSpPr>
        <p:spPr>
          <a:xfrm>
            <a:off x="3234267" y="4951010"/>
            <a:ext cx="3386666" cy="523220"/>
          </a:xfrm>
          <a:prstGeom prst="rect">
            <a:avLst/>
          </a:prstGeom>
          <a:noFill/>
        </p:spPr>
        <p:txBody>
          <a:bodyPr wrap="square" rtlCol="0">
            <a:spAutoFit/>
          </a:bodyPr>
          <a:lstStyle/>
          <a:p>
            <a:r>
              <a:rPr lang="en-GB" sz="2800" b="1">
                <a:solidFill>
                  <a:srgbClr val="00B0F0"/>
                </a:solidFill>
              </a:rPr>
              <a:t>Sesiwn 2</a:t>
            </a:r>
            <a:r>
              <a:rPr lang="en-GB" sz="2800" b="1"/>
              <a:t>/Session 2</a:t>
            </a:r>
          </a:p>
        </p:txBody>
      </p:sp>
    </p:spTree>
    <p:extLst>
      <p:ext uri="{BB962C8B-B14F-4D97-AF65-F5344CB8AC3E}">
        <p14:creationId xmlns:p14="http://schemas.microsoft.com/office/powerpoint/2010/main" val="323141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9866" y="1245724"/>
            <a:ext cx="10456333" cy="1293028"/>
          </a:xfrm>
        </p:spPr>
        <p:txBody>
          <a:bodyPr/>
          <a:lstStyle/>
          <a:p>
            <a:r>
              <a:rPr lang="en-GB" b="1">
                <a:solidFill>
                  <a:srgbClr val="00B0F0"/>
                </a:solidFill>
              </a:rPr>
              <a:t>CROESO I LEFEL 6</a:t>
            </a:r>
            <a:r>
              <a:rPr lang="en-GB" b="1"/>
              <a:t>/WELCOME TO LEVEL 6</a:t>
            </a:r>
          </a:p>
        </p:txBody>
      </p:sp>
      <p:sp>
        <p:nvSpPr>
          <p:cNvPr id="4" name="Content Placeholder 2"/>
          <p:cNvSpPr txBox="1">
            <a:spLocks/>
          </p:cNvSpPr>
          <p:nvPr/>
        </p:nvSpPr>
        <p:spPr>
          <a:xfrm>
            <a:off x="6278031" y="2999317"/>
            <a:ext cx="5003559"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b="1" u="sng"/>
              <a:t>SESSION</a:t>
            </a:r>
            <a:r>
              <a:rPr lang="en-GB" b="1"/>
              <a:t> 2</a:t>
            </a:r>
          </a:p>
          <a:p>
            <a:r>
              <a:rPr lang="en-GB" b="1"/>
              <a:t>Elect Course Representative</a:t>
            </a:r>
          </a:p>
          <a:p>
            <a:r>
              <a:rPr lang="en-GB" b="1"/>
              <a:t>Online engagement and etiquette</a:t>
            </a:r>
          </a:p>
          <a:p>
            <a:r>
              <a:rPr lang="en-GB" b="1"/>
              <a:t>Social Media contributions</a:t>
            </a:r>
          </a:p>
          <a:p>
            <a:r>
              <a:rPr lang="en-GB" b="1"/>
              <a:t>CPD Opportunities</a:t>
            </a:r>
          </a:p>
        </p:txBody>
      </p:sp>
      <p:sp>
        <p:nvSpPr>
          <p:cNvPr id="5" name="Content Placeholder 2"/>
          <p:cNvSpPr txBox="1">
            <a:spLocks/>
          </p:cNvSpPr>
          <p:nvPr/>
        </p:nvSpPr>
        <p:spPr>
          <a:xfrm>
            <a:off x="706244" y="2999318"/>
            <a:ext cx="5029538"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b="1" u="sng">
                <a:solidFill>
                  <a:srgbClr val="00B0F0"/>
                </a:solidFill>
              </a:rPr>
              <a:t>SESIWN 2</a:t>
            </a:r>
          </a:p>
          <a:p>
            <a:r>
              <a:rPr lang="en-GB" b="1" err="1">
                <a:solidFill>
                  <a:srgbClr val="00B0F0"/>
                </a:solidFill>
              </a:rPr>
              <a:t>Ethol</a:t>
            </a:r>
            <a:r>
              <a:rPr lang="en-GB" b="1">
                <a:solidFill>
                  <a:srgbClr val="00B0F0"/>
                </a:solidFill>
              </a:rPr>
              <a:t> </a:t>
            </a:r>
            <a:r>
              <a:rPr lang="en-GB" b="1" err="1">
                <a:solidFill>
                  <a:srgbClr val="00B0F0"/>
                </a:solidFill>
              </a:rPr>
              <a:t>Cynrychiolydd</a:t>
            </a:r>
            <a:r>
              <a:rPr lang="en-GB" b="1">
                <a:solidFill>
                  <a:srgbClr val="00B0F0"/>
                </a:solidFill>
              </a:rPr>
              <a:t> </a:t>
            </a:r>
            <a:r>
              <a:rPr lang="en-GB" b="1" err="1">
                <a:solidFill>
                  <a:srgbClr val="00B0F0"/>
                </a:solidFill>
              </a:rPr>
              <a:t>Cwrs</a:t>
            </a:r>
            <a:endParaRPr lang="en-GB" b="1">
              <a:solidFill>
                <a:srgbClr val="00B0F0"/>
              </a:solidFill>
            </a:endParaRPr>
          </a:p>
          <a:p>
            <a:r>
              <a:rPr lang="en-GB" b="1">
                <a:solidFill>
                  <a:srgbClr val="00B0F0"/>
                </a:solidFill>
              </a:rPr>
              <a:t>Ymgysylltu </a:t>
            </a:r>
            <a:r>
              <a:rPr lang="en-GB" b="1" err="1">
                <a:solidFill>
                  <a:srgbClr val="00B0F0"/>
                </a:solidFill>
              </a:rPr>
              <a:t>ar-lein</a:t>
            </a:r>
            <a:r>
              <a:rPr lang="en-GB" b="1">
                <a:solidFill>
                  <a:srgbClr val="00B0F0"/>
                </a:solidFill>
              </a:rPr>
              <a:t> ac </a:t>
            </a:r>
            <a:r>
              <a:rPr lang="en-GB" b="1" err="1">
                <a:solidFill>
                  <a:srgbClr val="00B0F0"/>
                </a:solidFill>
              </a:rPr>
              <a:t>ymddygiad</a:t>
            </a:r>
            <a:endParaRPr lang="en-GB" b="1">
              <a:solidFill>
                <a:srgbClr val="00B0F0"/>
              </a:solidFill>
            </a:endParaRPr>
          </a:p>
          <a:p>
            <a:r>
              <a:rPr lang="en-GB" b="1" err="1">
                <a:solidFill>
                  <a:srgbClr val="00B0F0"/>
                </a:solidFill>
              </a:rPr>
              <a:t>Cyfraniadau</a:t>
            </a:r>
            <a:r>
              <a:rPr lang="en-GB" b="1">
                <a:solidFill>
                  <a:srgbClr val="00B0F0"/>
                </a:solidFill>
              </a:rPr>
              <a:t> </a:t>
            </a:r>
            <a:r>
              <a:rPr lang="en-GB" b="1" err="1">
                <a:solidFill>
                  <a:srgbClr val="00B0F0"/>
                </a:solidFill>
              </a:rPr>
              <a:t>Cyfryngau</a:t>
            </a:r>
            <a:r>
              <a:rPr lang="en-GB" b="1">
                <a:solidFill>
                  <a:srgbClr val="00B0F0"/>
                </a:solidFill>
              </a:rPr>
              <a:t> </a:t>
            </a:r>
            <a:r>
              <a:rPr lang="en-GB" b="1" err="1">
                <a:solidFill>
                  <a:srgbClr val="00B0F0"/>
                </a:solidFill>
              </a:rPr>
              <a:t>Cymdeithasol</a:t>
            </a:r>
            <a:endParaRPr lang="en-GB" b="1">
              <a:solidFill>
                <a:srgbClr val="00B0F0"/>
              </a:solidFill>
            </a:endParaRPr>
          </a:p>
          <a:p>
            <a:r>
              <a:rPr lang="en-GB" b="1" err="1">
                <a:solidFill>
                  <a:srgbClr val="00B0F0"/>
                </a:solidFill>
              </a:rPr>
              <a:t>Cyfleoedd</a:t>
            </a:r>
            <a:r>
              <a:rPr lang="en-GB" b="1">
                <a:solidFill>
                  <a:srgbClr val="00B0F0"/>
                </a:solidFill>
              </a:rPr>
              <a:t> DPP</a:t>
            </a:r>
          </a:p>
          <a:p>
            <a:endParaRPr lang="en-GB"/>
          </a:p>
        </p:txBody>
      </p:sp>
      <p:pic>
        <p:nvPicPr>
          <p:cNvPr id="6" name="Picture 5"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2537" y="271145"/>
            <a:ext cx="2409054" cy="960725"/>
          </a:xfrm>
          <a:prstGeom prst="rect">
            <a:avLst/>
          </a:prstGeom>
        </p:spPr>
      </p:pic>
    </p:spTree>
    <p:extLst>
      <p:ext uri="{BB962C8B-B14F-4D97-AF65-F5344CB8AC3E}">
        <p14:creationId xmlns:p14="http://schemas.microsoft.com/office/powerpoint/2010/main" val="670817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9175" y="1593672"/>
            <a:ext cx="9967480" cy="1293028"/>
          </a:xfrm>
        </p:spPr>
        <p:txBody>
          <a:bodyPr>
            <a:normAutofit fontScale="90000"/>
          </a:bodyPr>
          <a:lstStyle/>
          <a:p>
            <a:r>
              <a:rPr lang="en-GB" b="1" err="1">
                <a:solidFill>
                  <a:srgbClr val="00B0F0"/>
                </a:solidFill>
              </a:rPr>
              <a:t>Dewis</a:t>
            </a:r>
            <a:r>
              <a:rPr lang="en-GB" b="1">
                <a:solidFill>
                  <a:srgbClr val="00B0F0"/>
                </a:solidFill>
              </a:rPr>
              <a:t> eich </a:t>
            </a:r>
            <a:r>
              <a:rPr lang="en-GB" b="1" err="1">
                <a:solidFill>
                  <a:srgbClr val="00B0F0"/>
                </a:solidFill>
              </a:rPr>
              <a:t>cynrychiolydd</a:t>
            </a:r>
            <a:r>
              <a:rPr lang="en-GB" b="1">
                <a:solidFill>
                  <a:srgbClr val="00B0F0"/>
                </a:solidFill>
              </a:rPr>
              <a:t> CWRS</a:t>
            </a:r>
            <a:br>
              <a:rPr lang="en-GB" b="1"/>
            </a:br>
            <a:r>
              <a:rPr lang="en-GB" b="1"/>
              <a:t>choosing your COURSE </a:t>
            </a:r>
            <a:r>
              <a:rPr lang="en-GB" b="1" err="1"/>
              <a:t>repRESENTATIVE</a:t>
            </a:r>
            <a:endParaRPr lang="en-GB" b="1"/>
          </a:p>
        </p:txBody>
      </p:sp>
      <p:pic>
        <p:nvPicPr>
          <p:cNvPr id="4" name="Picture 3"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06948" y="487136"/>
            <a:ext cx="2774681" cy="1106536"/>
          </a:xfrm>
          <a:prstGeom prst="rect">
            <a:avLst/>
          </a:prstGeom>
        </p:spPr>
      </p:pic>
      <p:pic>
        <p:nvPicPr>
          <p:cNvPr id="1026" name="Picture 2" descr="Image result for UWTSD Students' Union"/>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610966" y="3199029"/>
            <a:ext cx="2609850" cy="2609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164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1988128" y="1601194"/>
            <a:ext cx="9372599" cy="1320800"/>
          </a:xfrm>
        </p:spPr>
        <p:txBody>
          <a:bodyPr>
            <a:normAutofit/>
          </a:bodyPr>
          <a:lstStyle/>
          <a:p>
            <a:r>
              <a:rPr lang="en-GB" altLang="en-US" b="1" err="1">
                <a:solidFill>
                  <a:srgbClr val="00B0F0"/>
                </a:solidFill>
              </a:rPr>
              <a:t>Cynrychiolwyr</a:t>
            </a:r>
            <a:r>
              <a:rPr lang="en-GB" altLang="en-US" b="1">
                <a:solidFill>
                  <a:srgbClr val="00B0F0"/>
                </a:solidFill>
              </a:rPr>
              <a:t> CWRS</a:t>
            </a:r>
            <a:br>
              <a:rPr lang="en-GB" altLang="en-US" b="1"/>
            </a:br>
            <a:r>
              <a:rPr lang="en-GB" altLang="en-US" b="1"/>
              <a:t>COURSE Representatives</a:t>
            </a:r>
          </a:p>
        </p:txBody>
      </p:sp>
      <p:sp>
        <p:nvSpPr>
          <p:cNvPr id="33795" name="Content Placeholder 5"/>
          <p:cNvSpPr>
            <a:spLocks noGrp="1"/>
          </p:cNvSpPr>
          <p:nvPr>
            <p:ph sz="half" idx="1"/>
          </p:nvPr>
        </p:nvSpPr>
        <p:spPr>
          <a:xfrm>
            <a:off x="1659888" y="4791508"/>
            <a:ext cx="8430491" cy="3881437"/>
          </a:xfrm>
        </p:spPr>
        <p:txBody>
          <a:bodyPr/>
          <a:lstStyle/>
          <a:p>
            <a:r>
              <a:rPr lang="en-GB" altLang="en-US">
                <a:hlinkClick r:id="" action="ppaction://noaction"/>
              </a:rPr>
              <a:t>https://www.uwtsd.ac.uk/media/uwtsd-website/content-assets/documents/academic-office/collaborative-partnership/Course_Reps_Election_Pack_-_generic.docx</a:t>
            </a:r>
            <a:endParaRPr lang="en-GB" altLang="en-US"/>
          </a:p>
        </p:txBody>
      </p:sp>
      <p:sp>
        <p:nvSpPr>
          <p:cNvPr id="33796" name="Content Placeholder 6"/>
          <p:cNvSpPr>
            <a:spLocks noGrp="1"/>
          </p:cNvSpPr>
          <p:nvPr>
            <p:ph sz="half" idx="2"/>
          </p:nvPr>
        </p:nvSpPr>
        <p:spPr>
          <a:xfrm>
            <a:off x="6480403" y="3095771"/>
            <a:ext cx="4790270" cy="3881437"/>
          </a:xfrm>
        </p:spPr>
        <p:txBody>
          <a:bodyPr/>
          <a:lstStyle/>
          <a:p>
            <a:r>
              <a:rPr lang="en-GB" altLang="en-US" err="1"/>
              <a:t>Dewis</a:t>
            </a:r>
            <a:r>
              <a:rPr lang="en-GB" altLang="en-US"/>
              <a:t> </a:t>
            </a:r>
            <a:r>
              <a:rPr lang="en-GB" altLang="en-US" err="1"/>
              <a:t>cynrychiolydd</a:t>
            </a:r>
            <a:r>
              <a:rPr lang="en-GB" altLang="en-US"/>
              <a:t> </a:t>
            </a:r>
            <a:r>
              <a:rPr lang="en-GB" altLang="en-US" err="1"/>
              <a:t>cwrs</a:t>
            </a:r>
            <a:r>
              <a:rPr lang="en-GB" altLang="en-US"/>
              <a:t>:</a:t>
            </a:r>
          </a:p>
          <a:p>
            <a:endParaRPr lang="en-GB" altLang="en-US"/>
          </a:p>
          <a:p>
            <a:endParaRPr lang="en-GB" altLang="en-US"/>
          </a:p>
        </p:txBody>
      </p:sp>
      <p:pic>
        <p:nvPicPr>
          <p:cNvPr id="5" name="Picture 2" descr="Image result for UWTSD Students' Un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95239" y="1039091"/>
            <a:ext cx="1728715" cy="172871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University of Wales Trinity Saint David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3039" y="320881"/>
            <a:ext cx="2774681" cy="1106536"/>
          </a:xfrm>
          <a:prstGeom prst="rect">
            <a:avLst/>
          </a:prstGeom>
        </p:spPr>
      </p:pic>
      <p:sp>
        <p:nvSpPr>
          <p:cNvPr id="7" name="Content Placeholder 6"/>
          <p:cNvSpPr txBox="1">
            <a:spLocks/>
          </p:cNvSpPr>
          <p:nvPr/>
        </p:nvSpPr>
        <p:spPr>
          <a:xfrm>
            <a:off x="1349338" y="3095771"/>
            <a:ext cx="4820515" cy="38814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altLang="en-US"/>
              <a:t>Choosing a course representative:</a:t>
            </a:r>
          </a:p>
          <a:p>
            <a:endParaRPr lang="en-GB" altLang="en-US"/>
          </a:p>
          <a:p>
            <a:endParaRPr lang="en-GB" altLang="en-US"/>
          </a:p>
        </p:txBody>
      </p:sp>
      <p:sp>
        <p:nvSpPr>
          <p:cNvPr id="8" name="Content Placeholder 6"/>
          <p:cNvSpPr txBox="1">
            <a:spLocks/>
          </p:cNvSpPr>
          <p:nvPr/>
        </p:nvSpPr>
        <p:spPr>
          <a:xfrm>
            <a:off x="7281431" y="3248171"/>
            <a:ext cx="4141642" cy="38814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endParaRPr lang="en-GB" altLang="en-US"/>
          </a:p>
          <a:p>
            <a:endParaRPr lang="en-GB" altLang="en-US"/>
          </a:p>
          <a:p>
            <a:endParaRPr lang="en-GB" altLang="en-US"/>
          </a:p>
        </p:txBody>
      </p:sp>
    </p:spTree>
    <p:extLst>
      <p:ext uri="{BB962C8B-B14F-4D97-AF65-F5344CB8AC3E}">
        <p14:creationId xmlns:p14="http://schemas.microsoft.com/office/powerpoint/2010/main" val="21988021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0326" y="1507375"/>
            <a:ext cx="10855037" cy="1293028"/>
          </a:xfrm>
        </p:spPr>
        <p:txBody>
          <a:bodyPr>
            <a:normAutofit/>
          </a:bodyPr>
          <a:lstStyle/>
          <a:p>
            <a:r>
              <a:rPr lang="en-GB" sz="3200" b="1">
                <a:solidFill>
                  <a:srgbClr val="00B0F0"/>
                </a:solidFill>
              </a:rPr>
              <a:t>DISGWYLIADAU</a:t>
            </a:r>
            <a:r>
              <a:rPr lang="en-GB" sz="3200" b="1">
                <a:latin typeface="Arial" panose="020B0604020202020204" pitchFamily="34" charset="0"/>
                <a:cs typeface="Arial" panose="020B0604020202020204" pitchFamily="34" charset="0"/>
              </a:rPr>
              <a:t>/</a:t>
            </a:r>
            <a:r>
              <a:rPr lang="en-GB" sz="3200" b="1"/>
              <a:t>EXPECTATIONS</a:t>
            </a:r>
          </a:p>
        </p:txBody>
      </p:sp>
      <p:sp>
        <p:nvSpPr>
          <p:cNvPr id="4" name="Content Placeholder 3"/>
          <p:cNvSpPr>
            <a:spLocks noGrp="1"/>
          </p:cNvSpPr>
          <p:nvPr>
            <p:ph sz="half" idx="2"/>
          </p:nvPr>
        </p:nvSpPr>
        <p:spPr>
          <a:xfrm>
            <a:off x="782782" y="2714105"/>
            <a:ext cx="11069782" cy="4024125"/>
          </a:xfrm>
        </p:spPr>
        <p:txBody>
          <a:bodyPr>
            <a:normAutofit/>
          </a:bodyPr>
          <a:lstStyle/>
          <a:p>
            <a:r>
              <a:rPr lang="en-GB" b="1" i="1">
                <a:solidFill>
                  <a:srgbClr val="00B0F0"/>
                </a:solidFill>
              </a:rPr>
              <a:t>ATTEND AND PARTICIPATE IN ATHROFA STAFF/STUDENT COMMITTEES (3 PER YEAR)</a:t>
            </a:r>
          </a:p>
          <a:p>
            <a:r>
              <a:rPr lang="en-GB" b="1" i="1"/>
              <a:t>MEEET WITH FACULTY REPS TO DISCUSS IDEAS AND ISSUES</a:t>
            </a:r>
          </a:p>
          <a:p>
            <a:r>
              <a:rPr lang="en-GB" b="1" i="1">
                <a:solidFill>
                  <a:srgbClr val="00B0F0"/>
                </a:solidFill>
              </a:rPr>
              <a:t>PROMOTE THE ROLE AND HOW TO CONTACT YOU</a:t>
            </a:r>
          </a:p>
          <a:p>
            <a:r>
              <a:rPr lang="en-GB" b="1" i="1"/>
              <a:t>KEEP THE STUDENTS’ UNION INFORMED OF ACTIVITIES/ISSUES</a:t>
            </a:r>
          </a:p>
          <a:p>
            <a:r>
              <a:rPr lang="en-GB" b="1" i="1">
                <a:solidFill>
                  <a:srgbClr val="00B0F0"/>
                </a:solidFill>
              </a:rPr>
              <a:t>PARTICIPATE IN ANNUAL PROGRAMME REVIEWS</a:t>
            </a:r>
          </a:p>
          <a:p>
            <a:r>
              <a:rPr lang="en-GB" b="1" i="1"/>
              <a:t>TALK TO STUDENTS TO COLLECT ANY IDEAS/ ISSUES</a:t>
            </a:r>
          </a:p>
          <a:p>
            <a:r>
              <a:rPr lang="en-GB" b="1" i="1">
                <a:solidFill>
                  <a:srgbClr val="00B0F0"/>
                </a:solidFill>
              </a:rPr>
              <a:t>PROMOTE STUDENT FEEDBACK OPPORTUNITIES EG SURVEYS</a:t>
            </a:r>
          </a:p>
        </p:txBody>
      </p:sp>
      <p:pic>
        <p:nvPicPr>
          <p:cNvPr id="5" name="Picture 4"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06948" y="487136"/>
            <a:ext cx="2774681" cy="1106536"/>
          </a:xfrm>
          <a:prstGeom prst="rect">
            <a:avLst/>
          </a:prstGeom>
        </p:spPr>
      </p:pic>
      <p:pic>
        <p:nvPicPr>
          <p:cNvPr id="6" name="Picture 2" descr="Image result for UWTSD Students' Un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2918" y="487136"/>
            <a:ext cx="1149927" cy="11499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333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4328" y="1491737"/>
            <a:ext cx="8610600" cy="1293028"/>
          </a:xfrm>
        </p:spPr>
        <p:txBody>
          <a:bodyPr>
            <a:normAutofit/>
          </a:bodyPr>
          <a:lstStyle/>
          <a:p>
            <a:r>
              <a:rPr lang="en-GB" sz="3000" b="1">
                <a:solidFill>
                  <a:srgbClr val="00B0F0"/>
                </a:solidFill>
              </a:rPr>
              <a:t>CEFNOGAETH</a:t>
            </a:r>
            <a:r>
              <a:rPr lang="en-GB" sz="3000" b="1"/>
              <a:t>/SUPPORT</a:t>
            </a:r>
          </a:p>
        </p:txBody>
      </p:sp>
      <p:sp>
        <p:nvSpPr>
          <p:cNvPr id="4" name="Content Placeholder 3"/>
          <p:cNvSpPr>
            <a:spLocks noGrp="1"/>
          </p:cNvSpPr>
          <p:nvPr>
            <p:ph sz="half" idx="2"/>
          </p:nvPr>
        </p:nvSpPr>
        <p:spPr>
          <a:xfrm>
            <a:off x="824345" y="2473036"/>
            <a:ext cx="10460181" cy="3865419"/>
          </a:xfrm>
        </p:spPr>
        <p:txBody>
          <a:bodyPr>
            <a:normAutofit/>
          </a:bodyPr>
          <a:lstStyle/>
          <a:p>
            <a:r>
              <a:rPr lang="en-GB" b="1" i="1">
                <a:solidFill>
                  <a:srgbClr val="00B0F0"/>
                </a:solidFill>
              </a:rPr>
              <a:t>BESPOKE TRAINING</a:t>
            </a:r>
          </a:p>
          <a:p>
            <a:r>
              <a:rPr lang="en-GB" b="1" i="1"/>
              <a:t>REGULAR AND PRACTICAL BRIEFINGS</a:t>
            </a:r>
          </a:p>
          <a:p>
            <a:r>
              <a:rPr lang="en-GB" b="1" i="1">
                <a:solidFill>
                  <a:srgbClr val="00B0F0"/>
                </a:solidFill>
              </a:rPr>
              <a:t>ACCESS TO ADDITIONAL AND VOLUNTARY TRAINING CONTENT</a:t>
            </a:r>
          </a:p>
          <a:p>
            <a:r>
              <a:rPr lang="en-GB" b="1" i="1"/>
              <a:t>ONLINE RESOUCRS TO RECOGNISE PROGRESS AND ACHIEVEMENT</a:t>
            </a:r>
          </a:p>
          <a:p>
            <a:r>
              <a:rPr lang="en-GB" b="1" i="1">
                <a:solidFill>
                  <a:srgbClr val="00B0F0"/>
                </a:solidFill>
              </a:rPr>
              <a:t>OPPORTUNITY TO ATTEND A UNI-WIDE COURSE REP CONFERENCE</a:t>
            </a:r>
          </a:p>
          <a:p>
            <a:r>
              <a:rPr lang="en-GB" b="1" i="1"/>
              <a:t>REGULAR CONTACT WITH STUDENTS’ UNION OFFICERS AND STAFF</a:t>
            </a:r>
          </a:p>
          <a:p>
            <a:r>
              <a:rPr lang="en-GB" b="1" i="1">
                <a:solidFill>
                  <a:srgbClr val="00B0F0"/>
                </a:solidFill>
              </a:rPr>
              <a:t>HELP TO PROMOTE ROLE AND OPPORTUNITIES FOR STUDENTS TO GET INVOLVED IN PROVIDING FEEDBACK AND SHAPING STUDENT EXPERIENCE</a:t>
            </a:r>
          </a:p>
        </p:txBody>
      </p:sp>
      <p:pic>
        <p:nvPicPr>
          <p:cNvPr id="5" name="Picture 4"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06948" y="487136"/>
            <a:ext cx="2774681" cy="1106536"/>
          </a:xfrm>
          <a:prstGeom prst="rect">
            <a:avLst/>
          </a:prstGeom>
        </p:spPr>
      </p:pic>
      <p:pic>
        <p:nvPicPr>
          <p:cNvPr id="6" name="Picture 2" descr="Image result for UWTSD Students' Un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5403" y="345020"/>
            <a:ext cx="1060234" cy="1060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5881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6163" y="1484809"/>
            <a:ext cx="8610600" cy="1293028"/>
          </a:xfrm>
        </p:spPr>
        <p:txBody>
          <a:bodyPr>
            <a:normAutofit/>
          </a:bodyPr>
          <a:lstStyle/>
          <a:p>
            <a:r>
              <a:rPr lang="en-GB" sz="3200" b="1">
                <a:solidFill>
                  <a:srgbClr val="00B0F0"/>
                </a:solidFill>
              </a:rPr>
              <a:t>DEWIS CYNRYCHIOLYDD CWRS</a:t>
            </a:r>
            <a:br>
              <a:rPr lang="en-GB" sz="3200" b="1"/>
            </a:br>
            <a:r>
              <a:rPr lang="en-GB" sz="3200" b="1"/>
              <a:t>CHOOSING COURSE REP</a:t>
            </a:r>
          </a:p>
        </p:txBody>
      </p:sp>
      <p:sp>
        <p:nvSpPr>
          <p:cNvPr id="3" name="Content Placeholder 2"/>
          <p:cNvSpPr>
            <a:spLocks noGrp="1"/>
          </p:cNvSpPr>
          <p:nvPr>
            <p:ph idx="1"/>
          </p:nvPr>
        </p:nvSpPr>
        <p:spPr>
          <a:xfrm>
            <a:off x="3463637" y="3254433"/>
            <a:ext cx="10820400" cy="4024125"/>
          </a:xfrm>
        </p:spPr>
        <p:txBody>
          <a:bodyPr>
            <a:normAutofit/>
          </a:bodyPr>
          <a:lstStyle/>
          <a:p>
            <a:r>
              <a:rPr lang="en-GB" sz="3600">
                <a:solidFill>
                  <a:srgbClr val="00B0F0"/>
                </a:solidFill>
              </a:rPr>
              <a:t>ENWEBIADAU?</a:t>
            </a:r>
          </a:p>
          <a:p>
            <a:endParaRPr lang="en-GB" sz="3600"/>
          </a:p>
          <a:p>
            <a:endParaRPr lang="en-GB" sz="3600"/>
          </a:p>
          <a:p>
            <a:r>
              <a:rPr lang="en-GB" sz="3600"/>
              <a:t>NOMINATIONS?</a:t>
            </a:r>
          </a:p>
        </p:txBody>
      </p:sp>
      <p:pic>
        <p:nvPicPr>
          <p:cNvPr id="4" name="Picture 3"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2318" y="441510"/>
            <a:ext cx="2302031" cy="918044"/>
          </a:xfrm>
          <a:prstGeom prst="rect">
            <a:avLst/>
          </a:prstGeom>
        </p:spPr>
      </p:pic>
      <p:pic>
        <p:nvPicPr>
          <p:cNvPr id="5" name="Picture 2" descr="Image result for UWTSD Students' Un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629" y="2311431"/>
            <a:ext cx="1375426" cy="137542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Image result for UWTSD Students' Un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8329" y="4323844"/>
            <a:ext cx="1346489" cy="13464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76146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7996" y="1006147"/>
            <a:ext cx="10268311" cy="1293028"/>
          </a:xfrm>
        </p:spPr>
        <p:txBody>
          <a:bodyPr/>
          <a:lstStyle/>
          <a:p>
            <a:r>
              <a:rPr lang="en-GB" b="1">
                <a:solidFill>
                  <a:srgbClr val="00B0F0"/>
                </a:solidFill>
              </a:rPr>
              <a:t>YMDDYGIAD AR-LEIN</a:t>
            </a:r>
            <a:r>
              <a:rPr lang="en-GB" b="1"/>
              <a:t>/ONLINE ETIQUETTE</a:t>
            </a:r>
          </a:p>
        </p:txBody>
      </p:sp>
      <p:pic>
        <p:nvPicPr>
          <p:cNvPr id="6" name="Content Placeholder 5" descr="FoxBusiness Talks About Dressing Up for Work at Home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10188" y="9182894"/>
            <a:ext cx="952500" cy="952500"/>
          </a:xfrm>
        </p:spPr>
      </p:pic>
      <p:sp>
        <p:nvSpPr>
          <p:cNvPr id="4" name="Content Placeholder 1"/>
          <p:cNvSpPr txBox="1">
            <a:spLocks/>
          </p:cNvSpPr>
          <p:nvPr/>
        </p:nvSpPr>
        <p:spPr bwMode="auto">
          <a:xfrm>
            <a:off x="407229" y="1972639"/>
            <a:ext cx="4535198" cy="46680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lnSpcReduction="10000"/>
          </a:bodyPr>
          <a:lstStyle>
            <a:lvl1pPr marL="342900" indent="-3429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800" kern="1200">
                <a:solidFill>
                  <a:srgbClr val="404040"/>
                </a:solidFill>
                <a:latin typeface="+mn-lt"/>
                <a:ea typeface="+mn-ea"/>
                <a:cs typeface="+mn-cs"/>
              </a:defRPr>
            </a:lvl1pPr>
            <a:lvl2pPr marL="742950" indent="-28575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342900" marR="0" lvl="0" indent="-342900" algn="l" defTabSz="457200" rtl="0" eaLnBrk="1" fontAlgn="base" latinLnBrk="0" hangingPunct="1">
              <a:lnSpc>
                <a:spcPct val="100000"/>
              </a:lnSpc>
              <a:spcBef>
                <a:spcPts val="1000"/>
              </a:spcBef>
              <a:spcAft>
                <a:spcPct val="0"/>
              </a:spcAft>
              <a:buClr>
                <a:srgbClr val="5FCBEF"/>
              </a:buClr>
              <a:buSzPct val="80000"/>
              <a:buFont typeface="Wingdings 3" panose="05040102010807070707" pitchFamily="18" charset="2"/>
              <a:buChar char=""/>
              <a:tabLst/>
              <a:defRPr/>
            </a:pPr>
            <a:r>
              <a:rPr kumimoji="0" lang="en-GB" altLang="en-US" sz="2000" b="0" i="0" u="none" strike="noStrike" kern="1200" cap="none" spc="0" normalizeH="0" baseline="0" noProof="0" err="1">
                <a:ln>
                  <a:noFill/>
                </a:ln>
                <a:solidFill>
                  <a:srgbClr val="404040"/>
                </a:solidFill>
                <a:effectLst/>
                <a:uLnTx/>
                <a:uFillTx/>
                <a:latin typeface="Trebuchet MS" panose="020B0603020202020204"/>
                <a:ea typeface="+mn-ea"/>
                <a:cs typeface="+mn-cs"/>
              </a:rPr>
              <a:t>Cofiwch</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 eich bod mewn </a:t>
            </a:r>
            <a:r>
              <a:rPr kumimoji="0" lang="en-GB" altLang="en-US" sz="2000" b="1" i="0" u="none" strike="noStrike" kern="1200" cap="none" spc="0" normalizeH="0" baseline="0" noProof="0" err="1">
                <a:ln>
                  <a:noFill/>
                </a:ln>
                <a:solidFill>
                  <a:srgbClr val="404040"/>
                </a:solidFill>
                <a:effectLst/>
                <a:uLnTx/>
                <a:uFillTx/>
                <a:latin typeface="Trebuchet MS" panose="020B0603020202020204"/>
                <a:ea typeface="+mn-ea"/>
                <a:cs typeface="+mn-cs"/>
              </a:rPr>
              <a:t>amgylchedd</a:t>
            </a:r>
            <a:r>
              <a:rPr kumimoji="0" lang="en-GB" altLang="en-US" sz="2000" b="1" i="0" u="none" strike="noStrike" kern="1200" cap="none" spc="0" normalizeH="0" baseline="0" noProof="0">
                <a:ln>
                  <a:noFill/>
                </a:ln>
                <a:solidFill>
                  <a:srgbClr val="404040"/>
                </a:solidFill>
                <a:effectLst/>
                <a:uLnTx/>
                <a:uFillTx/>
                <a:latin typeface="Trebuchet MS" panose="020B0603020202020204"/>
                <a:ea typeface="+mn-ea"/>
                <a:cs typeface="+mn-cs"/>
              </a:rPr>
              <a:t> </a:t>
            </a:r>
            <a:r>
              <a:rPr kumimoji="0" lang="en-GB" altLang="en-US" sz="2000" b="1" i="0" u="none" strike="noStrike" kern="1200" cap="none" spc="0" normalizeH="0" baseline="0" noProof="0" err="1">
                <a:ln>
                  <a:noFill/>
                </a:ln>
                <a:solidFill>
                  <a:srgbClr val="404040"/>
                </a:solidFill>
                <a:effectLst/>
                <a:uLnTx/>
                <a:uFillTx/>
                <a:latin typeface="Trebuchet MS" panose="020B0603020202020204"/>
                <a:ea typeface="+mn-ea"/>
                <a:cs typeface="+mn-cs"/>
              </a:rPr>
              <a:t>ddysgu</a:t>
            </a:r>
            <a:r>
              <a:rPr kumimoji="0" lang="en-GB" altLang="en-US" sz="2000" b="1" i="0" u="none" strike="noStrike" kern="1200" cap="none" spc="0" normalizeH="0" baseline="0" noProof="0">
                <a:ln>
                  <a:noFill/>
                </a:ln>
                <a:solidFill>
                  <a:srgbClr val="404040"/>
                </a:solidFill>
                <a:effectLst/>
                <a:uLnTx/>
                <a:uFillTx/>
                <a:latin typeface="Trebuchet MS" panose="020B0603020202020204"/>
                <a:ea typeface="+mn-ea"/>
                <a:cs typeface="+mn-cs"/>
              </a:rPr>
              <a:t> </a:t>
            </a:r>
            <a:r>
              <a:rPr kumimoji="0" lang="en-GB" altLang="en-US" sz="2000" b="1" i="0" u="none" strike="noStrike" kern="1200" cap="none" spc="0" normalizeH="0" baseline="0" noProof="0" err="1">
                <a:ln>
                  <a:noFill/>
                </a:ln>
                <a:solidFill>
                  <a:srgbClr val="404040"/>
                </a:solidFill>
                <a:effectLst/>
                <a:uLnTx/>
                <a:uFillTx/>
                <a:latin typeface="Trebuchet MS" panose="020B0603020202020204"/>
                <a:ea typeface="+mn-ea"/>
                <a:cs typeface="+mn-cs"/>
              </a:rPr>
              <a:t>ar-lein</a:t>
            </a:r>
            <a:r>
              <a:rPr kumimoji="0" lang="en-GB" altLang="en-US" sz="2000" b="1" i="0" u="none" strike="noStrike" kern="1200" cap="none" spc="0" normalizeH="0" baseline="0" noProof="0">
                <a:ln>
                  <a:noFill/>
                </a:ln>
                <a:solidFill>
                  <a:srgbClr val="404040"/>
                </a:solidFill>
                <a:effectLst/>
                <a:uLnTx/>
                <a:uFillTx/>
                <a:latin typeface="Trebuchet MS" panose="020B0603020202020204"/>
                <a:ea typeface="+mn-ea"/>
                <a:cs typeface="+mn-cs"/>
              </a:rPr>
              <a:t> </a:t>
            </a:r>
            <a:r>
              <a:rPr kumimoji="0" lang="en-GB" altLang="en-US" sz="2000" b="1" i="0" u="none" strike="noStrike" kern="1200" cap="none" spc="0" normalizeH="0" baseline="0" noProof="0" err="1">
                <a:ln>
                  <a:noFill/>
                </a:ln>
                <a:solidFill>
                  <a:srgbClr val="404040"/>
                </a:solidFill>
                <a:effectLst/>
                <a:uLnTx/>
                <a:uFillTx/>
                <a:latin typeface="Trebuchet MS" panose="020B0603020202020204"/>
                <a:ea typeface="+mn-ea"/>
                <a:cs typeface="+mn-cs"/>
              </a:rPr>
              <a:t>broffesiynol</a:t>
            </a:r>
            <a:r>
              <a:rPr kumimoji="0" lang="en-GB" altLang="en-US" sz="2000" b="1" i="0" u="none" strike="noStrike" kern="1200" cap="none" spc="0" normalizeH="0" baseline="0" noProof="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mewn</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baseline="0" noProof="0" err="1">
                <a:ln>
                  <a:noFill/>
                </a:ln>
                <a:solidFill>
                  <a:srgbClr val="404040"/>
                </a:solidFill>
                <a:effectLst/>
                <a:uLnTx/>
                <a:uFillTx/>
                <a:latin typeface="Trebuchet MS" panose="020B0603020202020204"/>
                <a:ea typeface="+mn-ea"/>
                <a:cs typeface="+mn-cs"/>
              </a:rPr>
              <a:t>darlithoedd</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a:t>
            </a:r>
            <a:r>
              <a:rPr kumimoji="0" lang="en-GB" altLang="en-US" sz="2000" b="0" i="0" u="none" strike="noStrike" kern="1200" cap="none" spc="0" normalizeH="0" baseline="0" noProof="0" err="1">
                <a:ln>
                  <a:noFill/>
                </a:ln>
                <a:solidFill>
                  <a:srgbClr val="404040"/>
                </a:solidFill>
                <a:effectLst/>
                <a:uLnTx/>
                <a:uFillTx/>
                <a:latin typeface="Trebuchet MS" panose="020B0603020202020204"/>
                <a:ea typeface="+mn-ea"/>
                <a:cs typeface="+mn-cs"/>
              </a:rPr>
              <a:t>cyfarfodydd</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baseline="0" noProof="0" err="1">
                <a:ln>
                  <a:noFill/>
                </a:ln>
                <a:solidFill>
                  <a:srgbClr val="404040"/>
                </a:solidFill>
                <a:effectLst/>
                <a:uLnTx/>
                <a:uFillTx/>
                <a:latin typeface="Trebuchet MS" panose="020B0603020202020204"/>
                <a:ea typeface="+mn-ea"/>
                <a:cs typeface="+mn-cs"/>
              </a:rPr>
              <a:t>ar</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 y </a:t>
            </a:r>
            <a:r>
              <a:rPr kumimoji="0" lang="en-GB" altLang="en-US" sz="2000" b="0" i="0" u="none" strike="noStrike" kern="1200" cap="none" spc="0" normalizeH="0" baseline="0" noProof="0" err="1">
                <a:ln>
                  <a:noFill/>
                </a:ln>
                <a:solidFill>
                  <a:srgbClr val="404040"/>
                </a:solidFill>
                <a:effectLst/>
                <a:uLnTx/>
                <a:uFillTx/>
                <a:latin typeface="Trebuchet MS" panose="020B0603020202020204"/>
                <a:ea typeface="+mn-ea"/>
                <a:cs typeface="+mn-cs"/>
              </a:rPr>
              <a:t>campws</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 a </a:t>
            </a:r>
            <a:r>
              <a:rPr kumimoji="0" lang="en-GB" altLang="en-US" sz="2000" b="0" i="0" u="none" strike="noStrike" kern="1200" cap="none" spc="0" normalizeH="0" baseline="0" noProof="0" err="1">
                <a:ln>
                  <a:noFill/>
                </a:ln>
                <a:solidFill>
                  <a:srgbClr val="404040"/>
                </a:solidFill>
                <a:effectLst/>
                <a:uLnTx/>
                <a:uFillTx/>
                <a:latin typeface="Trebuchet MS" panose="020B0603020202020204"/>
                <a:ea typeface="+mn-ea"/>
                <a:cs typeface="+mn-cs"/>
              </a:rPr>
              <a:t>thrwy</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TEAMS </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ac </a:t>
            </a:r>
            <a:r>
              <a:rPr kumimoji="0" lang="en-GB" altLang="en-US" sz="2000" b="0" i="0" u="none" strike="noStrike" kern="1200" cap="none" spc="0" normalizeH="0" baseline="0" noProof="0" err="1">
                <a:ln>
                  <a:noFill/>
                </a:ln>
                <a:solidFill>
                  <a:srgbClr val="404040"/>
                </a:solidFill>
                <a:effectLst/>
                <a:uLnTx/>
                <a:uFillTx/>
                <a:latin typeface="Trebuchet MS" panose="020B0603020202020204"/>
                <a:ea typeface="+mn-ea"/>
                <a:cs typeface="+mn-cs"/>
              </a:rPr>
              <a:t>mae</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 hyn yn </a:t>
            </a:r>
            <a:r>
              <a:rPr kumimoji="0" lang="en-GB" altLang="en-US" sz="2000" b="0" i="0" u="none" strike="noStrike" kern="1200" cap="none" spc="0" normalizeH="0" baseline="0" noProof="0" err="1">
                <a:ln>
                  <a:noFill/>
                </a:ln>
                <a:solidFill>
                  <a:srgbClr val="404040"/>
                </a:solidFill>
                <a:effectLst/>
                <a:uLnTx/>
                <a:uFillTx/>
                <a:latin typeface="Trebuchet MS" panose="020B0603020202020204"/>
                <a:ea typeface="+mn-ea"/>
                <a:cs typeface="+mn-cs"/>
              </a:rPr>
              <a:t>gofyn</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baseline="0" noProof="0" err="1">
                <a:ln>
                  <a:noFill/>
                </a:ln>
                <a:solidFill>
                  <a:srgbClr val="404040"/>
                </a:solidFill>
                <a:effectLst/>
                <a:uLnTx/>
                <a:uFillTx/>
                <a:latin typeface="Trebuchet MS" panose="020B0603020202020204"/>
                <a:ea typeface="+mn-ea"/>
                <a:cs typeface="+mn-cs"/>
              </a:rPr>
              <a:t>i</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 chi </a:t>
            </a:r>
            <a:r>
              <a:rPr kumimoji="0" lang="en-GB" altLang="en-US" sz="2000" b="0" i="0" u="none" strike="noStrike" kern="1200" cap="none" spc="0" normalizeH="0" baseline="0" noProof="0" err="1">
                <a:ln>
                  <a:noFill/>
                </a:ln>
                <a:solidFill>
                  <a:srgbClr val="404040"/>
                </a:solidFill>
                <a:effectLst/>
                <a:uLnTx/>
                <a:uFillTx/>
                <a:latin typeface="Trebuchet MS" panose="020B0603020202020204"/>
                <a:ea typeface="+mn-ea"/>
                <a:cs typeface="+mn-cs"/>
              </a:rPr>
              <a:t>ymddwyn</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 mewn modd </a:t>
            </a:r>
            <a:r>
              <a:rPr kumimoji="0" lang="en-GB" altLang="en-US" sz="2000" b="0" i="0" u="none" strike="noStrike" kern="1200" cap="none" spc="0" normalizeH="0" baseline="0" noProof="0" err="1">
                <a:ln>
                  <a:noFill/>
                </a:ln>
                <a:solidFill>
                  <a:srgbClr val="404040"/>
                </a:solidFill>
                <a:effectLst/>
                <a:uLnTx/>
                <a:uFillTx/>
                <a:latin typeface="Trebuchet MS" panose="020B0603020202020204"/>
                <a:ea typeface="+mn-ea"/>
                <a:cs typeface="+mn-cs"/>
              </a:rPr>
              <a:t>broffesiynol</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 Ond dim </a:t>
            </a:r>
            <a:r>
              <a:rPr kumimoji="0" lang="en-GB" altLang="en-US" sz="2000" b="0" i="0" u="none" strike="noStrike" kern="1200" cap="none" spc="0" normalizeH="0" baseline="0" noProof="0" err="1">
                <a:ln>
                  <a:noFill/>
                </a:ln>
                <a:solidFill>
                  <a:srgbClr val="404040"/>
                </a:solidFill>
                <a:effectLst/>
                <a:uLnTx/>
                <a:uFillTx/>
                <a:latin typeface="Trebuchet MS" panose="020B0603020202020204"/>
                <a:ea typeface="+mn-ea"/>
                <a:cs typeface="+mn-cs"/>
              </a:rPr>
              <a:t>ots</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baseline="0" noProof="0" err="1">
                <a:ln>
                  <a:noFill/>
                </a:ln>
                <a:solidFill>
                  <a:srgbClr val="404040"/>
                </a:solidFill>
                <a:effectLst/>
                <a:uLnTx/>
                <a:uFillTx/>
                <a:latin typeface="Trebuchet MS" panose="020B0603020202020204"/>
                <a:ea typeface="+mn-ea"/>
                <a:cs typeface="+mn-cs"/>
              </a:rPr>
              <a:t>gennym</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baseline="0" noProof="0" err="1">
                <a:ln>
                  <a:noFill/>
                </a:ln>
                <a:solidFill>
                  <a:srgbClr val="404040"/>
                </a:solidFill>
                <a:effectLst/>
                <a:uLnTx/>
                <a:uFillTx/>
                <a:latin typeface="Trebuchet MS" panose="020B0603020202020204"/>
                <a:ea typeface="+mn-ea"/>
                <a:cs typeface="+mn-cs"/>
              </a:rPr>
              <a:t>ni</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baseline="0" noProof="0" err="1">
                <a:ln>
                  <a:noFill/>
                </a:ln>
                <a:solidFill>
                  <a:srgbClr val="404040"/>
                </a:solidFill>
                <a:effectLst/>
                <a:uLnTx/>
                <a:uFillTx/>
                <a:latin typeface="Trebuchet MS" panose="020B0603020202020204"/>
                <a:ea typeface="+mn-ea"/>
                <a:cs typeface="+mn-cs"/>
              </a:rPr>
              <a:t>os</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baseline="0" noProof="0" err="1">
                <a:ln>
                  <a:noFill/>
                </a:ln>
                <a:solidFill>
                  <a:srgbClr val="404040"/>
                </a:solidFill>
                <a:effectLst/>
                <a:uLnTx/>
                <a:uFillTx/>
                <a:latin typeface="Trebuchet MS" panose="020B0603020202020204"/>
                <a:ea typeface="+mn-ea"/>
                <a:cs typeface="+mn-cs"/>
              </a:rPr>
              <a:t>i</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 chi dal yn </a:t>
            </a:r>
            <a:r>
              <a:rPr kumimoji="0" lang="en-GB" altLang="en-US" sz="2000" b="0" i="0" u="none" strike="noStrike" kern="1200" cap="none" spc="0" normalizeH="0" baseline="0" noProof="0" err="1">
                <a:ln>
                  <a:noFill/>
                </a:ln>
                <a:solidFill>
                  <a:srgbClr val="404040"/>
                </a:solidFill>
                <a:effectLst/>
                <a:uLnTx/>
                <a:uFillTx/>
                <a:latin typeface="Trebuchet MS" panose="020B0603020202020204"/>
                <a:ea typeface="+mn-ea"/>
                <a:cs typeface="+mn-cs"/>
              </a:rPr>
              <a:t>gwisgo</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baseline="0" noProof="0" err="1">
                <a:ln>
                  <a:noFill/>
                </a:ln>
                <a:solidFill>
                  <a:srgbClr val="404040"/>
                </a:solidFill>
                <a:effectLst/>
                <a:uLnTx/>
                <a:uFillTx/>
                <a:latin typeface="Trebuchet MS" panose="020B0603020202020204"/>
                <a:ea typeface="+mn-ea"/>
                <a:cs typeface="+mn-cs"/>
              </a:rPr>
              <a:t>trowsus</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eich pyjamas </a:t>
            </a:r>
            <a:r>
              <a:rPr kumimoji="0" lang="en-GB" altLang="en-US" sz="2000" b="0" i="0" u="none" strike="noStrike" kern="1200" cap="none" spc="0" normalizeH="0" noProof="0" err="1">
                <a:ln>
                  <a:noFill/>
                </a:ln>
                <a:solidFill>
                  <a:srgbClr val="404040"/>
                </a:solidFill>
                <a:effectLst/>
                <a:uLnTx/>
                <a:uFillTx/>
                <a:latin typeface="Trebuchet MS" panose="020B0603020202020204"/>
                <a:ea typeface="+mn-ea"/>
                <a:cs typeface="+mn-cs"/>
              </a:rPr>
              <a:t>ar</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noProof="0" err="1">
                <a:ln>
                  <a:noFill/>
                </a:ln>
                <a:solidFill>
                  <a:srgbClr val="404040"/>
                </a:solidFill>
                <a:effectLst/>
                <a:uLnTx/>
                <a:uFillTx/>
                <a:latin typeface="Trebuchet MS" panose="020B0603020202020204"/>
                <a:ea typeface="+mn-ea"/>
                <a:cs typeface="+mn-cs"/>
              </a:rPr>
              <a:t>foreau</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Mercher – efallai y </a:t>
            </a:r>
            <a:r>
              <a:rPr kumimoji="0" lang="en-GB" altLang="en-US" sz="2000" b="0" i="0" u="none" strike="noStrike" kern="1200" cap="none" spc="0" normalizeH="0" noProof="0" err="1">
                <a:ln>
                  <a:noFill/>
                </a:ln>
                <a:solidFill>
                  <a:srgbClr val="404040"/>
                </a:solidFill>
                <a:effectLst/>
                <a:uLnTx/>
                <a:uFillTx/>
                <a:latin typeface="Trebuchet MS" panose="020B0603020202020204"/>
                <a:ea typeface="+mn-ea"/>
                <a:cs typeface="+mn-cs"/>
              </a:rPr>
              <a:t>byddwn</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noProof="0" err="1">
                <a:ln>
                  <a:noFill/>
                </a:ln>
                <a:solidFill>
                  <a:srgbClr val="404040"/>
                </a:solidFill>
                <a:effectLst/>
                <a:uLnTx/>
                <a:uFillTx/>
                <a:latin typeface="Trebuchet MS" panose="020B0603020202020204"/>
                <a:ea typeface="+mn-ea"/>
                <a:cs typeface="+mn-cs"/>
              </a:rPr>
              <a:t>ni</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hefyd!</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 </a:t>
            </a:r>
            <a:endParaRPr lang="en-GB" altLang="en-US" sz="2000">
              <a:latin typeface="Trebuchet MS" panose="020B0603020202020204"/>
            </a:endParaRPr>
          </a:p>
          <a:p>
            <a:pPr marL="342900" marR="0" lvl="0" indent="-342900" algn="l" defTabSz="457200" rtl="0" eaLnBrk="1" fontAlgn="base" latinLnBrk="0" hangingPunct="1">
              <a:lnSpc>
                <a:spcPct val="100000"/>
              </a:lnSpc>
              <a:spcBef>
                <a:spcPts val="1000"/>
              </a:spcBef>
              <a:spcAft>
                <a:spcPct val="0"/>
              </a:spcAft>
              <a:buClr>
                <a:srgbClr val="5FCBEF"/>
              </a:buClr>
              <a:buSzPct val="80000"/>
              <a:buFont typeface="Wingdings 3" panose="05040102010807070707" pitchFamily="18" charset="2"/>
              <a:buChar char=""/>
              <a:tabLst/>
              <a:defRPr/>
            </a:pPr>
            <a:r>
              <a:rPr kumimoji="0" lang="en-GB" altLang="en-US" sz="2000" b="0" i="0" u="none" strike="noStrike" kern="1200" cap="none" spc="0" normalizeH="0" baseline="0" noProof="0" err="1">
                <a:ln>
                  <a:noFill/>
                </a:ln>
                <a:solidFill>
                  <a:srgbClr val="404040"/>
                </a:solidFill>
                <a:effectLst/>
                <a:uLnTx/>
                <a:uFillTx/>
                <a:latin typeface="Trebuchet MS" panose="020B0603020202020204"/>
                <a:ea typeface="+mn-ea"/>
                <a:cs typeface="+mn-cs"/>
              </a:rPr>
              <a:t>Gobeithiwn</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y </a:t>
            </a:r>
            <a:r>
              <a:rPr kumimoji="0" lang="en-GB" altLang="en-US" sz="2000" b="0" i="0" u="none" strike="noStrike" kern="1200" cap="none" spc="0" normalizeH="0" noProof="0" err="1">
                <a:ln>
                  <a:noFill/>
                </a:ln>
                <a:solidFill>
                  <a:srgbClr val="404040"/>
                </a:solidFill>
                <a:effectLst/>
                <a:uLnTx/>
                <a:uFillTx/>
                <a:latin typeface="Trebuchet MS" panose="020B0603020202020204"/>
                <a:ea typeface="+mn-ea"/>
                <a:cs typeface="+mn-cs"/>
              </a:rPr>
              <a:t>byddwch</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yn </a:t>
            </a:r>
            <a:r>
              <a:rPr kumimoji="0" lang="en-GB" altLang="en-US" sz="2000" b="0" i="0" u="none" strike="noStrike" kern="1200" cap="none" spc="0" normalizeH="0" noProof="0" err="1">
                <a:ln>
                  <a:noFill/>
                </a:ln>
                <a:solidFill>
                  <a:srgbClr val="404040"/>
                </a:solidFill>
                <a:effectLst/>
                <a:uLnTx/>
                <a:uFillTx/>
                <a:latin typeface="Trebuchet MS" panose="020B0603020202020204"/>
                <a:ea typeface="+mn-ea"/>
                <a:cs typeface="+mn-cs"/>
              </a:rPr>
              <a:t>teimlo</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yn </a:t>
            </a:r>
            <a:r>
              <a:rPr kumimoji="0" lang="en-GB" altLang="en-US" sz="2000" b="0" i="0" u="none" strike="noStrike" kern="1200" cap="none" spc="0" normalizeH="0" noProof="0" err="1">
                <a:ln>
                  <a:noFill/>
                </a:ln>
                <a:solidFill>
                  <a:srgbClr val="404040"/>
                </a:solidFill>
                <a:effectLst/>
                <a:uLnTx/>
                <a:uFillTx/>
                <a:latin typeface="Trebuchet MS" panose="020B0603020202020204"/>
                <a:ea typeface="+mn-ea"/>
                <a:cs typeface="+mn-cs"/>
              </a:rPr>
              <a:t>fwy</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a:t>
            </a:r>
            <a:r>
              <a:rPr kumimoji="0" lang="en-GB" altLang="en-US" sz="2000" b="1" i="0" u="none" strike="noStrike" kern="1200" cap="none" spc="0" normalizeH="0" noProof="0">
                <a:ln>
                  <a:noFill/>
                </a:ln>
                <a:solidFill>
                  <a:srgbClr val="404040"/>
                </a:solidFill>
                <a:effectLst/>
                <a:uLnTx/>
                <a:uFillTx/>
                <a:latin typeface="Trebuchet MS" panose="020B0603020202020204"/>
                <a:ea typeface="+mn-ea"/>
                <a:cs typeface="+mn-cs"/>
              </a:rPr>
              <a:t>c</a:t>
            </a:r>
            <a:r>
              <a:rPr lang="en-GB" altLang="en-US" sz="2000" b="1" err="1">
                <a:latin typeface="Trebuchet MS" panose="020B0603020202020204"/>
              </a:rPr>
              <a:t>yfforddus</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noProof="0" err="1">
                <a:ln>
                  <a:noFill/>
                </a:ln>
                <a:solidFill>
                  <a:srgbClr val="404040"/>
                </a:solidFill>
                <a:effectLst/>
                <a:uLnTx/>
                <a:uFillTx/>
                <a:latin typeface="Trebuchet MS" panose="020B0603020202020204"/>
                <a:ea typeface="+mn-ea"/>
                <a:cs typeface="+mn-cs"/>
              </a:rPr>
              <a:t>i</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noProof="0" err="1">
                <a:ln>
                  <a:noFill/>
                </a:ln>
                <a:solidFill>
                  <a:srgbClr val="404040"/>
                </a:solidFill>
                <a:effectLst/>
                <a:uLnTx/>
                <a:uFillTx/>
                <a:latin typeface="Trebuchet MS" panose="020B0603020202020204"/>
                <a:ea typeface="+mn-ea"/>
                <a:cs typeface="+mn-cs"/>
              </a:rPr>
              <a:t>droi</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eich </a:t>
            </a:r>
            <a:r>
              <a:rPr kumimoji="0" lang="en-GB" altLang="en-US" sz="2000" b="1" i="0" u="none" strike="noStrike" kern="1200" cap="none" spc="0" normalizeH="0" noProof="0" err="1">
                <a:ln>
                  <a:noFill/>
                </a:ln>
                <a:solidFill>
                  <a:srgbClr val="404040"/>
                </a:solidFill>
                <a:effectLst/>
                <a:uLnTx/>
                <a:uFillTx/>
                <a:latin typeface="Trebuchet MS" panose="020B0603020202020204"/>
                <a:ea typeface="+mn-ea"/>
                <a:cs typeface="+mn-cs"/>
              </a:rPr>
              <a:t>camerau</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noProof="0" err="1">
                <a:ln>
                  <a:noFill/>
                </a:ln>
                <a:solidFill>
                  <a:srgbClr val="404040"/>
                </a:solidFill>
                <a:effectLst/>
                <a:uLnTx/>
                <a:uFillTx/>
                <a:latin typeface="Trebuchet MS" panose="020B0603020202020204"/>
                <a:ea typeface="+mn-ea"/>
                <a:cs typeface="+mn-cs"/>
              </a:rPr>
              <a:t>ymlaen</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noProof="0" err="1">
                <a:ln>
                  <a:noFill/>
                </a:ln>
                <a:solidFill>
                  <a:srgbClr val="404040"/>
                </a:solidFill>
                <a:effectLst/>
                <a:uLnTx/>
                <a:uFillTx/>
                <a:latin typeface="Trebuchet MS" panose="020B0603020202020204"/>
                <a:ea typeface="+mn-ea"/>
                <a:cs typeface="+mn-cs"/>
              </a:rPr>
              <a:t>eleni</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ond </a:t>
            </a:r>
            <a:r>
              <a:rPr kumimoji="0" lang="en-GB" altLang="en-US" sz="2000" b="0" i="0" u="none" strike="noStrike" kern="1200" cap="none" spc="0" normalizeH="0" noProof="0" err="1">
                <a:ln>
                  <a:noFill/>
                </a:ln>
                <a:solidFill>
                  <a:srgbClr val="404040"/>
                </a:solidFill>
                <a:effectLst/>
                <a:uLnTx/>
                <a:uFillTx/>
                <a:latin typeface="Trebuchet MS" panose="020B0603020202020204"/>
                <a:ea typeface="+mn-ea"/>
                <a:cs typeface="+mn-cs"/>
              </a:rPr>
              <a:t>ni</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noProof="0" err="1">
                <a:ln>
                  <a:noFill/>
                </a:ln>
                <a:solidFill>
                  <a:srgbClr val="404040"/>
                </a:solidFill>
                <a:effectLst/>
                <a:uLnTx/>
                <a:uFillTx/>
                <a:latin typeface="Trebuchet MS" panose="020B0603020202020204"/>
                <a:ea typeface="+mn-ea"/>
                <a:cs typeface="+mn-cs"/>
              </a:rPr>
              <a:t>fyddwn</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yn </a:t>
            </a:r>
            <a:r>
              <a:rPr kumimoji="0" lang="en-GB" altLang="en-US" sz="2000" b="0" i="0" u="none" strike="noStrike" kern="1200" cap="none" spc="0" normalizeH="0" noProof="0" err="1">
                <a:ln>
                  <a:noFill/>
                </a:ln>
                <a:solidFill>
                  <a:srgbClr val="404040"/>
                </a:solidFill>
                <a:effectLst/>
                <a:uLnTx/>
                <a:uFillTx/>
                <a:latin typeface="Trebuchet MS" panose="020B0603020202020204"/>
                <a:ea typeface="+mn-ea"/>
                <a:cs typeface="+mn-cs"/>
              </a:rPr>
              <a:t>gorfodi</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hyn </a:t>
            </a:r>
            <a:r>
              <a:rPr kumimoji="0" lang="en-GB" altLang="en-US" sz="2000" b="0" i="0" u="none" strike="noStrike" kern="1200" cap="none" spc="0" normalizeH="0" noProof="0" err="1">
                <a:ln>
                  <a:noFill/>
                </a:ln>
                <a:solidFill>
                  <a:srgbClr val="404040"/>
                </a:solidFill>
                <a:effectLst/>
                <a:uLnTx/>
                <a:uFillTx/>
                <a:latin typeface="Trebuchet MS" panose="020B0603020202020204"/>
                <a:ea typeface="+mn-ea"/>
                <a:cs typeface="+mn-cs"/>
              </a:rPr>
              <a:t>os</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noProof="0" err="1">
                <a:ln>
                  <a:noFill/>
                </a:ln>
                <a:solidFill>
                  <a:srgbClr val="404040"/>
                </a:solidFill>
                <a:effectLst/>
                <a:uLnTx/>
                <a:uFillTx/>
                <a:latin typeface="Trebuchet MS" panose="020B0603020202020204"/>
                <a:ea typeface="+mn-ea"/>
                <a:cs typeface="+mn-cs"/>
              </a:rPr>
              <a:t>nad</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noProof="0" err="1">
                <a:ln>
                  <a:noFill/>
                </a:ln>
                <a:solidFill>
                  <a:srgbClr val="404040"/>
                </a:solidFill>
                <a:effectLst/>
                <a:uLnTx/>
                <a:uFillTx/>
                <a:latin typeface="Trebuchet MS" panose="020B0603020202020204"/>
                <a:ea typeface="+mn-ea"/>
                <a:cs typeface="+mn-cs"/>
              </a:rPr>
              <a:t>ydych</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yn </a:t>
            </a:r>
            <a:r>
              <a:rPr kumimoji="0" lang="en-GB" altLang="en-US" sz="2000" b="0" i="0" u="none" strike="noStrike" kern="1200" cap="none" spc="0" normalizeH="0" noProof="0" err="1">
                <a:ln>
                  <a:noFill/>
                </a:ln>
                <a:solidFill>
                  <a:srgbClr val="404040"/>
                </a:solidFill>
                <a:effectLst/>
                <a:uLnTx/>
                <a:uFillTx/>
                <a:latin typeface="Trebuchet MS" panose="020B0603020202020204"/>
                <a:ea typeface="+mn-ea"/>
                <a:cs typeface="+mn-cs"/>
              </a:rPr>
              <a:t>gyfforddus</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yn </a:t>
            </a:r>
            <a:r>
              <a:rPr kumimoji="0" lang="en-GB" altLang="en-US" sz="2000" b="0" i="0" u="none" strike="noStrike" kern="1200" cap="none" spc="0" normalizeH="0" noProof="0" err="1">
                <a:ln>
                  <a:noFill/>
                </a:ln>
                <a:solidFill>
                  <a:srgbClr val="404040"/>
                </a:solidFill>
                <a:effectLst/>
                <a:uLnTx/>
                <a:uFillTx/>
                <a:latin typeface="Trebuchet MS" panose="020B0603020202020204"/>
                <a:ea typeface="+mn-ea"/>
                <a:cs typeface="+mn-cs"/>
              </a:rPr>
              <a:t>gwneud</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a:t>
            </a:r>
          </a:p>
        </p:txBody>
      </p:sp>
      <p:sp>
        <p:nvSpPr>
          <p:cNvPr id="5" name="Content Placeholder 2"/>
          <p:cNvSpPr txBox="1">
            <a:spLocks/>
          </p:cNvSpPr>
          <p:nvPr/>
        </p:nvSpPr>
        <p:spPr bwMode="auto">
          <a:xfrm>
            <a:off x="6549313" y="2039753"/>
            <a:ext cx="5077691" cy="44334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lnSpcReduction="10000"/>
          </a:bodyPr>
          <a:lstStyle>
            <a:lvl1pPr marL="342900" indent="-3429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800" kern="1200">
                <a:solidFill>
                  <a:srgbClr val="404040"/>
                </a:solidFill>
                <a:latin typeface="+mn-lt"/>
                <a:ea typeface="+mn-ea"/>
                <a:cs typeface="+mn-cs"/>
              </a:defRPr>
            </a:lvl1pPr>
            <a:lvl2pPr marL="742950" indent="-28575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eaLnBrk="1" hangingPunct="1">
              <a:buClr>
                <a:srgbClr val="5FCBEF"/>
              </a:buClr>
            </a:pP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Remember</a:t>
            </a:r>
            <a:r>
              <a:rPr kumimoji="0" lang="en-GB" altLang="en-US" sz="2000" b="0" i="0" u="none" strike="noStrike" kern="1200" cap="none" spc="0" normalizeH="0" noProof="0">
                <a:ln>
                  <a:noFill/>
                </a:ln>
                <a:solidFill>
                  <a:srgbClr val="404040"/>
                </a:solidFill>
                <a:effectLst/>
                <a:uLnTx/>
                <a:uFillTx/>
                <a:latin typeface="Trebuchet MS" panose="020B0603020202020204"/>
                <a:ea typeface="+mn-ea"/>
                <a:cs typeface="+mn-cs"/>
              </a:rPr>
              <a:t> that </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you are in an online </a:t>
            </a:r>
            <a:r>
              <a:rPr kumimoji="0" lang="en-GB" altLang="en-US" sz="2000" b="1" i="0" u="none" strike="noStrike" kern="1200" cap="none" spc="0" normalizeH="0" baseline="0" noProof="0">
                <a:ln>
                  <a:noFill/>
                </a:ln>
                <a:solidFill>
                  <a:srgbClr val="404040"/>
                </a:solidFill>
                <a:effectLst/>
                <a:uLnTx/>
                <a:uFillTx/>
                <a:latin typeface="Trebuchet MS" panose="020B0603020202020204"/>
                <a:ea typeface="+mn-ea"/>
                <a:cs typeface="+mn-cs"/>
              </a:rPr>
              <a:t>professional learning environment </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in  lectures/meetings both on campus on through TEAMS and you should always conduct yourself in a professional manner. </a:t>
            </a:r>
            <a:r>
              <a:rPr lang="en-GB" altLang="en-US" sz="2000">
                <a:latin typeface="Trebuchet MS" panose="020B0603020202020204"/>
              </a:rPr>
              <a:t>But w</a:t>
            </a:r>
            <a:r>
              <a:rPr kumimoji="0" lang="en-GB" altLang="en-US" sz="2000" b="0" i="0" u="none" strike="noStrike" kern="1200" cap="none" spc="0" normalizeH="0" baseline="0" noProof="0">
                <a:ln>
                  <a:noFill/>
                </a:ln>
                <a:solidFill>
                  <a:srgbClr val="404040"/>
                </a:solidFill>
                <a:effectLst/>
                <a:uLnTx/>
                <a:uFillTx/>
                <a:latin typeface="Trebuchet MS" panose="020B0603020202020204"/>
                <a:ea typeface="+mn-ea"/>
                <a:cs typeface="+mn-cs"/>
              </a:rPr>
              <a:t>e don’t mind if you stay in your pyjama bottoms on Wednesday mornings – we may be too!</a:t>
            </a:r>
          </a:p>
          <a:p>
            <a:pPr eaLnBrk="1" hangingPunct="1">
              <a:buClr>
                <a:srgbClr val="5FCBEF"/>
              </a:buClr>
            </a:pPr>
            <a:r>
              <a:rPr lang="en-GB" altLang="en-US" sz="2000">
                <a:latin typeface="Trebuchet MS" panose="020B0603020202020204"/>
              </a:rPr>
              <a:t>We hope that you will feel more </a:t>
            </a:r>
            <a:r>
              <a:rPr lang="en-GB" altLang="en-US" sz="2000" b="1">
                <a:latin typeface="Trebuchet MS" panose="020B0603020202020204"/>
              </a:rPr>
              <a:t>comfortable</a:t>
            </a:r>
            <a:r>
              <a:rPr lang="en-GB" altLang="en-US" sz="2000">
                <a:latin typeface="Trebuchet MS" panose="020B0603020202020204"/>
              </a:rPr>
              <a:t> in turning your </a:t>
            </a:r>
            <a:r>
              <a:rPr lang="en-GB" altLang="en-US" sz="2000" b="1">
                <a:latin typeface="Trebuchet MS" panose="020B0603020202020204"/>
              </a:rPr>
              <a:t>cameras</a:t>
            </a:r>
            <a:r>
              <a:rPr lang="en-GB" altLang="en-US" sz="2000">
                <a:latin typeface="Trebuchet MS" panose="020B0603020202020204"/>
              </a:rPr>
              <a:t> on during virtual sessions this year so that we can interact fully but we will not insist on this if you are not happy to do so.</a:t>
            </a:r>
          </a:p>
          <a:p>
            <a:pPr marL="342900" marR="0" lvl="0" indent="-342900" algn="l" defTabSz="457200" rtl="0" eaLnBrk="1" fontAlgn="base" latinLnBrk="0" hangingPunct="1">
              <a:lnSpc>
                <a:spcPct val="100000"/>
              </a:lnSpc>
              <a:spcBef>
                <a:spcPts val="1000"/>
              </a:spcBef>
              <a:spcAft>
                <a:spcPct val="0"/>
              </a:spcAft>
              <a:buClr>
                <a:srgbClr val="5FCBEF"/>
              </a:buClr>
              <a:buSzPct val="80000"/>
              <a:buFont typeface="Arial" panose="020B0604020202020204" pitchFamily="34" charset="0"/>
              <a:buNone/>
              <a:tabLst/>
              <a:defRPr/>
            </a:pPr>
            <a:endParaRPr kumimoji="0" lang="en-GB" altLang="en-US" sz="1800" b="0" i="0" u="none" strike="noStrike" kern="1200" cap="none" spc="0" normalizeH="0" baseline="0" noProof="0">
              <a:ln>
                <a:noFill/>
              </a:ln>
              <a:solidFill>
                <a:srgbClr val="404040"/>
              </a:solidFill>
              <a:effectLst/>
              <a:uLnTx/>
              <a:uFillTx/>
              <a:latin typeface="Trebuchet MS" panose="020B0603020202020204"/>
              <a:ea typeface="+mn-ea"/>
              <a:cs typeface="+mn-cs"/>
            </a:endParaRPr>
          </a:p>
        </p:txBody>
      </p:sp>
      <p:pic>
        <p:nvPicPr>
          <p:cNvPr id="7" name="Picture 6" descr="University of Wales Trinity Saint David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88159" y="441510"/>
            <a:ext cx="2246190" cy="895775"/>
          </a:xfrm>
          <a:prstGeom prst="rect">
            <a:avLst/>
          </a:prstGeom>
        </p:spPr>
      </p:pic>
      <p:pic>
        <p:nvPicPr>
          <p:cNvPr id="8" name="Picture 7" descr="Tilly and the Buttons: Your Makes!"/>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42427" y="5234953"/>
            <a:ext cx="1609725" cy="1238250"/>
          </a:xfrm>
          <a:prstGeom prst="rect">
            <a:avLst/>
          </a:prstGeom>
        </p:spPr>
      </p:pic>
    </p:spTree>
    <p:extLst>
      <p:ext uri="{BB962C8B-B14F-4D97-AF65-F5344CB8AC3E}">
        <p14:creationId xmlns:p14="http://schemas.microsoft.com/office/powerpoint/2010/main" val="1354192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2064329" y="1260763"/>
            <a:ext cx="9448799" cy="1320800"/>
          </a:xfrm>
        </p:spPr>
        <p:txBody>
          <a:bodyPr>
            <a:normAutofit/>
          </a:bodyPr>
          <a:lstStyle/>
          <a:p>
            <a:pPr eaLnBrk="1" hangingPunct="1"/>
            <a:r>
              <a:rPr lang="en-GB" altLang="en-US" sz="3600" b="1" err="1">
                <a:solidFill>
                  <a:srgbClr val="00B0F0"/>
                </a:solidFill>
              </a:rPr>
              <a:t>Cyhoeddiadau</a:t>
            </a:r>
            <a:r>
              <a:rPr lang="en-GB" altLang="en-US" sz="3600" b="1">
                <a:solidFill>
                  <a:srgbClr val="00B0F0"/>
                </a:solidFill>
              </a:rPr>
              <a:t> pwysig</a:t>
            </a:r>
            <a:br>
              <a:rPr lang="en-GB" altLang="en-US" sz="3600" b="1"/>
            </a:br>
            <a:r>
              <a:rPr lang="en-GB" altLang="en-US" sz="3600" b="1"/>
              <a:t>important announcements</a:t>
            </a:r>
          </a:p>
        </p:txBody>
      </p:sp>
      <p:sp>
        <p:nvSpPr>
          <p:cNvPr id="8195" name="Content Placeholder 2"/>
          <p:cNvSpPr>
            <a:spLocks noGrp="1"/>
          </p:cNvSpPr>
          <p:nvPr>
            <p:ph sz="half" idx="1"/>
          </p:nvPr>
        </p:nvSpPr>
        <p:spPr>
          <a:xfrm>
            <a:off x="6377942" y="2581564"/>
            <a:ext cx="4956407" cy="3881437"/>
          </a:xfrm>
        </p:spPr>
        <p:txBody>
          <a:bodyPr>
            <a:normAutofit fontScale="92500" lnSpcReduction="20000"/>
          </a:bodyPr>
          <a:lstStyle/>
          <a:p>
            <a:pPr eaLnBrk="1" hangingPunct="1">
              <a:buFont typeface="Wingdings" panose="05000000000000000000" pitchFamily="2" charset="2"/>
              <a:buChar char="§"/>
            </a:pPr>
            <a:r>
              <a:rPr lang="en-GB" altLang="en-US" sz="2400"/>
              <a:t>It</a:t>
            </a:r>
            <a:r>
              <a:rPr lang="en-GB" altLang="en-US" sz="2000"/>
              <a:t> </a:t>
            </a:r>
            <a:r>
              <a:rPr lang="en-GB" altLang="en-US" sz="2400"/>
              <a:t>is </a:t>
            </a:r>
            <a:r>
              <a:rPr lang="en-GB" altLang="en-US" sz="2400" b="1"/>
              <a:t>your responsibility </a:t>
            </a:r>
            <a:r>
              <a:rPr lang="en-GB" altLang="en-US" sz="2400"/>
              <a:t>to ensure that you </a:t>
            </a:r>
            <a:r>
              <a:rPr lang="en-GB" altLang="en-US" sz="2400" b="1"/>
              <a:t>regularly access</a:t>
            </a:r>
            <a:r>
              <a:rPr lang="en-GB" altLang="en-US" sz="2400"/>
              <a:t> your </a:t>
            </a:r>
            <a:r>
              <a:rPr lang="en-GB" altLang="en-US" sz="2400" b="1"/>
              <a:t>University email account </a:t>
            </a:r>
            <a:r>
              <a:rPr lang="en-GB" altLang="en-US" sz="2400"/>
              <a:t>to receive messages and Moodle and Microsoft Teams announcements. This is especially important when we won’t be meeting as regularly face to face.</a:t>
            </a:r>
          </a:p>
          <a:p>
            <a:pPr eaLnBrk="1" hangingPunct="1">
              <a:buFont typeface="Wingdings" panose="05000000000000000000" pitchFamily="2" charset="2"/>
              <a:buChar char="§"/>
            </a:pPr>
            <a:r>
              <a:rPr lang="en-GB" altLang="en-US" sz="2400" b="1"/>
              <a:t>ALWAYS REPLY SO THAT WE KNOW THAT YOU ARE AWARE OF THE MESSAGE/ANNOUNCEMENT</a:t>
            </a:r>
          </a:p>
          <a:p>
            <a:pPr marL="0" indent="0" eaLnBrk="1" hangingPunct="1">
              <a:buNone/>
            </a:pPr>
            <a:endParaRPr lang="en-GB" altLang="en-US" sz="2000"/>
          </a:p>
        </p:txBody>
      </p:sp>
      <p:sp>
        <p:nvSpPr>
          <p:cNvPr id="2" name="Content Placeholder 1"/>
          <p:cNvSpPr>
            <a:spLocks noGrp="1"/>
          </p:cNvSpPr>
          <p:nvPr>
            <p:ph sz="half" idx="2"/>
          </p:nvPr>
        </p:nvSpPr>
        <p:spPr>
          <a:xfrm>
            <a:off x="662708" y="2581563"/>
            <a:ext cx="4394201" cy="3881438"/>
          </a:xfrm>
        </p:spPr>
        <p:txBody>
          <a:bodyPr rtlCol="0">
            <a:normAutofit fontScale="92500" lnSpcReduction="20000"/>
          </a:bodyPr>
          <a:lstStyle/>
          <a:p>
            <a:pPr>
              <a:buFont typeface="Wingdings" panose="05000000000000000000" pitchFamily="2" charset="2"/>
              <a:buChar char="§"/>
              <a:defRPr/>
            </a:pPr>
            <a:r>
              <a:rPr lang="en-GB" sz="2400">
                <a:solidFill>
                  <a:schemeClr val="tx1">
                    <a:lumMod val="75000"/>
                    <a:lumOff val="25000"/>
                  </a:schemeClr>
                </a:solidFill>
              </a:rPr>
              <a:t>Eich </a:t>
            </a:r>
            <a:r>
              <a:rPr lang="en-GB" sz="2400" b="1" err="1">
                <a:solidFill>
                  <a:schemeClr val="tx1">
                    <a:lumMod val="75000"/>
                    <a:lumOff val="25000"/>
                  </a:schemeClr>
                </a:solidFill>
              </a:rPr>
              <a:t>cyfrifoldeb</a:t>
            </a:r>
            <a:r>
              <a:rPr lang="en-GB" sz="2400" b="1">
                <a:solidFill>
                  <a:schemeClr val="tx1">
                    <a:lumMod val="75000"/>
                    <a:lumOff val="25000"/>
                  </a:schemeClr>
                </a:solidFill>
              </a:rPr>
              <a:t> chi </a:t>
            </a:r>
            <a:r>
              <a:rPr lang="en-GB" sz="2400" err="1">
                <a:solidFill>
                  <a:schemeClr val="tx1">
                    <a:lumMod val="75000"/>
                    <a:lumOff val="25000"/>
                  </a:schemeClr>
                </a:solidFill>
              </a:rPr>
              <a:t>yw</a:t>
            </a:r>
            <a:r>
              <a:rPr lang="en-GB" sz="2400">
                <a:solidFill>
                  <a:schemeClr val="tx1">
                    <a:lumMod val="75000"/>
                    <a:lumOff val="25000"/>
                  </a:schemeClr>
                </a:solidFill>
              </a:rPr>
              <a:t> sicrhau eich bod yn </a:t>
            </a:r>
            <a:r>
              <a:rPr lang="en-GB" sz="2400" err="1">
                <a:solidFill>
                  <a:schemeClr val="tx1">
                    <a:lumMod val="75000"/>
                    <a:lumOff val="25000"/>
                  </a:schemeClr>
                </a:solidFill>
              </a:rPr>
              <a:t>cadw</a:t>
            </a:r>
            <a:r>
              <a:rPr lang="en-GB" sz="2400">
                <a:solidFill>
                  <a:schemeClr val="tx1">
                    <a:lumMod val="75000"/>
                    <a:lumOff val="25000"/>
                  </a:schemeClr>
                </a:solidFill>
              </a:rPr>
              <a:t> </a:t>
            </a:r>
            <a:r>
              <a:rPr lang="en-GB" sz="2400" b="1">
                <a:solidFill>
                  <a:schemeClr val="tx1">
                    <a:lumMod val="75000"/>
                    <a:lumOff val="25000"/>
                  </a:schemeClr>
                </a:solidFill>
              </a:rPr>
              <a:t>golwg </a:t>
            </a:r>
            <a:r>
              <a:rPr lang="en-GB" sz="2400" b="1" err="1">
                <a:solidFill>
                  <a:schemeClr val="tx1">
                    <a:lumMod val="75000"/>
                    <a:lumOff val="25000"/>
                  </a:schemeClr>
                </a:solidFill>
              </a:rPr>
              <a:t>cyson</a:t>
            </a:r>
            <a:r>
              <a:rPr lang="en-GB" sz="2400" b="1">
                <a:solidFill>
                  <a:schemeClr val="tx1">
                    <a:lumMod val="75000"/>
                    <a:lumOff val="25000"/>
                  </a:schemeClr>
                </a:solidFill>
              </a:rPr>
              <a:t> </a:t>
            </a:r>
            <a:r>
              <a:rPr lang="en-GB" sz="2400" err="1">
                <a:solidFill>
                  <a:schemeClr val="tx1">
                    <a:lumMod val="75000"/>
                    <a:lumOff val="25000"/>
                  </a:schemeClr>
                </a:solidFill>
              </a:rPr>
              <a:t>ar</a:t>
            </a:r>
            <a:r>
              <a:rPr lang="en-GB" sz="2400">
                <a:solidFill>
                  <a:schemeClr val="tx1">
                    <a:lumMod val="75000"/>
                    <a:lumOff val="25000"/>
                  </a:schemeClr>
                </a:solidFill>
              </a:rPr>
              <a:t> eich </a:t>
            </a:r>
            <a:r>
              <a:rPr lang="en-GB" sz="2400" b="1" err="1">
                <a:solidFill>
                  <a:schemeClr val="tx1">
                    <a:lumMod val="75000"/>
                    <a:lumOff val="25000"/>
                  </a:schemeClr>
                </a:solidFill>
              </a:rPr>
              <a:t>cyfrif</a:t>
            </a:r>
            <a:r>
              <a:rPr lang="en-GB" sz="2400" b="1">
                <a:solidFill>
                  <a:schemeClr val="tx1">
                    <a:lumMod val="75000"/>
                    <a:lumOff val="25000"/>
                  </a:schemeClr>
                </a:solidFill>
              </a:rPr>
              <a:t> e-</a:t>
            </a:r>
            <a:r>
              <a:rPr lang="en-GB" sz="2400" b="1" err="1">
                <a:solidFill>
                  <a:schemeClr val="tx1">
                    <a:lumMod val="75000"/>
                    <a:lumOff val="25000"/>
                  </a:schemeClr>
                </a:solidFill>
              </a:rPr>
              <a:t>bost</a:t>
            </a:r>
            <a:r>
              <a:rPr lang="en-GB" sz="2400" b="1">
                <a:solidFill>
                  <a:schemeClr val="tx1">
                    <a:lumMod val="75000"/>
                    <a:lumOff val="25000"/>
                  </a:schemeClr>
                </a:solidFill>
              </a:rPr>
              <a:t> </a:t>
            </a:r>
            <a:r>
              <a:rPr lang="en-GB" sz="2400" b="1" err="1">
                <a:solidFill>
                  <a:schemeClr val="tx1">
                    <a:lumMod val="75000"/>
                    <a:lumOff val="25000"/>
                  </a:schemeClr>
                </a:solidFill>
              </a:rPr>
              <a:t>Prifysgol</a:t>
            </a:r>
            <a:r>
              <a:rPr lang="en-GB" sz="2400" b="1">
                <a:solidFill>
                  <a:schemeClr val="tx1">
                    <a:lumMod val="75000"/>
                    <a:lumOff val="25000"/>
                  </a:schemeClr>
                </a:solidFill>
              </a:rPr>
              <a:t> </a:t>
            </a:r>
            <a:r>
              <a:rPr lang="en-GB" sz="2400" err="1">
                <a:solidFill>
                  <a:schemeClr val="tx1">
                    <a:lumMod val="75000"/>
                    <a:lumOff val="25000"/>
                  </a:schemeClr>
                </a:solidFill>
              </a:rPr>
              <a:t>i</a:t>
            </a:r>
            <a:r>
              <a:rPr lang="en-GB" sz="2400">
                <a:solidFill>
                  <a:schemeClr val="tx1">
                    <a:lumMod val="75000"/>
                    <a:lumOff val="25000"/>
                  </a:schemeClr>
                </a:solidFill>
              </a:rPr>
              <a:t> </a:t>
            </a:r>
            <a:r>
              <a:rPr lang="en-GB" sz="2400" err="1">
                <a:solidFill>
                  <a:schemeClr val="tx1">
                    <a:lumMod val="75000"/>
                    <a:lumOff val="25000"/>
                  </a:schemeClr>
                </a:solidFill>
              </a:rPr>
              <a:t>dderbyn</a:t>
            </a:r>
            <a:r>
              <a:rPr lang="en-GB" sz="2400">
                <a:solidFill>
                  <a:schemeClr val="tx1">
                    <a:lumMod val="75000"/>
                    <a:lumOff val="25000"/>
                  </a:schemeClr>
                </a:solidFill>
              </a:rPr>
              <a:t> </a:t>
            </a:r>
            <a:r>
              <a:rPr lang="en-GB" sz="2400" err="1">
                <a:solidFill>
                  <a:schemeClr val="tx1">
                    <a:lumMod val="75000"/>
                    <a:lumOff val="25000"/>
                  </a:schemeClr>
                </a:solidFill>
              </a:rPr>
              <a:t>negeseuon</a:t>
            </a:r>
            <a:r>
              <a:rPr lang="en-GB" sz="2400">
                <a:solidFill>
                  <a:schemeClr val="tx1">
                    <a:lumMod val="75000"/>
                    <a:lumOff val="25000"/>
                  </a:schemeClr>
                </a:solidFill>
              </a:rPr>
              <a:t> a </a:t>
            </a:r>
            <a:r>
              <a:rPr lang="en-GB" sz="2400" err="1">
                <a:solidFill>
                  <a:schemeClr val="tx1">
                    <a:lumMod val="75000"/>
                    <a:lumOff val="25000"/>
                  </a:schemeClr>
                </a:solidFill>
              </a:rPr>
              <a:t>chyhoeddiadau</a:t>
            </a:r>
            <a:r>
              <a:rPr lang="en-GB" sz="2400">
                <a:solidFill>
                  <a:schemeClr val="tx1">
                    <a:lumMod val="75000"/>
                    <a:lumOff val="25000"/>
                  </a:schemeClr>
                </a:solidFill>
              </a:rPr>
              <a:t>  Moodle a Microsoft Teams. Mae hyn yn </a:t>
            </a:r>
            <a:r>
              <a:rPr lang="en-GB" sz="2400" err="1">
                <a:solidFill>
                  <a:schemeClr val="tx1">
                    <a:lumMod val="75000"/>
                    <a:lumOff val="25000"/>
                  </a:schemeClr>
                </a:solidFill>
              </a:rPr>
              <a:t>hynod</a:t>
            </a:r>
            <a:r>
              <a:rPr lang="en-GB" sz="2400">
                <a:solidFill>
                  <a:schemeClr val="tx1">
                    <a:lumMod val="75000"/>
                    <a:lumOff val="25000"/>
                  </a:schemeClr>
                </a:solidFill>
              </a:rPr>
              <a:t> bwysig pan </a:t>
            </a:r>
            <a:r>
              <a:rPr lang="en-GB" sz="2400" err="1">
                <a:solidFill>
                  <a:schemeClr val="tx1">
                    <a:lumMod val="75000"/>
                    <a:lumOff val="25000"/>
                  </a:schemeClr>
                </a:solidFill>
              </a:rPr>
              <a:t>na</a:t>
            </a:r>
            <a:r>
              <a:rPr lang="en-GB" sz="2400">
                <a:solidFill>
                  <a:schemeClr val="tx1">
                    <a:lumMod val="75000"/>
                    <a:lumOff val="25000"/>
                  </a:schemeClr>
                </a:solidFill>
              </a:rPr>
              <a:t> </a:t>
            </a:r>
            <a:r>
              <a:rPr lang="en-GB" sz="2400" err="1">
                <a:solidFill>
                  <a:schemeClr val="tx1">
                    <a:lumMod val="75000"/>
                    <a:lumOff val="25000"/>
                  </a:schemeClr>
                </a:solidFill>
              </a:rPr>
              <a:t>fyddwn</a:t>
            </a:r>
            <a:r>
              <a:rPr lang="en-GB" sz="2400">
                <a:solidFill>
                  <a:schemeClr val="tx1">
                    <a:lumMod val="75000"/>
                    <a:lumOff val="25000"/>
                  </a:schemeClr>
                </a:solidFill>
              </a:rPr>
              <a:t> yn cwrdd </a:t>
            </a:r>
            <a:r>
              <a:rPr lang="en-GB" sz="2400" err="1">
                <a:solidFill>
                  <a:schemeClr val="tx1">
                    <a:lumMod val="75000"/>
                    <a:lumOff val="25000"/>
                  </a:schemeClr>
                </a:solidFill>
              </a:rPr>
              <a:t>wyneb</a:t>
            </a:r>
            <a:r>
              <a:rPr lang="en-GB" sz="2400">
                <a:solidFill>
                  <a:schemeClr val="tx1">
                    <a:lumMod val="75000"/>
                    <a:lumOff val="25000"/>
                  </a:schemeClr>
                </a:solidFill>
              </a:rPr>
              <a:t> yn </a:t>
            </a:r>
            <a:r>
              <a:rPr lang="en-GB" sz="2400" err="1">
                <a:solidFill>
                  <a:schemeClr val="tx1">
                    <a:lumMod val="75000"/>
                    <a:lumOff val="25000"/>
                  </a:schemeClr>
                </a:solidFill>
              </a:rPr>
              <a:t>wyneb</a:t>
            </a:r>
            <a:r>
              <a:rPr lang="en-GB" sz="2400">
                <a:solidFill>
                  <a:schemeClr val="tx1">
                    <a:lumMod val="75000"/>
                    <a:lumOff val="25000"/>
                  </a:schemeClr>
                </a:solidFill>
              </a:rPr>
              <a:t> </a:t>
            </a:r>
            <a:r>
              <a:rPr lang="en-GB" sz="2400" err="1">
                <a:solidFill>
                  <a:schemeClr val="tx1">
                    <a:lumMod val="75000"/>
                    <a:lumOff val="25000"/>
                  </a:schemeClr>
                </a:solidFill>
              </a:rPr>
              <a:t>mor</a:t>
            </a:r>
            <a:r>
              <a:rPr lang="en-GB" sz="2400">
                <a:solidFill>
                  <a:schemeClr val="tx1">
                    <a:lumMod val="75000"/>
                    <a:lumOff val="25000"/>
                  </a:schemeClr>
                </a:solidFill>
              </a:rPr>
              <a:t> </a:t>
            </a:r>
            <a:r>
              <a:rPr lang="en-GB" sz="2400" err="1">
                <a:solidFill>
                  <a:schemeClr val="tx1">
                    <a:lumMod val="75000"/>
                    <a:lumOff val="25000"/>
                  </a:schemeClr>
                </a:solidFill>
              </a:rPr>
              <a:t>rheolaidd</a:t>
            </a:r>
            <a:r>
              <a:rPr lang="en-GB" sz="2400">
                <a:solidFill>
                  <a:schemeClr val="tx1">
                    <a:lumMod val="75000"/>
                    <a:lumOff val="25000"/>
                  </a:schemeClr>
                </a:solidFill>
              </a:rPr>
              <a:t>.</a:t>
            </a:r>
          </a:p>
          <a:p>
            <a:pPr>
              <a:buFont typeface="Wingdings" panose="05000000000000000000" pitchFamily="2" charset="2"/>
              <a:buChar char="§"/>
              <a:defRPr/>
            </a:pPr>
            <a:r>
              <a:rPr lang="en-GB" sz="2400" b="1">
                <a:solidFill>
                  <a:schemeClr val="tx1">
                    <a:lumMod val="75000"/>
                    <a:lumOff val="25000"/>
                  </a:schemeClr>
                </a:solidFill>
              </a:rPr>
              <a:t>YMATEBWCH BOB TRO FEL EIN BOD YN MEDRU CADARNHAU I CHI WELD Y NEGES/ CYHOEDDIAD </a:t>
            </a:r>
          </a:p>
          <a:p>
            <a:pPr>
              <a:buFont typeface="Wingdings" panose="05000000000000000000" pitchFamily="2" charset="2"/>
              <a:buChar char="§"/>
              <a:defRPr/>
            </a:pPr>
            <a:endParaRPr lang="en-GB" sz="2000">
              <a:solidFill>
                <a:schemeClr val="tx1">
                  <a:lumMod val="75000"/>
                  <a:lumOff val="25000"/>
                </a:schemeClr>
              </a:solidFill>
            </a:endParaRPr>
          </a:p>
        </p:txBody>
      </p:sp>
      <p:pic>
        <p:nvPicPr>
          <p:cNvPr id="5" name="Picture 4"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8159" y="441510"/>
            <a:ext cx="2246190" cy="895775"/>
          </a:xfrm>
          <a:prstGeom prst="rect">
            <a:avLst/>
          </a:prstGeom>
        </p:spPr>
      </p:pic>
      <p:pic>
        <p:nvPicPr>
          <p:cNvPr id="3" name="Picture 2" descr="File:Emoji u1f44d.svg - Wikimedia Common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71955" y="5815274"/>
            <a:ext cx="845127" cy="845127"/>
          </a:xfrm>
          <a:prstGeom prst="rect">
            <a:avLst/>
          </a:prstGeom>
        </p:spPr>
      </p:pic>
      <p:pic>
        <p:nvPicPr>
          <p:cNvPr id="4" name="Picture 3" descr="&quot;OK&quot;, a šta to znači? - D E D A B O 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67358" y="6012872"/>
            <a:ext cx="1020824" cy="647529"/>
          </a:xfrm>
          <a:prstGeom prst="rect">
            <a:avLst/>
          </a:prstGeom>
        </p:spPr>
      </p:pic>
      <p:pic>
        <p:nvPicPr>
          <p:cNvPr id="6" name="Picture 5" descr="File:Mr. Smiley Face.svg - Wikipedia"/>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23709" y="5920999"/>
            <a:ext cx="831273" cy="831273"/>
          </a:xfrm>
          <a:prstGeom prst="rect">
            <a:avLst/>
          </a:prstGeom>
        </p:spPr>
      </p:pic>
    </p:spTree>
    <p:extLst>
      <p:ext uri="{BB962C8B-B14F-4D97-AF65-F5344CB8AC3E}">
        <p14:creationId xmlns:p14="http://schemas.microsoft.com/office/powerpoint/2010/main" val="1880714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976746" y="1053901"/>
            <a:ext cx="9878290" cy="1320800"/>
          </a:xfrm>
        </p:spPr>
        <p:txBody>
          <a:bodyPr>
            <a:normAutofit/>
          </a:bodyPr>
          <a:lstStyle/>
          <a:p>
            <a:pPr eaLnBrk="1" hangingPunct="1"/>
            <a:r>
              <a:rPr lang="en-GB" altLang="en-US" sz="3200" b="1">
                <a:solidFill>
                  <a:srgbClr val="00B0F0"/>
                </a:solidFill>
              </a:rPr>
              <a:t>Ymddygiad E-</a:t>
            </a:r>
            <a:r>
              <a:rPr lang="en-GB" altLang="en-US" sz="3200" b="1" err="1">
                <a:solidFill>
                  <a:srgbClr val="00B0F0"/>
                </a:solidFill>
              </a:rPr>
              <a:t>bost</a:t>
            </a:r>
            <a:r>
              <a:rPr lang="en-GB" altLang="en-US" sz="3200" b="1"/>
              <a:t>/email etiquette </a:t>
            </a:r>
          </a:p>
        </p:txBody>
      </p:sp>
      <p:sp>
        <p:nvSpPr>
          <p:cNvPr id="8195" name="Content Placeholder 2"/>
          <p:cNvSpPr>
            <a:spLocks noGrp="1"/>
          </p:cNvSpPr>
          <p:nvPr>
            <p:ph sz="half" idx="1"/>
          </p:nvPr>
        </p:nvSpPr>
        <p:spPr>
          <a:xfrm>
            <a:off x="7767348" y="2562585"/>
            <a:ext cx="3087688" cy="3881437"/>
          </a:xfrm>
        </p:spPr>
        <p:txBody>
          <a:bodyPr>
            <a:normAutofit/>
          </a:bodyPr>
          <a:lstStyle/>
          <a:p>
            <a:pPr eaLnBrk="1" hangingPunct="1">
              <a:defRPr/>
            </a:pPr>
            <a:r>
              <a:rPr lang="en-GB" altLang="en-US"/>
              <a:t>Always ensure that you </a:t>
            </a:r>
            <a:r>
              <a:rPr lang="en-GB" altLang="en-US" b="1"/>
              <a:t>e-mail using your university account </a:t>
            </a:r>
            <a:r>
              <a:rPr lang="en-GB" altLang="en-US"/>
              <a:t>and not your personal account</a:t>
            </a:r>
          </a:p>
          <a:p>
            <a:pPr marL="0" indent="0" eaLnBrk="1" hangingPunct="1">
              <a:buNone/>
              <a:defRPr/>
            </a:pPr>
            <a:endParaRPr lang="en-GB" altLang="en-US"/>
          </a:p>
        </p:txBody>
      </p:sp>
      <p:sp>
        <p:nvSpPr>
          <p:cNvPr id="8196" name="Content Placeholder 1"/>
          <p:cNvSpPr>
            <a:spLocks noGrp="1"/>
          </p:cNvSpPr>
          <p:nvPr>
            <p:ph sz="half" idx="2"/>
          </p:nvPr>
        </p:nvSpPr>
        <p:spPr>
          <a:xfrm>
            <a:off x="1220363" y="2562584"/>
            <a:ext cx="3089275" cy="3881437"/>
          </a:xfrm>
        </p:spPr>
        <p:txBody>
          <a:bodyPr>
            <a:normAutofit/>
          </a:bodyPr>
          <a:lstStyle/>
          <a:p>
            <a:pPr eaLnBrk="1" hangingPunct="1">
              <a:defRPr/>
            </a:pPr>
            <a:r>
              <a:rPr lang="cy-GB" altLang="en-US"/>
              <a:t>Cofiwch sicrhau eich bod yn defnyddio eich </a:t>
            </a:r>
            <a:r>
              <a:rPr lang="cy-GB" altLang="en-US" b="1"/>
              <a:t>cyfrif prifysgol wrth </a:t>
            </a:r>
            <a:r>
              <a:rPr lang="cy-GB" altLang="en-US" b="1" err="1"/>
              <a:t>ebostio</a:t>
            </a:r>
            <a:r>
              <a:rPr lang="cy-GB" altLang="en-US" b="1"/>
              <a:t> </a:t>
            </a:r>
            <a:r>
              <a:rPr lang="cy-GB" altLang="en-US"/>
              <a:t>– nid eich cyfrif personol</a:t>
            </a:r>
            <a:endParaRPr lang="en-GB" altLang="en-US"/>
          </a:p>
        </p:txBody>
      </p:sp>
      <p:pic>
        <p:nvPicPr>
          <p:cNvPr id="5" name="Picture 4"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8159" y="441510"/>
            <a:ext cx="2246190" cy="895775"/>
          </a:xfrm>
          <a:prstGeom prst="rect">
            <a:avLst/>
          </a:prstGeom>
        </p:spPr>
      </p:pic>
      <p:pic>
        <p:nvPicPr>
          <p:cNvPr id="2" name="Picture 1" descr="File:Electronic.mail.png - Wikimedia Common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11334" y="3815417"/>
            <a:ext cx="1820194" cy="1951231"/>
          </a:xfrm>
          <a:prstGeom prst="rect">
            <a:avLst/>
          </a:prstGeom>
        </p:spPr>
      </p:pic>
    </p:spTree>
    <p:extLst>
      <p:ext uri="{BB962C8B-B14F-4D97-AF65-F5344CB8AC3E}">
        <p14:creationId xmlns:p14="http://schemas.microsoft.com/office/powerpoint/2010/main" val="2977326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1093572" y="972418"/>
            <a:ext cx="9398722" cy="1320800"/>
          </a:xfrm>
        </p:spPr>
        <p:txBody>
          <a:bodyPr>
            <a:normAutofit/>
          </a:bodyPr>
          <a:lstStyle/>
          <a:p>
            <a:pPr eaLnBrk="1" hangingPunct="1"/>
            <a:r>
              <a:rPr lang="en-GB" altLang="en-US" sz="3200" b="1">
                <a:solidFill>
                  <a:srgbClr val="00B0F0"/>
                </a:solidFill>
              </a:rPr>
              <a:t>Ymddygiad E-</a:t>
            </a:r>
            <a:r>
              <a:rPr lang="en-GB" altLang="en-US" sz="3200" b="1" err="1">
                <a:solidFill>
                  <a:srgbClr val="00B0F0"/>
                </a:solidFill>
              </a:rPr>
              <a:t>bost</a:t>
            </a:r>
            <a:r>
              <a:rPr lang="en-GB" altLang="en-US" sz="3200" b="1"/>
              <a:t>/Email Etiquette </a:t>
            </a:r>
          </a:p>
        </p:txBody>
      </p:sp>
      <p:sp>
        <p:nvSpPr>
          <p:cNvPr id="9219" name="Content Placeholder 2"/>
          <p:cNvSpPr>
            <a:spLocks noGrp="1"/>
          </p:cNvSpPr>
          <p:nvPr>
            <p:ph sz="half" idx="1"/>
          </p:nvPr>
        </p:nvSpPr>
        <p:spPr>
          <a:xfrm>
            <a:off x="6835807" y="2293218"/>
            <a:ext cx="4909350" cy="4076700"/>
          </a:xfrm>
        </p:spPr>
        <p:txBody>
          <a:bodyPr rtlCol="0">
            <a:normAutofit fontScale="92500"/>
          </a:bodyPr>
          <a:lstStyle/>
          <a:p>
            <a:pPr>
              <a:buFont typeface="Wingdings 3" charset="2"/>
              <a:buChar char=""/>
              <a:defRPr/>
            </a:pPr>
            <a:r>
              <a:rPr lang="en-GB">
                <a:solidFill>
                  <a:schemeClr val="tx1">
                    <a:lumMod val="75000"/>
                    <a:lumOff val="25000"/>
                  </a:schemeClr>
                </a:solidFill>
              </a:rPr>
              <a:t>Please bear in mind that your lecturers may be </a:t>
            </a:r>
            <a:r>
              <a:rPr lang="en-GB" b="1">
                <a:solidFill>
                  <a:schemeClr val="tx1">
                    <a:lumMod val="75000"/>
                    <a:lumOff val="25000"/>
                  </a:schemeClr>
                </a:solidFill>
              </a:rPr>
              <a:t>working part time</a:t>
            </a:r>
            <a:r>
              <a:rPr lang="en-GB">
                <a:solidFill>
                  <a:schemeClr val="tx1">
                    <a:lumMod val="75000"/>
                    <a:lumOff val="25000"/>
                  </a:schemeClr>
                </a:solidFill>
              </a:rPr>
              <a:t>. This may impact how quickly you will get an email response. We aim to respond within 2 working days.</a:t>
            </a:r>
          </a:p>
          <a:p>
            <a:pPr>
              <a:buFont typeface="Wingdings 3" charset="2"/>
              <a:buChar char=""/>
              <a:defRPr/>
            </a:pPr>
            <a:r>
              <a:rPr lang="en-GB">
                <a:solidFill>
                  <a:schemeClr val="tx1">
                    <a:lumMod val="75000"/>
                    <a:lumOff val="25000"/>
                  </a:schemeClr>
                </a:solidFill>
              </a:rPr>
              <a:t>Alison Murphy works on </a:t>
            </a:r>
            <a:r>
              <a:rPr lang="en-GB" b="1">
                <a:solidFill>
                  <a:schemeClr val="tx1">
                    <a:lumMod val="75000"/>
                    <a:lumOff val="25000"/>
                  </a:schemeClr>
                </a:solidFill>
              </a:rPr>
              <a:t>Tuesdays, Wednesday mornings and Thursdays </a:t>
            </a:r>
            <a:r>
              <a:rPr lang="en-GB">
                <a:solidFill>
                  <a:schemeClr val="tx1">
                    <a:lumMod val="75000"/>
                    <a:lumOff val="25000"/>
                  </a:schemeClr>
                </a:solidFill>
              </a:rPr>
              <a:t>therefore if you email  late on a Thursday that email may not be seen until the following Tuesday.</a:t>
            </a:r>
          </a:p>
          <a:p>
            <a:pPr>
              <a:buFont typeface="Wingdings 3" charset="2"/>
              <a:buChar char=""/>
              <a:defRPr/>
            </a:pPr>
            <a:r>
              <a:rPr lang="en-GB" b="1">
                <a:solidFill>
                  <a:schemeClr val="tx1">
                    <a:lumMod val="75000"/>
                    <a:lumOff val="25000"/>
                  </a:schemeClr>
                </a:solidFill>
              </a:rPr>
              <a:t>Working hours: Mon-</a:t>
            </a:r>
            <a:r>
              <a:rPr lang="en-GB" b="1" err="1">
                <a:solidFill>
                  <a:schemeClr val="tx1">
                    <a:lumMod val="75000"/>
                    <a:lumOff val="25000"/>
                  </a:schemeClr>
                </a:solidFill>
              </a:rPr>
              <a:t>Thur</a:t>
            </a:r>
            <a:r>
              <a:rPr lang="en-GB" b="1">
                <a:solidFill>
                  <a:schemeClr val="tx1">
                    <a:lumMod val="75000"/>
                    <a:lumOff val="25000"/>
                  </a:schemeClr>
                </a:solidFill>
              </a:rPr>
              <a:t> 9:00 – 5:00 </a:t>
            </a:r>
          </a:p>
          <a:p>
            <a:pPr>
              <a:buFont typeface="Wingdings 3" charset="2"/>
              <a:buChar char=""/>
              <a:defRPr/>
            </a:pPr>
            <a:r>
              <a:rPr lang="en-GB" b="1">
                <a:solidFill>
                  <a:schemeClr val="tx1">
                    <a:lumMod val="75000"/>
                    <a:lumOff val="25000"/>
                  </a:schemeClr>
                </a:solidFill>
              </a:rPr>
              <a:t>                            Fridays   9:00 – 4:30</a:t>
            </a:r>
          </a:p>
          <a:p>
            <a:pPr>
              <a:buFont typeface="Wingdings 3" charset="2"/>
              <a:buChar char=""/>
              <a:defRPr/>
            </a:pPr>
            <a:endParaRPr lang="en-GB" sz="2400">
              <a:solidFill>
                <a:schemeClr val="tx1">
                  <a:lumMod val="75000"/>
                  <a:lumOff val="25000"/>
                </a:schemeClr>
              </a:solidFill>
            </a:endParaRPr>
          </a:p>
          <a:p>
            <a:pPr>
              <a:buFont typeface="Wingdings 3" charset="2"/>
              <a:buChar char=""/>
              <a:defRPr/>
            </a:pPr>
            <a:endParaRPr lang="en-GB" altLang="en-US">
              <a:solidFill>
                <a:schemeClr val="tx1">
                  <a:lumMod val="75000"/>
                  <a:lumOff val="25000"/>
                </a:schemeClr>
              </a:solidFill>
            </a:endParaRPr>
          </a:p>
          <a:p>
            <a:pPr>
              <a:buFont typeface="Wingdings 3" charset="2"/>
              <a:buChar char=""/>
              <a:defRPr/>
            </a:pPr>
            <a:endParaRPr lang="en-GB" altLang="en-US">
              <a:solidFill>
                <a:schemeClr val="tx1">
                  <a:lumMod val="75000"/>
                  <a:lumOff val="25000"/>
                </a:schemeClr>
              </a:solidFill>
            </a:endParaRPr>
          </a:p>
        </p:txBody>
      </p:sp>
      <p:sp>
        <p:nvSpPr>
          <p:cNvPr id="2" name="Content Placeholder 1"/>
          <p:cNvSpPr>
            <a:spLocks noGrp="1"/>
          </p:cNvSpPr>
          <p:nvPr>
            <p:ph sz="half" idx="2"/>
          </p:nvPr>
        </p:nvSpPr>
        <p:spPr>
          <a:xfrm>
            <a:off x="279201" y="2392319"/>
            <a:ext cx="4625660" cy="4797425"/>
          </a:xfrm>
        </p:spPr>
        <p:txBody>
          <a:bodyPr rtlCol="0">
            <a:normAutofit fontScale="92500"/>
          </a:bodyPr>
          <a:lstStyle/>
          <a:p>
            <a:pPr>
              <a:buFont typeface="Wingdings 3" charset="2"/>
              <a:buChar char=""/>
              <a:defRPr/>
            </a:pPr>
            <a:r>
              <a:rPr lang="en-GB" err="1">
                <a:solidFill>
                  <a:schemeClr val="tx1">
                    <a:lumMod val="75000"/>
                    <a:lumOff val="25000"/>
                  </a:schemeClr>
                </a:solidFill>
              </a:rPr>
              <a:t>Gallai</a:t>
            </a:r>
            <a:r>
              <a:rPr lang="en-GB">
                <a:solidFill>
                  <a:schemeClr val="tx1">
                    <a:lumMod val="75000"/>
                    <a:lumOff val="25000"/>
                  </a:schemeClr>
                </a:solidFill>
              </a:rPr>
              <a:t> eich </a:t>
            </a:r>
            <a:r>
              <a:rPr lang="en-GB" err="1">
                <a:solidFill>
                  <a:schemeClr val="tx1">
                    <a:lumMod val="75000"/>
                    <a:lumOff val="25000"/>
                  </a:schemeClr>
                </a:solidFill>
              </a:rPr>
              <a:t>darlithwyr</a:t>
            </a:r>
            <a:r>
              <a:rPr lang="en-GB">
                <a:solidFill>
                  <a:schemeClr val="tx1">
                    <a:lumMod val="75000"/>
                    <a:lumOff val="25000"/>
                  </a:schemeClr>
                </a:solidFill>
              </a:rPr>
              <a:t> fod yn </a:t>
            </a:r>
            <a:r>
              <a:rPr lang="en-GB" b="1">
                <a:solidFill>
                  <a:schemeClr val="tx1">
                    <a:lumMod val="75000"/>
                    <a:lumOff val="25000"/>
                  </a:schemeClr>
                </a:solidFill>
              </a:rPr>
              <a:t>gweithio yn rhan amser</a:t>
            </a:r>
            <a:r>
              <a:rPr lang="en-GB">
                <a:solidFill>
                  <a:schemeClr val="tx1">
                    <a:lumMod val="75000"/>
                    <a:lumOff val="25000"/>
                  </a:schemeClr>
                </a:solidFill>
              </a:rPr>
              <a:t>. Mae hyn yn </a:t>
            </a:r>
            <a:r>
              <a:rPr lang="en-GB" err="1">
                <a:solidFill>
                  <a:schemeClr val="tx1">
                    <a:lumMod val="75000"/>
                    <a:lumOff val="25000"/>
                  </a:schemeClr>
                </a:solidFill>
              </a:rPr>
              <a:t>cael</a:t>
            </a:r>
            <a:r>
              <a:rPr lang="en-GB">
                <a:solidFill>
                  <a:schemeClr val="tx1">
                    <a:lumMod val="75000"/>
                    <a:lumOff val="25000"/>
                  </a:schemeClr>
                </a:solidFill>
              </a:rPr>
              <a:t> effaith </a:t>
            </a:r>
            <a:r>
              <a:rPr lang="en-GB" err="1">
                <a:solidFill>
                  <a:schemeClr val="tx1">
                    <a:lumMod val="75000"/>
                    <a:lumOff val="25000"/>
                  </a:schemeClr>
                </a:solidFill>
              </a:rPr>
              <a:t>ar</a:t>
            </a:r>
            <a:r>
              <a:rPr lang="en-GB">
                <a:solidFill>
                  <a:schemeClr val="tx1">
                    <a:lumMod val="75000"/>
                    <a:lumOff val="25000"/>
                  </a:schemeClr>
                </a:solidFill>
              </a:rPr>
              <a:t> </a:t>
            </a:r>
            <a:r>
              <a:rPr lang="en-GB" err="1">
                <a:solidFill>
                  <a:schemeClr val="tx1">
                    <a:lumMod val="75000"/>
                    <a:lumOff val="25000"/>
                  </a:schemeClr>
                </a:solidFill>
              </a:rPr>
              <a:t>ba</a:t>
            </a:r>
            <a:r>
              <a:rPr lang="en-GB">
                <a:solidFill>
                  <a:schemeClr val="tx1">
                    <a:lumMod val="75000"/>
                    <a:lumOff val="25000"/>
                  </a:schemeClr>
                </a:solidFill>
              </a:rPr>
              <a:t> </a:t>
            </a:r>
            <a:r>
              <a:rPr lang="en-GB" err="1">
                <a:solidFill>
                  <a:schemeClr val="tx1">
                    <a:lumMod val="75000"/>
                    <a:lumOff val="25000"/>
                  </a:schemeClr>
                </a:solidFill>
              </a:rPr>
              <a:t>mor</a:t>
            </a:r>
            <a:r>
              <a:rPr lang="en-GB">
                <a:solidFill>
                  <a:schemeClr val="tx1">
                    <a:lumMod val="75000"/>
                    <a:lumOff val="25000"/>
                  </a:schemeClr>
                </a:solidFill>
              </a:rPr>
              <a:t> </a:t>
            </a:r>
            <a:r>
              <a:rPr lang="en-GB" err="1">
                <a:solidFill>
                  <a:schemeClr val="tx1">
                    <a:lumMod val="75000"/>
                    <a:lumOff val="25000"/>
                  </a:schemeClr>
                </a:solidFill>
              </a:rPr>
              <a:t>fuan</a:t>
            </a:r>
            <a:r>
              <a:rPr lang="en-GB">
                <a:solidFill>
                  <a:schemeClr val="tx1">
                    <a:lumMod val="75000"/>
                    <a:lumOff val="25000"/>
                  </a:schemeClr>
                </a:solidFill>
              </a:rPr>
              <a:t> y </a:t>
            </a:r>
            <a:r>
              <a:rPr lang="en-GB" err="1">
                <a:solidFill>
                  <a:schemeClr val="tx1">
                    <a:lumMod val="75000"/>
                    <a:lumOff val="25000"/>
                  </a:schemeClr>
                </a:solidFill>
              </a:rPr>
              <a:t>byddwch</a:t>
            </a:r>
            <a:r>
              <a:rPr lang="en-GB">
                <a:solidFill>
                  <a:schemeClr val="tx1">
                    <a:lumMod val="75000"/>
                    <a:lumOff val="25000"/>
                  </a:schemeClr>
                </a:solidFill>
              </a:rPr>
              <a:t> yn </a:t>
            </a:r>
            <a:r>
              <a:rPr lang="en-GB" err="1">
                <a:solidFill>
                  <a:schemeClr val="tx1">
                    <a:lumMod val="75000"/>
                    <a:lumOff val="25000"/>
                  </a:schemeClr>
                </a:solidFill>
              </a:rPr>
              <a:t>derbyn</a:t>
            </a:r>
            <a:r>
              <a:rPr lang="en-GB">
                <a:solidFill>
                  <a:schemeClr val="tx1">
                    <a:lumMod val="75000"/>
                    <a:lumOff val="25000"/>
                  </a:schemeClr>
                </a:solidFill>
              </a:rPr>
              <a:t> </a:t>
            </a:r>
            <a:r>
              <a:rPr lang="en-GB" err="1">
                <a:solidFill>
                  <a:schemeClr val="tx1">
                    <a:lumMod val="75000"/>
                    <a:lumOff val="25000"/>
                  </a:schemeClr>
                </a:solidFill>
              </a:rPr>
              <a:t>ymateb</a:t>
            </a:r>
            <a:r>
              <a:rPr lang="en-GB">
                <a:solidFill>
                  <a:schemeClr val="tx1">
                    <a:lumMod val="75000"/>
                    <a:lumOff val="25000"/>
                  </a:schemeClr>
                </a:solidFill>
              </a:rPr>
              <a:t>. Y nod </a:t>
            </a:r>
            <a:r>
              <a:rPr lang="en-GB" err="1">
                <a:solidFill>
                  <a:schemeClr val="tx1">
                    <a:lumMod val="75000"/>
                    <a:lumOff val="25000"/>
                  </a:schemeClr>
                </a:solidFill>
              </a:rPr>
              <a:t>yw</a:t>
            </a:r>
            <a:r>
              <a:rPr lang="en-GB">
                <a:solidFill>
                  <a:schemeClr val="tx1">
                    <a:lumMod val="75000"/>
                    <a:lumOff val="25000"/>
                  </a:schemeClr>
                </a:solidFill>
              </a:rPr>
              <a:t> </a:t>
            </a:r>
            <a:r>
              <a:rPr lang="en-GB" err="1">
                <a:solidFill>
                  <a:schemeClr val="tx1">
                    <a:lumMod val="75000"/>
                    <a:lumOff val="25000"/>
                  </a:schemeClr>
                </a:solidFill>
              </a:rPr>
              <a:t>ymateb</a:t>
            </a:r>
            <a:r>
              <a:rPr lang="en-GB">
                <a:solidFill>
                  <a:schemeClr val="tx1">
                    <a:lumMod val="75000"/>
                    <a:lumOff val="25000"/>
                  </a:schemeClr>
                </a:solidFill>
              </a:rPr>
              <a:t> o fewn 2 </a:t>
            </a:r>
            <a:r>
              <a:rPr lang="en-GB" err="1">
                <a:solidFill>
                  <a:schemeClr val="tx1">
                    <a:lumMod val="75000"/>
                    <a:lumOff val="25000"/>
                  </a:schemeClr>
                </a:solidFill>
              </a:rPr>
              <a:t>ddiwrnod</a:t>
            </a:r>
            <a:r>
              <a:rPr lang="en-GB">
                <a:solidFill>
                  <a:schemeClr val="tx1">
                    <a:lumMod val="75000"/>
                    <a:lumOff val="25000"/>
                  </a:schemeClr>
                </a:solidFill>
              </a:rPr>
              <a:t> gwaith</a:t>
            </a:r>
          </a:p>
          <a:p>
            <a:pPr>
              <a:buFont typeface="Wingdings 3" charset="2"/>
              <a:buChar char=""/>
              <a:defRPr/>
            </a:pPr>
            <a:r>
              <a:rPr lang="en-GB">
                <a:solidFill>
                  <a:schemeClr val="tx1">
                    <a:lumMod val="75000"/>
                    <a:lumOff val="25000"/>
                  </a:schemeClr>
                </a:solidFill>
              </a:rPr>
              <a:t>Mae Alison Murphy yn gweithio </a:t>
            </a:r>
            <a:r>
              <a:rPr lang="en-GB" err="1">
                <a:solidFill>
                  <a:schemeClr val="tx1">
                    <a:lumMod val="75000"/>
                    <a:lumOff val="25000"/>
                  </a:schemeClr>
                </a:solidFill>
              </a:rPr>
              <a:t>ar</a:t>
            </a:r>
            <a:r>
              <a:rPr lang="en-GB">
                <a:solidFill>
                  <a:schemeClr val="tx1">
                    <a:lumMod val="75000"/>
                    <a:lumOff val="25000"/>
                  </a:schemeClr>
                </a:solidFill>
              </a:rPr>
              <a:t> </a:t>
            </a:r>
            <a:r>
              <a:rPr lang="en-GB" b="1">
                <a:solidFill>
                  <a:schemeClr val="tx1">
                    <a:lumMod val="75000"/>
                    <a:lumOff val="25000"/>
                  </a:schemeClr>
                </a:solidFill>
              </a:rPr>
              <a:t>ddydd Mawrth, bore Mercher a ddydd </a:t>
            </a:r>
            <a:r>
              <a:rPr lang="en-GB" b="1" err="1">
                <a:solidFill>
                  <a:schemeClr val="tx1">
                    <a:lumMod val="75000"/>
                    <a:lumOff val="25000"/>
                  </a:schemeClr>
                </a:solidFill>
              </a:rPr>
              <a:t>Iau</a:t>
            </a:r>
            <a:r>
              <a:rPr lang="en-GB">
                <a:solidFill>
                  <a:schemeClr val="tx1">
                    <a:lumMod val="75000"/>
                    <a:lumOff val="25000"/>
                  </a:schemeClr>
                </a:solidFill>
              </a:rPr>
              <a:t>. Felly </a:t>
            </a:r>
            <a:r>
              <a:rPr lang="en-GB" err="1">
                <a:solidFill>
                  <a:schemeClr val="tx1">
                    <a:lumMod val="75000"/>
                    <a:lumOff val="25000"/>
                  </a:schemeClr>
                </a:solidFill>
              </a:rPr>
              <a:t>os</a:t>
            </a:r>
            <a:r>
              <a:rPr lang="en-GB">
                <a:solidFill>
                  <a:schemeClr val="tx1">
                    <a:lumMod val="75000"/>
                    <a:lumOff val="25000"/>
                  </a:schemeClr>
                </a:solidFill>
              </a:rPr>
              <a:t> </a:t>
            </a:r>
            <a:r>
              <a:rPr lang="en-GB" err="1">
                <a:solidFill>
                  <a:schemeClr val="tx1">
                    <a:lumMod val="75000"/>
                    <a:lumOff val="25000"/>
                  </a:schemeClr>
                </a:solidFill>
              </a:rPr>
              <a:t>anfonwch</a:t>
            </a:r>
            <a:r>
              <a:rPr lang="en-GB">
                <a:solidFill>
                  <a:schemeClr val="tx1">
                    <a:lumMod val="75000"/>
                    <a:lumOff val="25000"/>
                  </a:schemeClr>
                </a:solidFill>
              </a:rPr>
              <a:t> chi ebost yn </a:t>
            </a:r>
            <a:r>
              <a:rPr lang="en-GB" err="1">
                <a:solidFill>
                  <a:schemeClr val="tx1">
                    <a:lumMod val="75000"/>
                    <a:lumOff val="25000"/>
                  </a:schemeClr>
                </a:solidFill>
              </a:rPr>
              <a:t>hwyr</a:t>
            </a:r>
            <a:r>
              <a:rPr lang="en-GB">
                <a:solidFill>
                  <a:schemeClr val="tx1">
                    <a:lumMod val="75000"/>
                    <a:lumOff val="25000"/>
                  </a:schemeClr>
                </a:solidFill>
              </a:rPr>
              <a:t> </a:t>
            </a:r>
            <a:r>
              <a:rPr lang="en-GB" err="1">
                <a:solidFill>
                  <a:schemeClr val="tx1">
                    <a:lumMod val="75000"/>
                    <a:lumOff val="25000"/>
                  </a:schemeClr>
                </a:solidFill>
              </a:rPr>
              <a:t>ar</a:t>
            </a:r>
            <a:r>
              <a:rPr lang="en-GB">
                <a:solidFill>
                  <a:schemeClr val="tx1">
                    <a:lumMod val="75000"/>
                    <a:lumOff val="25000"/>
                  </a:schemeClr>
                </a:solidFill>
              </a:rPr>
              <a:t> </a:t>
            </a:r>
            <a:r>
              <a:rPr lang="en-GB" err="1">
                <a:solidFill>
                  <a:schemeClr val="tx1">
                    <a:lumMod val="75000"/>
                    <a:lumOff val="25000"/>
                  </a:schemeClr>
                </a:solidFill>
              </a:rPr>
              <a:t>bynhawn</a:t>
            </a:r>
            <a:r>
              <a:rPr lang="en-GB">
                <a:solidFill>
                  <a:schemeClr val="tx1">
                    <a:lumMod val="75000"/>
                    <a:lumOff val="25000"/>
                  </a:schemeClr>
                </a:solidFill>
              </a:rPr>
              <a:t> </a:t>
            </a:r>
            <a:r>
              <a:rPr lang="en-GB" err="1">
                <a:solidFill>
                  <a:schemeClr val="tx1">
                    <a:lumMod val="75000"/>
                    <a:lumOff val="25000"/>
                  </a:schemeClr>
                </a:solidFill>
              </a:rPr>
              <a:t>Iau</a:t>
            </a:r>
            <a:r>
              <a:rPr lang="en-GB">
                <a:solidFill>
                  <a:schemeClr val="tx1">
                    <a:lumMod val="75000"/>
                    <a:lumOff val="25000"/>
                  </a:schemeClr>
                </a:solidFill>
              </a:rPr>
              <a:t> efallai </a:t>
            </a:r>
            <a:r>
              <a:rPr lang="en-GB" err="1">
                <a:solidFill>
                  <a:schemeClr val="tx1">
                    <a:lumMod val="75000"/>
                    <a:lumOff val="25000"/>
                  </a:schemeClr>
                </a:solidFill>
              </a:rPr>
              <a:t>na</a:t>
            </a:r>
            <a:r>
              <a:rPr lang="en-GB">
                <a:solidFill>
                  <a:schemeClr val="tx1">
                    <a:lumMod val="75000"/>
                    <a:lumOff val="25000"/>
                  </a:schemeClr>
                </a:solidFill>
              </a:rPr>
              <a:t> </a:t>
            </a:r>
            <a:r>
              <a:rPr lang="en-GB" err="1">
                <a:solidFill>
                  <a:schemeClr val="tx1">
                    <a:lumMod val="75000"/>
                    <a:lumOff val="25000"/>
                  </a:schemeClr>
                </a:solidFill>
              </a:rPr>
              <a:t>chaiff</a:t>
            </a:r>
            <a:r>
              <a:rPr lang="en-GB">
                <a:solidFill>
                  <a:schemeClr val="tx1">
                    <a:lumMod val="75000"/>
                    <a:lumOff val="25000"/>
                  </a:schemeClr>
                </a:solidFill>
              </a:rPr>
              <a:t> </a:t>
            </a:r>
            <a:r>
              <a:rPr lang="en-GB" err="1">
                <a:solidFill>
                  <a:schemeClr val="tx1">
                    <a:lumMod val="75000"/>
                    <a:lumOff val="25000"/>
                  </a:schemeClr>
                </a:solidFill>
              </a:rPr>
              <a:t>yr</a:t>
            </a:r>
            <a:r>
              <a:rPr lang="en-GB">
                <a:solidFill>
                  <a:schemeClr val="tx1">
                    <a:lumMod val="75000"/>
                    <a:lumOff val="25000"/>
                  </a:schemeClr>
                </a:solidFill>
              </a:rPr>
              <a:t> ebost </a:t>
            </a:r>
            <a:r>
              <a:rPr lang="en-GB" err="1">
                <a:solidFill>
                  <a:schemeClr val="tx1">
                    <a:lumMod val="75000"/>
                    <a:lumOff val="25000"/>
                  </a:schemeClr>
                </a:solidFill>
              </a:rPr>
              <a:t>yna</a:t>
            </a:r>
            <a:r>
              <a:rPr lang="en-GB">
                <a:solidFill>
                  <a:schemeClr val="tx1">
                    <a:lumMod val="75000"/>
                    <a:lumOff val="25000"/>
                  </a:schemeClr>
                </a:solidFill>
              </a:rPr>
              <a:t> ei weld tan fore Mawrth.</a:t>
            </a:r>
          </a:p>
          <a:p>
            <a:pPr>
              <a:buFont typeface="Wingdings 3" charset="2"/>
              <a:buChar char=""/>
              <a:defRPr/>
            </a:pPr>
            <a:r>
              <a:rPr lang="en-GB" b="1">
                <a:solidFill>
                  <a:schemeClr val="tx1">
                    <a:lumMod val="75000"/>
                    <a:lumOff val="25000"/>
                  </a:schemeClr>
                </a:solidFill>
              </a:rPr>
              <a:t>Oriau gwaith: Llun </a:t>
            </a:r>
            <a:r>
              <a:rPr lang="en-GB" b="1" err="1">
                <a:solidFill>
                  <a:schemeClr val="tx1">
                    <a:lumMod val="75000"/>
                    <a:lumOff val="25000"/>
                  </a:schemeClr>
                </a:solidFill>
              </a:rPr>
              <a:t>i</a:t>
            </a:r>
            <a:r>
              <a:rPr lang="en-GB" b="1">
                <a:solidFill>
                  <a:schemeClr val="tx1">
                    <a:lumMod val="75000"/>
                    <a:lumOff val="25000"/>
                  </a:schemeClr>
                </a:solidFill>
              </a:rPr>
              <a:t> </a:t>
            </a:r>
            <a:r>
              <a:rPr lang="en-GB" b="1" err="1">
                <a:solidFill>
                  <a:schemeClr val="tx1">
                    <a:lumMod val="75000"/>
                    <a:lumOff val="25000"/>
                  </a:schemeClr>
                </a:solidFill>
              </a:rPr>
              <a:t>Iau</a:t>
            </a:r>
            <a:r>
              <a:rPr lang="en-GB" b="1">
                <a:solidFill>
                  <a:schemeClr val="tx1">
                    <a:lumMod val="75000"/>
                    <a:lumOff val="25000"/>
                  </a:schemeClr>
                </a:solidFill>
              </a:rPr>
              <a:t> 9:00 – 5:00</a:t>
            </a:r>
          </a:p>
          <a:p>
            <a:pPr>
              <a:buFont typeface="Wingdings 3" charset="2"/>
              <a:buChar char=""/>
              <a:defRPr/>
            </a:pPr>
            <a:r>
              <a:rPr lang="en-GB" b="1">
                <a:solidFill>
                  <a:schemeClr val="tx1">
                    <a:lumMod val="75000"/>
                    <a:lumOff val="25000"/>
                  </a:schemeClr>
                </a:solidFill>
              </a:rPr>
              <a:t>                        Gwener  9:00 – 4:30</a:t>
            </a:r>
          </a:p>
          <a:p>
            <a:pPr>
              <a:buFont typeface="Wingdings 3" charset="2"/>
              <a:buChar char=""/>
              <a:defRPr/>
            </a:pPr>
            <a:endParaRPr lang="en-GB" sz="2400" b="1">
              <a:solidFill>
                <a:schemeClr val="tx1">
                  <a:lumMod val="75000"/>
                  <a:lumOff val="25000"/>
                </a:schemeClr>
              </a:solidFill>
            </a:endParaRPr>
          </a:p>
        </p:txBody>
      </p:sp>
      <p:pic>
        <p:nvPicPr>
          <p:cNvPr id="6" name="Picture 5"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8159" y="441510"/>
            <a:ext cx="2246190" cy="895775"/>
          </a:xfrm>
          <a:prstGeom prst="rect">
            <a:avLst/>
          </a:prstGeom>
        </p:spPr>
      </p:pic>
      <p:pic>
        <p:nvPicPr>
          <p:cNvPr id="8" name="Picture 7" descr="File:Electronic.mail.png - Wikimedia Common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82836" y="3560584"/>
            <a:ext cx="1820194" cy="1951231"/>
          </a:xfrm>
          <a:prstGeom prst="rect">
            <a:avLst/>
          </a:prstGeom>
        </p:spPr>
      </p:pic>
    </p:spTree>
    <p:extLst>
      <p:ext uri="{BB962C8B-B14F-4D97-AF65-F5344CB8AC3E}">
        <p14:creationId xmlns:p14="http://schemas.microsoft.com/office/powerpoint/2010/main" val="13536060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1046018" y="1183842"/>
            <a:ext cx="10127673" cy="1320800"/>
          </a:xfrm>
        </p:spPr>
        <p:txBody>
          <a:bodyPr/>
          <a:lstStyle/>
          <a:p>
            <a:pPr eaLnBrk="1" hangingPunct="1"/>
            <a:r>
              <a:rPr lang="en-GB" altLang="en-US" b="1">
                <a:solidFill>
                  <a:srgbClr val="00B0F0"/>
                </a:solidFill>
              </a:rPr>
              <a:t>Ymddygiad E-</a:t>
            </a:r>
            <a:r>
              <a:rPr lang="en-GB" altLang="en-US" b="1" err="1">
                <a:solidFill>
                  <a:srgbClr val="00B0F0"/>
                </a:solidFill>
              </a:rPr>
              <a:t>bost</a:t>
            </a:r>
            <a:r>
              <a:rPr lang="en-GB" altLang="en-US" b="1"/>
              <a:t>/Email Etiquette </a:t>
            </a:r>
          </a:p>
        </p:txBody>
      </p:sp>
      <p:sp>
        <p:nvSpPr>
          <p:cNvPr id="9219" name="Content Placeholder 2"/>
          <p:cNvSpPr>
            <a:spLocks noGrp="1"/>
          </p:cNvSpPr>
          <p:nvPr>
            <p:ph sz="half" idx="1"/>
          </p:nvPr>
        </p:nvSpPr>
        <p:spPr>
          <a:xfrm>
            <a:off x="6853238" y="2504642"/>
            <a:ext cx="4320453" cy="4076700"/>
          </a:xfrm>
        </p:spPr>
        <p:txBody>
          <a:bodyPr rtlCol="0">
            <a:normAutofit lnSpcReduction="10000"/>
          </a:bodyPr>
          <a:lstStyle/>
          <a:p>
            <a:pPr>
              <a:buFont typeface="Wingdings 3" charset="2"/>
              <a:buChar char=""/>
              <a:defRPr/>
            </a:pPr>
            <a:r>
              <a:rPr lang="en-GB" sz="2400">
                <a:solidFill>
                  <a:schemeClr val="tx1">
                    <a:lumMod val="75000"/>
                    <a:lumOff val="25000"/>
                  </a:schemeClr>
                </a:solidFill>
              </a:rPr>
              <a:t>Please try to address your emails to the </a:t>
            </a:r>
            <a:r>
              <a:rPr lang="en-GB" sz="2400" b="1">
                <a:solidFill>
                  <a:schemeClr val="tx1">
                    <a:lumMod val="75000"/>
                    <a:lumOff val="25000"/>
                  </a:schemeClr>
                </a:solidFill>
              </a:rPr>
              <a:t>most appropriate person </a:t>
            </a:r>
            <a:r>
              <a:rPr lang="en-GB" sz="2400">
                <a:solidFill>
                  <a:schemeClr val="tx1">
                    <a:lumMod val="75000"/>
                    <a:lumOff val="25000"/>
                  </a:schemeClr>
                </a:solidFill>
              </a:rPr>
              <a:t>in order to avoid duplication </a:t>
            </a:r>
          </a:p>
          <a:p>
            <a:pPr>
              <a:buFont typeface="Wingdings 3" charset="2"/>
              <a:buChar char=""/>
              <a:defRPr/>
            </a:pPr>
            <a:r>
              <a:rPr lang="en-GB" sz="2400">
                <a:solidFill>
                  <a:schemeClr val="tx1">
                    <a:lumMod val="75000"/>
                    <a:lumOff val="25000"/>
                  </a:schemeClr>
                </a:solidFill>
              </a:rPr>
              <a:t>Module related – </a:t>
            </a:r>
            <a:r>
              <a:rPr lang="en-GB" sz="2400" b="1">
                <a:solidFill>
                  <a:schemeClr val="tx1">
                    <a:lumMod val="75000"/>
                    <a:lumOff val="25000"/>
                  </a:schemeClr>
                </a:solidFill>
              </a:rPr>
              <a:t>Module Tutor</a:t>
            </a:r>
          </a:p>
          <a:p>
            <a:pPr>
              <a:buFont typeface="Wingdings 3" charset="2"/>
              <a:buChar char=""/>
              <a:defRPr/>
            </a:pPr>
            <a:r>
              <a:rPr lang="en-GB" sz="2400">
                <a:solidFill>
                  <a:schemeClr val="tx1">
                    <a:lumMod val="75000"/>
                    <a:lumOff val="25000"/>
                  </a:schemeClr>
                </a:solidFill>
              </a:rPr>
              <a:t>Academic/Pastoral – Named </a:t>
            </a:r>
            <a:r>
              <a:rPr lang="en-GB" sz="2400" b="1">
                <a:solidFill>
                  <a:schemeClr val="tx1">
                    <a:lumMod val="75000"/>
                    <a:lumOff val="25000"/>
                  </a:schemeClr>
                </a:solidFill>
              </a:rPr>
              <a:t>Academic Support Tutor</a:t>
            </a:r>
          </a:p>
          <a:p>
            <a:pPr>
              <a:buFont typeface="Wingdings 3" charset="2"/>
              <a:buChar char=""/>
              <a:defRPr/>
            </a:pPr>
            <a:r>
              <a:rPr lang="en-GB" sz="2400">
                <a:solidFill>
                  <a:schemeClr val="tx1">
                    <a:lumMod val="75000"/>
                    <a:lumOff val="25000"/>
                  </a:schemeClr>
                </a:solidFill>
              </a:rPr>
              <a:t>Programme – </a:t>
            </a:r>
            <a:r>
              <a:rPr lang="en-GB" sz="2400" b="1">
                <a:solidFill>
                  <a:schemeClr val="tx1">
                    <a:lumMod val="75000"/>
                    <a:lumOff val="25000"/>
                  </a:schemeClr>
                </a:solidFill>
              </a:rPr>
              <a:t>Programme Manager</a:t>
            </a:r>
          </a:p>
          <a:p>
            <a:pPr>
              <a:buFont typeface="Wingdings 3" charset="2"/>
              <a:buChar char=""/>
              <a:defRPr/>
            </a:pPr>
            <a:endParaRPr lang="en-GB" altLang="en-US">
              <a:solidFill>
                <a:schemeClr val="tx1">
                  <a:lumMod val="75000"/>
                  <a:lumOff val="25000"/>
                </a:schemeClr>
              </a:solidFill>
            </a:endParaRPr>
          </a:p>
          <a:p>
            <a:pPr>
              <a:buFont typeface="Wingdings 3" charset="2"/>
              <a:buChar char=""/>
              <a:defRPr/>
            </a:pPr>
            <a:endParaRPr lang="en-GB" altLang="en-US">
              <a:solidFill>
                <a:schemeClr val="tx1">
                  <a:lumMod val="75000"/>
                  <a:lumOff val="25000"/>
                </a:schemeClr>
              </a:solidFill>
            </a:endParaRPr>
          </a:p>
        </p:txBody>
      </p:sp>
      <p:sp>
        <p:nvSpPr>
          <p:cNvPr id="2" name="Content Placeholder 1"/>
          <p:cNvSpPr>
            <a:spLocks noGrp="1"/>
          </p:cNvSpPr>
          <p:nvPr>
            <p:ph sz="half" idx="2"/>
          </p:nvPr>
        </p:nvSpPr>
        <p:spPr>
          <a:xfrm>
            <a:off x="627785" y="2620353"/>
            <a:ext cx="4429846" cy="4797425"/>
          </a:xfrm>
        </p:spPr>
        <p:txBody>
          <a:bodyPr rtlCol="0">
            <a:normAutofit lnSpcReduction="10000"/>
          </a:bodyPr>
          <a:lstStyle/>
          <a:p>
            <a:pPr>
              <a:buFont typeface="Wingdings 3" charset="2"/>
              <a:buChar char=""/>
              <a:defRPr/>
            </a:pPr>
            <a:r>
              <a:rPr lang="en-GB" sz="2400" err="1">
                <a:solidFill>
                  <a:schemeClr val="tx1">
                    <a:lumMod val="75000"/>
                    <a:lumOff val="25000"/>
                  </a:schemeClr>
                </a:solidFill>
              </a:rPr>
              <a:t>Ceisiwch</a:t>
            </a:r>
            <a:r>
              <a:rPr lang="en-GB" sz="2400">
                <a:solidFill>
                  <a:schemeClr val="tx1">
                    <a:lumMod val="75000"/>
                    <a:lumOff val="25000"/>
                  </a:schemeClr>
                </a:solidFill>
              </a:rPr>
              <a:t> </a:t>
            </a:r>
            <a:r>
              <a:rPr lang="en-GB" sz="2400" err="1">
                <a:solidFill>
                  <a:schemeClr val="tx1">
                    <a:lumMod val="75000"/>
                    <a:lumOff val="25000"/>
                  </a:schemeClr>
                </a:solidFill>
              </a:rPr>
              <a:t>gyfeirio</a:t>
            </a:r>
            <a:r>
              <a:rPr lang="en-GB" sz="2400">
                <a:solidFill>
                  <a:schemeClr val="tx1">
                    <a:lumMod val="75000"/>
                    <a:lumOff val="25000"/>
                  </a:schemeClr>
                </a:solidFill>
              </a:rPr>
              <a:t> eich e-</a:t>
            </a:r>
            <a:r>
              <a:rPr lang="en-GB" sz="2400" err="1">
                <a:solidFill>
                  <a:schemeClr val="tx1">
                    <a:lumMod val="75000"/>
                    <a:lumOff val="25000"/>
                  </a:schemeClr>
                </a:solidFill>
              </a:rPr>
              <a:t>byst</a:t>
            </a:r>
            <a:r>
              <a:rPr lang="en-GB" sz="2400">
                <a:solidFill>
                  <a:schemeClr val="tx1">
                    <a:lumMod val="75000"/>
                    <a:lumOff val="25000"/>
                  </a:schemeClr>
                </a:solidFill>
              </a:rPr>
              <a:t> at y </a:t>
            </a:r>
            <a:r>
              <a:rPr lang="en-GB" sz="2400" b="1">
                <a:solidFill>
                  <a:schemeClr val="tx1">
                    <a:lumMod val="75000"/>
                    <a:lumOff val="25000"/>
                  </a:schemeClr>
                </a:solidFill>
              </a:rPr>
              <a:t>person </a:t>
            </a:r>
            <a:r>
              <a:rPr lang="en-GB" sz="2400" b="1" err="1">
                <a:solidFill>
                  <a:schemeClr val="tx1">
                    <a:lumMod val="75000"/>
                    <a:lumOff val="25000"/>
                  </a:schemeClr>
                </a:solidFill>
              </a:rPr>
              <a:t>mwyaf</a:t>
            </a:r>
            <a:r>
              <a:rPr lang="en-GB" sz="2400" b="1">
                <a:solidFill>
                  <a:schemeClr val="tx1">
                    <a:lumMod val="75000"/>
                    <a:lumOff val="25000"/>
                  </a:schemeClr>
                </a:solidFill>
              </a:rPr>
              <a:t> perthnasol </a:t>
            </a:r>
            <a:r>
              <a:rPr lang="en-GB" sz="2400" err="1">
                <a:solidFill>
                  <a:schemeClr val="tx1">
                    <a:lumMod val="75000"/>
                    <a:lumOff val="25000"/>
                  </a:schemeClr>
                </a:solidFill>
              </a:rPr>
              <a:t>er</a:t>
            </a:r>
            <a:r>
              <a:rPr lang="en-GB" sz="2400">
                <a:solidFill>
                  <a:schemeClr val="tx1">
                    <a:lumMod val="75000"/>
                    <a:lumOff val="25000"/>
                  </a:schemeClr>
                </a:solidFill>
              </a:rPr>
              <a:t> mwyn </a:t>
            </a:r>
            <a:r>
              <a:rPr lang="en-GB" sz="2400" err="1">
                <a:solidFill>
                  <a:schemeClr val="tx1">
                    <a:lumMod val="75000"/>
                    <a:lumOff val="25000"/>
                  </a:schemeClr>
                </a:solidFill>
              </a:rPr>
              <a:t>osgoi</a:t>
            </a:r>
            <a:r>
              <a:rPr lang="en-GB" sz="2400">
                <a:solidFill>
                  <a:schemeClr val="tx1">
                    <a:lumMod val="75000"/>
                    <a:lumOff val="25000"/>
                  </a:schemeClr>
                </a:solidFill>
              </a:rPr>
              <a:t> </a:t>
            </a:r>
            <a:r>
              <a:rPr lang="en-GB" sz="2400" err="1">
                <a:solidFill>
                  <a:schemeClr val="tx1">
                    <a:lumMod val="75000"/>
                    <a:lumOff val="25000"/>
                  </a:schemeClr>
                </a:solidFill>
              </a:rPr>
              <a:t>dwblu</a:t>
            </a:r>
            <a:r>
              <a:rPr lang="en-GB" sz="2400">
                <a:solidFill>
                  <a:schemeClr val="tx1">
                    <a:lumMod val="75000"/>
                    <a:lumOff val="25000"/>
                  </a:schemeClr>
                </a:solidFill>
              </a:rPr>
              <a:t> </a:t>
            </a:r>
            <a:r>
              <a:rPr lang="en-GB" sz="2400" err="1">
                <a:solidFill>
                  <a:schemeClr val="tx1">
                    <a:lumMod val="75000"/>
                    <a:lumOff val="25000"/>
                  </a:schemeClr>
                </a:solidFill>
              </a:rPr>
              <a:t>i</a:t>
            </a:r>
            <a:r>
              <a:rPr lang="en-GB" sz="2400">
                <a:solidFill>
                  <a:schemeClr val="tx1">
                    <a:lumMod val="75000"/>
                    <a:lumOff val="25000"/>
                  </a:schemeClr>
                </a:solidFill>
              </a:rPr>
              <a:t> </a:t>
            </a:r>
            <a:r>
              <a:rPr lang="en-GB" sz="2400" err="1">
                <a:solidFill>
                  <a:schemeClr val="tx1">
                    <a:lumMod val="75000"/>
                    <a:lumOff val="25000"/>
                  </a:schemeClr>
                </a:solidFill>
              </a:rPr>
              <a:t>fyny</a:t>
            </a:r>
            <a:endParaRPr lang="en-GB" sz="2400">
              <a:solidFill>
                <a:schemeClr val="tx1">
                  <a:lumMod val="75000"/>
                  <a:lumOff val="25000"/>
                </a:schemeClr>
              </a:solidFill>
            </a:endParaRPr>
          </a:p>
          <a:p>
            <a:pPr>
              <a:buFont typeface="Wingdings 3" charset="2"/>
              <a:buChar char=""/>
              <a:defRPr/>
            </a:pPr>
            <a:r>
              <a:rPr lang="en-GB" sz="2400">
                <a:solidFill>
                  <a:schemeClr val="tx1">
                    <a:lumMod val="75000"/>
                    <a:lumOff val="25000"/>
                  </a:schemeClr>
                </a:solidFill>
              </a:rPr>
              <a:t>Yn ymwneud </a:t>
            </a:r>
            <a:r>
              <a:rPr lang="en-GB" sz="2400">
                <a:solidFill>
                  <a:schemeClr val="tx1">
                    <a:lumMod val="75000"/>
                    <a:lumOff val="25000"/>
                  </a:schemeClr>
                </a:solidFill>
                <a:latin typeface="Arial" panose="020B0604020202020204" pitchFamily="34" charset="0"/>
                <a:cs typeface="Arial" panose="020B0604020202020204" pitchFamily="34" charset="0"/>
              </a:rPr>
              <a:t>â</a:t>
            </a:r>
            <a:r>
              <a:rPr lang="en-GB" sz="2400">
                <a:solidFill>
                  <a:schemeClr val="tx1">
                    <a:lumMod val="75000"/>
                    <a:lumOff val="25000"/>
                  </a:schemeClr>
                </a:solidFill>
              </a:rPr>
              <a:t> </a:t>
            </a:r>
            <a:r>
              <a:rPr lang="en-GB" sz="2400" err="1">
                <a:solidFill>
                  <a:schemeClr val="tx1">
                    <a:lumMod val="75000"/>
                    <a:lumOff val="25000"/>
                  </a:schemeClr>
                </a:solidFill>
              </a:rPr>
              <a:t>modiwl</a:t>
            </a:r>
            <a:r>
              <a:rPr lang="en-GB" sz="2400">
                <a:solidFill>
                  <a:schemeClr val="tx1">
                    <a:lumMod val="75000"/>
                    <a:lumOff val="25000"/>
                  </a:schemeClr>
                </a:solidFill>
              </a:rPr>
              <a:t> – </a:t>
            </a:r>
            <a:r>
              <a:rPr lang="en-GB" sz="2400" b="1" err="1">
                <a:solidFill>
                  <a:schemeClr val="tx1">
                    <a:lumMod val="75000"/>
                    <a:lumOff val="25000"/>
                  </a:schemeClr>
                </a:solidFill>
              </a:rPr>
              <a:t>Tiwtor</a:t>
            </a:r>
            <a:r>
              <a:rPr lang="en-GB" sz="2400" b="1">
                <a:solidFill>
                  <a:schemeClr val="tx1">
                    <a:lumMod val="75000"/>
                    <a:lumOff val="25000"/>
                  </a:schemeClr>
                </a:solidFill>
              </a:rPr>
              <a:t> y </a:t>
            </a:r>
            <a:r>
              <a:rPr lang="en-GB" sz="2400" b="1" err="1">
                <a:solidFill>
                  <a:schemeClr val="tx1">
                    <a:lumMod val="75000"/>
                    <a:lumOff val="25000"/>
                  </a:schemeClr>
                </a:solidFill>
              </a:rPr>
              <a:t>Modiwl</a:t>
            </a:r>
            <a:endParaRPr lang="en-GB" sz="2400" b="1">
              <a:solidFill>
                <a:schemeClr val="tx1">
                  <a:lumMod val="75000"/>
                  <a:lumOff val="25000"/>
                </a:schemeClr>
              </a:solidFill>
            </a:endParaRPr>
          </a:p>
          <a:p>
            <a:pPr>
              <a:buFont typeface="Wingdings 3" charset="2"/>
              <a:buChar char=""/>
              <a:defRPr/>
            </a:pPr>
            <a:r>
              <a:rPr lang="en-GB" sz="2400">
                <a:solidFill>
                  <a:schemeClr val="tx1">
                    <a:lumMod val="75000"/>
                    <a:lumOff val="25000"/>
                  </a:schemeClr>
                </a:solidFill>
              </a:rPr>
              <a:t>Academaidd/</a:t>
            </a:r>
            <a:r>
              <a:rPr lang="en-GB" sz="2400" err="1">
                <a:solidFill>
                  <a:schemeClr val="tx1">
                    <a:lumMod val="75000"/>
                    <a:lumOff val="25000"/>
                  </a:schemeClr>
                </a:solidFill>
              </a:rPr>
              <a:t>Bugeiliol</a:t>
            </a:r>
            <a:r>
              <a:rPr lang="en-GB" sz="2400">
                <a:solidFill>
                  <a:schemeClr val="tx1">
                    <a:lumMod val="75000"/>
                    <a:lumOff val="25000"/>
                  </a:schemeClr>
                </a:solidFill>
              </a:rPr>
              <a:t> – </a:t>
            </a:r>
            <a:r>
              <a:rPr lang="en-GB" sz="2400" b="1" err="1">
                <a:solidFill>
                  <a:schemeClr val="tx1">
                    <a:lumMod val="75000"/>
                    <a:lumOff val="25000"/>
                  </a:schemeClr>
                </a:solidFill>
              </a:rPr>
              <a:t>Tiwtor</a:t>
            </a:r>
            <a:r>
              <a:rPr lang="en-GB" sz="2400" b="1">
                <a:solidFill>
                  <a:schemeClr val="tx1">
                    <a:lumMod val="75000"/>
                    <a:lumOff val="25000"/>
                  </a:schemeClr>
                </a:solidFill>
              </a:rPr>
              <a:t> Cefnogaeth Academaidd </a:t>
            </a:r>
          </a:p>
          <a:p>
            <a:pPr>
              <a:buFont typeface="Wingdings 3" charset="2"/>
              <a:buChar char=""/>
              <a:defRPr/>
            </a:pPr>
            <a:r>
              <a:rPr lang="en-GB" sz="2400" err="1">
                <a:solidFill>
                  <a:schemeClr val="tx1">
                    <a:lumMod val="75000"/>
                    <a:lumOff val="25000"/>
                  </a:schemeClr>
                </a:solidFill>
              </a:rPr>
              <a:t>Cwrs</a:t>
            </a:r>
            <a:r>
              <a:rPr lang="en-GB" sz="2400">
                <a:solidFill>
                  <a:schemeClr val="tx1">
                    <a:lumMod val="75000"/>
                    <a:lumOff val="25000"/>
                  </a:schemeClr>
                </a:solidFill>
              </a:rPr>
              <a:t> – </a:t>
            </a:r>
            <a:r>
              <a:rPr lang="en-GB" sz="2400" b="1" err="1">
                <a:solidFill>
                  <a:schemeClr val="tx1">
                    <a:lumMod val="75000"/>
                    <a:lumOff val="25000"/>
                  </a:schemeClr>
                </a:solidFill>
              </a:rPr>
              <a:t>Rheolwr</a:t>
            </a:r>
            <a:r>
              <a:rPr lang="en-GB" sz="2400" b="1">
                <a:solidFill>
                  <a:schemeClr val="tx1">
                    <a:lumMod val="75000"/>
                    <a:lumOff val="25000"/>
                  </a:schemeClr>
                </a:solidFill>
              </a:rPr>
              <a:t> y </a:t>
            </a:r>
            <a:r>
              <a:rPr lang="en-GB" sz="2400" b="1" err="1">
                <a:solidFill>
                  <a:schemeClr val="tx1">
                    <a:lumMod val="75000"/>
                    <a:lumOff val="25000"/>
                  </a:schemeClr>
                </a:solidFill>
              </a:rPr>
              <a:t>Rhaglen</a:t>
            </a:r>
            <a:endParaRPr lang="en-GB" sz="2400" b="1">
              <a:solidFill>
                <a:schemeClr val="tx1">
                  <a:lumMod val="75000"/>
                  <a:lumOff val="25000"/>
                </a:schemeClr>
              </a:solidFill>
            </a:endParaRPr>
          </a:p>
        </p:txBody>
      </p:sp>
      <p:pic>
        <p:nvPicPr>
          <p:cNvPr id="6" name="Picture 5"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8159" y="441510"/>
            <a:ext cx="2246190" cy="895775"/>
          </a:xfrm>
          <a:prstGeom prst="rect">
            <a:avLst/>
          </a:prstGeom>
        </p:spPr>
      </p:pic>
      <p:pic>
        <p:nvPicPr>
          <p:cNvPr id="7" name="Picture 6" descr="File:Electronic.mail.png - Wikimedia Common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53789" y="3462126"/>
            <a:ext cx="1820194" cy="1951231"/>
          </a:xfrm>
          <a:prstGeom prst="rect">
            <a:avLst/>
          </a:prstGeom>
        </p:spPr>
      </p:pic>
    </p:spTree>
    <p:extLst>
      <p:ext uri="{BB962C8B-B14F-4D97-AF65-F5344CB8AC3E}">
        <p14:creationId xmlns:p14="http://schemas.microsoft.com/office/powerpoint/2010/main" val="42435525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1184565" y="1011381"/>
            <a:ext cx="9465686" cy="1320800"/>
          </a:xfrm>
        </p:spPr>
        <p:txBody>
          <a:bodyPr>
            <a:normAutofit/>
          </a:bodyPr>
          <a:lstStyle/>
          <a:p>
            <a:pPr eaLnBrk="1" hangingPunct="1"/>
            <a:r>
              <a:rPr lang="en-GB" altLang="en-US" sz="3200" b="1" err="1">
                <a:solidFill>
                  <a:srgbClr val="00B0F0"/>
                </a:solidFill>
              </a:rPr>
              <a:t>Presenoldeb</a:t>
            </a:r>
            <a:r>
              <a:rPr lang="en-GB" altLang="en-US" sz="3200" b="1">
                <a:solidFill>
                  <a:srgbClr val="00B0F0"/>
                </a:solidFill>
              </a:rPr>
              <a:t> a </a:t>
            </a:r>
            <a:r>
              <a:rPr lang="en-GB" altLang="en-US" sz="3200" b="1" err="1">
                <a:solidFill>
                  <a:srgbClr val="00B0F0"/>
                </a:solidFill>
              </a:rPr>
              <a:t>monitro</a:t>
            </a:r>
            <a:br>
              <a:rPr lang="en-GB" altLang="en-US" sz="3200" b="1"/>
            </a:br>
            <a:r>
              <a:rPr lang="en-GB" altLang="en-US" sz="3200" b="1"/>
              <a:t>Attendance and monitoring</a:t>
            </a:r>
          </a:p>
        </p:txBody>
      </p:sp>
      <p:sp>
        <p:nvSpPr>
          <p:cNvPr id="13315" name="Content Placeholder 2"/>
          <p:cNvSpPr>
            <a:spLocks noGrp="1"/>
          </p:cNvSpPr>
          <p:nvPr>
            <p:ph sz="half" idx="1"/>
          </p:nvPr>
        </p:nvSpPr>
        <p:spPr>
          <a:xfrm>
            <a:off x="7060222" y="2403044"/>
            <a:ext cx="4274127" cy="3881437"/>
          </a:xfrm>
        </p:spPr>
        <p:txBody>
          <a:bodyPr rtlCol="0">
            <a:normAutofit fontScale="92500" lnSpcReduction="20000"/>
          </a:bodyPr>
          <a:lstStyle/>
          <a:p>
            <a:pPr>
              <a:buFont typeface="Wingdings 3" charset="2"/>
              <a:buChar char=""/>
              <a:defRPr/>
            </a:pPr>
            <a:r>
              <a:rPr lang="en-GB" altLang="en-US" sz="2400" b="1">
                <a:solidFill>
                  <a:schemeClr val="tx1">
                    <a:lumMod val="75000"/>
                    <a:lumOff val="25000"/>
                  </a:schemeClr>
                </a:solidFill>
              </a:rPr>
              <a:t>Attendance</a:t>
            </a:r>
            <a:r>
              <a:rPr lang="en-GB" altLang="en-US" sz="2400">
                <a:solidFill>
                  <a:schemeClr val="tx1">
                    <a:lumMod val="75000"/>
                    <a:lumOff val="25000"/>
                  </a:schemeClr>
                </a:solidFill>
              </a:rPr>
              <a:t> at all taught sessions is </a:t>
            </a:r>
            <a:r>
              <a:rPr lang="en-GB" altLang="en-US" sz="2400" b="1">
                <a:solidFill>
                  <a:schemeClr val="tx1">
                    <a:lumMod val="75000"/>
                    <a:lumOff val="25000"/>
                  </a:schemeClr>
                </a:solidFill>
              </a:rPr>
              <a:t>compulsory</a:t>
            </a:r>
            <a:r>
              <a:rPr lang="en-GB" altLang="en-US" sz="2400">
                <a:solidFill>
                  <a:schemeClr val="tx1">
                    <a:lumMod val="75000"/>
                    <a:lumOff val="25000"/>
                  </a:schemeClr>
                </a:solidFill>
              </a:rPr>
              <a:t> (‘on campus’ and Teams synchronous sessions)</a:t>
            </a:r>
          </a:p>
          <a:p>
            <a:pPr>
              <a:buFont typeface="Wingdings 3" charset="2"/>
              <a:buChar char=""/>
              <a:defRPr/>
            </a:pPr>
            <a:r>
              <a:rPr lang="en-GB" altLang="en-US" sz="2400">
                <a:solidFill>
                  <a:schemeClr val="tx1">
                    <a:lumMod val="75000"/>
                    <a:lumOff val="25000"/>
                  </a:schemeClr>
                </a:solidFill>
              </a:rPr>
              <a:t>Attendance at all taught sessions and completion of key tasks are </a:t>
            </a:r>
            <a:r>
              <a:rPr lang="en-GB" altLang="en-US" sz="2400" b="1">
                <a:solidFill>
                  <a:schemeClr val="tx1">
                    <a:lumMod val="75000"/>
                    <a:lumOff val="25000"/>
                  </a:schemeClr>
                </a:solidFill>
              </a:rPr>
              <a:t>monitored</a:t>
            </a:r>
            <a:r>
              <a:rPr lang="en-GB" altLang="en-US" sz="2400">
                <a:solidFill>
                  <a:schemeClr val="tx1">
                    <a:lumMod val="75000"/>
                    <a:lumOff val="25000"/>
                  </a:schemeClr>
                </a:solidFill>
              </a:rPr>
              <a:t>.</a:t>
            </a:r>
          </a:p>
          <a:p>
            <a:pPr>
              <a:buFont typeface="Wingdings 3" charset="2"/>
              <a:buChar char=""/>
              <a:defRPr/>
            </a:pPr>
            <a:r>
              <a:rPr lang="en-GB" altLang="en-US" sz="2400">
                <a:solidFill>
                  <a:schemeClr val="tx1">
                    <a:lumMod val="75000"/>
                    <a:lumOff val="25000"/>
                  </a:schemeClr>
                </a:solidFill>
              </a:rPr>
              <a:t>If you are </a:t>
            </a:r>
            <a:r>
              <a:rPr lang="en-GB" altLang="en-US" sz="2400" b="1">
                <a:solidFill>
                  <a:schemeClr val="tx1">
                    <a:lumMod val="75000"/>
                    <a:lumOff val="25000"/>
                  </a:schemeClr>
                </a:solidFill>
              </a:rPr>
              <a:t>unable to attend</a:t>
            </a:r>
            <a:r>
              <a:rPr lang="en-GB" altLang="en-US" sz="2400">
                <a:solidFill>
                  <a:schemeClr val="tx1">
                    <a:lumMod val="75000"/>
                    <a:lumOff val="25000"/>
                  </a:schemeClr>
                </a:solidFill>
              </a:rPr>
              <a:t> </a:t>
            </a:r>
            <a:r>
              <a:rPr lang="en-GB" altLang="en-US" sz="2400" b="1">
                <a:solidFill>
                  <a:schemeClr val="tx1">
                    <a:lumMod val="75000"/>
                    <a:lumOff val="25000"/>
                  </a:schemeClr>
                </a:solidFill>
              </a:rPr>
              <a:t>any session </a:t>
            </a:r>
            <a:r>
              <a:rPr lang="en-GB" altLang="en-US" sz="2400">
                <a:solidFill>
                  <a:schemeClr val="tx1">
                    <a:lumMod val="75000"/>
                    <a:lumOff val="25000"/>
                  </a:schemeClr>
                </a:solidFill>
              </a:rPr>
              <a:t>it is important that you email your lecturer (beforehand whenever possible) to explain your absence</a:t>
            </a:r>
          </a:p>
          <a:p>
            <a:pPr>
              <a:buFont typeface="Wingdings 3" charset="2"/>
              <a:buChar char=""/>
              <a:defRPr/>
            </a:pPr>
            <a:endParaRPr lang="en-GB" altLang="en-US" sz="2400">
              <a:solidFill>
                <a:schemeClr val="tx1">
                  <a:lumMod val="75000"/>
                  <a:lumOff val="25000"/>
                </a:schemeClr>
              </a:solidFill>
            </a:endParaRPr>
          </a:p>
        </p:txBody>
      </p:sp>
      <p:sp>
        <p:nvSpPr>
          <p:cNvPr id="2" name="Content Placeholder 1"/>
          <p:cNvSpPr>
            <a:spLocks noGrp="1"/>
          </p:cNvSpPr>
          <p:nvPr>
            <p:ph sz="half" idx="2"/>
          </p:nvPr>
        </p:nvSpPr>
        <p:spPr>
          <a:xfrm>
            <a:off x="436832" y="2486170"/>
            <a:ext cx="4329544" cy="3881437"/>
          </a:xfrm>
        </p:spPr>
        <p:txBody>
          <a:bodyPr rtlCol="0">
            <a:normAutofit fontScale="92500" lnSpcReduction="20000"/>
          </a:bodyPr>
          <a:lstStyle/>
          <a:p>
            <a:pPr>
              <a:buFont typeface="Wingdings 3" charset="2"/>
              <a:buChar char=""/>
              <a:defRPr/>
            </a:pPr>
            <a:r>
              <a:rPr lang="en-GB" sz="2400">
                <a:solidFill>
                  <a:schemeClr val="tx1">
                    <a:lumMod val="75000"/>
                    <a:lumOff val="25000"/>
                  </a:schemeClr>
                </a:solidFill>
              </a:rPr>
              <a:t>Mae </a:t>
            </a:r>
            <a:r>
              <a:rPr lang="en-GB" sz="2400" b="1" err="1">
                <a:solidFill>
                  <a:schemeClr val="tx1">
                    <a:lumMod val="75000"/>
                    <a:lumOff val="25000"/>
                  </a:schemeClr>
                </a:solidFill>
              </a:rPr>
              <a:t>presenoldeb</a:t>
            </a:r>
            <a:r>
              <a:rPr lang="en-GB" sz="2400">
                <a:solidFill>
                  <a:schemeClr val="tx1">
                    <a:lumMod val="75000"/>
                    <a:lumOff val="25000"/>
                  </a:schemeClr>
                </a:solidFill>
              </a:rPr>
              <a:t> </a:t>
            </a:r>
            <a:r>
              <a:rPr lang="en-GB" sz="2400" err="1">
                <a:solidFill>
                  <a:schemeClr val="tx1">
                    <a:lumMod val="75000"/>
                    <a:lumOff val="25000"/>
                  </a:schemeClr>
                </a:solidFill>
              </a:rPr>
              <a:t>ymhob</a:t>
            </a:r>
            <a:r>
              <a:rPr lang="en-GB" sz="2400">
                <a:solidFill>
                  <a:schemeClr val="tx1">
                    <a:lumMod val="75000"/>
                    <a:lumOff val="25000"/>
                  </a:schemeClr>
                </a:solidFill>
              </a:rPr>
              <a:t> sesiwn a </a:t>
            </a:r>
            <a:r>
              <a:rPr lang="en-GB" sz="2400" err="1">
                <a:solidFill>
                  <a:schemeClr val="tx1">
                    <a:lumMod val="75000"/>
                    <a:lumOff val="25000"/>
                  </a:schemeClr>
                </a:solidFill>
              </a:rPr>
              <a:t>ddysgir</a:t>
            </a:r>
            <a:r>
              <a:rPr lang="en-GB" sz="2400">
                <a:solidFill>
                  <a:schemeClr val="tx1">
                    <a:lumMod val="75000"/>
                    <a:lumOff val="25000"/>
                  </a:schemeClr>
                </a:solidFill>
              </a:rPr>
              <a:t> (sesiynau </a:t>
            </a:r>
            <a:r>
              <a:rPr lang="en-GB" sz="2400" err="1">
                <a:solidFill>
                  <a:schemeClr val="tx1">
                    <a:lumMod val="75000"/>
                    <a:lumOff val="25000"/>
                  </a:schemeClr>
                </a:solidFill>
              </a:rPr>
              <a:t>campws</a:t>
            </a:r>
            <a:r>
              <a:rPr lang="en-GB" sz="2400">
                <a:solidFill>
                  <a:schemeClr val="tx1">
                    <a:lumMod val="75000"/>
                    <a:lumOff val="25000"/>
                  </a:schemeClr>
                </a:solidFill>
              </a:rPr>
              <a:t> a sesiynau Teams </a:t>
            </a:r>
            <a:r>
              <a:rPr lang="en-GB" sz="2400" err="1">
                <a:solidFill>
                  <a:schemeClr val="tx1">
                    <a:lumMod val="75000"/>
                    <a:lumOff val="25000"/>
                  </a:schemeClr>
                </a:solidFill>
              </a:rPr>
              <a:t>ar</a:t>
            </a:r>
            <a:r>
              <a:rPr lang="en-GB" sz="2400">
                <a:solidFill>
                  <a:schemeClr val="tx1">
                    <a:lumMod val="75000"/>
                    <a:lumOff val="25000"/>
                  </a:schemeClr>
                </a:solidFill>
              </a:rPr>
              <a:t> y </a:t>
            </a:r>
            <a:r>
              <a:rPr lang="en-GB" sz="2400" err="1">
                <a:solidFill>
                  <a:schemeClr val="tx1">
                    <a:lumMod val="75000"/>
                    <a:lumOff val="25000"/>
                  </a:schemeClr>
                </a:solidFill>
              </a:rPr>
              <a:t>cyd</a:t>
            </a:r>
            <a:r>
              <a:rPr lang="en-GB" sz="2400">
                <a:solidFill>
                  <a:schemeClr val="tx1">
                    <a:lumMod val="75000"/>
                    <a:lumOff val="25000"/>
                  </a:schemeClr>
                </a:solidFill>
              </a:rPr>
              <a:t>) </a:t>
            </a:r>
            <a:r>
              <a:rPr lang="en-GB" sz="2400" b="1">
                <a:solidFill>
                  <a:schemeClr val="tx1">
                    <a:lumMod val="75000"/>
                    <a:lumOff val="25000"/>
                  </a:schemeClr>
                </a:solidFill>
              </a:rPr>
              <a:t>yn </a:t>
            </a:r>
            <a:r>
              <a:rPr lang="en-GB" sz="2400" b="1" err="1">
                <a:solidFill>
                  <a:schemeClr val="tx1">
                    <a:lumMod val="75000"/>
                    <a:lumOff val="25000"/>
                  </a:schemeClr>
                </a:solidFill>
              </a:rPr>
              <a:t>orfodol</a:t>
            </a:r>
            <a:endParaRPr lang="en-GB" sz="2400" b="1">
              <a:solidFill>
                <a:schemeClr val="tx1">
                  <a:lumMod val="75000"/>
                  <a:lumOff val="25000"/>
                </a:schemeClr>
              </a:solidFill>
            </a:endParaRPr>
          </a:p>
          <a:p>
            <a:pPr>
              <a:buFont typeface="Wingdings 3" charset="2"/>
              <a:buChar char=""/>
              <a:defRPr/>
            </a:pPr>
            <a:r>
              <a:rPr lang="en-GB" sz="2400">
                <a:solidFill>
                  <a:schemeClr val="tx1">
                    <a:lumMod val="75000"/>
                    <a:lumOff val="25000"/>
                  </a:schemeClr>
                </a:solidFill>
              </a:rPr>
              <a:t>Mae </a:t>
            </a:r>
            <a:r>
              <a:rPr lang="en-GB" sz="2400" err="1">
                <a:solidFill>
                  <a:schemeClr val="tx1">
                    <a:lumMod val="75000"/>
                    <a:lumOff val="25000"/>
                  </a:schemeClr>
                </a:solidFill>
              </a:rPr>
              <a:t>presenoldeb</a:t>
            </a:r>
            <a:r>
              <a:rPr lang="en-GB" sz="2400">
                <a:solidFill>
                  <a:schemeClr val="tx1">
                    <a:lumMod val="75000"/>
                    <a:lumOff val="25000"/>
                  </a:schemeClr>
                </a:solidFill>
              </a:rPr>
              <a:t> </a:t>
            </a:r>
            <a:r>
              <a:rPr lang="en-GB" sz="2400" err="1">
                <a:solidFill>
                  <a:schemeClr val="tx1">
                    <a:lumMod val="75000"/>
                    <a:lumOff val="25000"/>
                  </a:schemeClr>
                </a:solidFill>
              </a:rPr>
              <a:t>ymhob</a:t>
            </a:r>
            <a:r>
              <a:rPr lang="en-GB" sz="2400">
                <a:solidFill>
                  <a:schemeClr val="tx1">
                    <a:lumMod val="75000"/>
                    <a:lumOff val="25000"/>
                  </a:schemeClr>
                </a:solidFill>
              </a:rPr>
              <a:t>  sesiwn a </a:t>
            </a:r>
            <a:r>
              <a:rPr lang="en-GB" sz="2400" err="1">
                <a:solidFill>
                  <a:schemeClr val="tx1">
                    <a:lumMod val="75000"/>
                    <a:lumOff val="25000"/>
                  </a:schemeClr>
                </a:solidFill>
              </a:rPr>
              <a:t>ddysgir</a:t>
            </a:r>
            <a:r>
              <a:rPr lang="en-GB" sz="2400">
                <a:solidFill>
                  <a:schemeClr val="tx1">
                    <a:lumMod val="75000"/>
                    <a:lumOff val="25000"/>
                  </a:schemeClr>
                </a:solidFill>
              </a:rPr>
              <a:t> a </a:t>
            </a:r>
            <a:r>
              <a:rPr lang="en-GB" sz="2400" err="1">
                <a:solidFill>
                  <a:schemeClr val="tx1">
                    <a:lumMod val="75000"/>
                    <a:lumOff val="25000"/>
                  </a:schemeClr>
                </a:solidFill>
              </a:rPr>
              <a:t>chwblhau</a:t>
            </a:r>
            <a:r>
              <a:rPr lang="en-GB" sz="2400">
                <a:solidFill>
                  <a:schemeClr val="tx1">
                    <a:lumMod val="75000"/>
                    <a:lumOff val="25000"/>
                  </a:schemeClr>
                </a:solidFill>
              </a:rPr>
              <a:t> </a:t>
            </a:r>
            <a:r>
              <a:rPr lang="en-GB" sz="2400" err="1">
                <a:solidFill>
                  <a:schemeClr val="tx1">
                    <a:lumMod val="75000"/>
                    <a:lumOff val="25000"/>
                  </a:schemeClr>
                </a:solidFill>
              </a:rPr>
              <a:t>tasgau</a:t>
            </a:r>
            <a:r>
              <a:rPr lang="en-GB" sz="2400">
                <a:solidFill>
                  <a:schemeClr val="tx1">
                    <a:lumMod val="75000"/>
                    <a:lumOff val="25000"/>
                  </a:schemeClr>
                </a:solidFill>
              </a:rPr>
              <a:t> </a:t>
            </a:r>
            <a:r>
              <a:rPr lang="en-GB" sz="2400" err="1">
                <a:solidFill>
                  <a:schemeClr val="tx1">
                    <a:lumMod val="75000"/>
                    <a:lumOff val="25000"/>
                  </a:schemeClr>
                </a:solidFill>
              </a:rPr>
              <a:t>allweddol</a:t>
            </a:r>
            <a:r>
              <a:rPr lang="en-GB" sz="2400">
                <a:solidFill>
                  <a:schemeClr val="tx1">
                    <a:lumMod val="75000"/>
                    <a:lumOff val="25000"/>
                  </a:schemeClr>
                </a:solidFill>
              </a:rPr>
              <a:t> yn </a:t>
            </a:r>
            <a:r>
              <a:rPr lang="en-GB" sz="2400" b="1" err="1">
                <a:solidFill>
                  <a:schemeClr val="tx1">
                    <a:lumMod val="75000"/>
                    <a:lumOff val="25000"/>
                  </a:schemeClr>
                </a:solidFill>
              </a:rPr>
              <a:t>cael</a:t>
            </a:r>
            <a:r>
              <a:rPr lang="en-GB" sz="2400" b="1">
                <a:solidFill>
                  <a:schemeClr val="tx1">
                    <a:lumMod val="75000"/>
                    <a:lumOff val="25000"/>
                  </a:schemeClr>
                </a:solidFill>
              </a:rPr>
              <a:t> ei </a:t>
            </a:r>
            <a:r>
              <a:rPr lang="en-GB" sz="2400" b="1" err="1">
                <a:solidFill>
                  <a:schemeClr val="tx1">
                    <a:lumMod val="75000"/>
                    <a:lumOff val="25000"/>
                  </a:schemeClr>
                </a:solidFill>
              </a:rPr>
              <a:t>fonitro</a:t>
            </a:r>
            <a:r>
              <a:rPr lang="en-GB" sz="2400" b="1">
                <a:solidFill>
                  <a:schemeClr val="tx1">
                    <a:lumMod val="75000"/>
                    <a:lumOff val="25000"/>
                  </a:schemeClr>
                </a:solidFill>
              </a:rPr>
              <a:t>.</a:t>
            </a:r>
          </a:p>
          <a:p>
            <a:pPr>
              <a:buFont typeface="Wingdings 3" charset="2"/>
              <a:buChar char=""/>
              <a:defRPr/>
            </a:pPr>
            <a:r>
              <a:rPr lang="en-GB" sz="2400" err="1">
                <a:solidFill>
                  <a:schemeClr val="tx1">
                    <a:lumMod val="75000"/>
                    <a:lumOff val="25000"/>
                  </a:schemeClr>
                </a:solidFill>
              </a:rPr>
              <a:t>Os</a:t>
            </a:r>
            <a:r>
              <a:rPr lang="en-GB" sz="2400">
                <a:solidFill>
                  <a:schemeClr val="tx1">
                    <a:lumMod val="75000"/>
                    <a:lumOff val="25000"/>
                  </a:schemeClr>
                </a:solidFill>
              </a:rPr>
              <a:t> </a:t>
            </a:r>
            <a:r>
              <a:rPr lang="en-GB" sz="2400" err="1">
                <a:solidFill>
                  <a:schemeClr val="tx1">
                    <a:lumMod val="75000"/>
                    <a:lumOff val="25000"/>
                  </a:schemeClr>
                </a:solidFill>
              </a:rPr>
              <a:t>ydych</a:t>
            </a:r>
            <a:r>
              <a:rPr lang="en-GB" sz="2400">
                <a:solidFill>
                  <a:schemeClr val="tx1">
                    <a:lumMod val="75000"/>
                    <a:lumOff val="25000"/>
                  </a:schemeClr>
                </a:solidFill>
              </a:rPr>
              <a:t> </a:t>
            </a:r>
            <a:r>
              <a:rPr lang="en-GB" sz="2400" err="1">
                <a:solidFill>
                  <a:schemeClr val="tx1">
                    <a:lumMod val="75000"/>
                    <a:lumOff val="25000"/>
                  </a:schemeClr>
                </a:solidFill>
              </a:rPr>
              <a:t>chi’n</a:t>
            </a:r>
            <a:r>
              <a:rPr lang="en-GB" sz="2400">
                <a:solidFill>
                  <a:schemeClr val="tx1">
                    <a:lumMod val="75000"/>
                    <a:lumOff val="25000"/>
                  </a:schemeClr>
                </a:solidFill>
              </a:rPr>
              <a:t> mynd </a:t>
            </a:r>
            <a:r>
              <a:rPr lang="en-GB" sz="2400" err="1">
                <a:solidFill>
                  <a:schemeClr val="tx1">
                    <a:lumMod val="75000"/>
                    <a:lumOff val="25000"/>
                  </a:schemeClr>
                </a:solidFill>
              </a:rPr>
              <a:t>i</a:t>
            </a:r>
            <a:r>
              <a:rPr lang="en-GB" sz="2400">
                <a:solidFill>
                  <a:schemeClr val="tx1">
                    <a:lumMod val="75000"/>
                    <a:lumOff val="25000"/>
                  </a:schemeClr>
                </a:solidFill>
              </a:rPr>
              <a:t> fod yn </a:t>
            </a:r>
            <a:r>
              <a:rPr lang="en-GB" sz="2400" b="1" err="1">
                <a:solidFill>
                  <a:schemeClr val="tx1">
                    <a:lumMod val="75000"/>
                    <a:lumOff val="25000"/>
                  </a:schemeClr>
                </a:solidFill>
              </a:rPr>
              <a:t>absennol</a:t>
            </a:r>
            <a:r>
              <a:rPr lang="en-GB" sz="2400" b="1">
                <a:solidFill>
                  <a:schemeClr val="tx1">
                    <a:lumMod val="75000"/>
                    <a:lumOff val="25000"/>
                  </a:schemeClr>
                </a:solidFill>
              </a:rPr>
              <a:t> o</a:t>
            </a:r>
            <a:r>
              <a:rPr lang="en-GB" sz="2400">
                <a:solidFill>
                  <a:schemeClr val="tx1">
                    <a:lumMod val="75000"/>
                    <a:lumOff val="25000"/>
                  </a:schemeClr>
                </a:solidFill>
              </a:rPr>
              <a:t> </a:t>
            </a:r>
            <a:r>
              <a:rPr lang="en-GB" sz="2400" b="1">
                <a:solidFill>
                  <a:schemeClr val="tx1">
                    <a:lumMod val="75000"/>
                    <a:lumOff val="25000"/>
                  </a:schemeClr>
                </a:solidFill>
              </a:rPr>
              <a:t>unrhyw</a:t>
            </a:r>
            <a:r>
              <a:rPr lang="en-GB" sz="2400">
                <a:solidFill>
                  <a:schemeClr val="tx1">
                    <a:lumMod val="75000"/>
                    <a:lumOff val="25000"/>
                  </a:schemeClr>
                </a:solidFill>
              </a:rPr>
              <a:t> </a:t>
            </a:r>
            <a:r>
              <a:rPr lang="en-GB" sz="2400" b="1">
                <a:solidFill>
                  <a:schemeClr val="tx1">
                    <a:lumMod val="75000"/>
                    <a:lumOff val="25000"/>
                  </a:schemeClr>
                </a:solidFill>
              </a:rPr>
              <a:t>sesiwn</a:t>
            </a:r>
            <a:r>
              <a:rPr lang="en-GB" sz="2400">
                <a:solidFill>
                  <a:schemeClr val="tx1">
                    <a:lumMod val="75000"/>
                    <a:lumOff val="25000"/>
                  </a:schemeClr>
                </a:solidFill>
              </a:rPr>
              <a:t> mae’n </a:t>
            </a:r>
            <a:r>
              <a:rPr lang="en-GB" sz="2400" err="1">
                <a:solidFill>
                  <a:schemeClr val="tx1">
                    <a:lumMod val="75000"/>
                    <a:lumOff val="25000"/>
                  </a:schemeClr>
                </a:solidFill>
              </a:rPr>
              <a:t>hollbwysig</a:t>
            </a:r>
            <a:r>
              <a:rPr lang="en-GB" sz="2400">
                <a:solidFill>
                  <a:schemeClr val="tx1">
                    <a:lumMod val="75000"/>
                    <a:lumOff val="25000"/>
                  </a:schemeClr>
                </a:solidFill>
              </a:rPr>
              <a:t> eich bod yn e-</a:t>
            </a:r>
            <a:r>
              <a:rPr lang="en-GB" sz="2400" err="1">
                <a:solidFill>
                  <a:schemeClr val="tx1">
                    <a:lumMod val="75000"/>
                    <a:lumOff val="25000"/>
                  </a:schemeClr>
                </a:solidFill>
              </a:rPr>
              <a:t>bostio</a:t>
            </a:r>
            <a:r>
              <a:rPr lang="en-GB" sz="2400">
                <a:solidFill>
                  <a:schemeClr val="tx1">
                    <a:lumMod val="75000"/>
                    <a:lumOff val="25000"/>
                  </a:schemeClr>
                </a:solidFill>
              </a:rPr>
              <a:t> eich </a:t>
            </a:r>
            <a:r>
              <a:rPr lang="en-GB" sz="2400" err="1">
                <a:solidFill>
                  <a:schemeClr val="tx1">
                    <a:lumMod val="75000"/>
                    <a:lumOff val="25000"/>
                  </a:schemeClr>
                </a:solidFill>
              </a:rPr>
              <a:t>darlithydd</a:t>
            </a:r>
            <a:r>
              <a:rPr lang="en-GB" sz="2400">
                <a:solidFill>
                  <a:schemeClr val="tx1">
                    <a:lumMod val="75000"/>
                    <a:lumOff val="25000"/>
                  </a:schemeClr>
                </a:solidFill>
              </a:rPr>
              <a:t> (o </a:t>
            </a:r>
            <a:r>
              <a:rPr lang="en-GB" sz="2400" err="1">
                <a:solidFill>
                  <a:schemeClr val="tx1">
                    <a:lumMod val="75000"/>
                    <a:lumOff val="25000"/>
                  </a:schemeClr>
                </a:solidFill>
              </a:rPr>
              <a:t>flaen</a:t>
            </a:r>
            <a:r>
              <a:rPr lang="en-GB" sz="2400">
                <a:solidFill>
                  <a:schemeClr val="tx1">
                    <a:lumMod val="75000"/>
                    <a:lumOff val="25000"/>
                  </a:schemeClr>
                </a:solidFill>
              </a:rPr>
              <a:t> </a:t>
            </a:r>
            <a:r>
              <a:rPr lang="en-GB" sz="2400" err="1">
                <a:solidFill>
                  <a:schemeClr val="tx1">
                    <a:lumMod val="75000"/>
                    <a:lumOff val="25000"/>
                  </a:schemeClr>
                </a:solidFill>
              </a:rPr>
              <a:t>llaw</a:t>
            </a:r>
            <a:r>
              <a:rPr lang="en-GB" sz="2400">
                <a:solidFill>
                  <a:schemeClr val="tx1">
                    <a:lumMod val="75000"/>
                    <a:lumOff val="25000"/>
                  </a:schemeClr>
                </a:solidFill>
              </a:rPr>
              <a:t> </a:t>
            </a:r>
            <a:r>
              <a:rPr lang="en-GB" sz="2400" err="1">
                <a:solidFill>
                  <a:schemeClr val="tx1">
                    <a:lumMod val="75000"/>
                    <a:lumOff val="25000"/>
                  </a:schemeClr>
                </a:solidFill>
              </a:rPr>
              <a:t>lle’n</a:t>
            </a:r>
            <a:r>
              <a:rPr lang="en-GB" sz="2400">
                <a:solidFill>
                  <a:schemeClr val="tx1">
                    <a:lumMod val="75000"/>
                    <a:lumOff val="25000"/>
                  </a:schemeClr>
                </a:solidFill>
              </a:rPr>
              <a:t> </a:t>
            </a:r>
            <a:r>
              <a:rPr lang="en-GB" sz="2400" err="1">
                <a:solidFill>
                  <a:schemeClr val="tx1">
                    <a:lumMod val="75000"/>
                    <a:lumOff val="25000"/>
                  </a:schemeClr>
                </a:solidFill>
              </a:rPr>
              <a:t>bosib</a:t>
            </a:r>
            <a:r>
              <a:rPr lang="en-GB" sz="2400">
                <a:solidFill>
                  <a:schemeClr val="tx1">
                    <a:lumMod val="75000"/>
                    <a:lumOff val="25000"/>
                  </a:schemeClr>
                </a:solidFill>
              </a:rPr>
              <a:t>) </a:t>
            </a:r>
            <a:r>
              <a:rPr lang="en-GB" sz="2400" err="1">
                <a:solidFill>
                  <a:schemeClr val="tx1">
                    <a:lumMod val="75000"/>
                    <a:lumOff val="25000"/>
                  </a:schemeClr>
                </a:solidFill>
              </a:rPr>
              <a:t>i</a:t>
            </a:r>
            <a:r>
              <a:rPr lang="en-GB" sz="2400">
                <a:solidFill>
                  <a:schemeClr val="tx1">
                    <a:lumMod val="75000"/>
                    <a:lumOff val="25000"/>
                  </a:schemeClr>
                </a:solidFill>
              </a:rPr>
              <a:t> </a:t>
            </a:r>
            <a:r>
              <a:rPr lang="en-GB" sz="2400" err="1">
                <a:solidFill>
                  <a:schemeClr val="tx1">
                    <a:lumMod val="75000"/>
                    <a:lumOff val="25000"/>
                  </a:schemeClr>
                </a:solidFill>
              </a:rPr>
              <a:t>egluro’r</a:t>
            </a:r>
            <a:r>
              <a:rPr lang="en-GB" sz="2400">
                <a:solidFill>
                  <a:schemeClr val="tx1">
                    <a:lumMod val="75000"/>
                    <a:lumOff val="25000"/>
                  </a:schemeClr>
                </a:solidFill>
              </a:rPr>
              <a:t> </a:t>
            </a:r>
            <a:r>
              <a:rPr lang="en-GB" sz="2400" err="1">
                <a:solidFill>
                  <a:schemeClr val="tx1">
                    <a:lumMod val="75000"/>
                    <a:lumOff val="25000"/>
                  </a:schemeClr>
                </a:solidFill>
              </a:rPr>
              <a:t>absenoldeb</a:t>
            </a:r>
            <a:endParaRPr lang="en-GB" sz="2400">
              <a:solidFill>
                <a:schemeClr val="tx1">
                  <a:lumMod val="75000"/>
                  <a:lumOff val="25000"/>
                </a:schemeClr>
              </a:solidFill>
            </a:endParaRPr>
          </a:p>
        </p:txBody>
      </p:sp>
      <p:pic>
        <p:nvPicPr>
          <p:cNvPr id="5" name="Picture 4"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8159" y="441510"/>
            <a:ext cx="2246190" cy="895775"/>
          </a:xfrm>
          <a:prstGeom prst="rect">
            <a:avLst/>
          </a:prstGeom>
        </p:spPr>
      </p:pic>
      <p:pic>
        <p:nvPicPr>
          <p:cNvPr id="3" name="Picture 2" descr="Activists need to realize that most Americans actually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6376" y="5287319"/>
            <a:ext cx="1849170" cy="1398778"/>
          </a:xfrm>
          <a:prstGeom prst="rect">
            <a:avLst/>
          </a:prstGeom>
        </p:spPr>
      </p:pic>
    </p:spTree>
    <p:extLst>
      <p:ext uri="{BB962C8B-B14F-4D97-AF65-F5344CB8AC3E}">
        <p14:creationId xmlns:p14="http://schemas.microsoft.com/office/powerpoint/2010/main" val="511462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1111397" y="1185519"/>
            <a:ext cx="9940635" cy="1320800"/>
          </a:xfrm>
        </p:spPr>
        <p:txBody>
          <a:bodyPr>
            <a:normAutofit/>
          </a:bodyPr>
          <a:lstStyle/>
          <a:p>
            <a:pPr eaLnBrk="1" hangingPunct="1"/>
            <a:r>
              <a:rPr lang="en-GB" altLang="en-US" sz="3200" b="1">
                <a:solidFill>
                  <a:srgbClr val="00B0F0"/>
                </a:solidFill>
              </a:rPr>
              <a:t>Ymddygiad sesiynau </a:t>
            </a:r>
            <a:r>
              <a:rPr lang="en-GB" altLang="en-US" sz="3200" b="1" err="1">
                <a:solidFill>
                  <a:srgbClr val="00B0F0"/>
                </a:solidFill>
              </a:rPr>
              <a:t>ar-lein</a:t>
            </a:r>
            <a:r>
              <a:rPr lang="en-GB" altLang="en-US" sz="3200" b="1">
                <a:solidFill>
                  <a:srgbClr val="00B0F0"/>
                </a:solidFill>
              </a:rPr>
              <a:t>/</a:t>
            </a:r>
            <a:r>
              <a:rPr lang="en-GB" altLang="en-US" sz="3200" b="1"/>
              <a:t>Online Etiquette</a:t>
            </a:r>
          </a:p>
        </p:txBody>
      </p:sp>
      <p:sp>
        <p:nvSpPr>
          <p:cNvPr id="21507" name="Content Placeholder 2"/>
          <p:cNvSpPr>
            <a:spLocks noGrp="1"/>
          </p:cNvSpPr>
          <p:nvPr>
            <p:ph sz="half" idx="1"/>
          </p:nvPr>
        </p:nvSpPr>
        <p:spPr>
          <a:xfrm>
            <a:off x="7154591" y="2374701"/>
            <a:ext cx="4337754" cy="3881437"/>
          </a:xfrm>
        </p:spPr>
        <p:txBody>
          <a:bodyPr>
            <a:normAutofit fontScale="92500"/>
          </a:bodyPr>
          <a:lstStyle/>
          <a:p>
            <a:pPr eaLnBrk="1" hangingPunct="1">
              <a:defRPr/>
            </a:pPr>
            <a:r>
              <a:rPr lang="en-GB" altLang="en-US" sz="2400"/>
              <a:t>Work set for </a:t>
            </a:r>
            <a:r>
              <a:rPr lang="en-GB" altLang="en-US" sz="2400" b="1"/>
              <a:t>asynchronous sessions</a:t>
            </a:r>
            <a:r>
              <a:rPr lang="en-GB" altLang="en-US" sz="2400"/>
              <a:t> can be completed at a time that suits you. If work needs to be completed by a certain date your lecturer will inform you. </a:t>
            </a:r>
          </a:p>
          <a:p>
            <a:pPr eaLnBrk="1" hangingPunct="1">
              <a:defRPr/>
            </a:pPr>
            <a:r>
              <a:rPr lang="en-GB" altLang="en-US" sz="2400" b="1"/>
              <a:t>Please ensure that you make a contribution </a:t>
            </a:r>
            <a:r>
              <a:rPr lang="en-GB" altLang="en-US" sz="2400"/>
              <a:t>- we are expecting you to participate in online discussions, forums etc.</a:t>
            </a:r>
          </a:p>
          <a:p>
            <a:pPr eaLnBrk="1" hangingPunct="1">
              <a:defRPr/>
            </a:pPr>
            <a:endParaRPr lang="en-GB" altLang="en-US"/>
          </a:p>
          <a:p>
            <a:pPr eaLnBrk="1" hangingPunct="1">
              <a:defRPr/>
            </a:pPr>
            <a:endParaRPr lang="en-GB" altLang="en-US"/>
          </a:p>
        </p:txBody>
      </p:sp>
      <p:sp>
        <p:nvSpPr>
          <p:cNvPr id="21508" name="Content Placeholder 1"/>
          <p:cNvSpPr>
            <a:spLocks noGrp="1"/>
          </p:cNvSpPr>
          <p:nvPr>
            <p:ph sz="half" idx="2"/>
          </p:nvPr>
        </p:nvSpPr>
        <p:spPr>
          <a:xfrm>
            <a:off x="408710" y="2374701"/>
            <a:ext cx="4436486" cy="3881437"/>
          </a:xfrm>
        </p:spPr>
        <p:txBody>
          <a:bodyPr>
            <a:normAutofit fontScale="92500"/>
          </a:bodyPr>
          <a:lstStyle/>
          <a:p>
            <a:pPr eaLnBrk="1" hangingPunct="1">
              <a:defRPr/>
            </a:pPr>
            <a:r>
              <a:rPr lang="en-GB" altLang="en-US" sz="2400" err="1"/>
              <a:t>Gallwch</a:t>
            </a:r>
            <a:r>
              <a:rPr lang="en-GB" altLang="en-US" sz="2400"/>
              <a:t> </a:t>
            </a:r>
            <a:r>
              <a:rPr lang="en-GB" altLang="en-US" sz="2400" err="1"/>
              <a:t>gwblhau</a:t>
            </a:r>
            <a:r>
              <a:rPr lang="en-GB" altLang="en-US" sz="2400"/>
              <a:t> </a:t>
            </a:r>
            <a:r>
              <a:rPr lang="en-GB" altLang="en-US" sz="2400" err="1"/>
              <a:t>tasgau</a:t>
            </a:r>
            <a:r>
              <a:rPr lang="en-GB" altLang="en-US" sz="2400"/>
              <a:t> a </a:t>
            </a:r>
            <a:r>
              <a:rPr lang="en-GB" altLang="en-US" sz="2400" err="1"/>
              <a:t>osodir</a:t>
            </a:r>
            <a:r>
              <a:rPr lang="en-GB" altLang="en-US" sz="2400"/>
              <a:t> mewn </a:t>
            </a:r>
            <a:r>
              <a:rPr lang="en-GB" altLang="en-US" sz="2400" b="1" err="1"/>
              <a:t>sesiynau</a:t>
            </a:r>
            <a:r>
              <a:rPr lang="en-GB" altLang="en-US" sz="2400" b="1"/>
              <a:t> </a:t>
            </a:r>
            <a:r>
              <a:rPr lang="en-GB" altLang="en-US" sz="2400" b="1" err="1"/>
              <a:t>annibynnol</a:t>
            </a:r>
            <a:r>
              <a:rPr lang="en-GB" altLang="en-US" sz="2400" b="1"/>
              <a:t> </a:t>
            </a:r>
            <a:r>
              <a:rPr lang="en-GB" altLang="en-US" sz="2400" err="1"/>
              <a:t>ar</a:t>
            </a:r>
            <a:r>
              <a:rPr lang="en-GB" altLang="en-US" sz="2400"/>
              <a:t> amser sy’n gyfleus </a:t>
            </a:r>
            <a:r>
              <a:rPr lang="en-GB" altLang="en-US" sz="2400" err="1"/>
              <a:t>i</a:t>
            </a:r>
            <a:r>
              <a:rPr lang="en-GB" altLang="en-US" sz="2400"/>
              <a:t> chi. </a:t>
            </a:r>
            <a:r>
              <a:rPr lang="en-GB" altLang="en-US" sz="2400" err="1"/>
              <a:t>Os</a:t>
            </a:r>
            <a:r>
              <a:rPr lang="en-GB" altLang="en-US" sz="2400"/>
              <a:t> fydd angen </a:t>
            </a:r>
            <a:r>
              <a:rPr lang="en-GB" altLang="en-US" sz="2400" err="1"/>
              <a:t>cwblhau</a:t>
            </a:r>
            <a:r>
              <a:rPr lang="en-GB" altLang="en-US" sz="2400"/>
              <a:t> </a:t>
            </a:r>
            <a:r>
              <a:rPr lang="en-GB" altLang="en-US" sz="2400" err="1"/>
              <a:t>tasgau</a:t>
            </a:r>
            <a:r>
              <a:rPr lang="en-GB" altLang="en-US" sz="2400"/>
              <a:t> erbyn dyddiad </a:t>
            </a:r>
            <a:r>
              <a:rPr lang="en-GB" altLang="en-US" sz="2400" err="1"/>
              <a:t>penodol</a:t>
            </a:r>
            <a:r>
              <a:rPr lang="en-GB" altLang="en-US" sz="2400"/>
              <a:t> bydd eich </a:t>
            </a:r>
            <a:r>
              <a:rPr lang="en-GB" altLang="en-US" sz="2400" err="1"/>
              <a:t>darlithydd</a:t>
            </a:r>
            <a:r>
              <a:rPr lang="en-GB" altLang="en-US" sz="2400"/>
              <a:t> yn rhoi </a:t>
            </a:r>
            <a:r>
              <a:rPr lang="en-GB" altLang="en-US" sz="2400" err="1"/>
              <a:t>gwybod</a:t>
            </a:r>
            <a:r>
              <a:rPr lang="en-GB" altLang="en-US" sz="2400"/>
              <a:t> </a:t>
            </a:r>
            <a:r>
              <a:rPr lang="en-GB" altLang="en-US" sz="2400" err="1"/>
              <a:t>i</a:t>
            </a:r>
            <a:r>
              <a:rPr lang="en-GB" altLang="en-US" sz="2400"/>
              <a:t> chi.</a:t>
            </a:r>
          </a:p>
          <a:p>
            <a:pPr eaLnBrk="1" hangingPunct="1">
              <a:defRPr/>
            </a:pPr>
            <a:r>
              <a:rPr lang="en-GB" altLang="en-US" sz="2400" b="1" err="1"/>
              <a:t>Sicrhewch</a:t>
            </a:r>
            <a:r>
              <a:rPr lang="en-GB" altLang="en-US" sz="2400" b="1"/>
              <a:t> eich bod yn </a:t>
            </a:r>
            <a:r>
              <a:rPr lang="en-GB" altLang="en-US" sz="2400" b="1" err="1"/>
              <a:t>cyfrannu</a:t>
            </a:r>
            <a:r>
              <a:rPr lang="en-GB" altLang="en-US" sz="2400"/>
              <a:t> lle </a:t>
            </a:r>
            <a:r>
              <a:rPr lang="en-GB" altLang="en-US" sz="2400" err="1"/>
              <a:t>bynnag</a:t>
            </a:r>
            <a:r>
              <a:rPr lang="en-GB" altLang="en-US" sz="2400"/>
              <a:t> </a:t>
            </a:r>
            <a:r>
              <a:rPr lang="en-GB" altLang="en-US" sz="2400" err="1"/>
              <a:t>mae</a:t>
            </a:r>
            <a:r>
              <a:rPr lang="en-GB" altLang="en-US" sz="2400"/>
              <a:t> hyn yn </a:t>
            </a:r>
            <a:r>
              <a:rPr lang="en-GB" altLang="en-US" sz="2400" err="1"/>
              <a:t>bosibl</a:t>
            </a:r>
            <a:r>
              <a:rPr lang="en-GB" altLang="en-US" sz="2400"/>
              <a:t> </a:t>
            </a:r>
            <a:r>
              <a:rPr lang="en-GB" altLang="en-US" sz="2400" err="1"/>
              <a:t>e.e.</a:t>
            </a:r>
            <a:r>
              <a:rPr lang="en-GB" altLang="en-US" sz="2400"/>
              <a:t> </a:t>
            </a:r>
            <a:r>
              <a:rPr lang="en-GB" altLang="en-US" sz="2400" err="1"/>
              <a:t>trafodaethau</a:t>
            </a:r>
            <a:r>
              <a:rPr lang="en-GB" altLang="en-US" sz="2400"/>
              <a:t> </a:t>
            </a:r>
            <a:r>
              <a:rPr lang="en-GB" altLang="en-US" sz="2400" err="1"/>
              <a:t>ar-lein</a:t>
            </a:r>
            <a:r>
              <a:rPr lang="en-GB" altLang="en-US" sz="2400"/>
              <a:t>, </a:t>
            </a:r>
            <a:r>
              <a:rPr lang="en-GB" altLang="en-US" sz="2400" err="1"/>
              <a:t>fforymau</a:t>
            </a:r>
            <a:r>
              <a:rPr lang="en-GB" altLang="en-US" sz="2400"/>
              <a:t>, </a:t>
            </a:r>
            <a:r>
              <a:rPr lang="en-GB" altLang="en-US" sz="2400" err="1"/>
              <a:t>ayb</a:t>
            </a:r>
            <a:r>
              <a:rPr lang="en-GB" altLang="en-US" sz="2400"/>
              <a:t>.</a:t>
            </a:r>
          </a:p>
        </p:txBody>
      </p:sp>
      <p:pic>
        <p:nvPicPr>
          <p:cNvPr id="5" name="Picture 4"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8159" y="441510"/>
            <a:ext cx="2246190" cy="895775"/>
          </a:xfrm>
          <a:prstGeom prst="rect">
            <a:avLst/>
          </a:prstGeom>
        </p:spPr>
      </p:pic>
      <p:pic>
        <p:nvPicPr>
          <p:cNvPr id="2" name="Picture 1" descr="Research tip sheets: Lessons on online search techniques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59037" y="4090673"/>
            <a:ext cx="1782618" cy="1069571"/>
          </a:xfrm>
          <a:prstGeom prst="rect">
            <a:avLst/>
          </a:prstGeom>
        </p:spPr>
      </p:pic>
    </p:spTree>
    <p:extLst>
      <p:ext uri="{BB962C8B-B14F-4D97-AF65-F5344CB8AC3E}">
        <p14:creationId xmlns:p14="http://schemas.microsoft.com/office/powerpoint/2010/main" val="19590822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3093269" y="889397"/>
            <a:ext cx="7107380" cy="1320800"/>
          </a:xfrm>
        </p:spPr>
        <p:txBody>
          <a:bodyPr/>
          <a:lstStyle/>
          <a:p>
            <a:pPr eaLnBrk="1" hangingPunct="1"/>
            <a:r>
              <a:rPr lang="en-GB" altLang="en-US" b="1" err="1">
                <a:solidFill>
                  <a:srgbClr val="00B0F0"/>
                </a:solidFill>
              </a:rPr>
              <a:t>Cofiwch</a:t>
            </a:r>
            <a:r>
              <a:rPr lang="en-GB" altLang="en-US" b="1"/>
              <a:t>/Remember</a:t>
            </a:r>
          </a:p>
        </p:txBody>
      </p:sp>
      <p:sp>
        <p:nvSpPr>
          <p:cNvPr id="24579" name="Content Placeholder 2"/>
          <p:cNvSpPr>
            <a:spLocks noGrp="1"/>
          </p:cNvSpPr>
          <p:nvPr>
            <p:ph sz="half" idx="1"/>
          </p:nvPr>
        </p:nvSpPr>
        <p:spPr>
          <a:xfrm>
            <a:off x="7368887" y="1927801"/>
            <a:ext cx="4185804" cy="4197350"/>
          </a:xfrm>
        </p:spPr>
        <p:txBody>
          <a:bodyPr rtlCol="0">
            <a:noAutofit/>
          </a:bodyPr>
          <a:lstStyle/>
          <a:p>
            <a:pPr>
              <a:buFont typeface="Wingdings 3" charset="2"/>
              <a:buChar char=""/>
              <a:defRPr/>
            </a:pPr>
            <a:r>
              <a:rPr lang="en-GB" altLang="en-US" sz="2000">
                <a:solidFill>
                  <a:schemeClr val="tx1">
                    <a:lumMod val="75000"/>
                    <a:lumOff val="25000"/>
                  </a:schemeClr>
                </a:solidFill>
              </a:rPr>
              <a:t>We use your conduct in class and your attendance as a basis for any </a:t>
            </a:r>
            <a:r>
              <a:rPr lang="en-GB" altLang="en-US" sz="2000" b="1">
                <a:solidFill>
                  <a:schemeClr val="tx1">
                    <a:lumMod val="75000"/>
                    <a:lumOff val="25000"/>
                  </a:schemeClr>
                </a:solidFill>
              </a:rPr>
              <a:t>references</a:t>
            </a:r>
            <a:r>
              <a:rPr lang="en-GB" altLang="en-US" sz="2000">
                <a:solidFill>
                  <a:schemeClr val="tx1">
                    <a:lumMod val="75000"/>
                    <a:lumOff val="25000"/>
                  </a:schemeClr>
                </a:solidFill>
              </a:rPr>
              <a:t> we may provide for you both now and in the future</a:t>
            </a:r>
          </a:p>
          <a:p>
            <a:pPr>
              <a:buFont typeface="Wingdings 3" charset="2"/>
              <a:buChar char=""/>
              <a:defRPr/>
            </a:pPr>
            <a:r>
              <a:rPr lang="en-GB" altLang="en-US" sz="2000">
                <a:solidFill>
                  <a:schemeClr val="tx1">
                    <a:lumMod val="75000"/>
                    <a:lumOff val="25000"/>
                  </a:schemeClr>
                </a:solidFill>
              </a:rPr>
              <a:t>Due to the increased use of digital technology and resources in teaching and learning this year we will also be able to comment on the development of your </a:t>
            </a:r>
            <a:r>
              <a:rPr lang="en-GB" altLang="en-US" sz="2000" b="1">
                <a:solidFill>
                  <a:schemeClr val="tx1">
                    <a:lumMod val="75000"/>
                    <a:lumOff val="25000"/>
                  </a:schemeClr>
                </a:solidFill>
              </a:rPr>
              <a:t>ICT skills </a:t>
            </a:r>
            <a:r>
              <a:rPr lang="en-GB" altLang="en-US" sz="2000">
                <a:solidFill>
                  <a:schemeClr val="tx1">
                    <a:lumMod val="75000"/>
                    <a:lumOff val="25000"/>
                  </a:schemeClr>
                </a:solidFill>
              </a:rPr>
              <a:t>as well as your </a:t>
            </a:r>
            <a:r>
              <a:rPr lang="en-GB" altLang="en-US" sz="2000" b="1">
                <a:solidFill>
                  <a:schemeClr val="tx1">
                    <a:lumMod val="75000"/>
                    <a:lumOff val="25000"/>
                  </a:schemeClr>
                </a:solidFill>
              </a:rPr>
              <a:t>ability to adapt to new challenges </a:t>
            </a:r>
            <a:r>
              <a:rPr lang="en-GB" altLang="en-US" sz="2000">
                <a:solidFill>
                  <a:schemeClr val="tx1">
                    <a:lumMod val="75000"/>
                    <a:lumOff val="25000"/>
                  </a:schemeClr>
                </a:solidFill>
              </a:rPr>
              <a:t>– key skills for employers.</a:t>
            </a:r>
          </a:p>
        </p:txBody>
      </p:sp>
      <p:sp>
        <p:nvSpPr>
          <p:cNvPr id="2" name="Content Placeholder 1"/>
          <p:cNvSpPr>
            <a:spLocks noGrp="1"/>
          </p:cNvSpPr>
          <p:nvPr>
            <p:ph sz="half" idx="2"/>
          </p:nvPr>
        </p:nvSpPr>
        <p:spPr>
          <a:xfrm>
            <a:off x="664009" y="1848173"/>
            <a:ext cx="4128942" cy="3881437"/>
          </a:xfrm>
        </p:spPr>
        <p:txBody>
          <a:bodyPr rtlCol="0">
            <a:noAutofit/>
          </a:bodyPr>
          <a:lstStyle/>
          <a:p>
            <a:pPr>
              <a:buFont typeface="Wingdings 3" charset="2"/>
              <a:buChar char=""/>
              <a:defRPr/>
            </a:pPr>
            <a:r>
              <a:rPr lang="en-GB" sz="2000" err="1">
                <a:solidFill>
                  <a:schemeClr val="tx1">
                    <a:lumMod val="75000"/>
                    <a:lumOff val="25000"/>
                  </a:schemeClr>
                </a:solidFill>
              </a:rPr>
              <a:t>Rydym</a:t>
            </a:r>
            <a:r>
              <a:rPr lang="en-GB" sz="2000">
                <a:solidFill>
                  <a:schemeClr val="tx1">
                    <a:lumMod val="75000"/>
                    <a:lumOff val="25000"/>
                  </a:schemeClr>
                </a:solidFill>
              </a:rPr>
              <a:t> yn </a:t>
            </a:r>
            <a:r>
              <a:rPr lang="en-GB" sz="2000" err="1">
                <a:solidFill>
                  <a:schemeClr val="tx1">
                    <a:lumMod val="75000"/>
                    <a:lumOff val="25000"/>
                  </a:schemeClr>
                </a:solidFill>
              </a:rPr>
              <a:t>defnyddio</a:t>
            </a:r>
            <a:r>
              <a:rPr lang="en-GB" sz="2000">
                <a:solidFill>
                  <a:schemeClr val="tx1">
                    <a:lumMod val="75000"/>
                    <a:lumOff val="25000"/>
                  </a:schemeClr>
                </a:solidFill>
              </a:rPr>
              <a:t> eich ymddygiad yn y dosbarth </a:t>
            </a:r>
            <a:r>
              <a:rPr lang="en-GB" sz="2000" err="1">
                <a:solidFill>
                  <a:schemeClr val="tx1">
                    <a:lumMod val="75000"/>
                    <a:lumOff val="25000"/>
                  </a:schemeClr>
                </a:solidFill>
              </a:rPr>
              <a:t>a’ch</a:t>
            </a:r>
            <a:r>
              <a:rPr lang="en-GB" sz="2000">
                <a:solidFill>
                  <a:schemeClr val="tx1">
                    <a:lumMod val="75000"/>
                    <a:lumOff val="25000"/>
                  </a:schemeClr>
                </a:solidFill>
              </a:rPr>
              <a:t> </a:t>
            </a:r>
            <a:r>
              <a:rPr lang="en-GB" sz="2000" err="1">
                <a:solidFill>
                  <a:schemeClr val="tx1">
                    <a:lumMod val="75000"/>
                    <a:lumOff val="25000"/>
                  </a:schemeClr>
                </a:solidFill>
              </a:rPr>
              <a:t>presenoldeb</a:t>
            </a:r>
            <a:r>
              <a:rPr lang="en-GB" sz="2000">
                <a:solidFill>
                  <a:schemeClr val="tx1">
                    <a:lumMod val="75000"/>
                    <a:lumOff val="25000"/>
                  </a:schemeClr>
                </a:solidFill>
              </a:rPr>
              <a:t> fel sail unrhyw </a:t>
            </a:r>
            <a:r>
              <a:rPr lang="en-GB" sz="2000" b="1" err="1">
                <a:solidFill>
                  <a:schemeClr val="tx1">
                    <a:lumMod val="75000"/>
                    <a:lumOff val="25000"/>
                  </a:schemeClr>
                </a:solidFill>
              </a:rPr>
              <a:t>eirda</a:t>
            </a:r>
            <a:r>
              <a:rPr lang="en-GB" sz="2000">
                <a:solidFill>
                  <a:schemeClr val="tx1">
                    <a:lumMod val="75000"/>
                    <a:lumOff val="25000"/>
                  </a:schemeClr>
                </a:solidFill>
              </a:rPr>
              <a:t> bydd angen </a:t>
            </a:r>
            <a:r>
              <a:rPr lang="en-GB" sz="2000" err="1">
                <a:solidFill>
                  <a:schemeClr val="tx1">
                    <a:lumMod val="75000"/>
                    <a:lumOff val="25000"/>
                  </a:schemeClr>
                </a:solidFill>
              </a:rPr>
              <a:t>arnoch</a:t>
            </a:r>
            <a:r>
              <a:rPr lang="en-GB" sz="2000">
                <a:solidFill>
                  <a:schemeClr val="tx1">
                    <a:lumMod val="75000"/>
                    <a:lumOff val="25000"/>
                  </a:schemeClr>
                </a:solidFill>
              </a:rPr>
              <a:t> nawr ac yn y </a:t>
            </a:r>
            <a:r>
              <a:rPr lang="en-GB" sz="2000" err="1">
                <a:solidFill>
                  <a:schemeClr val="tx1">
                    <a:lumMod val="75000"/>
                    <a:lumOff val="25000"/>
                  </a:schemeClr>
                </a:solidFill>
              </a:rPr>
              <a:t>dyfodol</a:t>
            </a:r>
            <a:endParaRPr lang="en-GB" sz="2000">
              <a:solidFill>
                <a:schemeClr val="tx1">
                  <a:lumMod val="75000"/>
                  <a:lumOff val="25000"/>
                </a:schemeClr>
              </a:solidFill>
            </a:endParaRPr>
          </a:p>
          <a:p>
            <a:pPr>
              <a:buFont typeface="Wingdings 3" charset="2"/>
              <a:buChar char=""/>
              <a:defRPr/>
            </a:pPr>
            <a:r>
              <a:rPr lang="en-GB" sz="2000">
                <a:solidFill>
                  <a:schemeClr val="tx1">
                    <a:lumMod val="75000"/>
                    <a:lumOff val="25000"/>
                  </a:schemeClr>
                </a:solidFill>
              </a:rPr>
              <a:t>Gan </a:t>
            </a:r>
            <a:r>
              <a:rPr lang="en-GB" sz="2000" err="1">
                <a:solidFill>
                  <a:schemeClr val="tx1">
                    <a:lumMod val="75000"/>
                    <a:lumOff val="25000"/>
                  </a:schemeClr>
                </a:solidFill>
              </a:rPr>
              <a:t>ein</a:t>
            </a:r>
            <a:r>
              <a:rPr lang="en-GB" sz="2000">
                <a:solidFill>
                  <a:schemeClr val="tx1">
                    <a:lumMod val="75000"/>
                    <a:lumOff val="25000"/>
                  </a:schemeClr>
                </a:solidFill>
              </a:rPr>
              <a:t> bod yn </a:t>
            </a:r>
            <a:r>
              <a:rPr lang="en-GB" sz="2000" err="1">
                <a:solidFill>
                  <a:schemeClr val="tx1">
                    <a:lumMod val="75000"/>
                    <a:lumOff val="25000"/>
                  </a:schemeClr>
                </a:solidFill>
              </a:rPr>
              <a:t>dibynnu</a:t>
            </a:r>
            <a:r>
              <a:rPr lang="en-GB" sz="2000">
                <a:solidFill>
                  <a:schemeClr val="tx1">
                    <a:lumMod val="75000"/>
                    <a:lumOff val="25000"/>
                  </a:schemeClr>
                </a:solidFill>
              </a:rPr>
              <a:t> </a:t>
            </a:r>
            <a:r>
              <a:rPr lang="en-GB" sz="2000" err="1">
                <a:solidFill>
                  <a:schemeClr val="tx1">
                    <a:lumMod val="75000"/>
                    <a:lumOff val="25000"/>
                  </a:schemeClr>
                </a:solidFill>
              </a:rPr>
              <a:t>ar</a:t>
            </a:r>
            <a:r>
              <a:rPr lang="en-GB" sz="2000">
                <a:solidFill>
                  <a:schemeClr val="tx1">
                    <a:lumMod val="75000"/>
                    <a:lumOff val="25000"/>
                  </a:schemeClr>
                </a:solidFill>
              </a:rPr>
              <a:t> ystod </a:t>
            </a:r>
            <a:r>
              <a:rPr lang="en-GB" sz="2000" err="1">
                <a:solidFill>
                  <a:schemeClr val="tx1">
                    <a:lumMod val="75000"/>
                    <a:lumOff val="25000"/>
                  </a:schemeClr>
                </a:solidFill>
              </a:rPr>
              <a:t>ehangach</a:t>
            </a:r>
            <a:r>
              <a:rPr lang="en-GB" sz="2000">
                <a:solidFill>
                  <a:schemeClr val="tx1">
                    <a:lumMod val="75000"/>
                    <a:lumOff val="25000"/>
                  </a:schemeClr>
                </a:solidFill>
              </a:rPr>
              <a:t> o </a:t>
            </a:r>
            <a:r>
              <a:rPr lang="en-GB" sz="2000" err="1">
                <a:solidFill>
                  <a:schemeClr val="tx1">
                    <a:lumMod val="75000"/>
                    <a:lumOff val="25000"/>
                  </a:schemeClr>
                </a:solidFill>
              </a:rPr>
              <a:t>dechnoleg</a:t>
            </a:r>
            <a:r>
              <a:rPr lang="en-GB" sz="2000">
                <a:solidFill>
                  <a:schemeClr val="tx1">
                    <a:lumMod val="75000"/>
                    <a:lumOff val="25000"/>
                  </a:schemeClr>
                </a:solidFill>
              </a:rPr>
              <a:t> ac </a:t>
            </a:r>
            <a:r>
              <a:rPr lang="en-GB" sz="2000" err="1">
                <a:solidFill>
                  <a:schemeClr val="tx1">
                    <a:lumMod val="75000"/>
                    <a:lumOff val="25000"/>
                  </a:schemeClr>
                </a:solidFill>
              </a:rPr>
              <a:t>adnoddau</a:t>
            </a:r>
            <a:r>
              <a:rPr lang="en-GB" sz="2000">
                <a:solidFill>
                  <a:schemeClr val="tx1">
                    <a:lumMod val="75000"/>
                    <a:lumOff val="25000"/>
                  </a:schemeClr>
                </a:solidFill>
              </a:rPr>
              <a:t> </a:t>
            </a:r>
            <a:r>
              <a:rPr lang="en-GB" sz="2000" err="1">
                <a:solidFill>
                  <a:schemeClr val="tx1">
                    <a:lumMod val="75000"/>
                    <a:lumOff val="25000"/>
                  </a:schemeClr>
                </a:solidFill>
              </a:rPr>
              <a:t>digidol</a:t>
            </a:r>
            <a:r>
              <a:rPr lang="en-GB" sz="2000">
                <a:solidFill>
                  <a:schemeClr val="tx1">
                    <a:lumMod val="75000"/>
                    <a:lumOff val="25000"/>
                  </a:schemeClr>
                </a:solidFill>
              </a:rPr>
              <a:t> </a:t>
            </a:r>
            <a:r>
              <a:rPr lang="en-GB" sz="2000" err="1">
                <a:solidFill>
                  <a:schemeClr val="tx1">
                    <a:lumMod val="75000"/>
                    <a:lumOff val="25000"/>
                  </a:schemeClr>
                </a:solidFill>
              </a:rPr>
              <a:t>i</a:t>
            </a:r>
            <a:r>
              <a:rPr lang="en-GB" sz="2000">
                <a:solidFill>
                  <a:schemeClr val="tx1">
                    <a:lumMod val="75000"/>
                    <a:lumOff val="25000"/>
                  </a:schemeClr>
                </a:solidFill>
              </a:rPr>
              <a:t> </a:t>
            </a:r>
            <a:r>
              <a:rPr lang="en-GB" sz="2000" err="1">
                <a:solidFill>
                  <a:schemeClr val="tx1">
                    <a:lumMod val="75000"/>
                    <a:lumOff val="25000"/>
                  </a:schemeClr>
                </a:solidFill>
              </a:rPr>
              <a:t>ddysgu</a:t>
            </a:r>
            <a:r>
              <a:rPr lang="en-GB" sz="2000">
                <a:solidFill>
                  <a:schemeClr val="tx1">
                    <a:lumMod val="75000"/>
                    <a:lumOff val="25000"/>
                  </a:schemeClr>
                </a:solidFill>
              </a:rPr>
              <a:t> ac addysgu </a:t>
            </a:r>
            <a:r>
              <a:rPr lang="en-GB" sz="2000" err="1">
                <a:solidFill>
                  <a:schemeClr val="tx1">
                    <a:lumMod val="75000"/>
                    <a:lumOff val="25000"/>
                  </a:schemeClr>
                </a:solidFill>
              </a:rPr>
              <a:t>eleni</a:t>
            </a:r>
            <a:r>
              <a:rPr lang="en-GB" sz="2000">
                <a:solidFill>
                  <a:schemeClr val="tx1">
                    <a:lumMod val="75000"/>
                    <a:lumOff val="25000"/>
                  </a:schemeClr>
                </a:solidFill>
              </a:rPr>
              <a:t> </a:t>
            </a:r>
            <a:r>
              <a:rPr lang="en-GB" sz="2000" err="1">
                <a:solidFill>
                  <a:schemeClr val="tx1">
                    <a:lumMod val="75000"/>
                    <a:lumOff val="25000"/>
                  </a:schemeClr>
                </a:solidFill>
              </a:rPr>
              <a:t>byddwn</a:t>
            </a:r>
            <a:r>
              <a:rPr lang="en-GB" sz="2000">
                <a:solidFill>
                  <a:schemeClr val="tx1">
                    <a:lumMod val="75000"/>
                    <a:lumOff val="25000"/>
                  </a:schemeClr>
                </a:solidFill>
              </a:rPr>
              <a:t> hefyd yn gallu </a:t>
            </a:r>
            <a:r>
              <a:rPr lang="en-GB" sz="2000" err="1">
                <a:solidFill>
                  <a:schemeClr val="tx1">
                    <a:lumMod val="75000"/>
                    <a:lumOff val="25000"/>
                  </a:schemeClr>
                </a:solidFill>
              </a:rPr>
              <a:t>adrodd</a:t>
            </a:r>
            <a:r>
              <a:rPr lang="en-GB" sz="2000">
                <a:solidFill>
                  <a:schemeClr val="tx1">
                    <a:lumMod val="75000"/>
                    <a:lumOff val="25000"/>
                  </a:schemeClr>
                </a:solidFill>
              </a:rPr>
              <a:t> </a:t>
            </a:r>
            <a:r>
              <a:rPr lang="en-GB" sz="2000" err="1">
                <a:solidFill>
                  <a:schemeClr val="tx1">
                    <a:lumMod val="75000"/>
                    <a:lumOff val="25000"/>
                  </a:schemeClr>
                </a:solidFill>
              </a:rPr>
              <a:t>ar</a:t>
            </a:r>
            <a:r>
              <a:rPr lang="en-GB" sz="2000">
                <a:solidFill>
                  <a:schemeClr val="tx1">
                    <a:lumMod val="75000"/>
                    <a:lumOff val="25000"/>
                  </a:schemeClr>
                </a:solidFill>
              </a:rPr>
              <a:t> </a:t>
            </a:r>
            <a:r>
              <a:rPr lang="en-GB" sz="2000" err="1">
                <a:solidFill>
                  <a:schemeClr val="tx1">
                    <a:lumMod val="75000"/>
                    <a:lumOff val="25000"/>
                  </a:schemeClr>
                </a:solidFill>
              </a:rPr>
              <a:t>ddatblygiad</a:t>
            </a:r>
            <a:r>
              <a:rPr lang="en-GB" sz="2000">
                <a:solidFill>
                  <a:schemeClr val="tx1">
                    <a:lumMod val="75000"/>
                    <a:lumOff val="25000"/>
                  </a:schemeClr>
                </a:solidFill>
              </a:rPr>
              <a:t> eich </a:t>
            </a:r>
            <a:r>
              <a:rPr lang="en-GB" sz="2000" b="1">
                <a:solidFill>
                  <a:schemeClr val="tx1">
                    <a:lumMod val="75000"/>
                    <a:lumOff val="25000"/>
                  </a:schemeClr>
                </a:solidFill>
              </a:rPr>
              <a:t>sgiliau </a:t>
            </a:r>
            <a:r>
              <a:rPr lang="en-GB" sz="2000" b="1" err="1">
                <a:solidFill>
                  <a:schemeClr val="tx1">
                    <a:lumMod val="75000"/>
                    <a:lumOff val="25000"/>
                  </a:schemeClr>
                </a:solidFill>
              </a:rPr>
              <a:t>TGCh</a:t>
            </a:r>
            <a:r>
              <a:rPr lang="en-GB" sz="2000" b="1">
                <a:solidFill>
                  <a:schemeClr val="tx1">
                    <a:lumMod val="75000"/>
                    <a:lumOff val="25000"/>
                  </a:schemeClr>
                </a:solidFill>
              </a:rPr>
              <a:t> </a:t>
            </a:r>
            <a:r>
              <a:rPr lang="en-GB" sz="2000" err="1">
                <a:solidFill>
                  <a:schemeClr val="tx1">
                    <a:lumMod val="75000"/>
                    <a:lumOff val="25000"/>
                  </a:schemeClr>
                </a:solidFill>
              </a:rPr>
              <a:t>a’ch</a:t>
            </a:r>
            <a:r>
              <a:rPr lang="en-GB" sz="2000">
                <a:solidFill>
                  <a:schemeClr val="tx1">
                    <a:lumMod val="75000"/>
                    <a:lumOff val="25000"/>
                  </a:schemeClr>
                </a:solidFill>
              </a:rPr>
              <a:t> </a:t>
            </a:r>
            <a:r>
              <a:rPr lang="en-GB" sz="2000" b="1">
                <a:solidFill>
                  <a:schemeClr val="tx1">
                    <a:lumMod val="75000"/>
                    <a:lumOff val="25000"/>
                  </a:schemeClr>
                </a:solidFill>
              </a:rPr>
              <a:t>gallu </a:t>
            </a:r>
            <a:r>
              <a:rPr lang="en-GB" sz="2000" b="1" err="1">
                <a:solidFill>
                  <a:schemeClr val="tx1">
                    <a:lumMod val="75000"/>
                    <a:lumOff val="25000"/>
                  </a:schemeClr>
                </a:solidFill>
              </a:rPr>
              <a:t>i</a:t>
            </a:r>
            <a:r>
              <a:rPr lang="en-GB" sz="2000" b="1">
                <a:solidFill>
                  <a:schemeClr val="tx1">
                    <a:lumMod val="75000"/>
                    <a:lumOff val="25000"/>
                  </a:schemeClr>
                </a:solidFill>
              </a:rPr>
              <a:t> </a:t>
            </a:r>
            <a:r>
              <a:rPr lang="en-GB" sz="2000" b="1" err="1">
                <a:solidFill>
                  <a:schemeClr val="tx1">
                    <a:lumMod val="75000"/>
                    <a:lumOff val="25000"/>
                  </a:schemeClr>
                </a:solidFill>
              </a:rPr>
              <a:t>addasu</a:t>
            </a:r>
            <a:r>
              <a:rPr lang="en-GB" sz="2000" b="1">
                <a:solidFill>
                  <a:schemeClr val="tx1">
                    <a:lumMod val="75000"/>
                    <a:lumOff val="25000"/>
                  </a:schemeClr>
                </a:solidFill>
              </a:rPr>
              <a:t> </a:t>
            </a:r>
            <a:r>
              <a:rPr lang="en-GB" sz="2000" b="1" err="1">
                <a:solidFill>
                  <a:schemeClr val="tx1">
                    <a:lumMod val="75000"/>
                    <a:lumOff val="25000"/>
                  </a:schemeClr>
                </a:solidFill>
              </a:rPr>
              <a:t>i</a:t>
            </a:r>
            <a:r>
              <a:rPr lang="en-GB" sz="2000" b="1">
                <a:solidFill>
                  <a:schemeClr val="tx1">
                    <a:lumMod val="75000"/>
                    <a:lumOff val="25000"/>
                  </a:schemeClr>
                </a:solidFill>
              </a:rPr>
              <a:t> </a:t>
            </a:r>
            <a:r>
              <a:rPr lang="en-GB" sz="2000" b="1" err="1">
                <a:solidFill>
                  <a:schemeClr val="tx1">
                    <a:lumMod val="75000"/>
                    <a:lumOff val="25000"/>
                  </a:schemeClr>
                </a:solidFill>
              </a:rPr>
              <a:t>gwrdd</a:t>
            </a:r>
            <a:r>
              <a:rPr lang="en-GB" sz="2000" b="1">
                <a:solidFill>
                  <a:schemeClr val="tx1">
                    <a:lumMod val="75000"/>
                    <a:lumOff val="25000"/>
                  </a:schemeClr>
                </a:solidFill>
              </a:rPr>
              <a:t> </a:t>
            </a:r>
            <a:r>
              <a:rPr lang="en-GB" sz="2000" b="1">
                <a:solidFill>
                  <a:schemeClr val="tx1">
                    <a:lumMod val="75000"/>
                    <a:lumOff val="25000"/>
                  </a:schemeClr>
                </a:solidFill>
                <a:cs typeface="Arial" panose="020B0604020202020204" pitchFamily="34" charset="0"/>
              </a:rPr>
              <a:t>â </a:t>
            </a:r>
            <a:r>
              <a:rPr lang="en-GB" sz="2000" b="1" err="1">
                <a:solidFill>
                  <a:schemeClr val="tx1">
                    <a:lumMod val="75000"/>
                    <a:lumOff val="25000"/>
                  </a:schemeClr>
                </a:solidFill>
                <a:cs typeface="Arial" panose="020B0604020202020204" pitchFamily="34" charset="0"/>
              </a:rPr>
              <a:t>heriau</a:t>
            </a:r>
            <a:r>
              <a:rPr lang="en-GB" sz="2000" b="1">
                <a:solidFill>
                  <a:schemeClr val="tx1">
                    <a:lumMod val="75000"/>
                    <a:lumOff val="25000"/>
                  </a:schemeClr>
                </a:solidFill>
              </a:rPr>
              <a:t> newydd</a:t>
            </a:r>
            <a:r>
              <a:rPr lang="en-GB" sz="2000">
                <a:solidFill>
                  <a:schemeClr val="tx1">
                    <a:lumMod val="75000"/>
                    <a:lumOff val="25000"/>
                  </a:schemeClr>
                </a:solidFill>
              </a:rPr>
              <a:t> – sgiliau </a:t>
            </a:r>
            <a:r>
              <a:rPr lang="en-GB" sz="2000" err="1">
                <a:solidFill>
                  <a:schemeClr val="tx1">
                    <a:lumMod val="75000"/>
                    <a:lumOff val="25000"/>
                  </a:schemeClr>
                </a:solidFill>
              </a:rPr>
              <a:t>allweddol</a:t>
            </a:r>
            <a:r>
              <a:rPr lang="en-GB" sz="2000">
                <a:solidFill>
                  <a:schemeClr val="tx1">
                    <a:lumMod val="75000"/>
                    <a:lumOff val="25000"/>
                  </a:schemeClr>
                </a:solidFill>
              </a:rPr>
              <a:t> </a:t>
            </a:r>
            <a:r>
              <a:rPr lang="en-GB" sz="2000" err="1">
                <a:solidFill>
                  <a:schemeClr val="tx1">
                    <a:lumMod val="75000"/>
                    <a:lumOff val="25000"/>
                  </a:schemeClr>
                </a:solidFill>
              </a:rPr>
              <a:t>i</a:t>
            </a:r>
            <a:r>
              <a:rPr lang="en-GB" sz="2000">
                <a:solidFill>
                  <a:schemeClr val="tx1">
                    <a:lumMod val="75000"/>
                    <a:lumOff val="25000"/>
                  </a:schemeClr>
                </a:solidFill>
              </a:rPr>
              <a:t> </a:t>
            </a:r>
            <a:r>
              <a:rPr lang="en-GB" sz="2000" err="1">
                <a:solidFill>
                  <a:schemeClr val="tx1">
                    <a:lumMod val="75000"/>
                    <a:lumOff val="25000"/>
                  </a:schemeClr>
                </a:solidFill>
              </a:rPr>
              <a:t>gyflogwyr</a:t>
            </a:r>
            <a:r>
              <a:rPr lang="en-GB" sz="2000">
                <a:solidFill>
                  <a:schemeClr val="tx1">
                    <a:lumMod val="75000"/>
                    <a:lumOff val="25000"/>
                  </a:schemeClr>
                </a:solidFill>
              </a:rPr>
              <a:t>.</a:t>
            </a:r>
          </a:p>
        </p:txBody>
      </p:sp>
      <p:pic>
        <p:nvPicPr>
          <p:cNvPr id="5" name="Picture 4"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8159" y="441510"/>
            <a:ext cx="2246190" cy="895775"/>
          </a:xfrm>
          <a:prstGeom prst="rect">
            <a:avLst/>
          </a:prstGeom>
        </p:spPr>
      </p:pic>
      <p:pic>
        <p:nvPicPr>
          <p:cNvPr id="3" name="Picture 2" descr="A+ Essays: A Structured Approach to Successful Essay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38424" y="3975992"/>
            <a:ext cx="2182813" cy="1227832"/>
          </a:xfrm>
          <a:prstGeom prst="rect">
            <a:avLst/>
          </a:prstGeom>
        </p:spPr>
      </p:pic>
    </p:spTree>
    <p:extLst>
      <p:ext uri="{BB962C8B-B14F-4D97-AF65-F5344CB8AC3E}">
        <p14:creationId xmlns:p14="http://schemas.microsoft.com/office/powerpoint/2010/main" val="29238550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92EC4-C6A3-49AF-9E31-7E39A5418CC7}"/>
              </a:ext>
            </a:extLst>
          </p:cNvPr>
          <p:cNvSpPr>
            <a:spLocks noGrp="1"/>
          </p:cNvSpPr>
          <p:nvPr>
            <p:ph type="title"/>
          </p:nvPr>
        </p:nvSpPr>
        <p:spPr/>
        <p:txBody>
          <a:bodyPr>
            <a:normAutofit/>
          </a:bodyPr>
          <a:lstStyle/>
          <a:p>
            <a:r>
              <a:rPr lang="en-GB" b="1" err="1">
                <a:solidFill>
                  <a:schemeClr val="accent5"/>
                </a:solidFill>
              </a:rPr>
              <a:t>Tystysgrif</a:t>
            </a:r>
            <a:r>
              <a:rPr lang="en-GB" b="1">
                <a:solidFill>
                  <a:schemeClr val="accent5"/>
                </a:solidFill>
              </a:rPr>
              <a:t> </a:t>
            </a:r>
            <a:r>
              <a:rPr lang="en-GB" b="1" err="1">
                <a:solidFill>
                  <a:schemeClr val="accent5"/>
                </a:solidFill>
              </a:rPr>
              <a:t>sgiliau</a:t>
            </a:r>
            <a:r>
              <a:rPr lang="en-GB" b="1">
                <a:solidFill>
                  <a:schemeClr val="accent5"/>
                </a:solidFill>
              </a:rPr>
              <a:t> </a:t>
            </a:r>
            <a:r>
              <a:rPr lang="en-GB" b="1" err="1">
                <a:solidFill>
                  <a:schemeClr val="accent5"/>
                </a:solidFill>
              </a:rPr>
              <a:t>iaith</a:t>
            </a:r>
            <a:br>
              <a:rPr lang="en-GB"/>
            </a:br>
            <a:r>
              <a:rPr lang="en-GB"/>
              <a:t> language  SKILLS certificate</a:t>
            </a:r>
            <a:endParaRPr lang="cy-GB"/>
          </a:p>
        </p:txBody>
      </p:sp>
      <p:sp>
        <p:nvSpPr>
          <p:cNvPr id="3" name="Content Placeholder 2">
            <a:extLst>
              <a:ext uri="{FF2B5EF4-FFF2-40B4-BE49-F238E27FC236}">
                <a16:creationId xmlns:a16="http://schemas.microsoft.com/office/drawing/2014/main" id="{5E8CACAC-6C5E-436A-A6D1-38AE8EBE5289}"/>
              </a:ext>
            </a:extLst>
          </p:cNvPr>
          <p:cNvSpPr>
            <a:spLocks noGrp="1"/>
          </p:cNvSpPr>
          <p:nvPr>
            <p:ph sz="half" idx="1"/>
          </p:nvPr>
        </p:nvSpPr>
        <p:spPr/>
        <p:txBody>
          <a:bodyPr>
            <a:normAutofit fontScale="77500" lnSpcReduction="20000"/>
          </a:bodyPr>
          <a:lstStyle/>
          <a:p>
            <a:r>
              <a:rPr lang="cy-GB" b="1">
                <a:latin typeface="Montserrat"/>
              </a:rPr>
              <a:t>Tystysgrif Sgiliau Iaith</a:t>
            </a:r>
          </a:p>
          <a:p>
            <a:r>
              <a:rPr lang="cy-GB">
                <a:latin typeface="Montserrat"/>
              </a:rPr>
              <a:t>Datblygodd y Coleg Cymraeg Cenedlaethol y Dystysgrif Sgiliau Iaith i roi tystiolaeth i fyfyrwyr yng Nghymru o'u sgiliau iaith i'w cyflwyno i gyflogwyr yn y dyfodol. Mae'r dystysgrif yn cael ei chydnabod gan gyflogwyr mor amlwg â Llywodraeth Cymru ac ITV Cymru fel tystiolaeth amlwg o'ch gallu i weithio drwy gyfrwng y Gymraeg. Bydd yn ychwanegiad gwych i'ch CV.</a:t>
            </a:r>
          </a:p>
          <a:p>
            <a:r>
              <a:rPr lang="cy-GB">
                <a:latin typeface="Montserrat"/>
              </a:rPr>
              <a:t>Dysgwch sut i ennill y dystysgrif drwy fynd i wefan y Coleg Cymraeg Cenedlaethol</a:t>
            </a:r>
          </a:p>
          <a:p>
            <a:r>
              <a:rPr lang="cy-GB">
                <a:latin typeface="Montserrat"/>
              </a:rPr>
              <a:t>Cynhelir cyfarfod ym mis Hydref i drafod ymhellach gyda’r rhai sydd â diddordeb i ddarganfod mwy</a:t>
            </a:r>
          </a:p>
          <a:p>
            <a:r>
              <a:rPr lang="cy-GB">
                <a:latin typeface="Montserrat"/>
                <a:hlinkClick r:id="rId2"/>
              </a:rPr>
              <a:t>MWY O WYBODAETH YMA</a:t>
            </a:r>
            <a:endParaRPr lang="cy-GB">
              <a:latin typeface="Montserrat"/>
            </a:endParaRPr>
          </a:p>
          <a:p>
            <a:endParaRPr lang="cy-GB"/>
          </a:p>
        </p:txBody>
      </p:sp>
      <p:sp>
        <p:nvSpPr>
          <p:cNvPr id="4" name="Content Placeholder 3">
            <a:extLst>
              <a:ext uri="{FF2B5EF4-FFF2-40B4-BE49-F238E27FC236}">
                <a16:creationId xmlns:a16="http://schemas.microsoft.com/office/drawing/2014/main" id="{E74A274F-18F4-423A-A928-4EC31ADA0775}"/>
              </a:ext>
            </a:extLst>
          </p:cNvPr>
          <p:cNvSpPr>
            <a:spLocks noGrp="1"/>
          </p:cNvSpPr>
          <p:nvPr>
            <p:ph sz="half" idx="2"/>
          </p:nvPr>
        </p:nvSpPr>
        <p:spPr/>
        <p:txBody>
          <a:bodyPr>
            <a:normAutofit fontScale="77500" lnSpcReduction="20000"/>
          </a:bodyPr>
          <a:lstStyle/>
          <a:p>
            <a:pPr algn="l"/>
            <a:r>
              <a:rPr lang="en-GB" b="1" i="0">
                <a:solidFill>
                  <a:srgbClr val="666666"/>
                </a:solidFill>
                <a:effectLst/>
                <a:latin typeface="Montserrat"/>
              </a:rPr>
              <a:t>Language Skills Certificate</a:t>
            </a:r>
            <a:endParaRPr lang="en-GB" b="0" i="0">
              <a:solidFill>
                <a:srgbClr val="666666"/>
              </a:solidFill>
              <a:effectLst/>
              <a:latin typeface="Montserrat"/>
            </a:endParaRPr>
          </a:p>
          <a:p>
            <a:pPr algn="l"/>
            <a:r>
              <a:rPr lang="en-GB" b="0" i="0">
                <a:solidFill>
                  <a:srgbClr val="666666"/>
                </a:solidFill>
                <a:effectLst/>
                <a:latin typeface="Montserrat"/>
              </a:rPr>
              <a:t>Coleg Cymraeg </a:t>
            </a:r>
            <a:r>
              <a:rPr lang="en-GB" b="0" i="0" err="1">
                <a:solidFill>
                  <a:srgbClr val="666666"/>
                </a:solidFill>
                <a:effectLst/>
                <a:latin typeface="Montserrat"/>
              </a:rPr>
              <a:t>Cenedlaethol</a:t>
            </a:r>
            <a:r>
              <a:rPr lang="en-GB" b="0" i="0">
                <a:solidFill>
                  <a:srgbClr val="666666"/>
                </a:solidFill>
                <a:effectLst/>
                <a:latin typeface="Montserrat"/>
              </a:rPr>
              <a:t> developed the Language Skills Certificate to give students in Wales evidence of their language skills to present to future employers. The certificate is recognised by employers as prominent as the Welsh Government and ITV Wales as demonstrable evidence of your ability to work through the medium of Welsh. It’ll be a great addition to your CV.</a:t>
            </a:r>
          </a:p>
          <a:p>
            <a:pPr algn="l"/>
            <a:r>
              <a:rPr lang="en-GB" b="0" i="0">
                <a:solidFill>
                  <a:srgbClr val="666666"/>
                </a:solidFill>
                <a:effectLst/>
                <a:latin typeface="Montserrat"/>
              </a:rPr>
              <a:t>Find out how to gain the certificate by visiting the </a:t>
            </a:r>
            <a:r>
              <a:rPr lang="en-GB" b="0" i="0">
                <a:solidFill>
                  <a:srgbClr val="777777"/>
                </a:solidFill>
                <a:effectLst/>
                <a:latin typeface="Montserrat"/>
                <a:hlinkClick r:id="rId3"/>
              </a:rPr>
              <a:t>Coleg Cymraeg </a:t>
            </a:r>
            <a:r>
              <a:rPr lang="en-GB" b="0" i="0" err="1">
                <a:solidFill>
                  <a:srgbClr val="777777"/>
                </a:solidFill>
                <a:effectLst/>
                <a:latin typeface="Montserrat"/>
                <a:hlinkClick r:id="rId3"/>
              </a:rPr>
              <a:t>Cenedlaethol</a:t>
            </a:r>
            <a:r>
              <a:rPr lang="en-GB" b="0" i="0">
                <a:solidFill>
                  <a:srgbClr val="777777"/>
                </a:solidFill>
                <a:effectLst/>
                <a:latin typeface="Montserrat"/>
                <a:hlinkClick r:id="rId3"/>
              </a:rPr>
              <a:t> website</a:t>
            </a:r>
            <a:endParaRPr lang="en-GB" b="0" i="0">
              <a:solidFill>
                <a:srgbClr val="777777"/>
              </a:solidFill>
              <a:effectLst/>
              <a:latin typeface="Montserrat"/>
            </a:endParaRPr>
          </a:p>
          <a:p>
            <a:pPr algn="l"/>
            <a:r>
              <a:rPr lang="en-GB">
                <a:solidFill>
                  <a:srgbClr val="777777"/>
                </a:solidFill>
                <a:latin typeface="Montserrat"/>
              </a:rPr>
              <a:t>A meeting will be held in October for those interested in finding out more</a:t>
            </a:r>
          </a:p>
          <a:p>
            <a:pPr algn="l"/>
            <a:r>
              <a:rPr lang="en-GB" b="0" i="0">
                <a:solidFill>
                  <a:srgbClr val="666666"/>
                </a:solidFill>
                <a:effectLst/>
                <a:latin typeface="Montserrat"/>
                <a:hlinkClick r:id="rId3"/>
              </a:rPr>
              <a:t>FIND MORE INFORMATION HERE</a:t>
            </a:r>
            <a:endParaRPr lang="en-GB" b="0" i="0">
              <a:solidFill>
                <a:srgbClr val="666666"/>
              </a:solidFill>
              <a:effectLst/>
              <a:latin typeface="Montserrat"/>
            </a:endParaRPr>
          </a:p>
          <a:p>
            <a:endParaRPr lang="cy-GB"/>
          </a:p>
        </p:txBody>
      </p:sp>
    </p:spTree>
    <p:extLst>
      <p:ext uri="{BB962C8B-B14F-4D97-AF65-F5344CB8AC3E}">
        <p14:creationId xmlns:p14="http://schemas.microsoft.com/office/powerpoint/2010/main" val="39124243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3D9B5-F897-452A-95FD-CB6C4BDBFA7C}"/>
              </a:ext>
            </a:extLst>
          </p:cNvPr>
          <p:cNvSpPr>
            <a:spLocks noGrp="1"/>
          </p:cNvSpPr>
          <p:nvPr>
            <p:ph type="title"/>
          </p:nvPr>
        </p:nvSpPr>
        <p:spPr/>
        <p:txBody>
          <a:bodyPr/>
          <a:lstStyle/>
          <a:p>
            <a:r>
              <a:rPr lang="en-GB" b="1">
                <a:solidFill>
                  <a:schemeClr val="accent5"/>
                </a:solidFill>
              </a:rPr>
              <a:t>BWRSARIAETHAU CYMRAEG</a:t>
            </a:r>
            <a:br>
              <a:rPr lang="en-GB"/>
            </a:br>
            <a:r>
              <a:rPr lang="en-GB" b="1"/>
              <a:t>WELSH LANGUAGE BURSARIES</a:t>
            </a:r>
            <a:endParaRPr lang="cy-GB" b="1"/>
          </a:p>
        </p:txBody>
      </p:sp>
      <p:sp>
        <p:nvSpPr>
          <p:cNvPr id="3" name="Content Placeholder 2">
            <a:extLst>
              <a:ext uri="{FF2B5EF4-FFF2-40B4-BE49-F238E27FC236}">
                <a16:creationId xmlns:a16="http://schemas.microsoft.com/office/drawing/2014/main" id="{1675335E-C218-4D24-8B0E-790EF8D6306C}"/>
              </a:ext>
            </a:extLst>
          </p:cNvPr>
          <p:cNvSpPr>
            <a:spLocks noGrp="1"/>
          </p:cNvSpPr>
          <p:nvPr>
            <p:ph sz="half" idx="1"/>
          </p:nvPr>
        </p:nvSpPr>
        <p:spPr/>
        <p:txBody>
          <a:bodyPr>
            <a:normAutofit fontScale="47500" lnSpcReduction="20000"/>
          </a:bodyPr>
          <a:lstStyle/>
          <a:p>
            <a:r>
              <a:rPr lang="cy-GB"/>
              <a:t>Cymryd Modiwl yn y Gymraeg</a:t>
            </a:r>
          </a:p>
          <a:p>
            <a:r>
              <a:rPr lang="cy-GB"/>
              <a:t>P'un a ydych eisoes yn rhugl yn yr iaith neu'n ddysgwr hyfedr, mae cyfleoedd i chi gymryd rhai modiwlau drwy gyfrwng y Gymraeg.</a:t>
            </a:r>
          </a:p>
          <a:p>
            <a:r>
              <a:rPr lang="cy-GB"/>
              <a:t>Mae'r manteision i ddatblygu eich sgiliau iaith Gymraeg tra yn y brifysgol yn anfesuradwy yn enwedig ym maes addysg. Bydd cymryd modiwl yn y Gymraeg yn:</a:t>
            </a:r>
          </a:p>
          <a:p>
            <a:r>
              <a:rPr lang="cy-GB"/>
              <a:t>Rhoi cyfle i chi ddatblygu eich sgiliau iaith ar lefel uwch</a:t>
            </a:r>
          </a:p>
          <a:p>
            <a:r>
              <a:rPr lang="cy-GB"/>
              <a:t>Manteisio i'r eithaf ar y sgiliau sydd gennych eisoes</a:t>
            </a:r>
          </a:p>
          <a:p>
            <a:r>
              <a:rPr lang="cy-GB"/>
              <a:t>Caniatáu i chi ddod i adnabod siaradwyr Cymraeg eraill ar eich cwrs</a:t>
            </a:r>
          </a:p>
          <a:p>
            <a:r>
              <a:rPr lang="cy-GB"/>
              <a:t>Eich gwneud yn fwy deniadol i gyflogwyr yn y sectorau cyhoeddus a phreifat yng Nghymru sy'n tystio bod cyflogi staff dwyieithog yn well ar gyfer busnes</a:t>
            </a:r>
          </a:p>
          <a:p>
            <a:r>
              <a:rPr lang="cy-GB"/>
              <a:t>Rhoi mynediad i chi at </a:t>
            </a:r>
            <a:r>
              <a:rPr lang="cy-GB">
                <a:hlinkClick r:id="rId2"/>
              </a:rPr>
              <a:t>fwrsariaethau</a:t>
            </a:r>
            <a:r>
              <a:rPr lang="cy-GB"/>
              <a:t> gan y Coleg Cymraeg Cenedlaethol</a:t>
            </a:r>
          </a:p>
          <a:p>
            <a:r>
              <a:rPr lang="cy-GB"/>
              <a:t>Os oes gennych unrhyw ymholiadau am gymryd modiwlau drwy'r Gymraeg, cysylltwch â mi a Bethan Wyn Davies (cynrychiolydd y Coleg Cymraeg Cenedlaethol) drwy e-bostio b.davies@pcydds.ac.uk neu ffonio 01267 676618</a:t>
            </a:r>
          </a:p>
          <a:p>
            <a:endParaRPr lang="cy-GB"/>
          </a:p>
          <a:p>
            <a:endParaRPr lang="cy-GB"/>
          </a:p>
          <a:p>
            <a:endParaRPr lang="cy-GB"/>
          </a:p>
          <a:p>
            <a:endParaRPr lang="cy-GB"/>
          </a:p>
        </p:txBody>
      </p:sp>
      <p:sp>
        <p:nvSpPr>
          <p:cNvPr id="4" name="Content Placeholder 3">
            <a:extLst>
              <a:ext uri="{FF2B5EF4-FFF2-40B4-BE49-F238E27FC236}">
                <a16:creationId xmlns:a16="http://schemas.microsoft.com/office/drawing/2014/main" id="{FCDABDA1-CA85-41B7-BB85-E558E63B5FEC}"/>
              </a:ext>
            </a:extLst>
          </p:cNvPr>
          <p:cNvSpPr>
            <a:spLocks noGrp="1"/>
          </p:cNvSpPr>
          <p:nvPr>
            <p:ph sz="half" idx="2"/>
          </p:nvPr>
        </p:nvSpPr>
        <p:spPr/>
        <p:txBody>
          <a:bodyPr>
            <a:normAutofit fontScale="47500" lnSpcReduction="20000"/>
          </a:bodyPr>
          <a:lstStyle/>
          <a:p>
            <a:pPr algn="l"/>
            <a:r>
              <a:rPr lang="en-GB" sz="2500" b="1" i="0">
                <a:solidFill>
                  <a:srgbClr val="666666"/>
                </a:solidFill>
                <a:effectLst/>
                <a:latin typeface="Montserrat"/>
              </a:rPr>
              <a:t>Take a Module in Welsh</a:t>
            </a:r>
            <a:endParaRPr lang="en-GB" sz="2500" b="0" i="0">
              <a:solidFill>
                <a:srgbClr val="666666"/>
              </a:solidFill>
              <a:effectLst/>
              <a:latin typeface="Montserrat"/>
            </a:endParaRPr>
          </a:p>
          <a:p>
            <a:pPr algn="l"/>
            <a:r>
              <a:rPr lang="en-GB" sz="2500" b="0" i="0">
                <a:solidFill>
                  <a:srgbClr val="666666"/>
                </a:solidFill>
                <a:effectLst/>
                <a:latin typeface="Montserrat"/>
              </a:rPr>
              <a:t>Whether you’re already fluent in the language or a proficient learner, there are opportunities for you to take some modules through the medium of Welsh.</a:t>
            </a:r>
          </a:p>
          <a:p>
            <a:pPr algn="l"/>
            <a:r>
              <a:rPr lang="en-GB" sz="2500" b="0" i="0">
                <a:solidFill>
                  <a:srgbClr val="666666"/>
                </a:solidFill>
                <a:effectLst/>
                <a:latin typeface="Montserrat"/>
              </a:rPr>
              <a:t>The benefits to developing your Welsh language skills whilst at </a:t>
            </a:r>
            <a:r>
              <a:rPr lang="en-GB" sz="2500" b="0" i="0" err="1">
                <a:solidFill>
                  <a:srgbClr val="666666"/>
                </a:solidFill>
                <a:effectLst/>
                <a:latin typeface="Montserrat"/>
              </a:rPr>
              <a:t>uni</a:t>
            </a:r>
            <a:r>
              <a:rPr lang="en-GB" sz="2500" b="0" i="0">
                <a:solidFill>
                  <a:srgbClr val="666666"/>
                </a:solidFill>
                <a:effectLst/>
                <a:latin typeface="Montserrat"/>
              </a:rPr>
              <a:t> are immeasurable particularly in the field of education. Taking a module in Welsh will:</a:t>
            </a:r>
          </a:p>
          <a:p>
            <a:pPr algn="l">
              <a:buFont typeface="Arial" panose="020B0604020202020204" pitchFamily="34" charset="0"/>
              <a:buChar char="•"/>
            </a:pPr>
            <a:r>
              <a:rPr lang="en-GB" sz="2500" b="0" i="0">
                <a:solidFill>
                  <a:srgbClr val="666666"/>
                </a:solidFill>
                <a:effectLst/>
                <a:latin typeface="Montserrat"/>
              </a:rPr>
              <a:t>Give you the opportunity to develop your language skills at a higher level</a:t>
            </a:r>
          </a:p>
          <a:p>
            <a:pPr algn="l">
              <a:buFont typeface="Arial" panose="020B0604020202020204" pitchFamily="34" charset="0"/>
              <a:buChar char="•"/>
            </a:pPr>
            <a:r>
              <a:rPr lang="en-GB" sz="2500" b="0" i="0">
                <a:solidFill>
                  <a:srgbClr val="666666"/>
                </a:solidFill>
                <a:effectLst/>
                <a:latin typeface="Montserrat"/>
              </a:rPr>
              <a:t>Make the most of the skills you already have</a:t>
            </a:r>
          </a:p>
          <a:p>
            <a:pPr algn="l">
              <a:buFont typeface="Arial" panose="020B0604020202020204" pitchFamily="34" charset="0"/>
              <a:buChar char="•"/>
            </a:pPr>
            <a:r>
              <a:rPr lang="en-GB" sz="2500" b="0" i="0">
                <a:solidFill>
                  <a:srgbClr val="666666"/>
                </a:solidFill>
                <a:effectLst/>
                <a:latin typeface="Montserrat"/>
              </a:rPr>
              <a:t>Allow you to get to know other Welsh speakers on your course</a:t>
            </a:r>
          </a:p>
          <a:p>
            <a:pPr algn="l">
              <a:buFont typeface="Arial" panose="020B0604020202020204" pitchFamily="34" charset="0"/>
              <a:buChar char="•"/>
            </a:pPr>
            <a:r>
              <a:rPr lang="en-GB" sz="2500" b="0" i="0">
                <a:solidFill>
                  <a:srgbClr val="666666"/>
                </a:solidFill>
                <a:effectLst/>
                <a:latin typeface="Montserrat"/>
              </a:rPr>
              <a:t>Make you more appealing to employers in Welsh public and private sectors who testify that employing bilingual staff is better for business</a:t>
            </a:r>
          </a:p>
          <a:p>
            <a:pPr algn="l">
              <a:buFont typeface="Arial" panose="020B0604020202020204" pitchFamily="34" charset="0"/>
              <a:buChar char="•"/>
            </a:pPr>
            <a:r>
              <a:rPr lang="en-GB" sz="2500" b="0" i="0">
                <a:solidFill>
                  <a:srgbClr val="666666"/>
                </a:solidFill>
                <a:effectLst/>
                <a:latin typeface="Montserrat"/>
              </a:rPr>
              <a:t>Give you access to </a:t>
            </a:r>
            <a:r>
              <a:rPr lang="en-GB" sz="2500" b="0" i="0">
                <a:solidFill>
                  <a:srgbClr val="777777"/>
                </a:solidFill>
                <a:effectLst/>
                <a:latin typeface="Montserrat"/>
                <a:hlinkClick r:id="rId3"/>
              </a:rPr>
              <a:t>bursaries</a:t>
            </a:r>
            <a:r>
              <a:rPr lang="en-GB" sz="2500" b="0" i="0">
                <a:solidFill>
                  <a:srgbClr val="777777"/>
                </a:solidFill>
                <a:effectLst/>
                <a:latin typeface="Montserrat"/>
              </a:rPr>
              <a:t> </a:t>
            </a:r>
            <a:r>
              <a:rPr lang="en-GB" sz="2500" b="0" i="0">
                <a:solidFill>
                  <a:srgbClr val="666666"/>
                </a:solidFill>
                <a:effectLst/>
                <a:latin typeface="Montserrat"/>
              </a:rPr>
              <a:t>from the Coleg Cymraeg </a:t>
            </a:r>
            <a:r>
              <a:rPr lang="en-GB" sz="2500" b="0" i="0" err="1">
                <a:solidFill>
                  <a:srgbClr val="666666"/>
                </a:solidFill>
                <a:effectLst/>
                <a:latin typeface="Montserrat"/>
              </a:rPr>
              <a:t>Cenedlaethol</a:t>
            </a:r>
            <a:endParaRPr lang="en-GB" sz="2500" b="0" i="0">
              <a:solidFill>
                <a:srgbClr val="666666"/>
              </a:solidFill>
              <a:effectLst/>
              <a:latin typeface="Montserrat"/>
            </a:endParaRPr>
          </a:p>
          <a:p>
            <a:pPr algn="l"/>
            <a:r>
              <a:rPr lang="en-GB" sz="2500" b="0" i="0">
                <a:solidFill>
                  <a:srgbClr val="666666"/>
                </a:solidFill>
                <a:effectLst/>
                <a:latin typeface="Montserrat"/>
              </a:rPr>
              <a:t>If you have any queries about taking modules through the Welsh Language, contact myself and Bethan Wyn Davies (Coleg Cymraeg </a:t>
            </a:r>
            <a:r>
              <a:rPr lang="en-GB" sz="2500" b="0" i="0" err="1">
                <a:solidFill>
                  <a:srgbClr val="666666"/>
                </a:solidFill>
                <a:effectLst/>
                <a:latin typeface="Montserrat"/>
              </a:rPr>
              <a:t>Cenedlaethol</a:t>
            </a:r>
            <a:r>
              <a:rPr lang="en-GB" sz="2500" b="0" i="0">
                <a:solidFill>
                  <a:srgbClr val="666666"/>
                </a:solidFill>
                <a:effectLst/>
                <a:latin typeface="Montserrat"/>
              </a:rPr>
              <a:t> representative) by emailing </a:t>
            </a:r>
            <a:r>
              <a:rPr lang="en-GB" sz="2500" b="0" i="0">
                <a:solidFill>
                  <a:srgbClr val="777777"/>
                </a:solidFill>
                <a:effectLst/>
                <a:latin typeface="Montserrat"/>
                <a:hlinkClick r:id="rId4"/>
              </a:rPr>
              <a:t>b.davies@pcydds.ac.uk</a:t>
            </a:r>
            <a:r>
              <a:rPr lang="en-GB" sz="2500" b="0" i="0">
                <a:solidFill>
                  <a:srgbClr val="666666"/>
                </a:solidFill>
                <a:effectLst/>
                <a:latin typeface="Montserrat"/>
              </a:rPr>
              <a:t> or call 01267 676618</a:t>
            </a:r>
          </a:p>
          <a:p>
            <a:endParaRPr lang="cy-GB"/>
          </a:p>
        </p:txBody>
      </p:sp>
    </p:spTree>
    <p:extLst>
      <p:ext uri="{BB962C8B-B14F-4D97-AF65-F5344CB8AC3E}">
        <p14:creationId xmlns:p14="http://schemas.microsoft.com/office/powerpoint/2010/main" val="7159351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61265-2E89-4D17-9A09-3D4AD7BC39F4}"/>
              </a:ext>
            </a:extLst>
          </p:cNvPr>
          <p:cNvSpPr>
            <a:spLocks noGrp="1"/>
          </p:cNvSpPr>
          <p:nvPr>
            <p:ph type="title"/>
          </p:nvPr>
        </p:nvSpPr>
        <p:spPr>
          <a:xfrm>
            <a:off x="954157" y="1548045"/>
            <a:ext cx="10552043" cy="1293028"/>
          </a:xfrm>
        </p:spPr>
        <p:txBody>
          <a:bodyPr>
            <a:normAutofit fontScale="90000"/>
          </a:bodyPr>
          <a:lstStyle/>
          <a:p>
            <a:r>
              <a:rPr lang="en-GB" b="1">
                <a:solidFill>
                  <a:schemeClr val="accent5"/>
                </a:solidFill>
              </a:rPr>
              <a:t>GWERSI CYMRAEG LEFEL MYNEDIAD AM DDIM</a:t>
            </a:r>
            <a:br>
              <a:rPr lang="en-GB" b="1"/>
            </a:br>
            <a:r>
              <a:rPr lang="en-GB" b="1"/>
              <a:t>FREE ENTRY LEVEL WELSH LESSONS</a:t>
            </a:r>
            <a:endParaRPr lang="cy-GB" b="1"/>
          </a:p>
        </p:txBody>
      </p:sp>
      <p:pic>
        <p:nvPicPr>
          <p:cNvPr id="6" name="Content Placeholder 5">
            <a:extLst>
              <a:ext uri="{FF2B5EF4-FFF2-40B4-BE49-F238E27FC236}">
                <a16:creationId xmlns:a16="http://schemas.microsoft.com/office/drawing/2014/main" id="{262211AF-C725-4C24-9B4F-EF65EF25D0AF}"/>
              </a:ext>
            </a:extLst>
          </p:cNvPr>
          <p:cNvPicPr>
            <a:picLocks noGrp="1" noChangeAspect="1"/>
          </p:cNvPicPr>
          <p:nvPr>
            <p:ph sz="half" idx="1"/>
          </p:nvPr>
        </p:nvPicPr>
        <p:blipFill>
          <a:blip r:embed="rId3">
            <a:extLst>
              <a:ext uri="{837473B0-CC2E-450A-ABE3-18F120FF3D39}">
                <a1611:picAttrSrcUrl xmlns:a1611="http://schemas.microsoft.com/office/drawing/2016/11/main" r:id="rId4"/>
              </a:ext>
            </a:extLst>
          </a:blip>
          <a:stretch>
            <a:fillRect/>
          </a:stretch>
        </p:blipFill>
        <p:spPr>
          <a:xfrm>
            <a:off x="5910470" y="4861507"/>
            <a:ext cx="2280908" cy="1283011"/>
          </a:xfrm>
        </p:spPr>
      </p:pic>
      <p:sp>
        <p:nvSpPr>
          <p:cNvPr id="4" name="Content Placeholder 3">
            <a:extLst>
              <a:ext uri="{FF2B5EF4-FFF2-40B4-BE49-F238E27FC236}">
                <a16:creationId xmlns:a16="http://schemas.microsoft.com/office/drawing/2014/main" id="{78129372-D488-4036-88C0-6AA3E44573D6}"/>
              </a:ext>
            </a:extLst>
          </p:cNvPr>
          <p:cNvSpPr>
            <a:spLocks noGrp="1"/>
          </p:cNvSpPr>
          <p:nvPr>
            <p:ph sz="half" idx="2"/>
          </p:nvPr>
        </p:nvSpPr>
        <p:spPr>
          <a:xfrm>
            <a:off x="1262268" y="5309954"/>
            <a:ext cx="4273827" cy="945819"/>
          </a:xfrm>
        </p:spPr>
        <p:txBody>
          <a:bodyPr>
            <a:normAutofit/>
          </a:bodyPr>
          <a:lstStyle/>
          <a:p>
            <a:r>
              <a:rPr lang="en-GB" sz="2800" b="1">
                <a:hlinkClick r:id="rId5"/>
              </a:rPr>
              <a:t>ENTRY LEVEL UWTSD WELSH LESSONS</a:t>
            </a:r>
            <a:endParaRPr lang="cy-GB" sz="2800" b="1"/>
          </a:p>
        </p:txBody>
      </p:sp>
      <p:sp>
        <p:nvSpPr>
          <p:cNvPr id="8" name="TextBox 7">
            <a:extLst>
              <a:ext uri="{FF2B5EF4-FFF2-40B4-BE49-F238E27FC236}">
                <a16:creationId xmlns:a16="http://schemas.microsoft.com/office/drawing/2014/main" id="{9F04B44B-6771-47C8-8D0B-579923C82BB5}"/>
              </a:ext>
            </a:extLst>
          </p:cNvPr>
          <p:cNvSpPr txBox="1"/>
          <p:nvPr/>
        </p:nvSpPr>
        <p:spPr>
          <a:xfrm>
            <a:off x="1292087" y="3671056"/>
            <a:ext cx="4214191" cy="707886"/>
          </a:xfrm>
          <a:prstGeom prst="rect">
            <a:avLst/>
          </a:prstGeom>
          <a:noFill/>
        </p:spPr>
        <p:txBody>
          <a:bodyPr wrap="square" rtlCol="0">
            <a:spAutoFit/>
          </a:bodyPr>
          <a:lstStyle/>
          <a:p>
            <a:r>
              <a:rPr lang="en-GB" sz="4000" b="1">
                <a:solidFill>
                  <a:schemeClr val="accent5"/>
                </a:solidFill>
              </a:rPr>
              <a:t>Pa </a:t>
            </a:r>
            <a:r>
              <a:rPr lang="en-GB" sz="4000" b="1" err="1">
                <a:solidFill>
                  <a:schemeClr val="accent5"/>
                </a:solidFill>
              </a:rPr>
              <a:t>werth</a:t>
            </a:r>
            <a:r>
              <a:rPr lang="en-GB" sz="4000" b="1">
                <a:solidFill>
                  <a:schemeClr val="accent5"/>
                </a:solidFill>
              </a:rPr>
              <a:t> </a:t>
            </a:r>
            <a:r>
              <a:rPr lang="en-GB" sz="4000" b="1" err="1">
                <a:solidFill>
                  <a:schemeClr val="accent5"/>
                </a:solidFill>
              </a:rPr>
              <a:t>i</a:t>
            </a:r>
            <a:r>
              <a:rPr lang="en-GB" sz="4000" b="1">
                <a:solidFill>
                  <a:schemeClr val="accent5"/>
                </a:solidFill>
              </a:rPr>
              <a:t> mi?</a:t>
            </a:r>
            <a:endParaRPr lang="cy-GB" sz="4000" b="1">
              <a:solidFill>
                <a:schemeClr val="accent5"/>
              </a:solidFill>
            </a:endParaRPr>
          </a:p>
        </p:txBody>
      </p:sp>
      <p:sp>
        <p:nvSpPr>
          <p:cNvPr id="10" name="TextBox 9">
            <a:extLst>
              <a:ext uri="{FF2B5EF4-FFF2-40B4-BE49-F238E27FC236}">
                <a16:creationId xmlns:a16="http://schemas.microsoft.com/office/drawing/2014/main" id="{F1CE1A51-98A0-49B4-890D-81D6B14D5F56}"/>
              </a:ext>
            </a:extLst>
          </p:cNvPr>
          <p:cNvSpPr txBox="1"/>
          <p:nvPr/>
        </p:nvSpPr>
        <p:spPr>
          <a:xfrm>
            <a:off x="6230178" y="3621360"/>
            <a:ext cx="6092686" cy="707886"/>
          </a:xfrm>
          <a:prstGeom prst="rect">
            <a:avLst/>
          </a:prstGeom>
          <a:noFill/>
        </p:spPr>
        <p:txBody>
          <a:bodyPr wrap="square">
            <a:spAutoFit/>
          </a:bodyPr>
          <a:lstStyle/>
          <a:p>
            <a:r>
              <a:rPr lang="en-GB" sz="3600" b="1"/>
              <a:t>What </a:t>
            </a:r>
            <a:r>
              <a:rPr lang="en-GB" sz="4000" b="1"/>
              <a:t>value</a:t>
            </a:r>
            <a:r>
              <a:rPr lang="en-GB" sz="3600" b="1"/>
              <a:t> to me?</a:t>
            </a:r>
            <a:endParaRPr lang="cy-GB" sz="3600" b="1"/>
          </a:p>
        </p:txBody>
      </p:sp>
      <p:pic>
        <p:nvPicPr>
          <p:cNvPr id="12" name="Picture 11">
            <a:extLst>
              <a:ext uri="{FF2B5EF4-FFF2-40B4-BE49-F238E27FC236}">
                <a16:creationId xmlns:a16="http://schemas.microsoft.com/office/drawing/2014/main" id="{F266C2C1-D037-46E1-A82F-9E6BE89DBE7C}"/>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rot="555126">
            <a:off x="9594575" y="4540715"/>
            <a:ext cx="2189551" cy="2189551"/>
          </a:xfrm>
          <a:prstGeom prst="rect">
            <a:avLst/>
          </a:prstGeom>
        </p:spPr>
      </p:pic>
    </p:spTree>
    <p:extLst>
      <p:ext uri="{BB962C8B-B14F-4D97-AF65-F5344CB8AC3E}">
        <p14:creationId xmlns:p14="http://schemas.microsoft.com/office/powerpoint/2010/main" val="2792201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1247F-9D1C-416C-97BB-AE0FF8ED3574}"/>
              </a:ext>
            </a:extLst>
          </p:cNvPr>
          <p:cNvSpPr>
            <a:spLocks noGrp="1"/>
          </p:cNvSpPr>
          <p:nvPr>
            <p:ph type="title"/>
          </p:nvPr>
        </p:nvSpPr>
        <p:spPr/>
        <p:txBody>
          <a:bodyPr/>
          <a:lstStyle/>
          <a:p>
            <a:r>
              <a:rPr lang="en-GB" b="0" i="0">
                <a:solidFill>
                  <a:srgbClr val="000000"/>
                </a:solidFill>
                <a:effectLst/>
                <a:latin typeface="Calibri" panose="020F0502020204030204" pitchFamily="34" charset="0"/>
              </a:rPr>
              <a:t>App 'Reflect'</a:t>
            </a:r>
            <a:endParaRPr lang="en-GB"/>
          </a:p>
        </p:txBody>
      </p:sp>
      <p:sp>
        <p:nvSpPr>
          <p:cNvPr id="3" name="Content Placeholder 2">
            <a:extLst>
              <a:ext uri="{FF2B5EF4-FFF2-40B4-BE49-F238E27FC236}">
                <a16:creationId xmlns:a16="http://schemas.microsoft.com/office/drawing/2014/main" id="{1D218800-8E1D-4ECD-B390-80F1B8A7B24E}"/>
              </a:ext>
            </a:extLst>
          </p:cNvPr>
          <p:cNvSpPr>
            <a:spLocks noGrp="1"/>
          </p:cNvSpPr>
          <p:nvPr>
            <p:ph sz="half" idx="1"/>
          </p:nvPr>
        </p:nvSpPr>
        <p:spPr>
          <a:xfrm>
            <a:off x="685800" y="1660850"/>
            <a:ext cx="6704045" cy="4660472"/>
          </a:xfrm>
        </p:spPr>
        <p:txBody>
          <a:bodyPr>
            <a:normAutofit lnSpcReduction="10000"/>
          </a:bodyPr>
          <a:lstStyle/>
          <a:p>
            <a:pPr algn="l" fontAlgn="base">
              <a:buFont typeface="Arial" panose="020B0604020202020204" pitchFamily="34" charset="0"/>
              <a:buChar char="•"/>
            </a:pPr>
            <a:r>
              <a:rPr lang="en-GB" sz="2000" b="0" i="0">
                <a:solidFill>
                  <a:srgbClr val="000000"/>
                </a:solidFill>
                <a:effectLst/>
                <a:latin typeface="Calibri" panose="020F0502020204030204" pitchFamily="34" charset="0"/>
              </a:rPr>
              <a:t>Beth </a:t>
            </a:r>
            <a:r>
              <a:rPr lang="en-GB" sz="2000" b="0" i="0" err="1">
                <a:solidFill>
                  <a:srgbClr val="000000"/>
                </a:solidFill>
                <a:effectLst/>
                <a:latin typeface="Calibri" panose="020F0502020204030204" pitchFamily="34" charset="0"/>
              </a:rPr>
              <a:t>yw</a:t>
            </a:r>
            <a:r>
              <a:rPr lang="en-GB" sz="2000" b="0" i="0">
                <a:solidFill>
                  <a:srgbClr val="000000"/>
                </a:solidFill>
                <a:effectLst/>
                <a:latin typeface="Calibri" panose="020F0502020204030204" pitchFamily="34" charset="0"/>
              </a:rPr>
              <a:t> e? Mae 'Reflect' yn app sy'n eich </a:t>
            </a:r>
            <a:r>
              <a:rPr lang="en-GB" sz="2000" b="0" i="0" err="1">
                <a:solidFill>
                  <a:srgbClr val="000000"/>
                </a:solidFill>
                <a:effectLst/>
                <a:latin typeface="Calibri" panose="020F0502020204030204" pitchFamily="34" charset="0"/>
              </a:rPr>
              <a:t>cefnogi</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i</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gydnabod</a:t>
            </a:r>
            <a:r>
              <a:rPr lang="en-GB" sz="2000" b="0" i="0">
                <a:solidFill>
                  <a:srgbClr val="000000"/>
                </a:solidFill>
                <a:effectLst/>
                <a:latin typeface="Calibri" panose="020F0502020204030204" pitchFamily="34" charset="0"/>
              </a:rPr>
              <a:t> a </a:t>
            </a:r>
            <a:r>
              <a:rPr lang="en-GB" sz="2000" b="0" i="0" err="1">
                <a:solidFill>
                  <a:srgbClr val="000000"/>
                </a:solidFill>
                <a:effectLst/>
                <a:latin typeface="Calibri" panose="020F0502020204030204" pitchFamily="34" charset="0"/>
              </a:rPr>
              <a:t>llywio</a:t>
            </a:r>
            <a:r>
              <a:rPr lang="en-GB" sz="2000" b="0" i="0">
                <a:solidFill>
                  <a:srgbClr val="000000"/>
                </a:solidFill>
                <a:effectLst/>
                <a:latin typeface="Calibri" panose="020F0502020204030204" pitchFamily="34" charset="0"/>
              </a:rPr>
              <a:t>  eich </a:t>
            </a:r>
            <a:r>
              <a:rPr lang="en-GB" sz="2000" b="0" i="0" err="1">
                <a:solidFill>
                  <a:srgbClr val="000000"/>
                </a:solidFill>
                <a:effectLst/>
                <a:latin typeface="Calibri" panose="020F0502020204030204" pitchFamily="34" charset="0"/>
              </a:rPr>
              <a:t>emosiynau</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drwy</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ddarparu</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cyfleoedd</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rheolaidd</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i</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rannu</a:t>
            </a:r>
            <a:r>
              <a:rPr lang="en-GB" sz="2000" b="0" i="0">
                <a:solidFill>
                  <a:srgbClr val="000000"/>
                </a:solidFill>
                <a:effectLst/>
                <a:latin typeface="Calibri" panose="020F0502020204030204" pitchFamily="34" charset="0"/>
              </a:rPr>
              <a:t> a </a:t>
            </a:r>
            <a:r>
              <a:rPr lang="en-GB" sz="2000" b="0" i="0" err="1">
                <a:solidFill>
                  <a:srgbClr val="000000"/>
                </a:solidFill>
                <a:effectLst/>
                <a:latin typeface="Calibri" panose="020F0502020204030204" pitchFamily="34" charset="0"/>
              </a:rPr>
              <a:t>chael</a:t>
            </a:r>
            <a:r>
              <a:rPr lang="en-GB" sz="2000" b="0" i="0">
                <a:solidFill>
                  <a:srgbClr val="000000"/>
                </a:solidFill>
                <a:effectLst/>
                <a:latin typeface="Calibri" panose="020F0502020204030204" pitchFamily="34" charset="0"/>
              </a:rPr>
              <a:t> eich </a:t>
            </a:r>
            <a:r>
              <a:rPr lang="en-GB" sz="2000" b="0" i="0" err="1">
                <a:solidFill>
                  <a:srgbClr val="000000"/>
                </a:solidFill>
                <a:effectLst/>
                <a:latin typeface="Calibri" panose="020F0502020204030204" pitchFamily="34" charset="0"/>
              </a:rPr>
              <a:t>clywed</a:t>
            </a:r>
            <a:r>
              <a:rPr lang="en-GB" sz="2000" b="0" i="0">
                <a:solidFill>
                  <a:srgbClr val="000000"/>
                </a:solidFill>
                <a:effectLst/>
                <a:latin typeface="Calibri" panose="020F0502020204030204" pitchFamily="34" charset="0"/>
              </a:rPr>
              <a:t>.</a:t>
            </a:r>
            <a:br>
              <a:rPr lang="en-GB" sz="2000" b="0" i="0">
                <a:solidFill>
                  <a:srgbClr val="000000"/>
                </a:solidFill>
                <a:effectLst/>
                <a:latin typeface="Calibri" panose="020F0502020204030204" pitchFamily="34" charset="0"/>
              </a:rPr>
            </a:br>
            <a:endParaRPr lang="en-GB" sz="2000" b="0" i="0">
              <a:solidFill>
                <a:srgbClr val="000000"/>
              </a:solidFill>
              <a:effectLst/>
              <a:latin typeface="Calibri" panose="020F0502020204030204" pitchFamily="34" charset="0"/>
            </a:endParaRPr>
          </a:p>
          <a:p>
            <a:pPr algn="l" fontAlgn="base">
              <a:buFont typeface="Arial" panose="020B0604020202020204" pitchFamily="34" charset="0"/>
              <a:buChar char="•"/>
            </a:pPr>
            <a:r>
              <a:rPr lang="en-GB" sz="2000" b="0" i="0">
                <a:solidFill>
                  <a:srgbClr val="000000"/>
                </a:solidFill>
                <a:effectLst/>
                <a:latin typeface="Calibri" panose="020F0502020204030204" pitchFamily="34" charset="0"/>
              </a:rPr>
              <a:t>Sut </a:t>
            </a:r>
            <a:r>
              <a:rPr lang="en-GB" sz="2000" b="0" i="0" err="1">
                <a:solidFill>
                  <a:srgbClr val="000000"/>
                </a:solidFill>
                <a:effectLst/>
                <a:latin typeface="Calibri" panose="020F0502020204030204" pitchFamily="34" charset="0"/>
              </a:rPr>
              <a:t>rydym</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yn</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ei</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ddefnyddio</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ar</a:t>
            </a:r>
            <a:r>
              <a:rPr lang="en-GB" sz="2000" b="0" i="0">
                <a:solidFill>
                  <a:srgbClr val="000000"/>
                </a:solidFill>
                <a:effectLst/>
                <a:latin typeface="Calibri" panose="020F0502020204030204" pitchFamily="34" charset="0"/>
              </a:rPr>
              <a:t> y </a:t>
            </a:r>
            <a:r>
              <a:rPr lang="en-GB" sz="2000" b="0" i="0" err="1">
                <a:solidFill>
                  <a:srgbClr val="000000"/>
                </a:solidFill>
                <a:effectLst/>
                <a:latin typeface="Calibri" panose="020F0502020204030204" pitchFamily="34" charset="0"/>
              </a:rPr>
              <a:t>cwrs</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Cyfleoedd</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wythnosol</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i</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recordio</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eich</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emosiynau</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drwy</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ddefnddio</a:t>
            </a:r>
            <a:r>
              <a:rPr lang="en-GB" sz="2000" b="0" i="0">
                <a:solidFill>
                  <a:srgbClr val="000000"/>
                </a:solidFill>
                <a:effectLst/>
                <a:latin typeface="Calibri" panose="020F0502020204030204" pitchFamily="34" charset="0"/>
              </a:rPr>
              <a:t> emojis </a:t>
            </a:r>
            <a:r>
              <a:rPr lang="en-GB" sz="2000" b="0" i="0" err="1">
                <a:solidFill>
                  <a:srgbClr val="000000"/>
                </a:solidFill>
                <a:effectLst/>
                <a:latin typeface="Calibri" panose="020F0502020204030204" pitchFamily="34" charset="0"/>
              </a:rPr>
              <a:t>a'ch</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adfyfyriadau</a:t>
            </a:r>
            <a:r>
              <a:rPr lang="en-GB" sz="2000" b="0" i="0">
                <a:solidFill>
                  <a:srgbClr val="000000"/>
                </a:solidFill>
                <a:effectLst/>
                <a:latin typeface="Calibri" panose="020F0502020204030204" pitchFamily="34" charset="0"/>
              </a:rPr>
              <a:t>.</a:t>
            </a:r>
            <a:br>
              <a:rPr lang="en-GB" sz="2000" b="0" i="0">
                <a:solidFill>
                  <a:srgbClr val="000000"/>
                </a:solidFill>
                <a:effectLst/>
                <a:latin typeface="Calibri" panose="020F0502020204030204" pitchFamily="34" charset="0"/>
              </a:rPr>
            </a:br>
            <a:endParaRPr lang="en-GB" sz="2000" b="0" i="0">
              <a:solidFill>
                <a:srgbClr val="000000"/>
              </a:solidFill>
              <a:effectLst/>
              <a:latin typeface="Calibri" panose="020F0502020204030204" pitchFamily="34" charset="0"/>
            </a:endParaRPr>
          </a:p>
          <a:p>
            <a:pPr algn="l" fontAlgn="base">
              <a:buFont typeface="Arial" panose="020B0604020202020204" pitchFamily="34" charset="0"/>
              <a:buChar char="•"/>
            </a:pPr>
            <a:r>
              <a:rPr lang="en-GB" sz="2000" b="0" i="0" err="1">
                <a:solidFill>
                  <a:srgbClr val="000000"/>
                </a:solidFill>
                <a:effectLst/>
                <a:latin typeface="Calibri" panose="020F0502020204030204" pitchFamily="34" charset="0"/>
              </a:rPr>
              <a:t>Defnyddio'r</a:t>
            </a:r>
            <a:r>
              <a:rPr lang="en-GB" sz="2000" b="0" i="0">
                <a:solidFill>
                  <a:srgbClr val="000000"/>
                </a:solidFill>
                <a:effectLst/>
                <a:latin typeface="Calibri" panose="020F0502020204030204" pitchFamily="34" charset="0"/>
              </a:rPr>
              <a:t> data - </a:t>
            </a:r>
            <a:r>
              <a:rPr lang="en-GB" sz="2000" b="0" i="0" err="1">
                <a:solidFill>
                  <a:srgbClr val="000000"/>
                </a:solidFill>
                <a:effectLst/>
                <a:latin typeface="Calibri" panose="020F0502020204030204" pitchFamily="34" charset="0"/>
              </a:rPr>
              <a:t>Rydym</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yn</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casglu'r</a:t>
            </a:r>
            <a:r>
              <a:rPr lang="en-GB" sz="2000" b="0" i="0">
                <a:solidFill>
                  <a:srgbClr val="000000"/>
                </a:solidFill>
                <a:effectLst/>
                <a:latin typeface="Calibri" panose="020F0502020204030204" pitchFamily="34" charset="0"/>
              </a:rPr>
              <a:t> data </a:t>
            </a:r>
            <a:r>
              <a:rPr lang="en-GB" sz="2000" b="0" i="0" err="1">
                <a:solidFill>
                  <a:srgbClr val="000000"/>
                </a:solidFill>
                <a:effectLst/>
                <a:latin typeface="Calibri" panose="020F0502020204030204" pitchFamily="34" charset="0"/>
              </a:rPr>
              <a:t>o'r</a:t>
            </a:r>
            <a:r>
              <a:rPr lang="en-GB" sz="2000" b="0" i="0">
                <a:solidFill>
                  <a:srgbClr val="000000"/>
                </a:solidFill>
                <a:effectLst/>
                <a:latin typeface="Calibri" panose="020F0502020204030204" pitchFamily="34" charset="0"/>
              </a:rPr>
              <a:t> app </a:t>
            </a:r>
            <a:r>
              <a:rPr lang="en-GB" sz="2000" b="0" i="0" err="1">
                <a:solidFill>
                  <a:srgbClr val="000000"/>
                </a:solidFill>
                <a:effectLst/>
                <a:latin typeface="Calibri" panose="020F0502020204030204" pitchFamily="34" charset="0"/>
              </a:rPr>
              <a:t>i</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werthuso</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hwn</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fel</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mecanwaith</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cefnogol</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Efallai</a:t>
            </a:r>
            <a:r>
              <a:rPr lang="en-GB" sz="2000" b="0" i="0">
                <a:solidFill>
                  <a:srgbClr val="000000"/>
                </a:solidFill>
                <a:effectLst/>
                <a:latin typeface="Calibri" panose="020F0502020204030204" pitchFamily="34" charset="0"/>
              </a:rPr>
              <a:t> y </a:t>
            </a:r>
            <a:r>
              <a:rPr lang="en-GB" sz="2000" b="0" i="0" err="1">
                <a:solidFill>
                  <a:srgbClr val="000000"/>
                </a:solidFill>
                <a:effectLst/>
                <a:latin typeface="Calibri" panose="020F0502020204030204" pitchFamily="34" charset="0"/>
              </a:rPr>
              <a:t>byddwn</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yn</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gofyn</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i</a:t>
            </a:r>
            <a:r>
              <a:rPr lang="en-GB" sz="2000" b="0" i="0">
                <a:solidFill>
                  <a:srgbClr val="000000"/>
                </a:solidFill>
                <a:effectLst/>
                <a:latin typeface="Calibri" panose="020F0502020204030204" pitchFamily="34" charset="0"/>
              </a:rPr>
              <a:t> chi </a:t>
            </a:r>
            <a:r>
              <a:rPr lang="en-GB" sz="2000" b="0" i="0" err="1">
                <a:solidFill>
                  <a:srgbClr val="000000"/>
                </a:solidFill>
                <a:effectLst/>
                <a:latin typeface="Calibri" panose="020F0502020204030204" pitchFamily="34" charset="0"/>
              </a:rPr>
              <a:t>hefyd</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i</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siarad</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gyda</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ni</a:t>
            </a:r>
            <a:r>
              <a:rPr lang="en-GB" sz="2000" b="0" i="0">
                <a:solidFill>
                  <a:srgbClr val="000000"/>
                </a:solidFill>
                <a:effectLst/>
                <a:latin typeface="Calibri" panose="020F0502020204030204" pitchFamily="34" charset="0"/>
              </a:rPr>
              <a:t> am </a:t>
            </a:r>
            <a:r>
              <a:rPr lang="en-GB" sz="2000" b="0" i="0" err="1">
                <a:solidFill>
                  <a:srgbClr val="000000"/>
                </a:solidFill>
                <a:effectLst/>
                <a:latin typeface="Calibri" panose="020F0502020204030204" pitchFamily="34" charset="0"/>
              </a:rPr>
              <a:t>ddefnyddio</a:t>
            </a:r>
            <a:r>
              <a:rPr lang="en-GB" sz="2000" b="0" i="0">
                <a:solidFill>
                  <a:srgbClr val="000000"/>
                </a:solidFill>
                <a:effectLst/>
                <a:latin typeface="Calibri" panose="020F0502020204030204" pitchFamily="34" charset="0"/>
              </a:rPr>
              <a:t> Reflect.</a:t>
            </a:r>
            <a:br>
              <a:rPr lang="en-GB" sz="2000" b="0" i="0">
                <a:solidFill>
                  <a:srgbClr val="000000"/>
                </a:solidFill>
                <a:effectLst/>
                <a:latin typeface="Calibri" panose="020F0502020204030204" pitchFamily="34" charset="0"/>
              </a:rPr>
            </a:br>
            <a:endParaRPr lang="en-GB" sz="2000" b="0" i="0">
              <a:solidFill>
                <a:srgbClr val="000000"/>
              </a:solidFill>
              <a:effectLst/>
              <a:latin typeface="Calibri" panose="020F0502020204030204" pitchFamily="34" charset="0"/>
            </a:endParaRPr>
          </a:p>
          <a:p>
            <a:pPr algn="l" fontAlgn="base">
              <a:buFont typeface="Arial" panose="020B0604020202020204" pitchFamily="34" charset="0"/>
              <a:buChar char="•"/>
            </a:pPr>
            <a:r>
              <a:rPr lang="en-GB" sz="2000" b="0" i="0" err="1">
                <a:solidFill>
                  <a:srgbClr val="000000"/>
                </a:solidFill>
                <a:effectLst/>
                <a:latin typeface="Calibri" panose="020F0502020204030204" pitchFamily="34" charset="0"/>
              </a:rPr>
              <a:t>Gofynnwn</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yn</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garedig</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i</a:t>
            </a:r>
            <a:r>
              <a:rPr lang="en-GB" sz="2000" b="0" i="0">
                <a:solidFill>
                  <a:srgbClr val="000000"/>
                </a:solidFill>
                <a:effectLst/>
                <a:latin typeface="Calibri" panose="020F0502020204030204" pitchFamily="34" charset="0"/>
              </a:rPr>
              <a:t> chi </a:t>
            </a:r>
            <a:r>
              <a:rPr lang="en-GB" sz="2000" b="0" i="0" err="1">
                <a:solidFill>
                  <a:srgbClr val="000000"/>
                </a:solidFill>
                <a:effectLst/>
                <a:latin typeface="Calibri" panose="020F0502020204030204" pitchFamily="34" charset="0"/>
              </a:rPr>
              <a:t>gwblhau'r</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ffurflen</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os</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i</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chi'n</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hapus</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i</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gyrmyd</a:t>
            </a:r>
            <a:r>
              <a:rPr lang="en-GB" sz="2000" b="0" i="0">
                <a:solidFill>
                  <a:srgbClr val="000000"/>
                </a:solidFill>
                <a:effectLst/>
                <a:latin typeface="Calibri" panose="020F0502020204030204" pitchFamily="34" charset="0"/>
              </a:rPr>
              <a:t> </a:t>
            </a:r>
            <a:r>
              <a:rPr lang="en-GB" sz="2000" b="0" i="0" err="1">
                <a:solidFill>
                  <a:srgbClr val="000000"/>
                </a:solidFill>
                <a:effectLst/>
                <a:latin typeface="Calibri" panose="020F0502020204030204" pitchFamily="34" charset="0"/>
              </a:rPr>
              <a:t>rhan</a:t>
            </a:r>
            <a:r>
              <a:rPr lang="en-GB" sz="2000" b="0" i="0">
                <a:solidFill>
                  <a:srgbClr val="000000"/>
                </a:solidFill>
                <a:effectLst/>
                <a:latin typeface="Calibri" panose="020F0502020204030204" pitchFamily="34" charset="0"/>
              </a:rPr>
              <a:t>.</a:t>
            </a:r>
          </a:p>
          <a:p>
            <a:pPr algn="l" fontAlgn="base">
              <a:buFont typeface="Arial" panose="020B0604020202020204" pitchFamily="34" charset="0"/>
              <a:buChar char="•"/>
            </a:pPr>
            <a:r>
              <a:rPr lang="en-GB" sz="1900" b="0" i="0">
                <a:effectLst/>
                <a:latin typeface="Calibri" panose="020F0502020204030204" pitchFamily="34" charset="0"/>
                <a:hlinkClick r:id="rId2" tooltip="Original URL: https://tinyurl.com/ykp4nyan. Click or tap if you trust this link."/>
              </a:rPr>
              <a:t>https://tinyurl.com/ykp4nyan</a:t>
            </a:r>
            <a:r>
              <a:rPr lang="en-GB" sz="1900" b="0" i="0">
                <a:solidFill>
                  <a:srgbClr val="201F1E"/>
                </a:solidFill>
                <a:effectLst/>
                <a:latin typeface="Calibri" panose="020F0502020204030204" pitchFamily="34" charset="0"/>
              </a:rPr>
              <a:t> </a:t>
            </a:r>
            <a:endParaRPr lang="en-GB" sz="1900" b="0" i="0">
              <a:solidFill>
                <a:srgbClr val="000000"/>
              </a:solidFill>
              <a:effectLst/>
              <a:latin typeface="Calibri" panose="020F0502020204030204" pitchFamily="34" charset="0"/>
            </a:endParaRPr>
          </a:p>
          <a:p>
            <a:endParaRPr lang="en-GB"/>
          </a:p>
        </p:txBody>
      </p:sp>
      <p:pic>
        <p:nvPicPr>
          <p:cNvPr id="6" name="Content Placeholder 5" descr="Icon&#10;&#10;Description automatically generated">
            <a:extLst>
              <a:ext uri="{FF2B5EF4-FFF2-40B4-BE49-F238E27FC236}">
                <a16:creationId xmlns:a16="http://schemas.microsoft.com/office/drawing/2014/main" id="{23691A0D-6063-4B3A-A905-2B214F66F27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825821" y="2421732"/>
            <a:ext cx="3778981" cy="2476839"/>
          </a:xfrm>
        </p:spPr>
      </p:pic>
    </p:spTree>
    <p:extLst>
      <p:ext uri="{BB962C8B-B14F-4D97-AF65-F5344CB8AC3E}">
        <p14:creationId xmlns:p14="http://schemas.microsoft.com/office/powerpoint/2010/main" val="20879385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3C4B97-8B99-41F1-B71F-01CEFA05C1C6}"/>
              </a:ext>
            </a:extLst>
          </p:cNvPr>
          <p:cNvSpPr>
            <a:spLocks noGrp="1"/>
          </p:cNvSpPr>
          <p:nvPr>
            <p:ph type="title"/>
          </p:nvPr>
        </p:nvSpPr>
        <p:spPr/>
        <p:txBody>
          <a:bodyPr/>
          <a:lstStyle/>
          <a:p>
            <a:r>
              <a:rPr lang="en-GB"/>
              <a:t>Reflect App</a:t>
            </a:r>
          </a:p>
        </p:txBody>
      </p:sp>
      <p:sp>
        <p:nvSpPr>
          <p:cNvPr id="5" name="Content Placeholder 4">
            <a:extLst>
              <a:ext uri="{FF2B5EF4-FFF2-40B4-BE49-F238E27FC236}">
                <a16:creationId xmlns:a16="http://schemas.microsoft.com/office/drawing/2014/main" id="{35C9735B-A3CB-4E78-88E2-45242C6C7A08}"/>
              </a:ext>
            </a:extLst>
          </p:cNvPr>
          <p:cNvSpPr>
            <a:spLocks noGrp="1"/>
          </p:cNvSpPr>
          <p:nvPr>
            <p:ph sz="half" idx="1"/>
          </p:nvPr>
        </p:nvSpPr>
        <p:spPr>
          <a:xfrm>
            <a:off x="685800" y="1744824"/>
            <a:ext cx="6274837" cy="4520513"/>
          </a:xfrm>
        </p:spPr>
        <p:txBody>
          <a:bodyPr>
            <a:normAutofit fontScale="77500" lnSpcReduction="20000"/>
          </a:bodyPr>
          <a:lstStyle/>
          <a:p>
            <a:pPr algn="l">
              <a:lnSpc>
                <a:spcPct val="120000"/>
              </a:lnSpc>
            </a:pPr>
            <a:r>
              <a:rPr lang="en-GB" sz="2300" b="0" i="0">
                <a:solidFill>
                  <a:srgbClr val="000000"/>
                </a:solidFill>
                <a:effectLst/>
                <a:latin typeface="Segoe UI" panose="020B0502040204020203" pitchFamily="34" charset="0"/>
              </a:rPr>
              <a:t>What is it? Reflect is a check-in app that supports you in identifying and navigating your emotions by providing regular opportunities to share and be heard. </a:t>
            </a:r>
          </a:p>
          <a:p>
            <a:pPr algn="l">
              <a:lnSpc>
                <a:spcPct val="120000"/>
              </a:lnSpc>
            </a:pPr>
            <a:r>
              <a:rPr lang="en-GB" sz="2300">
                <a:solidFill>
                  <a:srgbClr val="000000"/>
                </a:solidFill>
                <a:latin typeface="Segoe UI" panose="020B0502040204020203" pitchFamily="34" charset="0"/>
              </a:rPr>
              <a:t>How are we using this on the course? Weekly opportunities to record your emotions using the emojis and your reflections.</a:t>
            </a:r>
          </a:p>
          <a:p>
            <a:pPr algn="l">
              <a:lnSpc>
                <a:spcPct val="120000"/>
              </a:lnSpc>
            </a:pPr>
            <a:r>
              <a:rPr lang="en-GB" sz="2300">
                <a:solidFill>
                  <a:srgbClr val="000000"/>
                </a:solidFill>
                <a:latin typeface="Segoe UI" panose="020B0502040204020203" pitchFamily="34" charset="0"/>
              </a:rPr>
              <a:t>Using the data – We are collecting the data from the app to evaluate whether this is a supportive mechanisms. We may also ask you to come and chat to us about using Reflect. </a:t>
            </a:r>
          </a:p>
          <a:p>
            <a:pPr algn="l">
              <a:lnSpc>
                <a:spcPct val="120000"/>
              </a:lnSpc>
            </a:pPr>
            <a:r>
              <a:rPr lang="en-GB" sz="2300">
                <a:solidFill>
                  <a:srgbClr val="000000"/>
                </a:solidFill>
                <a:latin typeface="Segoe UI" panose="020B0502040204020203" pitchFamily="34" charset="0"/>
              </a:rPr>
              <a:t>Please complete the form via the link below if you are happy to take part.</a:t>
            </a:r>
          </a:p>
          <a:p>
            <a:pPr algn="l">
              <a:lnSpc>
                <a:spcPct val="120000"/>
              </a:lnSpc>
            </a:pPr>
            <a:r>
              <a:rPr lang="en-GB" sz="3300" b="0" i="0">
                <a:effectLst/>
                <a:latin typeface="Calibri" panose="020F0502020204030204" pitchFamily="34" charset="0"/>
                <a:hlinkClick r:id="rId2" tooltip="Original URL: https://tinyurl.com/ykp4nyan. Click or tap if you trust this link."/>
              </a:rPr>
              <a:t>https://tinyurl.com/ykp4nyan</a:t>
            </a:r>
            <a:r>
              <a:rPr lang="en-GB" sz="3300" b="0" i="0">
                <a:solidFill>
                  <a:srgbClr val="201F1E"/>
                </a:solidFill>
                <a:effectLst/>
                <a:latin typeface="Calibri" panose="020F0502020204030204" pitchFamily="34" charset="0"/>
              </a:rPr>
              <a:t> </a:t>
            </a:r>
            <a:endParaRPr lang="en-GB" sz="3300">
              <a:solidFill>
                <a:srgbClr val="000000"/>
              </a:solidFill>
              <a:latin typeface="Segoe UI" panose="020B0502040204020203" pitchFamily="34" charset="0"/>
            </a:endParaRPr>
          </a:p>
          <a:p>
            <a:pPr algn="l">
              <a:lnSpc>
                <a:spcPct val="120000"/>
              </a:lnSpc>
            </a:pPr>
            <a:endParaRPr lang="en-GB" b="0" i="0">
              <a:solidFill>
                <a:srgbClr val="000000"/>
              </a:solidFill>
              <a:effectLst/>
              <a:latin typeface="Segoe UI" panose="020B0502040204020203" pitchFamily="34" charset="0"/>
            </a:endParaRPr>
          </a:p>
          <a:p>
            <a:endParaRPr lang="en-GB"/>
          </a:p>
        </p:txBody>
      </p:sp>
      <p:pic>
        <p:nvPicPr>
          <p:cNvPr id="11" name="Content Placeholder 10" descr="Icon&#10;&#10;Description automatically generated">
            <a:extLst>
              <a:ext uri="{FF2B5EF4-FFF2-40B4-BE49-F238E27FC236}">
                <a16:creationId xmlns:a16="http://schemas.microsoft.com/office/drawing/2014/main" id="{6F0C4DAA-D7A3-4D94-B174-A89A662F5FA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026915" y="2598430"/>
            <a:ext cx="3779371" cy="2477424"/>
          </a:xfrm>
        </p:spPr>
      </p:pic>
    </p:spTree>
    <p:extLst>
      <p:ext uri="{BB962C8B-B14F-4D97-AF65-F5344CB8AC3E}">
        <p14:creationId xmlns:p14="http://schemas.microsoft.com/office/powerpoint/2010/main" val="42275698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4"/>
          <p:cNvSpPr txBox="1">
            <a:spLocks/>
          </p:cNvSpPr>
          <p:nvPr/>
        </p:nvSpPr>
        <p:spPr>
          <a:xfrm>
            <a:off x="965199" y="1097154"/>
            <a:ext cx="10735733"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US" b="1" err="1">
                <a:solidFill>
                  <a:srgbClr val="00B0F0"/>
                </a:solidFill>
              </a:rPr>
              <a:t>Unrhyw</a:t>
            </a:r>
            <a:r>
              <a:rPr lang="en-US" b="1">
                <a:solidFill>
                  <a:srgbClr val="00B0F0"/>
                </a:solidFill>
              </a:rPr>
              <a:t> </a:t>
            </a:r>
            <a:r>
              <a:rPr lang="en-US" b="1" err="1">
                <a:solidFill>
                  <a:srgbClr val="00B0F0"/>
                </a:solidFill>
              </a:rPr>
              <a:t>gwesTiynau</a:t>
            </a:r>
            <a:r>
              <a:rPr lang="en-US" b="1">
                <a:solidFill>
                  <a:srgbClr val="00B0F0"/>
                </a:solidFill>
              </a:rPr>
              <a:t>?</a:t>
            </a:r>
            <a:r>
              <a:rPr lang="en-US" b="1"/>
              <a:t>/any questions?</a:t>
            </a:r>
          </a:p>
        </p:txBody>
      </p:sp>
      <p:pic>
        <p:nvPicPr>
          <p:cNvPr id="8" name="Picture 7"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27469" y="329828"/>
            <a:ext cx="2560297" cy="1021040"/>
          </a:xfrm>
          <a:prstGeom prst="rect">
            <a:avLst/>
          </a:prstGeom>
        </p:spPr>
      </p:pic>
      <p:pic>
        <p:nvPicPr>
          <p:cNvPr id="11" name="Content Placeholder 10">
            <a:extLst>
              <a:ext uri="{FF2B5EF4-FFF2-40B4-BE49-F238E27FC236}">
                <a16:creationId xmlns:a16="http://schemas.microsoft.com/office/drawing/2014/main" id="{6BE755AF-06E0-4A6D-8523-5B6A85539FBC}"/>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3169920" y="2255361"/>
            <a:ext cx="5852160" cy="3901440"/>
          </a:xfrm>
        </p:spPr>
      </p:pic>
    </p:spTree>
    <p:extLst>
      <p:ext uri="{BB962C8B-B14F-4D97-AF65-F5344CB8AC3E}">
        <p14:creationId xmlns:p14="http://schemas.microsoft.com/office/powerpoint/2010/main" val="36908637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497336" y="2068801"/>
            <a:ext cx="5334000" cy="4024125"/>
          </a:xfrm>
        </p:spPr>
        <p:txBody>
          <a:bodyPr>
            <a:normAutofit fontScale="77500" lnSpcReduction="20000"/>
          </a:bodyPr>
          <a:lstStyle/>
          <a:p>
            <a:r>
              <a:rPr lang="en-GB" sz="3600" b="1"/>
              <a:t>A </a:t>
            </a:r>
            <a:r>
              <a:rPr lang="en-GB" sz="3600" b="1" err="1"/>
              <a:t>chofiwch</a:t>
            </a:r>
            <a:r>
              <a:rPr lang="en-GB" sz="3600" b="1"/>
              <a:t>…….</a:t>
            </a:r>
          </a:p>
          <a:p>
            <a:endParaRPr lang="en-GB" sz="5400" b="1" i="1" u="sng">
              <a:solidFill>
                <a:srgbClr val="FF0000"/>
              </a:solidFill>
              <a:effectLst>
                <a:outerShdw blurRad="38100" dist="38100" dir="2700000" algn="tl">
                  <a:srgbClr val="000000">
                    <a:alpha val="43137"/>
                  </a:srgbClr>
                </a:outerShdw>
              </a:effectLst>
            </a:endParaRPr>
          </a:p>
          <a:p>
            <a:r>
              <a:rPr lang="en-GB" sz="5400" b="1" i="1">
                <a:solidFill>
                  <a:srgbClr val="FF0000"/>
                </a:solidFill>
                <a:effectLst>
                  <a:outerShdw blurRad="38100" dist="38100" dir="2700000" algn="tl">
                    <a:srgbClr val="000000">
                      <a:alpha val="43137"/>
                    </a:srgbClr>
                  </a:outerShdw>
                </a:effectLst>
              </a:rPr>
              <a:t>PEIDIWCH</a:t>
            </a:r>
          </a:p>
          <a:p>
            <a:pPr marL="0" indent="0">
              <a:buNone/>
            </a:pPr>
            <a:r>
              <a:rPr lang="en-GB" sz="5400" b="1" i="1">
                <a:solidFill>
                  <a:srgbClr val="FF0000"/>
                </a:solidFill>
                <a:effectLst>
                  <a:outerShdw blurRad="38100" dist="38100" dir="2700000" algn="tl">
                    <a:srgbClr val="000000">
                      <a:alpha val="43137"/>
                    </a:srgbClr>
                  </a:outerShdw>
                </a:effectLst>
                <a:latin typeface="Calibri" panose="020F0502020204030204" pitchFamily="34" charset="0"/>
              </a:rPr>
              <a:t>Â</a:t>
            </a:r>
            <a:r>
              <a:rPr lang="en-GB" sz="5400" b="1" i="1">
                <a:solidFill>
                  <a:srgbClr val="FF0000"/>
                </a:solidFill>
                <a:effectLst>
                  <a:outerShdw blurRad="38100" dist="38100" dir="2700000" algn="tl">
                    <a:srgbClr val="000000">
                      <a:alpha val="43137"/>
                    </a:srgbClr>
                  </a:outerShdw>
                </a:effectLst>
              </a:rPr>
              <a:t> PHOENI…</a:t>
            </a:r>
          </a:p>
          <a:p>
            <a:pPr marL="0" indent="0">
              <a:buNone/>
            </a:pPr>
            <a:r>
              <a:rPr lang="en-GB" sz="5400" b="1" i="1">
                <a:solidFill>
                  <a:srgbClr val="FF0000"/>
                </a:solidFill>
                <a:effectLst>
                  <a:outerShdw blurRad="38100" dist="38100" dir="2700000" algn="tl">
                    <a:srgbClr val="000000">
                      <a:alpha val="43137"/>
                    </a:srgbClr>
                  </a:outerShdw>
                </a:effectLst>
              </a:rPr>
              <a:t>I NI YMA I’CH HELPU I LWYDDO !</a:t>
            </a:r>
            <a:endParaRPr lang="en-US" sz="5400" b="1" i="1">
              <a:solidFill>
                <a:srgbClr val="FF0000"/>
              </a:solidFill>
              <a:effectLst>
                <a:outerShdw blurRad="38100" dist="38100" dir="2700000" algn="tl">
                  <a:srgbClr val="000000">
                    <a:alpha val="43137"/>
                  </a:srgbClr>
                </a:outerShdw>
              </a:effectLst>
            </a:endParaRPr>
          </a:p>
        </p:txBody>
      </p:sp>
      <p:sp>
        <p:nvSpPr>
          <p:cNvPr id="6" name="Content Placeholder 5"/>
          <p:cNvSpPr>
            <a:spLocks noGrp="1"/>
          </p:cNvSpPr>
          <p:nvPr>
            <p:ph sz="half" idx="2"/>
          </p:nvPr>
        </p:nvSpPr>
        <p:spPr>
          <a:xfrm>
            <a:off x="6778892" y="2068801"/>
            <a:ext cx="5334000" cy="4024125"/>
          </a:xfrm>
        </p:spPr>
        <p:txBody>
          <a:bodyPr>
            <a:normAutofit fontScale="77500" lnSpcReduction="20000"/>
          </a:bodyPr>
          <a:lstStyle/>
          <a:p>
            <a:r>
              <a:rPr lang="en-GB" sz="3600" b="1"/>
              <a:t>And remember……..</a:t>
            </a:r>
          </a:p>
          <a:p>
            <a:pPr marL="0" indent="0">
              <a:buNone/>
            </a:pPr>
            <a:endParaRPr lang="en-GB" sz="6600" b="1" i="1" u="sng">
              <a:solidFill>
                <a:srgbClr val="FF0000"/>
              </a:solidFill>
              <a:effectLst>
                <a:outerShdw blurRad="38100" dist="38100" dir="2700000" algn="tl">
                  <a:srgbClr val="000000">
                    <a:alpha val="43137"/>
                  </a:srgbClr>
                </a:outerShdw>
              </a:effectLst>
            </a:endParaRPr>
          </a:p>
          <a:p>
            <a:r>
              <a:rPr lang="en-GB" sz="6600" b="1" i="1">
                <a:solidFill>
                  <a:srgbClr val="FF0000"/>
                </a:solidFill>
                <a:effectLst>
                  <a:outerShdw blurRad="38100" dist="38100" dir="2700000" algn="tl">
                    <a:srgbClr val="000000">
                      <a:alpha val="43137"/>
                    </a:srgbClr>
                  </a:outerShdw>
                </a:effectLst>
              </a:rPr>
              <a:t>DON’T WORRY...WE’RE HERE TO HELP YOU SUCCEED!</a:t>
            </a:r>
            <a:endParaRPr lang="en-US" sz="6600" b="1" i="1">
              <a:solidFill>
                <a:srgbClr val="FF0000"/>
              </a:solidFill>
              <a:effectLst>
                <a:outerShdw blurRad="38100" dist="38100" dir="2700000" algn="tl">
                  <a:srgbClr val="000000">
                    <a:alpha val="43137"/>
                  </a:srgbClr>
                </a:outerShdw>
              </a:effectLst>
            </a:endParaRPr>
          </a:p>
        </p:txBody>
      </p:sp>
      <p:pic>
        <p:nvPicPr>
          <p:cNvPr id="7" name="Picture 6"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59668" y="441510"/>
            <a:ext cx="2774681" cy="1106536"/>
          </a:xfrm>
          <a:prstGeom prst="rect">
            <a:avLst/>
          </a:prstGeom>
        </p:spPr>
      </p:pic>
      <p:pic>
        <p:nvPicPr>
          <p:cNvPr id="2" name="Picture 1" descr="Pharrell Williams Happy -minions - YouTube"/>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33268" y="1128322"/>
            <a:ext cx="2945624" cy="1656914"/>
          </a:xfrm>
          <a:prstGeom prst="rect">
            <a:avLst/>
          </a:prstGeom>
        </p:spPr>
      </p:pic>
    </p:spTree>
    <p:extLst>
      <p:ext uri="{BB962C8B-B14F-4D97-AF65-F5344CB8AC3E}">
        <p14:creationId xmlns:p14="http://schemas.microsoft.com/office/powerpoint/2010/main" val="3486732791"/>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Application>Microsoft Office PowerPoint</Application>
  <PresentationFormat>Widescreen</PresentationFormat>
  <Slides>22</Slides>
  <Notes>1</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Vapor Trail</vt:lpstr>
      <vt:lpstr>Croeso nôL I ASTUDIAETHAU ADDYSG: Cynradd  WELCOME BACK TO education studies: primary </vt:lpstr>
      <vt:lpstr>CROESO I LEFEL 6/WELCOME TO LEVEL 6</vt:lpstr>
      <vt:lpstr>Dewis eich cynrychiolydd CWRS choosing your COURSE repRESENTATIVE</vt:lpstr>
      <vt:lpstr>Cynrychiolwyr CWRS COURSE Representatives</vt:lpstr>
      <vt:lpstr>DISGWYLIADAU/EXPECTATIONS</vt:lpstr>
      <vt:lpstr>CEFNOGAETH/SUPPORT</vt:lpstr>
      <vt:lpstr>DEWIS CYNRYCHIOLYDD CWRS CHOOSING COURSE REP</vt:lpstr>
      <vt:lpstr>YMDDYGIAD AR-LEIN/ONLINE ETIQUETTE</vt:lpstr>
      <vt:lpstr>Cyhoeddiadau pwysig important announcements</vt:lpstr>
      <vt:lpstr>Ymddygiad E-bost/email etiquette </vt:lpstr>
      <vt:lpstr>Ymddygiad E-bost/Email Etiquette </vt:lpstr>
      <vt:lpstr>Ymddygiad E-bost/Email Etiquette </vt:lpstr>
      <vt:lpstr>Presenoldeb a monitro Attendance and monitoring</vt:lpstr>
      <vt:lpstr>Ymddygiad sesiynau ar-lein/Online Etiquette</vt:lpstr>
      <vt:lpstr>Cofiwch/Remember</vt:lpstr>
      <vt:lpstr>Tystysgrif sgiliau iaith  language  SKILLS certificate</vt:lpstr>
      <vt:lpstr>BWRSARIAETHAU CYMRAEG WELSH LANGUAGE BURSARIES</vt:lpstr>
      <vt:lpstr>GWERSI CYMRAEG LEFEL MYNEDIAD AM DDIM FREE ENTRY LEVEL WELSH LESSONS</vt:lpstr>
      <vt:lpstr>App 'Reflect'</vt:lpstr>
      <vt:lpstr>Reflect App</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I ASTUDIAETHAU ADDYSG: Cynradd  and introduction to education studies: primary</dc:title>
  <dc:creator>Helen A Griffiths</dc:creator>
  <cp:revision>1</cp:revision>
  <dcterms:created xsi:type="dcterms:W3CDTF">2020-09-15T14:27:16Z</dcterms:created>
  <dcterms:modified xsi:type="dcterms:W3CDTF">2021-09-21T22:05:20Z</dcterms:modified>
</cp:coreProperties>
</file>