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729"/>
  </p:normalViewPr>
  <p:slideViewPr>
    <p:cSldViewPr snapToGrid="0" snapToObjects="1">
      <p:cViewPr varScale="1">
        <p:scale>
          <a:sx n="112" d="100"/>
          <a:sy n="112" d="100"/>
        </p:scale>
        <p:origin x="5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2/9/20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2/9/20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7251-BF91-AB48-B4B6-D3C8FBAFA8AF}"/>
              </a:ext>
            </a:extLst>
          </p:cNvPr>
          <p:cNvSpPr>
            <a:spLocks noGrp="1"/>
          </p:cNvSpPr>
          <p:nvPr>
            <p:ph type="ctrTitle"/>
          </p:nvPr>
        </p:nvSpPr>
        <p:spPr/>
        <p:txBody>
          <a:bodyPr/>
          <a:lstStyle/>
          <a:p>
            <a:r>
              <a:rPr lang="en-GB" dirty="0"/>
              <a:t>Legal and Equitable rights</a:t>
            </a:r>
          </a:p>
        </p:txBody>
      </p:sp>
      <p:sp>
        <p:nvSpPr>
          <p:cNvPr id="3" name="Subtitle 2">
            <a:extLst>
              <a:ext uri="{FF2B5EF4-FFF2-40B4-BE49-F238E27FC236}">
                <a16:creationId xmlns:a16="http://schemas.microsoft.com/office/drawing/2014/main" id="{B6BA9B35-07FA-F842-8C3A-DB1D24FDD8AB}"/>
              </a:ext>
            </a:extLst>
          </p:cNvPr>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3219517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D4EC-92E1-3E4E-B9B9-804B66F582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5A94BDD-1695-C743-954C-C6F43E31D672}"/>
              </a:ext>
            </a:extLst>
          </p:cNvPr>
          <p:cNvSpPr>
            <a:spLocks noGrp="1"/>
          </p:cNvSpPr>
          <p:nvPr>
            <p:ph idx="1"/>
          </p:nvPr>
        </p:nvSpPr>
        <p:spPr/>
        <p:txBody>
          <a:bodyPr/>
          <a:lstStyle/>
          <a:p>
            <a:pPr marL="0" indent="0">
              <a:buNone/>
            </a:pPr>
            <a:r>
              <a:rPr lang="en-GB" dirty="0"/>
              <a:t>Rights in land can be legal and equitable so you can have a legal or equitable lease or a legal or equitable mortgage.  You will need to ask yourself whether a right has been created between the parties.  If it has you then need to decide whether it is legal or equitable.</a:t>
            </a:r>
          </a:p>
          <a:p>
            <a:pPr marL="0" indent="0">
              <a:buNone/>
            </a:pPr>
            <a:r>
              <a:rPr lang="en-GB" dirty="0"/>
              <a:t>We need to know this because there significant difference between the two which then has implications when the land is sold.</a:t>
            </a:r>
          </a:p>
        </p:txBody>
      </p:sp>
    </p:spTree>
    <p:extLst>
      <p:ext uri="{BB962C8B-B14F-4D97-AF65-F5344CB8AC3E}">
        <p14:creationId xmlns:p14="http://schemas.microsoft.com/office/powerpoint/2010/main" val="265731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9A77-67B4-9D41-A9B8-8CFC38AB621C}"/>
              </a:ext>
            </a:extLst>
          </p:cNvPr>
          <p:cNvSpPr>
            <a:spLocks noGrp="1"/>
          </p:cNvSpPr>
          <p:nvPr>
            <p:ph type="title"/>
          </p:nvPr>
        </p:nvSpPr>
        <p:spPr/>
        <p:txBody>
          <a:bodyPr/>
          <a:lstStyle/>
          <a:p>
            <a:r>
              <a:rPr lang="en-GB" dirty="0"/>
              <a:t>Development of equity</a:t>
            </a:r>
          </a:p>
        </p:txBody>
      </p:sp>
      <p:sp>
        <p:nvSpPr>
          <p:cNvPr id="3" name="Content Placeholder 2">
            <a:extLst>
              <a:ext uri="{FF2B5EF4-FFF2-40B4-BE49-F238E27FC236}">
                <a16:creationId xmlns:a16="http://schemas.microsoft.com/office/drawing/2014/main" id="{4E80051C-9A2F-254C-8350-7224A3FAC324}"/>
              </a:ext>
            </a:extLst>
          </p:cNvPr>
          <p:cNvSpPr>
            <a:spLocks noGrp="1"/>
          </p:cNvSpPr>
          <p:nvPr>
            <p:ph idx="1"/>
          </p:nvPr>
        </p:nvSpPr>
        <p:spPr/>
        <p:txBody>
          <a:bodyPr>
            <a:normAutofit lnSpcReduction="10000"/>
          </a:bodyPr>
          <a:lstStyle/>
          <a:p>
            <a:pPr marL="0" indent="0">
              <a:buNone/>
            </a:pPr>
            <a:r>
              <a:rPr lang="en-GB" dirty="0"/>
              <a:t>After the Norman Conquest in 1066, administrative and judicial functions were taken over by the King’s Council and over the next 300 years the Courts of Common Law developed. As we know the Common Law was very rigid and would not recognise the existence of other rights in land.</a:t>
            </a:r>
          </a:p>
          <a:p>
            <a:pPr marL="0" indent="0">
              <a:buNone/>
            </a:pPr>
            <a:r>
              <a:rPr lang="en-GB" dirty="0" err="1"/>
              <a:t>Eg</a:t>
            </a:r>
            <a:r>
              <a:rPr lang="en-GB" dirty="0"/>
              <a:t> a landowner might have wanted to ensure that his spouse was entitled to the property for life  and after that to pass to his children.  The legal estate may have been transferred to his friends to hold for the benefit of the wife for life and then the children but the common law would not recognise that the wife and children had any rights in the land and the friends would be entitled to it.</a:t>
            </a:r>
          </a:p>
        </p:txBody>
      </p:sp>
    </p:spTree>
    <p:extLst>
      <p:ext uri="{BB962C8B-B14F-4D97-AF65-F5344CB8AC3E}">
        <p14:creationId xmlns:p14="http://schemas.microsoft.com/office/powerpoint/2010/main" val="363780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9E62-05DC-5F47-9D9A-9A5A23CC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28A7D0-A6DD-3A46-AFBD-0281C85A3F03}"/>
              </a:ext>
            </a:extLst>
          </p:cNvPr>
          <p:cNvSpPr>
            <a:spLocks noGrp="1"/>
          </p:cNvSpPr>
          <p:nvPr>
            <p:ph idx="1"/>
          </p:nvPr>
        </p:nvSpPr>
        <p:spPr/>
        <p:txBody>
          <a:bodyPr>
            <a:normAutofit/>
          </a:bodyPr>
          <a:lstStyle/>
          <a:p>
            <a:pPr marL="0" indent="0">
              <a:buNone/>
            </a:pPr>
            <a:r>
              <a:rPr lang="en-GB" sz="2400" dirty="0"/>
              <a:t>To remedy the defects of common law, equity (</a:t>
            </a:r>
            <a:r>
              <a:rPr lang="en-GB" sz="2400" dirty="0" err="1"/>
              <a:t>admisnistered</a:t>
            </a:r>
            <a:r>
              <a:rPr lang="en-GB" sz="2400" dirty="0"/>
              <a:t> in the Court of Chancery) evolved and intervened to prevent this injustice.  The legal estate remained with the friends but the wife and children had equitable rights in the property.  The Court of Chancery would compel the friends (the trustees) to account to the wife and children (the beneficiaries) for any benefit received.</a:t>
            </a:r>
          </a:p>
        </p:txBody>
      </p:sp>
    </p:spTree>
    <p:extLst>
      <p:ext uri="{BB962C8B-B14F-4D97-AF65-F5344CB8AC3E}">
        <p14:creationId xmlns:p14="http://schemas.microsoft.com/office/powerpoint/2010/main" val="423889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30D9-05DB-E34C-A005-B749677DE58B}"/>
              </a:ext>
            </a:extLst>
          </p:cNvPr>
          <p:cNvSpPr>
            <a:spLocks noGrp="1"/>
          </p:cNvSpPr>
          <p:nvPr>
            <p:ph type="title"/>
          </p:nvPr>
        </p:nvSpPr>
        <p:spPr/>
        <p:txBody>
          <a:bodyPr/>
          <a:lstStyle/>
          <a:p>
            <a:r>
              <a:rPr lang="en-GB" dirty="0"/>
              <a:t>Enforcing Legal and Equitable rights</a:t>
            </a:r>
          </a:p>
        </p:txBody>
      </p:sp>
      <p:sp>
        <p:nvSpPr>
          <p:cNvPr id="3" name="Content Placeholder 2">
            <a:extLst>
              <a:ext uri="{FF2B5EF4-FFF2-40B4-BE49-F238E27FC236}">
                <a16:creationId xmlns:a16="http://schemas.microsoft.com/office/drawing/2014/main" id="{8482A7C2-1F98-4C41-A70A-3B3971FCEDB7}"/>
              </a:ext>
            </a:extLst>
          </p:cNvPr>
          <p:cNvSpPr>
            <a:spLocks noGrp="1"/>
          </p:cNvSpPr>
          <p:nvPr>
            <p:ph idx="1"/>
          </p:nvPr>
        </p:nvSpPr>
        <p:spPr/>
        <p:txBody>
          <a:bodyPr/>
          <a:lstStyle/>
          <a:p>
            <a:pPr marL="0" indent="0">
              <a:buNone/>
            </a:pPr>
            <a:r>
              <a:rPr lang="en-GB" dirty="0"/>
              <a:t>Legal rights in land bind </a:t>
            </a:r>
            <a:r>
              <a:rPr lang="en-GB" i="1" dirty="0"/>
              <a:t>in rem</a:t>
            </a:r>
            <a:r>
              <a:rPr lang="en-GB" dirty="0"/>
              <a:t>: they bind the world.  So, if a person has a LEGAL right over someone else’s land that right will be binding on a subsequent purchaser.</a:t>
            </a:r>
          </a:p>
          <a:p>
            <a:pPr marL="0" indent="0">
              <a:buNone/>
            </a:pPr>
            <a:r>
              <a:rPr lang="en-GB" dirty="0"/>
              <a:t>This is NOT the position with equitable rights except a bona fide purchaser for value without notice  “equity’s darling”.</a:t>
            </a:r>
          </a:p>
          <a:p>
            <a:pPr marL="0" indent="0">
              <a:buNone/>
            </a:pPr>
            <a:r>
              <a:rPr lang="en-GB" dirty="0"/>
              <a:t>This has been superseded to some extent by statutory land registration but the basic principle remains true.  It is important to an understanding of the course.</a:t>
            </a:r>
          </a:p>
        </p:txBody>
      </p:sp>
    </p:spTree>
    <p:extLst>
      <p:ext uri="{BB962C8B-B14F-4D97-AF65-F5344CB8AC3E}">
        <p14:creationId xmlns:p14="http://schemas.microsoft.com/office/powerpoint/2010/main" val="2658463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311F-289D-C940-9612-F289D33C61FA}"/>
              </a:ext>
            </a:extLst>
          </p:cNvPr>
          <p:cNvSpPr>
            <a:spLocks noGrp="1"/>
          </p:cNvSpPr>
          <p:nvPr>
            <p:ph type="title"/>
          </p:nvPr>
        </p:nvSpPr>
        <p:spPr/>
        <p:txBody>
          <a:bodyPr/>
          <a:lstStyle/>
          <a:p>
            <a:r>
              <a:rPr lang="en-GB" dirty="0"/>
              <a:t>Legal rights</a:t>
            </a:r>
          </a:p>
        </p:txBody>
      </p:sp>
      <p:sp>
        <p:nvSpPr>
          <p:cNvPr id="3" name="Content Placeholder 2">
            <a:extLst>
              <a:ext uri="{FF2B5EF4-FFF2-40B4-BE49-F238E27FC236}">
                <a16:creationId xmlns:a16="http://schemas.microsoft.com/office/drawing/2014/main" id="{522E194E-0DFC-BC42-88B7-6A7426952E0B}"/>
              </a:ext>
            </a:extLst>
          </p:cNvPr>
          <p:cNvSpPr>
            <a:spLocks noGrp="1"/>
          </p:cNvSpPr>
          <p:nvPr>
            <p:ph idx="1"/>
          </p:nvPr>
        </p:nvSpPr>
        <p:spPr/>
        <p:txBody>
          <a:bodyPr/>
          <a:lstStyle/>
          <a:p>
            <a:pPr marL="0" indent="0">
              <a:buNone/>
            </a:pPr>
            <a:r>
              <a:rPr lang="en-GB" dirty="0"/>
              <a:t>Before 1926 a large number of </a:t>
            </a:r>
            <a:r>
              <a:rPr lang="en-GB" b="1" dirty="0"/>
              <a:t>legal </a:t>
            </a:r>
            <a:r>
              <a:rPr lang="en-GB" dirty="0"/>
              <a:t>estates and interests could exist in and over land.  There are now only 2 </a:t>
            </a:r>
            <a:r>
              <a:rPr lang="en-GB" b="1" dirty="0"/>
              <a:t>LEGAL ESTATES </a:t>
            </a:r>
            <a:r>
              <a:rPr lang="en-GB" dirty="0"/>
              <a:t>and 5 </a:t>
            </a:r>
            <a:r>
              <a:rPr lang="en-GB" b="1" dirty="0"/>
              <a:t>LEGAL INTERESTS </a:t>
            </a:r>
            <a:r>
              <a:rPr lang="en-GB" dirty="0"/>
              <a:t>in land, all contained in </a:t>
            </a:r>
            <a:r>
              <a:rPr lang="en-GB" b="1" dirty="0"/>
              <a:t>s1(1)-(2) </a:t>
            </a:r>
            <a:r>
              <a:rPr lang="en-GB" dirty="0"/>
              <a:t>and </a:t>
            </a:r>
            <a:r>
              <a:rPr lang="en-GB" b="1" dirty="0"/>
              <a:t>s7 Law of Property Act 1925 (LPA 1925).</a:t>
            </a:r>
          </a:p>
          <a:p>
            <a:pPr marL="0" indent="0">
              <a:buNone/>
            </a:pPr>
            <a:r>
              <a:rPr lang="en-GB" dirty="0"/>
              <a:t>Only 4 are shown in your diagram – the </a:t>
            </a:r>
            <a:r>
              <a:rPr lang="en-GB" dirty="0" err="1"/>
              <a:t>fifith</a:t>
            </a:r>
            <a:r>
              <a:rPr lang="en-GB" dirty="0"/>
              <a:t> is </a:t>
            </a:r>
            <a:r>
              <a:rPr lang="en-GB" i="1" dirty="0"/>
              <a:t>any other similar charge.  </a:t>
            </a:r>
            <a:r>
              <a:rPr lang="en-GB" dirty="0"/>
              <a:t>In addition, in order to be legal, a right must, with a few exceptions, be created by deed (</a:t>
            </a:r>
            <a:r>
              <a:rPr lang="en-GB" b="1" dirty="0"/>
              <a:t>s52 LPA 1925).  </a:t>
            </a:r>
            <a:r>
              <a:rPr lang="en-GB" dirty="0"/>
              <a:t>If a r is not capable of being legal within </a:t>
            </a:r>
            <a:r>
              <a:rPr lang="en-GB" b="1" dirty="0"/>
              <a:t>LPA 1925</a:t>
            </a:r>
            <a:r>
              <a:rPr lang="en-GB" dirty="0"/>
              <a:t>, it can only be an equitable interest.</a:t>
            </a:r>
          </a:p>
          <a:p>
            <a:pPr marL="0" indent="0">
              <a:buNone/>
            </a:pPr>
            <a:endParaRPr lang="en-GB" dirty="0"/>
          </a:p>
          <a:p>
            <a:pPr marL="0" indent="0">
              <a:buNone/>
            </a:pPr>
            <a:r>
              <a:rPr lang="en-GB" dirty="0"/>
              <a:t>SEE DIAGRAM</a:t>
            </a:r>
          </a:p>
        </p:txBody>
      </p:sp>
    </p:spTree>
    <p:extLst>
      <p:ext uri="{BB962C8B-B14F-4D97-AF65-F5344CB8AC3E}">
        <p14:creationId xmlns:p14="http://schemas.microsoft.com/office/powerpoint/2010/main" val="3524087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1FA5B-C244-CD45-9717-58F343668B49}"/>
              </a:ext>
            </a:extLst>
          </p:cNvPr>
          <p:cNvSpPr>
            <a:spLocks noGrp="1"/>
          </p:cNvSpPr>
          <p:nvPr>
            <p:ph type="title"/>
          </p:nvPr>
        </p:nvSpPr>
        <p:spPr/>
        <p:txBody>
          <a:bodyPr/>
          <a:lstStyle/>
          <a:p>
            <a:r>
              <a:rPr lang="en-GB" dirty="0"/>
              <a:t>The legal estates</a:t>
            </a:r>
          </a:p>
        </p:txBody>
      </p:sp>
      <p:sp>
        <p:nvSpPr>
          <p:cNvPr id="3" name="Content Placeholder 2">
            <a:extLst>
              <a:ext uri="{FF2B5EF4-FFF2-40B4-BE49-F238E27FC236}">
                <a16:creationId xmlns:a16="http://schemas.microsoft.com/office/drawing/2014/main" id="{0187063F-264E-C544-BF47-D1DF5A010789}"/>
              </a:ext>
            </a:extLst>
          </p:cNvPr>
          <p:cNvSpPr>
            <a:spLocks noGrp="1"/>
          </p:cNvSpPr>
          <p:nvPr>
            <p:ph idx="1"/>
          </p:nvPr>
        </p:nvSpPr>
        <p:spPr/>
        <p:txBody>
          <a:bodyPr/>
          <a:lstStyle/>
          <a:p>
            <a:pPr marL="0" indent="0">
              <a:buNone/>
            </a:pPr>
            <a:r>
              <a:rPr lang="en-GB" b="1" dirty="0"/>
              <a:t>S1 LPA 1925 </a:t>
            </a:r>
            <a:r>
              <a:rPr lang="en-GB" dirty="0"/>
              <a:t>is one of the most important provisions in the whole of land law.  </a:t>
            </a:r>
            <a:r>
              <a:rPr lang="en-GB" b="1" dirty="0"/>
              <a:t>S1(1)</a:t>
            </a:r>
            <a:r>
              <a:rPr lang="en-GB" dirty="0"/>
              <a:t> states that there are only 2 estates in land that are capable of being legal.</a:t>
            </a:r>
          </a:p>
          <a:p>
            <a:pPr marL="0" indent="0">
              <a:buNone/>
            </a:pPr>
            <a:r>
              <a:rPr lang="en-GB" i="1" dirty="0"/>
              <a:t>The only estates in land which are capable of subsisting or of being conveyed or created at law are – </a:t>
            </a:r>
          </a:p>
          <a:p>
            <a:pPr marL="457200" indent="-457200">
              <a:buAutoNum type="alphaLcParenBoth"/>
            </a:pPr>
            <a:r>
              <a:rPr lang="en-GB" i="1" dirty="0"/>
              <a:t>An estate in fee simple absolute in possession;	the freehold estate</a:t>
            </a:r>
          </a:p>
          <a:p>
            <a:pPr marL="457200" indent="-457200">
              <a:buAutoNum type="alphaLcParenBoth"/>
            </a:pPr>
            <a:r>
              <a:rPr lang="en-GB" i="1" dirty="0"/>
              <a:t>A term of years absolute;			the leasehold estate</a:t>
            </a:r>
          </a:p>
          <a:p>
            <a:pPr marL="0" indent="0">
              <a:buNone/>
            </a:pPr>
            <a:r>
              <a:rPr lang="en-GB" dirty="0"/>
              <a:t>We have met these 2 types of legal estate before.</a:t>
            </a:r>
          </a:p>
        </p:txBody>
      </p:sp>
    </p:spTree>
    <p:extLst>
      <p:ext uri="{BB962C8B-B14F-4D97-AF65-F5344CB8AC3E}">
        <p14:creationId xmlns:p14="http://schemas.microsoft.com/office/powerpoint/2010/main" val="285135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C5C28-6843-2E48-AF3A-24D18DA75A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8C416B-02CD-A745-B7E6-96BA7E1A6A7E}"/>
              </a:ext>
            </a:extLst>
          </p:cNvPr>
          <p:cNvSpPr>
            <a:spLocks noGrp="1"/>
          </p:cNvSpPr>
          <p:nvPr>
            <p:ph idx="1"/>
          </p:nvPr>
        </p:nvSpPr>
        <p:spPr/>
        <p:txBody>
          <a:bodyPr>
            <a:noAutofit/>
          </a:bodyPr>
          <a:lstStyle/>
          <a:p>
            <a:pPr marL="0" indent="0">
              <a:buNone/>
            </a:pPr>
            <a:r>
              <a:rPr lang="en-GB" sz="2200" b="1" dirty="0"/>
              <a:t>S1(5) LPA 1925 </a:t>
            </a:r>
            <a:r>
              <a:rPr lang="en-GB" sz="2200" dirty="0"/>
              <a:t>provides that:</a:t>
            </a:r>
          </a:p>
          <a:p>
            <a:pPr marL="0" indent="0">
              <a:buNone/>
            </a:pPr>
            <a:r>
              <a:rPr lang="en-GB" sz="2200" i="1" dirty="0"/>
              <a:t>A legal estate may subsist concurrently with or subject to any other legal estate in the same land.</a:t>
            </a:r>
          </a:p>
          <a:p>
            <a:pPr marL="0" indent="0">
              <a:buNone/>
            </a:pPr>
            <a:r>
              <a:rPr lang="en-GB" sz="2200" dirty="0"/>
              <a:t>This allows a fee simple absolute owner of land to grant a term of years absolute in the same piece of land with the 2 estates existing at the same time.</a:t>
            </a:r>
          </a:p>
          <a:p>
            <a:pPr marL="0" indent="0">
              <a:buNone/>
            </a:pPr>
            <a:r>
              <a:rPr lang="en-GB" sz="2200" b="1" dirty="0"/>
              <a:t>S1(6) </a:t>
            </a:r>
            <a:r>
              <a:rPr lang="en-GB" sz="2200" dirty="0"/>
              <a:t>states that a minor, that is, person under 18yrs of age, cannot hold a legal estate in land.</a:t>
            </a:r>
            <a:endParaRPr lang="en-GB" sz="2200" b="1" dirty="0"/>
          </a:p>
        </p:txBody>
      </p:sp>
    </p:spTree>
    <p:extLst>
      <p:ext uri="{BB962C8B-B14F-4D97-AF65-F5344CB8AC3E}">
        <p14:creationId xmlns:p14="http://schemas.microsoft.com/office/powerpoint/2010/main" val="3529637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30B2-CC41-BA49-AA2E-4FBAD2B9766A}"/>
              </a:ext>
            </a:extLst>
          </p:cNvPr>
          <p:cNvSpPr>
            <a:spLocks noGrp="1"/>
          </p:cNvSpPr>
          <p:nvPr>
            <p:ph type="title"/>
          </p:nvPr>
        </p:nvSpPr>
        <p:spPr/>
        <p:txBody>
          <a:bodyPr/>
          <a:lstStyle/>
          <a:p>
            <a:r>
              <a:rPr lang="en-GB" dirty="0"/>
              <a:t>The fee simple absolute in possession</a:t>
            </a:r>
          </a:p>
        </p:txBody>
      </p:sp>
      <p:sp>
        <p:nvSpPr>
          <p:cNvPr id="3" name="Content Placeholder 2">
            <a:extLst>
              <a:ext uri="{FF2B5EF4-FFF2-40B4-BE49-F238E27FC236}">
                <a16:creationId xmlns:a16="http://schemas.microsoft.com/office/drawing/2014/main" id="{EFA71808-FC44-724A-B213-FE79D6590252}"/>
              </a:ext>
            </a:extLst>
          </p:cNvPr>
          <p:cNvSpPr>
            <a:spLocks noGrp="1"/>
          </p:cNvSpPr>
          <p:nvPr>
            <p:ph idx="1"/>
          </p:nvPr>
        </p:nvSpPr>
        <p:spPr/>
        <p:txBody>
          <a:bodyPr>
            <a:normAutofit/>
          </a:bodyPr>
          <a:lstStyle/>
          <a:p>
            <a:pPr marL="0" indent="0">
              <a:buNone/>
            </a:pPr>
            <a:r>
              <a:rPr lang="en-GB" sz="2400" b="1" dirty="0"/>
              <a:t>“fee simple”</a:t>
            </a:r>
          </a:p>
          <a:p>
            <a:pPr marL="0" indent="0">
              <a:buNone/>
            </a:pPr>
            <a:r>
              <a:rPr lang="en-GB" sz="2400" dirty="0"/>
              <a:t>This has always been the primary estate in land, representing the greatest r. which a tenant can have in or over land.  It denotes a grant of land from the Crown in perpetuity </a:t>
            </a:r>
            <a:r>
              <a:rPr lang="en-GB" sz="2400" dirty="0" err="1"/>
              <a:t>ie</a:t>
            </a:r>
            <a:r>
              <a:rPr lang="en-GB" sz="2400" dirty="0"/>
              <a:t> a r which endures for ever and which is capable of transfer by the holder of it </a:t>
            </a:r>
            <a:r>
              <a:rPr lang="en-GB" sz="2400" i="1" dirty="0"/>
              <a:t>inter </a:t>
            </a:r>
            <a:r>
              <a:rPr lang="en-GB" sz="2400" i="1" dirty="0" err="1"/>
              <a:t>vivos</a:t>
            </a:r>
            <a:r>
              <a:rPr lang="en-GB" sz="2400" i="1" dirty="0"/>
              <a:t> </a:t>
            </a:r>
            <a:r>
              <a:rPr lang="en-GB" sz="2400" dirty="0"/>
              <a:t>(during his lifetime), or by will.</a:t>
            </a:r>
          </a:p>
          <a:p>
            <a:pPr marL="0" indent="0">
              <a:buNone/>
            </a:pPr>
            <a:r>
              <a:rPr lang="en-GB" sz="2400" dirty="0"/>
              <a:t>Although the owners of the estate may come and go, it is of infinite duration.</a:t>
            </a:r>
          </a:p>
        </p:txBody>
      </p:sp>
    </p:spTree>
    <p:extLst>
      <p:ext uri="{BB962C8B-B14F-4D97-AF65-F5344CB8AC3E}">
        <p14:creationId xmlns:p14="http://schemas.microsoft.com/office/powerpoint/2010/main" val="63132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D67A9-74E5-1241-8759-06E269CB3D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09CD79-89DF-6044-A3FD-288F3A3A54FC}"/>
              </a:ext>
            </a:extLst>
          </p:cNvPr>
          <p:cNvSpPr>
            <a:spLocks noGrp="1"/>
          </p:cNvSpPr>
          <p:nvPr>
            <p:ph idx="1"/>
          </p:nvPr>
        </p:nvSpPr>
        <p:spPr/>
        <p:txBody>
          <a:bodyPr>
            <a:normAutofit fontScale="92500" lnSpcReduction="20000"/>
          </a:bodyPr>
          <a:lstStyle/>
          <a:p>
            <a:pPr marL="0" indent="0">
              <a:buNone/>
            </a:pPr>
            <a:r>
              <a:rPr lang="en-GB" b="1" dirty="0"/>
              <a:t>“Absolute”</a:t>
            </a:r>
          </a:p>
          <a:p>
            <a:pPr marL="0" indent="0">
              <a:buNone/>
            </a:pPr>
            <a:r>
              <a:rPr lang="en-GB" dirty="0"/>
              <a:t>Means not conditional or determinable.  A determinable fee is 1 which automatically determines when a specified event occurs.  A fee simple subject to a condition subsequent gives the grantor or his successors a r to enter and determine the estate when the event occurs.</a:t>
            </a:r>
          </a:p>
          <a:p>
            <a:pPr marL="0" indent="0">
              <a:buNone/>
            </a:pPr>
            <a:r>
              <a:rPr lang="en-GB" b="1" dirty="0"/>
              <a:t>“in possession”</a:t>
            </a:r>
          </a:p>
          <a:p>
            <a:pPr marL="0" indent="0">
              <a:buNone/>
            </a:pPr>
            <a:r>
              <a:rPr lang="en-GB" dirty="0"/>
              <a:t>This means not in reversion or in remainder, but an immediate r to occupation and enjoyment of the land from the effective date of grant.</a:t>
            </a:r>
          </a:p>
          <a:p>
            <a:pPr marL="0" indent="0">
              <a:buNone/>
            </a:pPr>
            <a:r>
              <a:rPr lang="en-GB" b="1" dirty="0"/>
              <a:t>S205(1)(xix) LPA 1925 </a:t>
            </a:r>
            <a:r>
              <a:rPr lang="en-GB" dirty="0"/>
              <a:t>provides that:</a:t>
            </a:r>
          </a:p>
          <a:p>
            <a:pPr marL="0" indent="0">
              <a:buNone/>
            </a:pPr>
            <a:r>
              <a:rPr lang="en-GB" i="1" dirty="0"/>
              <a:t>“Possession” includes receipt of rents and profits or the r to receive the same if any.</a:t>
            </a:r>
          </a:p>
        </p:txBody>
      </p:sp>
    </p:spTree>
    <p:extLst>
      <p:ext uri="{BB962C8B-B14F-4D97-AF65-F5344CB8AC3E}">
        <p14:creationId xmlns:p14="http://schemas.microsoft.com/office/powerpoint/2010/main" val="3544654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05B25-DDE9-CC40-B179-9B88E3C5A2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11A1A6-DED7-E449-92BB-C0932E3C77D4}"/>
              </a:ext>
            </a:extLst>
          </p:cNvPr>
          <p:cNvSpPr>
            <a:spLocks noGrp="1"/>
          </p:cNvSpPr>
          <p:nvPr>
            <p:ph idx="1"/>
          </p:nvPr>
        </p:nvSpPr>
        <p:spPr/>
        <p:txBody>
          <a:bodyPr>
            <a:normAutofit/>
          </a:bodyPr>
          <a:lstStyle/>
          <a:p>
            <a:pPr marL="0" indent="0">
              <a:buNone/>
            </a:pPr>
            <a:r>
              <a:rPr lang="en-GB" sz="2400" dirty="0"/>
              <a:t>This extended definition of “possession” is important because it means a person doesn’t need to be in physical possession of the land to have a legal estate in it.  It is for this reason that a fee simple absolute owner who lets his property to a tenant under a lease – a term of </a:t>
            </a:r>
            <a:r>
              <a:rPr lang="en-GB" sz="2400" dirty="0" err="1"/>
              <a:t>yrs</a:t>
            </a:r>
            <a:r>
              <a:rPr lang="en-GB" sz="2400" dirty="0"/>
              <a:t> absolute – remains “in possession” and therefore retains his legal estate.  </a:t>
            </a:r>
          </a:p>
          <a:p>
            <a:pPr marL="0" indent="0">
              <a:buNone/>
            </a:pPr>
            <a:r>
              <a:rPr lang="en-GB" sz="2400" dirty="0"/>
              <a:t>There is no requirement for a term of years absolute to be “in possession”, so a lease granted to take effect in the future may still be a legal estate.</a:t>
            </a:r>
          </a:p>
        </p:txBody>
      </p:sp>
    </p:spTree>
    <p:extLst>
      <p:ext uri="{BB962C8B-B14F-4D97-AF65-F5344CB8AC3E}">
        <p14:creationId xmlns:p14="http://schemas.microsoft.com/office/powerpoint/2010/main" val="4258229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35903-4278-904E-B2AE-704F391B9A82}"/>
              </a:ext>
            </a:extLst>
          </p:cNvPr>
          <p:cNvSpPr>
            <a:spLocks noGrp="1"/>
          </p:cNvSpPr>
          <p:nvPr>
            <p:ph type="title"/>
          </p:nvPr>
        </p:nvSpPr>
        <p:spPr/>
        <p:txBody>
          <a:bodyPr/>
          <a:lstStyle/>
          <a:p>
            <a:r>
              <a:rPr lang="en-GB" dirty="0"/>
              <a:t>the term of years absolute</a:t>
            </a:r>
          </a:p>
        </p:txBody>
      </p:sp>
      <p:sp>
        <p:nvSpPr>
          <p:cNvPr id="3" name="Content Placeholder 2">
            <a:extLst>
              <a:ext uri="{FF2B5EF4-FFF2-40B4-BE49-F238E27FC236}">
                <a16:creationId xmlns:a16="http://schemas.microsoft.com/office/drawing/2014/main" id="{C71413AD-5B26-484B-A360-2A1D6690FC68}"/>
              </a:ext>
            </a:extLst>
          </p:cNvPr>
          <p:cNvSpPr>
            <a:spLocks noGrp="1"/>
          </p:cNvSpPr>
          <p:nvPr>
            <p:ph idx="1"/>
          </p:nvPr>
        </p:nvSpPr>
        <p:spPr/>
        <p:txBody>
          <a:bodyPr/>
          <a:lstStyle/>
          <a:p>
            <a:pPr marL="0" indent="0">
              <a:buNone/>
            </a:pPr>
            <a:r>
              <a:rPr lang="en-GB" dirty="0"/>
              <a:t>Whereas the fee simple absolute in possession confers an estate of infinite duration, the term of years absolute confers a term of fixed maximum duration.  Although it says ‘years’ it can be for less than a </a:t>
            </a:r>
            <a:r>
              <a:rPr lang="en-GB" dirty="0" err="1"/>
              <a:t>yr</a:t>
            </a:r>
            <a:r>
              <a:rPr lang="en-GB" dirty="0"/>
              <a:t> </a:t>
            </a:r>
            <a:r>
              <a:rPr lang="en-GB" dirty="0" err="1"/>
              <a:t>eg</a:t>
            </a:r>
            <a:r>
              <a:rPr lang="en-GB" dirty="0"/>
              <a:t> a </a:t>
            </a:r>
            <a:r>
              <a:rPr lang="en-GB" dirty="0" err="1"/>
              <a:t>wk</a:t>
            </a:r>
            <a:r>
              <a:rPr lang="en-GB" dirty="0"/>
              <a:t> or a month.</a:t>
            </a:r>
          </a:p>
          <a:p>
            <a:pPr marL="0" indent="0">
              <a:buNone/>
            </a:pPr>
            <a:r>
              <a:rPr lang="en-GB" dirty="0" err="1"/>
              <a:t>Eg.</a:t>
            </a:r>
            <a:endParaRPr lang="en-GB" dirty="0"/>
          </a:p>
          <a:p>
            <a:pPr marL="0" indent="0">
              <a:buNone/>
            </a:pPr>
            <a:r>
              <a:rPr lang="en-GB" dirty="0"/>
              <a:t>“to A for 999 years”</a:t>
            </a:r>
          </a:p>
          <a:p>
            <a:pPr marL="0" indent="0">
              <a:buNone/>
            </a:pPr>
            <a:r>
              <a:rPr lang="en-GB" dirty="0"/>
              <a:t>Periodic tenancies such as </a:t>
            </a:r>
            <a:r>
              <a:rPr lang="en-GB" dirty="0" err="1"/>
              <a:t>wkly</a:t>
            </a:r>
            <a:r>
              <a:rPr lang="en-GB" dirty="0"/>
              <a:t> or monthly can also be a term of </a:t>
            </a:r>
            <a:r>
              <a:rPr lang="en-GB" dirty="0" err="1"/>
              <a:t>yrs</a:t>
            </a:r>
            <a:r>
              <a:rPr lang="en-GB" dirty="0"/>
              <a:t> (</a:t>
            </a:r>
            <a:r>
              <a:rPr lang="en-GB" b="1" dirty="0"/>
              <a:t>s205(1)(xxvii)LPA 1925</a:t>
            </a:r>
            <a:r>
              <a:rPr lang="en-GB" dirty="0"/>
              <a:t>)</a:t>
            </a:r>
          </a:p>
        </p:txBody>
      </p:sp>
    </p:spTree>
    <p:extLst>
      <p:ext uri="{BB962C8B-B14F-4D97-AF65-F5344CB8AC3E}">
        <p14:creationId xmlns:p14="http://schemas.microsoft.com/office/powerpoint/2010/main" val="2012016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8DDB-EF07-804E-8619-12A3B100BD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AE16A2-0631-A946-A9C5-D452AA6AD699}"/>
              </a:ext>
            </a:extLst>
          </p:cNvPr>
          <p:cNvSpPr>
            <a:spLocks noGrp="1"/>
          </p:cNvSpPr>
          <p:nvPr>
            <p:ph idx="1"/>
          </p:nvPr>
        </p:nvSpPr>
        <p:spPr/>
        <p:txBody>
          <a:bodyPr/>
          <a:lstStyle/>
          <a:p>
            <a:pPr marL="0" indent="0">
              <a:buNone/>
            </a:pPr>
            <a:r>
              <a:rPr lang="en-GB" dirty="0"/>
              <a:t>“absolute” doesn’t have a meaning in this context.  Indeed a term of </a:t>
            </a:r>
            <a:r>
              <a:rPr lang="en-GB" dirty="0" err="1"/>
              <a:t>yrs</a:t>
            </a:r>
            <a:r>
              <a:rPr lang="en-GB" dirty="0"/>
              <a:t> may be absolute even though it contains a clause enabling the parties to determine it at specified periods, or upon occurrence of specified events.  Therefore, notwithstanding that a tenancy is neither a “term of years” nor “absolute” in the ordinary meaning of the words, for instance, a </a:t>
            </a:r>
            <a:r>
              <a:rPr lang="en-GB" dirty="0" err="1"/>
              <a:t>wkly</a:t>
            </a:r>
            <a:r>
              <a:rPr lang="en-GB" dirty="0"/>
              <a:t> tenancy liable to be forfeited for non-payment of rent, it can be a term of </a:t>
            </a:r>
            <a:r>
              <a:rPr lang="en-GB" dirty="0" err="1"/>
              <a:t>yrs</a:t>
            </a:r>
            <a:r>
              <a:rPr lang="en-GB" dirty="0"/>
              <a:t> absolute.</a:t>
            </a:r>
          </a:p>
          <a:p>
            <a:pPr marL="0" indent="0">
              <a:buNone/>
            </a:pPr>
            <a:r>
              <a:rPr lang="en-GB" dirty="0"/>
              <a:t>A lease granted to take effect in the future is called a “reversionary lease” but if it is granted to take effect more than 21 </a:t>
            </a:r>
            <a:r>
              <a:rPr lang="en-GB" dirty="0" err="1"/>
              <a:t>yrs</a:t>
            </a:r>
            <a:r>
              <a:rPr lang="en-GB" dirty="0"/>
              <a:t> from the date of the instrument purporting to grant it it will be void (</a:t>
            </a:r>
            <a:r>
              <a:rPr lang="en-GB" b="1" dirty="0"/>
              <a:t>s149(3) LPA 1925</a:t>
            </a:r>
            <a:r>
              <a:rPr lang="en-GB" dirty="0"/>
              <a:t>).</a:t>
            </a:r>
          </a:p>
        </p:txBody>
      </p:sp>
    </p:spTree>
    <p:extLst>
      <p:ext uri="{BB962C8B-B14F-4D97-AF65-F5344CB8AC3E}">
        <p14:creationId xmlns:p14="http://schemas.microsoft.com/office/powerpoint/2010/main" val="2373682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15998-7083-9446-8419-0ED55F20D64D}"/>
              </a:ext>
            </a:extLst>
          </p:cNvPr>
          <p:cNvSpPr>
            <a:spLocks noGrp="1"/>
          </p:cNvSpPr>
          <p:nvPr>
            <p:ph type="title"/>
          </p:nvPr>
        </p:nvSpPr>
        <p:spPr/>
        <p:txBody>
          <a:bodyPr/>
          <a:lstStyle/>
          <a:p>
            <a:r>
              <a:rPr lang="en-GB" dirty="0"/>
              <a:t>The legal interests</a:t>
            </a:r>
          </a:p>
        </p:txBody>
      </p:sp>
      <p:sp>
        <p:nvSpPr>
          <p:cNvPr id="3" name="Content Placeholder 2">
            <a:extLst>
              <a:ext uri="{FF2B5EF4-FFF2-40B4-BE49-F238E27FC236}">
                <a16:creationId xmlns:a16="http://schemas.microsoft.com/office/drawing/2014/main" id="{FE1BA740-D382-6145-909E-764A546AB4BF}"/>
              </a:ext>
            </a:extLst>
          </p:cNvPr>
          <p:cNvSpPr>
            <a:spLocks noGrp="1"/>
          </p:cNvSpPr>
          <p:nvPr>
            <p:ph idx="1"/>
          </p:nvPr>
        </p:nvSpPr>
        <p:spPr/>
        <p:txBody>
          <a:bodyPr/>
          <a:lstStyle/>
          <a:p>
            <a:pPr marL="0" indent="0">
              <a:buNone/>
            </a:pPr>
            <a:r>
              <a:rPr lang="en-GB" dirty="0"/>
              <a:t>Pre 1926 there were a large number of legal interests that could exist over land.  The </a:t>
            </a:r>
            <a:r>
              <a:rPr lang="en-GB" b="1" dirty="0"/>
              <a:t>5 legal interests </a:t>
            </a:r>
            <a:r>
              <a:rPr lang="en-GB" dirty="0"/>
              <a:t>that can now exist are set out in </a:t>
            </a:r>
            <a:r>
              <a:rPr lang="en-GB" b="1" dirty="0"/>
              <a:t>s1(2) LPA 1925</a:t>
            </a:r>
          </a:p>
          <a:p>
            <a:r>
              <a:rPr lang="en-GB" b="1" dirty="0"/>
              <a:t>Easements</a:t>
            </a:r>
          </a:p>
          <a:p>
            <a:r>
              <a:rPr lang="en-GB" b="1" dirty="0" err="1"/>
              <a:t>Rentcharges</a:t>
            </a:r>
            <a:endParaRPr lang="en-GB" b="1" dirty="0"/>
          </a:p>
          <a:p>
            <a:r>
              <a:rPr lang="en-GB" b="1" dirty="0"/>
              <a:t>Mortgages</a:t>
            </a:r>
          </a:p>
          <a:p>
            <a:r>
              <a:rPr lang="en-GB" b="1" dirty="0"/>
              <a:t>Any similar charge</a:t>
            </a:r>
          </a:p>
          <a:p>
            <a:r>
              <a:rPr lang="en-GB" b="1" dirty="0"/>
              <a:t>Rights of entry </a:t>
            </a:r>
            <a:endParaRPr lang="en-GB" dirty="0"/>
          </a:p>
        </p:txBody>
      </p:sp>
    </p:spTree>
    <p:extLst>
      <p:ext uri="{BB962C8B-B14F-4D97-AF65-F5344CB8AC3E}">
        <p14:creationId xmlns:p14="http://schemas.microsoft.com/office/powerpoint/2010/main" val="1141580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78B2-01EA-0444-A1E7-B741CEFA49FB}"/>
              </a:ext>
            </a:extLst>
          </p:cNvPr>
          <p:cNvSpPr>
            <a:spLocks noGrp="1"/>
          </p:cNvSpPr>
          <p:nvPr>
            <p:ph type="title"/>
          </p:nvPr>
        </p:nvSpPr>
        <p:spPr/>
        <p:txBody>
          <a:bodyPr/>
          <a:lstStyle/>
          <a:p>
            <a:r>
              <a:rPr lang="en-GB" dirty="0"/>
              <a:t>Easements</a:t>
            </a:r>
          </a:p>
        </p:txBody>
      </p:sp>
      <p:sp>
        <p:nvSpPr>
          <p:cNvPr id="3" name="Content Placeholder 2">
            <a:extLst>
              <a:ext uri="{FF2B5EF4-FFF2-40B4-BE49-F238E27FC236}">
                <a16:creationId xmlns:a16="http://schemas.microsoft.com/office/drawing/2014/main" id="{3328EB6F-AAD0-394B-B42B-F4B90A1D01FC}"/>
              </a:ext>
            </a:extLst>
          </p:cNvPr>
          <p:cNvSpPr>
            <a:spLocks noGrp="1"/>
          </p:cNvSpPr>
          <p:nvPr>
            <p:ph idx="1"/>
          </p:nvPr>
        </p:nvSpPr>
        <p:spPr/>
        <p:txBody>
          <a:bodyPr/>
          <a:lstStyle/>
          <a:p>
            <a:pPr marL="0" indent="0">
              <a:buNone/>
            </a:pPr>
            <a:r>
              <a:rPr lang="en-GB" b="1" dirty="0"/>
              <a:t>S1(2)(a)</a:t>
            </a:r>
            <a:r>
              <a:rPr lang="en-GB" dirty="0"/>
              <a:t>: </a:t>
            </a:r>
            <a:r>
              <a:rPr lang="en-GB" i="1" dirty="0"/>
              <a:t>An easement, right, or privilege in or over land for an interest equivalent to an estate in fee simple absolute in possession or a term of years absolute.</a:t>
            </a:r>
          </a:p>
          <a:p>
            <a:pPr marL="0" indent="0">
              <a:buNone/>
            </a:pPr>
            <a:r>
              <a:rPr lang="en-GB" dirty="0"/>
              <a:t>They include rights of way, or of light or drainage over a neighbour’s land.</a:t>
            </a:r>
          </a:p>
          <a:p>
            <a:pPr marL="0" indent="0">
              <a:buNone/>
            </a:pPr>
            <a:r>
              <a:rPr lang="en-GB" dirty="0"/>
              <a:t>To be a legal easement – it must last for a period equivalent to 1 of the 2 legal estates (so it must last forever or a definite period of time).  </a:t>
            </a:r>
            <a:r>
              <a:rPr lang="en-GB" dirty="0" err="1"/>
              <a:t>Eg</a:t>
            </a:r>
            <a:r>
              <a:rPr lang="en-GB" dirty="0"/>
              <a:t> if it lasts for the duration of a person’s life, or is determinable on a possible future event, it will only be equitable.</a:t>
            </a:r>
          </a:p>
          <a:p>
            <a:pPr marL="0" indent="0">
              <a:buNone/>
            </a:pPr>
            <a:r>
              <a:rPr lang="en-GB" dirty="0"/>
              <a:t>Profits</a:t>
            </a:r>
            <a:r>
              <a:rPr lang="en-GB" i="1" dirty="0"/>
              <a:t> a prendre </a:t>
            </a:r>
            <a:r>
              <a:rPr lang="en-GB" dirty="0"/>
              <a:t>are also under this heading – this is the r to take something from land belonging to another </a:t>
            </a:r>
            <a:r>
              <a:rPr lang="en-GB" dirty="0" err="1"/>
              <a:t>eg</a:t>
            </a:r>
            <a:r>
              <a:rPr lang="en-GB" dirty="0"/>
              <a:t> timber or fish.</a:t>
            </a:r>
            <a:endParaRPr lang="en-GB" i="1" dirty="0"/>
          </a:p>
        </p:txBody>
      </p:sp>
    </p:spTree>
    <p:extLst>
      <p:ext uri="{BB962C8B-B14F-4D97-AF65-F5344CB8AC3E}">
        <p14:creationId xmlns:p14="http://schemas.microsoft.com/office/powerpoint/2010/main" val="1449438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D1AF-FD9C-334B-AA15-E70F866067ED}"/>
              </a:ext>
            </a:extLst>
          </p:cNvPr>
          <p:cNvSpPr>
            <a:spLocks noGrp="1"/>
          </p:cNvSpPr>
          <p:nvPr>
            <p:ph type="title"/>
          </p:nvPr>
        </p:nvSpPr>
        <p:spPr/>
        <p:txBody>
          <a:bodyPr/>
          <a:lstStyle/>
          <a:p>
            <a:r>
              <a:rPr lang="en-GB" dirty="0" err="1"/>
              <a:t>REntcharges</a:t>
            </a:r>
            <a:endParaRPr lang="en-GB" dirty="0"/>
          </a:p>
        </p:txBody>
      </p:sp>
      <p:sp>
        <p:nvSpPr>
          <p:cNvPr id="3" name="Content Placeholder 2">
            <a:extLst>
              <a:ext uri="{FF2B5EF4-FFF2-40B4-BE49-F238E27FC236}">
                <a16:creationId xmlns:a16="http://schemas.microsoft.com/office/drawing/2014/main" id="{F22E4104-2549-514D-A7CE-01BDCE5BD59F}"/>
              </a:ext>
            </a:extLst>
          </p:cNvPr>
          <p:cNvSpPr>
            <a:spLocks noGrp="1"/>
          </p:cNvSpPr>
          <p:nvPr>
            <p:ph idx="1"/>
          </p:nvPr>
        </p:nvSpPr>
        <p:spPr/>
        <p:txBody>
          <a:bodyPr>
            <a:normAutofit fontScale="85000" lnSpcReduction="10000"/>
          </a:bodyPr>
          <a:lstStyle/>
          <a:p>
            <a:pPr marL="0" indent="0">
              <a:buNone/>
            </a:pPr>
            <a:r>
              <a:rPr lang="en-GB" b="1" dirty="0"/>
              <a:t>S1(2)(b)</a:t>
            </a:r>
            <a:r>
              <a:rPr lang="en-GB" dirty="0"/>
              <a:t>:</a:t>
            </a:r>
          </a:p>
          <a:p>
            <a:pPr marL="0" indent="0">
              <a:buNone/>
            </a:pPr>
            <a:r>
              <a:rPr lang="en-GB" i="1" dirty="0"/>
              <a:t>A </a:t>
            </a:r>
            <a:r>
              <a:rPr lang="en-GB" i="1" dirty="0" err="1"/>
              <a:t>rentcharge</a:t>
            </a:r>
            <a:r>
              <a:rPr lang="en-GB" i="1" dirty="0"/>
              <a:t> in possession issuing out of or charged on land being either perpetual or for a term of years absolute.</a:t>
            </a:r>
          </a:p>
          <a:p>
            <a:pPr marL="0" indent="0">
              <a:buNone/>
            </a:pPr>
            <a:r>
              <a:rPr lang="en-GB" dirty="0"/>
              <a:t>A </a:t>
            </a:r>
            <a:r>
              <a:rPr lang="en-GB" dirty="0" err="1"/>
              <a:t>rentcharge</a:t>
            </a:r>
            <a:r>
              <a:rPr lang="en-GB" dirty="0"/>
              <a:t> is a r to a periodic payment of money attached to freehold land.  It should not be confused with rent payable by a tenant to a landlord under a lease.  </a:t>
            </a:r>
            <a:r>
              <a:rPr lang="en-GB" dirty="0" err="1"/>
              <a:t>Rentcharges</a:t>
            </a:r>
            <a:r>
              <a:rPr lang="en-GB" dirty="0"/>
              <a:t> are old fashioned. They are commonly met is you look at old housing stock in certain parts of the country (NW and Bristol and Bath).  On sale a seller would not just demand a lump sum payment as normal but would also reserve the r to a periodic payment of money which, being an interest in land, is capable of passing to the seller’s successors.</a:t>
            </a:r>
          </a:p>
          <a:p>
            <a:pPr marL="0" indent="0">
              <a:buNone/>
            </a:pPr>
            <a:r>
              <a:rPr lang="en-GB" b="1" dirty="0"/>
              <a:t>S2(1) </a:t>
            </a:r>
            <a:r>
              <a:rPr lang="en-GB" b="1" dirty="0" err="1"/>
              <a:t>Rentcharges</a:t>
            </a:r>
            <a:r>
              <a:rPr lang="en-GB" b="1" dirty="0"/>
              <a:t> Act 1977 </a:t>
            </a:r>
            <a:r>
              <a:rPr lang="en-GB" dirty="0"/>
              <a:t>with exceptions no </a:t>
            </a:r>
            <a:r>
              <a:rPr lang="en-GB" dirty="0" err="1"/>
              <a:t>rentcharges</a:t>
            </a:r>
            <a:r>
              <a:rPr lang="en-GB" dirty="0"/>
              <a:t> can be created in law or equity after 22.02.1977</a:t>
            </a:r>
            <a:endParaRPr lang="en-GB" b="1" dirty="0"/>
          </a:p>
        </p:txBody>
      </p:sp>
    </p:spTree>
    <p:extLst>
      <p:ext uri="{BB962C8B-B14F-4D97-AF65-F5344CB8AC3E}">
        <p14:creationId xmlns:p14="http://schemas.microsoft.com/office/powerpoint/2010/main" val="3150400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298F-C1A6-EF49-8372-ABABBD210F67}"/>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077AB305-C04D-BA41-B93A-643AF7CB2A6B}"/>
              </a:ext>
            </a:extLst>
          </p:cNvPr>
          <p:cNvSpPr>
            <a:spLocks noGrp="1"/>
          </p:cNvSpPr>
          <p:nvPr>
            <p:ph idx="1"/>
          </p:nvPr>
        </p:nvSpPr>
        <p:spPr/>
        <p:txBody>
          <a:bodyPr>
            <a:normAutofit/>
          </a:bodyPr>
          <a:lstStyle/>
          <a:p>
            <a:pPr marL="0" indent="0">
              <a:buNone/>
            </a:pPr>
            <a:r>
              <a:rPr lang="en-GB" sz="2400" b="1" dirty="0"/>
              <a:t>S1(2)(c )</a:t>
            </a:r>
          </a:p>
          <a:p>
            <a:pPr marL="0" indent="0">
              <a:buNone/>
            </a:pPr>
            <a:r>
              <a:rPr lang="en-GB" sz="2400" i="1" dirty="0"/>
              <a:t>A charge by way of legal mortgage</a:t>
            </a:r>
          </a:p>
          <a:p>
            <a:pPr marL="0" indent="0">
              <a:buNone/>
            </a:pPr>
            <a:r>
              <a:rPr lang="en-GB" sz="2400" dirty="0"/>
              <a:t>A charge is 1 of the 2 ways of creating a mortgage.  If the charge is created by deed, it will be legal.  This is 1 of the most common and important interests which we will look at later.</a:t>
            </a:r>
          </a:p>
        </p:txBody>
      </p:sp>
    </p:spTree>
    <p:extLst>
      <p:ext uri="{BB962C8B-B14F-4D97-AF65-F5344CB8AC3E}">
        <p14:creationId xmlns:p14="http://schemas.microsoft.com/office/powerpoint/2010/main" val="1087233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351E-E626-BE44-8090-6129B8453D0D}"/>
              </a:ext>
            </a:extLst>
          </p:cNvPr>
          <p:cNvSpPr>
            <a:spLocks noGrp="1"/>
          </p:cNvSpPr>
          <p:nvPr>
            <p:ph type="title"/>
          </p:nvPr>
        </p:nvSpPr>
        <p:spPr/>
        <p:txBody>
          <a:bodyPr/>
          <a:lstStyle/>
          <a:p>
            <a:r>
              <a:rPr lang="en-GB" dirty="0"/>
              <a:t>Any similar charge</a:t>
            </a:r>
          </a:p>
        </p:txBody>
      </p:sp>
      <p:sp>
        <p:nvSpPr>
          <p:cNvPr id="3" name="Content Placeholder 2">
            <a:extLst>
              <a:ext uri="{FF2B5EF4-FFF2-40B4-BE49-F238E27FC236}">
                <a16:creationId xmlns:a16="http://schemas.microsoft.com/office/drawing/2014/main" id="{3F464678-1902-AF42-9B09-06527AD8AF2B}"/>
              </a:ext>
            </a:extLst>
          </p:cNvPr>
          <p:cNvSpPr>
            <a:spLocks noGrp="1"/>
          </p:cNvSpPr>
          <p:nvPr>
            <p:ph idx="1"/>
          </p:nvPr>
        </p:nvSpPr>
        <p:spPr/>
        <p:txBody>
          <a:bodyPr>
            <a:normAutofit/>
          </a:bodyPr>
          <a:lstStyle/>
          <a:p>
            <a:pPr marL="0" indent="0">
              <a:buNone/>
            </a:pPr>
            <a:r>
              <a:rPr lang="en-GB" sz="2400" b="1" dirty="0"/>
              <a:t>S1(2)(d)</a:t>
            </a:r>
          </a:p>
          <a:p>
            <a:pPr marL="0" indent="0">
              <a:buNone/>
            </a:pPr>
            <a:r>
              <a:rPr lang="en-GB" sz="2400" i="1" dirty="0"/>
              <a:t>and any other similar charge on land which is not created by an instrument.</a:t>
            </a:r>
          </a:p>
          <a:p>
            <a:pPr marL="0" indent="0">
              <a:buNone/>
            </a:pPr>
            <a:r>
              <a:rPr lang="en-GB" sz="2400" dirty="0"/>
              <a:t>This section is of little significance (so isn’t on the diagram).</a:t>
            </a:r>
          </a:p>
        </p:txBody>
      </p:sp>
    </p:spTree>
    <p:extLst>
      <p:ext uri="{BB962C8B-B14F-4D97-AF65-F5344CB8AC3E}">
        <p14:creationId xmlns:p14="http://schemas.microsoft.com/office/powerpoint/2010/main" val="4244630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6CA7-483A-1F46-B607-46E68633901B}"/>
              </a:ext>
            </a:extLst>
          </p:cNvPr>
          <p:cNvSpPr>
            <a:spLocks noGrp="1"/>
          </p:cNvSpPr>
          <p:nvPr>
            <p:ph type="title"/>
          </p:nvPr>
        </p:nvSpPr>
        <p:spPr/>
        <p:txBody>
          <a:bodyPr/>
          <a:lstStyle/>
          <a:p>
            <a:r>
              <a:rPr lang="en-GB" dirty="0"/>
              <a:t>Rights of entry</a:t>
            </a:r>
          </a:p>
        </p:txBody>
      </p:sp>
      <p:sp>
        <p:nvSpPr>
          <p:cNvPr id="3" name="Content Placeholder 2">
            <a:extLst>
              <a:ext uri="{FF2B5EF4-FFF2-40B4-BE49-F238E27FC236}">
                <a16:creationId xmlns:a16="http://schemas.microsoft.com/office/drawing/2014/main" id="{9A9A74FE-9616-F746-AD36-DC3A1BC6E274}"/>
              </a:ext>
            </a:extLst>
          </p:cNvPr>
          <p:cNvSpPr>
            <a:spLocks noGrp="1"/>
          </p:cNvSpPr>
          <p:nvPr>
            <p:ph idx="1"/>
          </p:nvPr>
        </p:nvSpPr>
        <p:spPr/>
        <p:txBody>
          <a:bodyPr>
            <a:normAutofit/>
          </a:bodyPr>
          <a:lstStyle/>
          <a:p>
            <a:pPr marL="0" indent="0">
              <a:buNone/>
            </a:pPr>
            <a:r>
              <a:rPr lang="en-GB" sz="2400" b="1" dirty="0"/>
              <a:t>S1(2)(e) </a:t>
            </a:r>
          </a:p>
          <a:p>
            <a:pPr marL="0" indent="0">
              <a:buNone/>
            </a:pPr>
            <a:r>
              <a:rPr lang="en-GB" sz="2400" i="1" dirty="0"/>
              <a:t>Rights of entry exercisable over or in respect of a legal term of years absolute, or annexed for any purpose to a legal </a:t>
            </a:r>
            <a:r>
              <a:rPr lang="en-GB" sz="2400" i="1" dirty="0" err="1"/>
              <a:t>rentcharge</a:t>
            </a:r>
            <a:r>
              <a:rPr lang="en-GB" sz="2400" i="1" dirty="0"/>
              <a:t>.</a:t>
            </a:r>
          </a:p>
          <a:p>
            <a:pPr marL="0" indent="0">
              <a:buNone/>
            </a:pPr>
            <a:r>
              <a:rPr lang="en-GB" sz="2400" dirty="0"/>
              <a:t>A r of entry is basically a forfeiture clause.  It may be attached to a lease, allowing a landlord to forfeit the lease if, for instance, the tenant is in arrears of rent or has broken any other obligation.</a:t>
            </a:r>
          </a:p>
        </p:txBody>
      </p:sp>
    </p:spTree>
    <p:extLst>
      <p:ext uri="{BB962C8B-B14F-4D97-AF65-F5344CB8AC3E}">
        <p14:creationId xmlns:p14="http://schemas.microsoft.com/office/powerpoint/2010/main" val="3642641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1DDF-87BA-1A48-A978-F938A41F5904}"/>
              </a:ext>
            </a:extLst>
          </p:cNvPr>
          <p:cNvSpPr>
            <a:spLocks noGrp="1"/>
          </p:cNvSpPr>
          <p:nvPr>
            <p:ph type="title"/>
          </p:nvPr>
        </p:nvSpPr>
        <p:spPr/>
        <p:txBody>
          <a:bodyPr/>
          <a:lstStyle/>
          <a:p>
            <a:r>
              <a:rPr lang="en-GB" dirty="0"/>
              <a:t>Equitable interests</a:t>
            </a:r>
          </a:p>
        </p:txBody>
      </p:sp>
      <p:sp>
        <p:nvSpPr>
          <p:cNvPr id="3" name="Content Placeholder 2">
            <a:extLst>
              <a:ext uri="{FF2B5EF4-FFF2-40B4-BE49-F238E27FC236}">
                <a16:creationId xmlns:a16="http://schemas.microsoft.com/office/drawing/2014/main" id="{438F6B87-B7BC-8240-B87F-02A6375F84AC}"/>
              </a:ext>
            </a:extLst>
          </p:cNvPr>
          <p:cNvSpPr>
            <a:spLocks noGrp="1"/>
          </p:cNvSpPr>
          <p:nvPr>
            <p:ph idx="1"/>
          </p:nvPr>
        </p:nvSpPr>
        <p:spPr/>
        <p:txBody>
          <a:bodyPr/>
          <a:lstStyle/>
          <a:p>
            <a:pPr marL="0" indent="0">
              <a:buNone/>
            </a:pPr>
            <a:r>
              <a:rPr lang="en-GB" dirty="0"/>
              <a:t>Any property rights in land referred to in </a:t>
            </a:r>
            <a:r>
              <a:rPr lang="en-GB" b="1" dirty="0"/>
              <a:t>s1(1) </a:t>
            </a:r>
            <a:r>
              <a:rPr lang="en-GB" dirty="0"/>
              <a:t>or </a:t>
            </a:r>
            <a:r>
              <a:rPr lang="en-GB" b="1" dirty="0"/>
              <a:t>(2) LPA 1925 </a:t>
            </a:r>
            <a:r>
              <a:rPr lang="en-GB" dirty="0"/>
              <a:t>which are not created by deed (with the exception of short leases – </a:t>
            </a:r>
            <a:r>
              <a:rPr lang="en-GB" b="1" dirty="0"/>
              <a:t>s54(2)</a:t>
            </a:r>
            <a:r>
              <a:rPr lang="en-GB" dirty="0"/>
              <a:t>) or are not referred to in the sections – for example, an easement for life or a restrictive covenant – can only be equitable because, by </a:t>
            </a:r>
            <a:r>
              <a:rPr lang="en-GB" b="1" dirty="0"/>
              <a:t>s1(3)</a:t>
            </a:r>
            <a:r>
              <a:rPr lang="en-GB" dirty="0"/>
              <a:t>:</a:t>
            </a:r>
          </a:p>
          <a:p>
            <a:pPr marL="0" indent="0">
              <a:buNone/>
            </a:pPr>
            <a:r>
              <a:rPr lang="en-GB" i="1" dirty="0"/>
              <a:t>All other estates, interests, or charges in or over land take effect as equitable interests.”</a:t>
            </a:r>
          </a:p>
          <a:p>
            <a:pPr marL="0" indent="0">
              <a:buNone/>
            </a:pPr>
            <a:r>
              <a:rPr lang="en-GB" dirty="0"/>
              <a:t>Equitable interests do not bind the world.  Equity’s darling – the </a:t>
            </a:r>
            <a:r>
              <a:rPr lang="en-GB" i="1" dirty="0"/>
              <a:t>bona fide </a:t>
            </a:r>
            <a:r>
              <a:rPr lang="en-GB" dirty="0"/>
              <a:t>purchaser for value of a legal estate without notice of the equitable interest – takes free of them.</a:t>
            </a:r>
          </a:p>
          <a:p>
            <a:pPr marL="0" indent="0">
              <a:buNone/>
            </a:pPr>
            <a:r>
              <a:rPr lang="en-GB" dirty="0"/>
              <a:t>Lets look at the </a:t>
            </a:r>
            <a:r>
              <a:rPr lang="en-GB" i="1" dirty="0"/>
              <a:t>bona fide </a:t>
            </a:r>
            <a:r>
              <a:rPr lang="en-GB" dirty="0"/>
              <a:t>purchaser for value etc rule in detail:</a:t>
            </a:r>
          </a:p>
        </p:txBody>
      </p:sp>
    </p:spTree>
    <p:extLst>
      <p:ext uri="{BB962C8B-B14F-4D97-AF65-F5344CB8AC3E}">
        <p14:creationId xmlns:p14="http://schemas.microsoft.com/office/powerpoint/2010/main" val="785062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A099-80D2-1748-9A59-C9423C7A49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63F048-5A74-8B47-BAF2-50DB343E4BA3}"/>
              </a:ext>
            </a:extLst>
          </p:cNvPr>
          <p:cNvSpPr>
            <a:spLocks noGrp="1"/>
          </p:cNvSpPr>
          <p:nvPr>
            <p:ph idx="1"/>
          </p:nvPr>
        </p:nvSpPr>
        <p:spPr/>
        <p:txBody>
          <a:bodyPr>
            <a:normAutofit fontScale="92500" lnSpcReduction="10000"/>
          </a:bodyPr>
          <a:lstStyle/>
          <a:p>
            <a:pPr marL="0" indent="0">
              <a:buNone/>
            </a:pPr>
            <a:r>
              <a:rPr lang="en-GB" b="1" i="1" dirty="0"/>
              <a:t>Bona fide</a:t>
            </a:r>
          </a:p>
          <a:p>
            <a:pPr marL="0" indent="0">
              <a:buNone/>
            </a:pPr>
            <a:r>
              <a:rPr lang="en-GB" dirty="0"/>
              <a:t>To take free of an equitable interest the purchaser must be </a:t>
            </a:r>
            <a:r>
              <a:rPr lang="en-GB" b="1" dirty="0"/>
              <a:t>bona fide </a:t>
            </a:r>
            <a:r>
              <a:rPr lang="en-GB" dirty="0"/>
              <a:t>that is in good faith.  If a purchaser has notice of the equitable property right he is in bad faith.  If he has no notice he is likely to be </a:t>
            </a:r>
            <a:r>
              <a:rPr lang="en-GB" i="1" dirty="0"/>
              <a:t>bona fide.</a:t>
            </a:r>
          </a:p>
          <a:p>
            <a:pPr marL="0" indent="0">
              <a:buNone/>
            </a:pPr>
            <a:r>
              <a:rPr lang="en-GB" b="1" i="1" dirty="0"/>
              <a:t>Purchaser for value</a:t>
            </a:r>
          </a:p>
          <a:p>
            <a:pPr marL="0" indent="0">
              <a:buNone/>
            </a:pPr>
            <a:r>
              <a:rPr lang="en-GB" dirty="0"/>
              <a:t>“equity will not assist a volunteer”.  A purchaser must provide sufficient consideration for the transaction to take free of equitable interests.  As in contract law generally, consideration need not be adequate. There need be no correlation between the purchase money provided and the value of the property.</a:t>
            </a:r>
          </a:p>
          <a:p>
            <a:pPr marL="0" indent="0">
              <a:buNone/>
            </a:pPr>
            <a:endParaRPr lang="en-GB" dirty="0"/>
          </a:p>
        </p:txBody>
      </p:sp>
    </p:spTree>
    <p:extLst>
      <p:ext uri="{BB962C8B-B14F-4D97-AF65-F5344CB8AC3E}">
        <p14:creationId xmlns:p14="http://schemas.microsoft.com/office/powerpoint/2010/main" val="1752607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DB4E2-B539-304B-A54C-81F85D83CD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454555-EBD6-1F48-B62D-B60DE9522A6E}"/>
              </a:ext>
            </a:extLst>
          </p:cNvPr>
          <p:cNvSpPr>
            <a:spLocks noGrp="1"/>
          </p:cNvSpPr>
          <p:nvPr>
            <p:ph idx="1"/>
          </p:nvPr>
        </p:nvSpPr>
        <p:spPr/>
        <p:txBody>
          <a:bodyPr>
            <a:normAutofit/>
          </a:bodyPr>
          <a:lstStyle/>
          <a:p>
            <a:pPr marL="0" indent="0">
              <a:buNone/>
            </a:pPr>
            <a:r>
              <a:rPr lang="en-GB" sz="2400" dirty="0"/>
              <a:t>Marriage consideration is deemed to be valuable consideration in this context provided it relates only to a future and not a past marriage.</a:t>
            </a:r>
          </a:p>
          <a:p>
            <a:pPr marL="0" indent="0">
              <a:buNone/>
            </a:pPr>
            <a:r>
              <a:rPr lang="en-GB" sz="2400" dirty="0"/>
              <a:t>Importantly, by </a:t>
            </a:r>
            <a:r>
              <a:rPr lang="en-GB" sz="2400" b="1" dirty="0"/>
              <a:t>s205(1)(xxi) LPA 1925</a:t>
            </a:r>
            <a:r>
              <a:rPr lang="en-GB" sz="2400" dirty="0"/>
              <a:t>, a purchaser includes a mortgagee (lender under a mortgage) and a lessee (tenant under a lease).  Thus a mortgagee or tenant may take free of equitable interests.</a:t>
            </a:r>
          </a:p>
        </p:txBody>
      </p:sp>
    </p:spTree>
    <p:extLst>
      <p:ext uri="{BB962C8B-B14F-4D97-AF65-F5344CB8AC3E}">
        <p14:creationId xmlns:p14="http://schemas.microsoft.com/office/powerpoint/2010/main" val="1449831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3B49-AD37-4E4E-8B52-BD7A85B9B3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F4254E-6FFC-B64E-8A58-D280D144CE63}"/>
              </a:ext>
            </a:extLst>
          </p:cNvPr>
          <p:cNvSpPr>
            <a:spLocks noGrp="1"/>
          </p:cNvSpPr>
          <p:nvPr>
            <p:ph idx="1"/>
          </p:nvPr>
        </p:nvSpPr>
        <p:spPr/>
        <p:txBody>
          <a:bodyPr/>
          <a:lstStyle/>
          <a:p>
            <a:pPr marL="0" indent="0">
              <a:buNone/>
            </a:pPr>
            <a:r>
              <a:rPr lang="en-GB" b="1" i="1" dirty="0"/>
              <a:t>Of a legal estate</a:t>
            </a:r>
          </a:p>
          <a:p>
            <a:pPr marL="0" indent="0">
              <a:buNone/>
            </a:pPr>
            <a:r>
              <a:rPr lang="en-GB" dirty="0"/>
              <a:t>A legal estate owner takes priority over someone with a mere equitable interest.  Thus, the purchaser must purchase a legal estate.  If he purchases an equitable estate, the first in time prevails.  </a:t>
            </a:r>
          </a:p>
          <a:p>
            <a:pPr marL="0" indent="0">
              <a:buNone/>
            </a:pPr>
            <a:r>
              <a:rPr lang="en-GB" b="1" i="1" dirty="0"/>
              <a:t>Cave v Cave [1880] </a:t>
            </a:r>
            <a:r>
              <a:rPr lang="en-GB" dirty="0"/>
              <a:t>land was subject to equitable interests held behind a trust.  The land was mortgaged fraudulently, 1</a:t>
            </a:r>
            <a:r>
              <a:rPr lang="en-GB" baseline="30000" dirty="0"/>
              <a:t>st</a:t>
            </a:r>
            <a:r>
              <a:rPr lang="en-GB" dirty="0"/>
              <a:t> by means of a legal mortgage (by deed) and then by means of an equitable mortgage.  The legal mortgagee (who was in good faith) took free of the equitable interests but the equitable mortgagee (also in good faith) took subject to them.</a:t>
            </a:r>
            <a:endParaRPr lang="en-GB" b="1" i="1" dirty="0"/>
          </a:p>
        </p:txBody>
      </p:sp>
    </p:spTree>
    <p:extLst>
      <p:ext uri="{BB962C8B-B14F-4D97-AF65-F5344CB8AC3E}">
        <p14:creationId xmlns:p14="http://schemas.microsoft.com/office/powerpoint/2010/main" val="1388734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9174-EE3D-BA4E-9896-8955892224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EF105D-BB14-824D-B6BB-28EFF4F8AF6B}"/>
              </a:ext>
            </a:extLst>
          </p:cNvPr>
          <p:cNvSpPr>
            <a:spLocks noGrp="1"/>
          </p:cNvSpPr>
          <p:nvPr>
            <p:ph idx="1"/>
          </p:nvPr>
        </p:nvSpPr>
        <p:spPr/>
        <p:txBody>
          <a:bodyPr/>
          <a:lstStyle/>
          <a:p>
            <a:pPr marL="0" indent="0">
              <a:buNone/>
            </a:pPr>
            <a:r>
              <a:rPr lang="en-GB" b="1" i="1" dirty="0"/>
              <a:t>Without notice</a:t>
            </a:r>
          </a:p>
          <a:p>
            <a:pPr marL="0" indent="0">
              <a:buNone/>
            </a:pPr>
            <a:r>
              <a:rPr lang="en-GB" dirty="0"/>
              <a:t>This is BY FAR the most important part of the definition.</a:t>
            </a:r>
          </a:p>
          <a:p>
            <a:pPr marL="0" indent="0">
              <a:buNone/>
            </a:pPr>
            <a:r>
              <a:rPr lang="en-GB" dirty="0"/>
              <a:t>3 types of notice: actual, constructive and imputed.</a:t>
            </a:r>
          </a:p>
          <a:p>
            <a:pPr marL="457200" indent="-457200">
              <a:buAutoNum type="arabicPeriod"/>
            </a:pPr>
            <a:r>
              <a:rPr lang="en-GB" dirty="0"/>
              <a:t>ACTUAL NOTICE</a:t>
            </a:r>
          </a:p>
          <a:p>
            <a:pPr marL="0" indent="0">
              <a:buNone/>
            </a:pPr>
            <a:r>
              <a:rPr lang="en-GB" dirty="0"/>
              <a:t>Actual knowledge of the existence of an equitable interest.  A suspicion which arises from a rumour or hearsay is not actual notice, though it could be constructive notice.</a:t>
            </a:r>
          </a:p>
        </p:txBody>
      </p:sp>
    </p:spTree>
    <p:extLst>
      <p:ext uri="{BB962C8B-B14F-4D97-AF65-F5344CB8AC3E}">
        <p14:creationId xmlns:p14="http://schemas.microsoft.com/office/powerpoint/2010/main" val="1908155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20E7-425C-E54F-98A8-34571CEF64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A2A112-FB5D-0B43-8B1C-B883B3AD592A}"/>
              </a:ext>
            </a:extLst>
          </p:cNvPr>
          <p:cNvSpPr>
            <a:spLocks noGrp="1"/>
          </p:cNvSpPr>
          <p:nvPr>
            <p:ph idx="1"/>
          </p:nvPr>
        </p:nvSpPr>
        <p:spPr/>
        <p:txBody>
          <a:bodyPr/>
          <a:lstStyle/>
          <a:p>
            <a:pPr marL="0" indent="0">
              <a:buNone/>
            </a:pPr>
            <a:r>
              <a:rPr lang="en-GB" dirty="0"/>
              <a:t>2. CONSTRUCTIVE NOTICE</a:t>
            </a:r>
          </a:p>
          <a:p>
            <a:pPr marL="0" indent="0">
              <a:buNone/>
            </a:pPr>
            <a:r>
              <a:rPr lang="en-GB" dirty="0"/>
              <a:t>This is knowledge you would have had, had you made all the proper enquiries: </a:t>
            </a:r>
            <a:r>
              <a:rPr lang="en-GB" i="1" dirty="0"/>
              <a:t>if such inquiries and inspections had been made as ought reasonably to have been made (</a:t>
            </a:r>
            <a:r>
              <a:rPr lang="en-GB" b="1" dirty="0"/>
              <a:t>s199 LPA 1925</a:t>
            </a:r>
            <a:r>
              <a:rPr lang="en-GB" dirty="0"/>
              <a:t>).</a:t>
            </a:r>
          </a:p>
          <a:p>
            <a:pPr marL="0" indent="0">
              <a:buNone/>
            </a:pPr>
            <a:r>
              <a:rPr lang="en-GB" dirty="0"/>
              <a:t>Before purchasing property with an unregistered title, a purchaser should make 3 types of enquiry:</a:t>
            </a:r>
          </a:p>
          <a:p>
            <a:pPr marL="0" indent="0">
              <a:buNone/>
            </a:pPr>
            <a:r>
              <a:rPr lang="en-GB" dirty="0"/>
              <a:t>a. Check the seller’s title to the land up to a </a:t>
            </a:r>
            <a:r>
              <a:rPr lang="en-GB" b="1" dirty="0"/>
              <a:t>good root of title </a:t>
            </a:r>
            <a:r>
              <a:rPr lang="en-GB" dirty="0"/>
              <a:t>– </a:t>
            </a:r>
            <a:r>
              <a:rPr lang="en-GB" b="1" dirty="0"/>
              <a:t>s44 LPA 1925</a:t>
            </a:r>
            <a:r>
              <a:rPr lang="en-GB" dirty="0"/>
              <a:t>, as amended by </a:t>
            </a:r>
            <a:r>
              <a:rPr lang="en-GB" b="1" dirty="0"/>
              <a:t>s23 LPA 1969</a:t>
            </a:r>
            <a:r>
              <a:rPr lang="en-GB" dirty="0"/>
              <a:t>;</a:t>
            </a:r>
          </a:p>
        </p:txBody>
      </p:sp>
    </p:spTree>
    <p:extLst>
      <p:ext uri="{BB962C8B-B14F-4D97-AF65-F5344CB8AC3E}">
        <p14:creationId xmlns:p14="http://schemas.microsoft.com/office/powerpoint/2010/main" val="3953499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BFB9F-3056-E543-9480-7F18D6E5CF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AA1233-DB4E-9648-9883-80B173B260AA}"/>
              </a:ext>
            </a:extLst>
          </p:cNvPr>
          <p:cNvSpPr>
            <a:spLocks noGrp="1"/>
          </p:cNvSpPr>
          <p:nvPr>
            <p:ph idx="1"/>
          </p:nvPr>
        </p:nvSpPr>
        <p:spPr/>
        <p:txBody>
          <a:bodyPr/>
          <a:lstStyle/>
          <a:p>
            <a:pPr marL="0" indent="0">
              <a:buNone/>
            </a:pPr>
            <a:r>
              <a:rPr lang="en-GB" dirty="0"/>
              <a:t>b. Check any relevant registers showing rights adversely affecting the land;</a:t>
            </a:r>
          </a:p>
          <a:p>
            <a:pPr marL="0" indent="0">
              <a:buNone/>
            </a:pPr>
            <a:r>
              <a:rPr lang="en-GB" dirty="0"/>
              <a:t>c. Inspect the land and enquire of those in occupation.</a:t>
            </a:r>
          </a:p>
          <a:p>
            <a:pPr marL="0" indent="0">
              <a:buNone/>
            </a:pPr>
            <a:r>
              <a:rPr lang="en-GB" dirty="0"/>
              <a:t>This last enquiry has undergone major developments in the last 30yrs.</a:t>
            </a:r>
          </a:p>
          <a:p>
            <a:pPr marL="0" indent="0">
              <a:buNone/>
            </a:pPr>
            <a:r>
              <a:rPr lang="en-GB" b="1" i="1" dirty="0"/>
              <a:t>Kingsnorth Trust Ltd v Tizard [1986] </a:t>
            </a:r>
            <a:r>
              <a:rPr lang="en-GB" dirty="0"/>
              <a:t>H and W were separated.  H continued to live in the family home with the 2 children of the marriage; the W visited the property only when the H was away on business, although she did keep some of her belongings there.  H (as sole legal owner) mortgaged the property to Kingsnorth.</a:t>
            </a:r>
            <a:endParaRPr lang="en-GB" b="1" i="1" dirty="0"/>
          </a:p>
        </p:txBody>
      </p:sp>
    </p:spTree>
    <p:extLst>
      <p:ext uri="{BB962C8B-B14F-4D97-AF65-F5344CB8AC3E}">
        <p14:creationId xmlns:p14="http://schemas.microsoft.com/office/powerpoint/2010/main" val="1126286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4E9D4-CB49-BB4A-96A4-457CBEB8A3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D71866-14E1-5E46-964D-6C965C868D34}"/>
              </a:ext>
            </a:extLst>
          </p:cNvPr>
          <p:cNvSpPr>
            <a:spLocks noGrp="1"/>
          </p:cNvSpPr>
          <p:nvPr>
            <p:ph idx="1"/>
          </p:nvPr>
        </p:nvSpPr>
        <p:spPr/>
        <p:txBody>
          <a:bodyPr>
            <a:noAutofit/>
          </a:bodyPr>
          <a:lstStyle/>
          <a:p>
            <a:pPr marL="0" indent="0">
              <a:buNone/>
            </a:pPr>
            <a:r>
              <a:rPr lang="en-GB" sz="2400" dirty="0"/>
              <a:t>Kingsnorth, through their surveyor, agreed to a prearranged inspection of the premises but never saw any sign of the existence of the W and therefore made no enquiries of her.  It was held that Mrs T was in occupation, which need not be exclusive, continuous or uninterrupted.  The presence of the children gave Kingsnorth constructive notice of the possible existence of the W, who might have an interest in the house, and they should therefore have made further enquiries. </a:t>
            </a:r>
            <a:r>
              <a:rPr lang="en-GB" sz="2400" dirty="0" err="1"/>
              <a:t>Eg</a:t>
            </a:r>
            <a:r>
              <a:rPr lang="en-GB" sz="2400" dirty="0"/>
              <a:t> they should have visited the house without warning.</a:t>
            </a:r>
          </a:p>
        </p:txBody>
      </p:sp>
    </p:spTree>
    <p:extLst>
      <p:ext uri="{BB962C8B-B14F-4D97-AF65-F5344CB8AC3E}">
        <p14:creationId xmlns:p14="http://schemas.microsoft.com/office/powerpoint/2010/main" val="1126937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7FDF6-CCCC-BE4B-8667-12ACE73C3F4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9CA37BF-05B7-EB4D-A266-71ADB69C6877}"/>
              </a:ext>
            </a:extLst>
          </p:cNvPr>
          <p:cNvSpPr>
            <a:spLocks noGrp="1"/>
          </p:cNvSpPr>
          <p:nvPr>
            <p:ph idx="1"/>
          </p:nvPr>
        </p:nvSpPr>
        <p:spPr/>
        <p:txBody>
          <a:bodyPr/>
          <a:lstStyle/>
          <a:p>
            <a:pPr marL="0" indent="0">
              <a:buNone/>
            </a:pPr>
            <a:r>
              <a:rPr lang="en-GB" dirty="0"/>
              <a:t>3. IMPUTED NOTICE</a:t>
            </a:r>
          </a:p>
          <a:p>
            <a:pPr marL="0" indent="0">
              <a:buNone/>
            </a:pPr>
            <a:r>
              <a:rPr lang="en-GB" dirty="0"/>
              <a:t>This is the actual or constructive notice of an agent acting for a purchaser.  Thus, the knowledge of a solicitor employed to undertake the conveyance of a house or, as in Kingsnorth, a surveyor – is imputed to the purchaser.</a:t>
            </a:r>
          </a:p>
          <a:p>
            <a:pPr marL="0" indent="0">
              <a:buNone/>
            </a:pPr>
            <a:r>
              <a:rPr lang="en-GB" dirty="0"/>
              <a:t>Much of the doctrine of notice has been overridden by statute.  For unregistered land this is the </a:t>
            </a:r>
            <a:r>
              <a:rPr lang="en-GB" b="1" dirty="0"/>
              <a:t>Land Charges Act 1972 </a:t>
            </a:r>
            <a:r>
              <a:rPr lang="en-GB" dirty="0"/>
              <a:t>and for registered land it is the </a:t>
            </a:r>
            <a:r>
              <a:rPr lang="en-GB" b="1" dirty="0"/>
              <a:t>Land Registration Act 2002.</a:t>
            </a:r>
            <a:endParaRPr lang="en-GB" dirty="0"/>
          </a:p>
        </p:txBody>
      </p:sp>
    </p:spTree>
    <p:extLst>
      <p:ext uri="{BB962C8B-B14F-4D97-AF65-F5344CB8AC3E}">
        <p14:creationId xmlns:p14="http://schemas.microsoft.com/office/powerpoint/2010/main" val="970671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F9CC-7683-2042-85F7-F10AC1B6A6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6A1E15-3701-1D40-BF88-568C6447AB7F}"/>
              </a:ext>
            </a:extLst>
          </p:cNvPr>
          <p:cNvSpPr>
            <a:spLocks noGrp="1"/>
          </p:cNvSpPr>
          <p:nvPr>
            <p:ph idx="1"/>
          </p:nvPr>
        </p:nvSpPr>
        <p:spPr/>
        <p:txBody>
          <a:bodyPr>
            <a:normAutofit/>
          </a:bodyPr>
          <a:lstStyle/>
          <a:p>
            <a:pPr marL="0" indent="0">
              <a:buNone/>
            </a:pPr>
            <a:r>
              <a:rPr lang="en-GB" sz="3600" dirty="0"/>
              <a:t>Why was the doctrine of notice unsatisfactory?</a:t>
            </a:r>
          </a:p>
        </p:txBody>
      </p:sp>
    </p:spTree>
    <p:extLst>
      <p:ext uri="{BB962C8B-B14F-4D97-AF65-F5344CB8AC3E}">
        <p14:creationId xmlns:p14="http://schemas.microsoft.com/office/powerpoint/2010/main" val="42650064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F727-2643-6048-BFBF-CC906F46CF1F}"/>
              </a:ext>
            </a:extLst>
          </p:cNvPr>
          <p:cNvSpPr>
            <a:spLocks noGrp="1"/>
          </p:cNvSpPr>
          <p:nvPr>
            <p:ph type="title"/>
          </p:nvPr>
        </p:nvSpPr>
        <p:spPr/>
        <p:txBody>
          <a:bodyPr/>
          <a:lstStyle/>
          <a:p>
            <a:r>
              <a:rPr lang="en-GB" dirty="0"/>
              <a:t>Legal and equitable remedies</a:t>
            </a:r>
          </a:p>
        </p:txBody>
      </p:sp>
      <p:sp>
        <p:nvSpPr>
          <p:cNvPr id="3" name="Content Placeholder 2">
            <a:extLst>
              <a:ext uri="{FF2B5EF4-FFF2-40B4-BE49-F238E27FC236}">
                <a16:creationId xmlns:a16="http://schemas.microsoft.com/office/drawing/2014/main" id="{A43DABB9-13AD-F746-B0DA-8345883475CE}"/>
              </a:ext>
            </a:extLst>
          </p:cNvPr>
          <p:cNvSpPr>
            <a:spLocks noGrp="1"/>
          </p:cNvSpPr>
          <p:nvPr>
            <p:ph idx="1"/>
          </p:nvPr>
        </p:nvSpPr>
        <p:spPr/>
        <p:txBody>
          <a:bodyPr>
            <a:normAutofit lnSpcReduction="10000"/>
          </a:bodyPr>
          <a:lstStyle/>
          <a:p>
            <a:pPr marL="0" indent="0">
              <a:buNone/>
            </a:pPr>
            <a:r>
              <a:rPr lang="en-GB" dirty="0"/>
              <a:t>At common law the remedy for breach of contract is damages.  In equity there are a number of remedies available to the court.  The main ones:</a:t>
            </a:r>
          </a:p>
          <a:p>
            <a:pPr marL="0" indent="0">
              <a:buNone/>
            </a:pPr>
            <a:r>
              <a:rPr lang="en-GB" b="1" dirty="0"/>
              <a:t>SPECIFIC PERFORMANCE – </a:t>
            </a:r>
            <a:r>
              <a:rPr lang="en-GB" dirty="0"/>
              <a:t>court will order the defaulting party to carry out a contract relating to land.  This is because land is unique so damages would not be adequate.</a:t>
            </a:r>
          </a:p>
          <a:p>
            <a:pPr marL="0" indent="0">
              <a:buNone/>
            </a:pPr>
            <a:r>
              <a:rPr lang="en-GB" b="1" dirty="0"/>
              <a:t>INJUNCTION – </a:t>
            </a:r>
            <a:r>
              <a:rPr lang="en-GB" dirty="0"/>
              <a:t>an order from the court which stops a party from breaching a contract.  An example is an injunction to prevent the building of a house on land which has been sold off subject to a restrictive covenant not to build on the land.   A mandatory injunction would be granted if the purchaser of the land had started to build on the land in breach of the restrictive covenant.  Any building work on the house would have to be removed.</a:t>
            </a:r>
            <a:endParaRPr lang="en-GB" b="1" dirty="0"/>
          </a:p>
        </p:txBody>
      </p:sp>
    </p:spTree>
    <p:extLst>
      <p:ext uri="{BB962C8B-B14F-4D97-AF65-F5344CB8AC3E}">
        <p14:creationId xmlns:p14="http://schemas.microsoft.com/office/powerpoint/2010/main" val="2143359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20CA-05D0-6C45-8079-DD65A16B13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22A7F7-5DC7-774F-848C-366A2D717FF4}"/>
              </a:ext>
            </a:extLst>
          </p:cNvPr>
          <p:cNvSpPr>
            <a:spLocks noGrp="1"/>
          </p:cNvSpPr>
          <p:nvPr>
            <p:ph idx="1"/>
          </p:nvPr>
        </p:nvSpPr>
        <p:spPr/>
        <p:txBody>
          <a:bodyPr/>
          <a:lstStyle/>
          <a:p>
            <a:pPr marL="0" indent="0">
              <a:buNone/>
            </a:pPr>
            <a:r>
              <a:rPr lang="en-GB" dirty="0"/>
              <a:t>The equitable remedy of rescission aims to put the parties back to where the were before making a contract.  Rectification is where a contract is changed to reflect the parties true intentions.</a:t>
            </a:r>
          </a:p>
          <a:p>
            <a:pPr marL="0" indent="0">
              <a:buNone/>
            </a:pPr>
            <a:r>
              <a:rPr lang="en-GB" dirty="0"/>
              <a:t>Equitable remedies are discretionary and the equitable maxims are relevant.  </a:t>
            </a:r>
            <a:r>
              <a:rPr lang="en-GB" dirty="0" err="1"/>
              <a:t>Eg</a:t>
            </a:r>
            <a:r>
              <a:rPr lang="en-GB" dirty="0"/>
              <a:t> “</a:t>
            </a:r>
            <a:r>
              <a:rPr lang="en-GB" i="1" dirty="0"/>
              <a:t>delay defeats equity”, </a:t>
            </a:r>
            <a:r>
              <a:rPr lang="en-GB" dirty="0"/>
              <a:t>which means that if there is an unreasonable delay in bringing the proceedings, a remedy will not be granted if it will lead to unfairness for the other party; </a:t>
            </a:r>
            <a:r>
              <a:rPr lang="en-GB" i="1" dirty="0"/>
              <a:t>“he who comes to equity must come with clean hands”; “equity will not assist a volunteer” etc.</a:t>
            </a:r>
            <a:endParaRPr lang="en-GB" dirty="0"/>
          </a:p>
        </p:txBody>
      </p:sp>
    </p:spTree>
    <p:extLst>
      <p:ext uri="{BB962C8B-B14F-4D97-AF65-F5344CB8AC3E}">
        <p14:creationId xmlns:p14="http://schemas.microsoft.com/office/powerpoint/2010/main" val="2722605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5087-A510-9545-8EC1-C76FD24EFF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0C8CEE-36BC-F14C-8FBE-0378101F7066}"/>
              </a:ext>
            </a:extLst>
          </p:cNvPr>
          <p:cNvSpPr>
            <a:spLocks noGrp="1"/>
          </p:cNvSpPr>
          <p:nvPr>
            <p:ph idx="1"/>
          </p:nvPr>
        </p:nvSpPr>
        <p:spPr/>
        <p:txBody>
          <a:bodyPr/>
          <a:lstStyle/>
          <a:p>
            <a:pPr marL="457200" indent="-457200">
              <a:buFont typeface="+mj-lt"/>
              <a:buAutoNum type="arabicPeriod"/>
            </a:pPr>
            <a:r>
              <a:rPr lang="en-GB" dirty="0"/>
              <a:t>To understand land law you need to come to grips with the interrelationship between common law and equity.  Legal rights generally bind the world whilst equitable rights bind all persons apart from equity’s darling, albeit superseded in the majority of instances by the process of protection of such interests by registration.</a:t>
            </a:r>
          </a:p>
          <a:p>
            <a:pPr marL="457200" indent="-457200">
              <a:buFont typeface="+mj-lt"/>
              <a:buAutoNum type="arabicPeriod"/>
            </a:pPr>
            <a:r>
              <a:rPr lang="en-GB" dirty="0"/>
              <a:t>Equity’s darling is someone who is a </a:t>
            </a:r>
            <a:r>
              <a:rPr lang="en-GB" i="1" dirty="0"/>
              <a:t>bona fide </a:t>
            </a:r>
            <a:r>
              <a:rPr lang="en-GB" dirty="0"/>
              <a:t>purchaser for value of a legal estate with no notice (either actual, constructive or imputed) of the equitable interest.</a:t>
            </a:r>
          </a:p>
          <a:p>
            <a:pPr marL="457200" indent="-457200">
              <a:buFont typeface="+mj-lt"/>
              <a:buAutoNum type="arabicPeriod"/>
            </a:pPr>
            <a:r>
              <a:rPr lang="en-GB" b="1" dirty="0"/>
              <a:t>LPA 1925 </a:t>
            </a:r>
            <a:r>
              <a:rPr lang="en-GB" dirty="0"/>
              <a:t>sets out the 2 legal estates and 5 legal interests that are capable of being legal.  All other interests and estates take effect </a:t>
            </a:r>
            <a:r>
              <a:rPr lang="en-GB"/>
              <a:t>in equity.</a:t>
            </a:r>
            <a:endParaRPr lang="en-GB" b="1"/>
          </a:p>
        </p:txBody>
      </p:sp>
    </p:spTree>
    <p:extLst>
      <p:ext uri="{BB962C8B-B14F-4D97-AF65-F5344CB8AC3E}">
        <p14:creationId xmlns:p14="http://schemas.microsoft.com/office/powerpoint/2010/main" val="9919918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115</TotalTime>
  <Words>2923</Words>
  <Application>Microsoft Macintosh PowerPoint</Application>
  <PresentationFormat>Widescreen</PresentationFormat>
  <Paragraphs>118</Paragraphs>
  <Slides>32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Gill Sans MT</vt:lpstr>
      <vt:lpstr>Gallery</vt:lpstr>
      <vt:lpstr>Legal and Equitable rights</vt:lpstr>
      <vt:lpstr>Introduction</vt:lpstr>
      <vt:lpstr>Development of equity</vt:lpstr>
      <vt:lpstr>PowerPoint Presentation</vt:lpstr>
      <vt:lpstr>Enforcing Legal and Equitable rights</vt:lpstr>
      <vt:lpstr>Legal rights</vt:lpstr>
      <vt:lpstr>The legal estates</vt:lpstr>
      <vt:lpstr>PowerPoint Presentation</vt:lpstr>
      <vt:lpstr>The fee simple absolute in possession</vt:lpstr>
      <vt:lpstr>PowerPoint Presentation</vt:lpstr>
      <vt:lpstr>PowerPoint Presentation</vt:lpstr>
      <vt:lpstr>the term of years absolute</vt:lpstr>
      <vt:lpstr>PowerPoint Presentation</vt:lpstr>
      <vt:lpstr>The legal interests</vt:lpstr>
      <vt:lpstr>Easements</vt:lpstr>
      <vt:lpstr>REntcharges</vt:lpstr>
      <vt:lpstr>Mortgages</vt:lpstr>
      <vt:lpstr>Any similar charge</vt:lpstr>
      <vt:lpstr>Rights of entry</vt:lpstr>
      <vt:lpstr>Equitable interests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Legal and equitable remedies</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Equitable rights</dc:title>
  <dc:creator>H15HolmesT</dc:creator>
  <cp:lastModifiedBy>H15HolmesT</cp:lastModifiedBy>
  <cp:revision>13</cp:revision>
  <dcterms:created xsi:type="dcterms:W3CDTF">2020-02-02T16:58:52Z</dcterms:created>
  <dcterms:modified xsi:type="dcterms:W3CDTF">2020-02-09T13:32:36Z</dcterms:modified>
</cp:coreProperties>
</file>