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58" r:id="rId4"/>
    <p:sldId id="259" r:id="rId5"/>
    <p:sldId id="260" r:id="rId6"/>
    <p:sldId id="270" r:id="rId7"/>
    <p:sldId id="261" r:id="rId8"/>
    <p:sldId id="262" r:id="rId9"/>
    <p:sldId id="264" r:id="rId10"/>
    <p:sldId id="263" r:id="rId11"/>
    <p:sldId id="268" r:id="rId12"/>
    <p:sldId id="269" r:id="rId13"/>
    <p:sldId id="265" r:id="rId14"/>
    <p:sldId id="266" r:id="rId15"/>
    <p:sldId id="267"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1550AA-AEE1-4356-8468-E18D914AB400}" v="17" dt="2025-02-02T20:19:51.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6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981550AA-AEE1-4356-8468-E18D914AB400}"/>
    <pc:docChg chg="undo custSel addSld modSld">
      <pc:chgData name="Jonathan Pugh" userId="0c243754-e5db-4f8a-b480-e8b3756bbae8" providerId="ADAL" clId="{981550AA-AEE1-4356-8468-E18D914AB400}" dt="2025-02-03T10:44:32.615" v="6384"/>
      <pc:docMkLst>
        <pc:docMk/>
      </pc:docMkLst>
      <pc:sldChg chg="modSp new mod modNotesTx">
        <pc:chgData name="Jonathan Pugh" userId="0c243754-e5db-4f8a-b480-e8b3756bbae8" providerId="ADAL" clId="{981550AA-AEE1-4356-8468-E18D914AB400}" dt="2025-02-03T09:06:57.119" v="6026" actId="20577"/>
        <pc:sldMkLst>
          <pc:docMk/>
          <pc:sldMk cId="836099208" sldId="256"/>
        </pc:sldMkLst>
        <pc:spChg chg="mod">
          <ac:chgData name="Jonathan Pugh" userId="0c243754-e5db-4f8a-b480-e8b3756bbae8" providerId="ADAL" clId="{981550AA-AEE1-4356-8468-E18D914AB400}" dt="2025-02-02T17:06:37.855" v="37" actId="20577"/>
          <ac:spMkLst>
            <pc:docMk/>
            <pc:sldMk cId="836099208" sldId="256"/>
            <ac:spMk id="2" creationId="{A82774ED-96B4-1A94-68A7-9304B5034BE2}"/>
          </ac:spMkLst>
        </pc:spChg>
        <pc:spChg chg="mod">
          <ac:chgData name="Jonathan Pugh" userId="0c243754-e5db-4f8a-b480-e8b3756bbae8" providerId="ADAL" clId="{981550AA-AEE1-4356-8468-E18D914AB400}" dt="2025-02-03T09:06:57.119" v="6026" actId="20577"/>
          <ac:spMkLst>
            <pc:docMk/>
            <pc:sldMk cId="836099208" sldId="256"/>
            <ac:spMk id="3" creationId="{7DBBD9DF-EB97-A455-9C17-58CA37CB7C0D}"/>
          </ac:spMkLst>
        </pc:spChg>
      </pc:sldChg>
      <pc:sldChg chg="modSp new mod">
        <pc:chgData name="Jonathan Pugh" userId="0c243754-e5db-4f8a-b480-e8b3756bbae8" providerId="ADAL" clId="{981550AA-AEE1-4356-8468-E18D914AB400}" dt="2025-02-02T17:08:21.068" v="141" actId="20577"/>
        <pc:sldMkLst>
          <pc:docMk/>
          <pc:sldMk cId="1258661916" sldId="257"/>
        </pc:sldMkLst>
        <pc:spChg chg="mod">
          <ac:chgData name="Jonathan Pugh" userId="0c243754-e5db-4f8a-b480-e8b3756bbae8" providerId="ADAL" clId="{981550AA-AEE1-4356-8468-E18D914AB400}" dt="2025-02-02T17:06:46.886" v="51" actId="20577"/>
          <ac:spMkLst>
            <pc:docMk/>
            <pc:sldMk cId="1258661916" sldId="257"/>
            <ac:spMk id="2" creationId="{5AAF54B0-2BAB-6FE4-50F7-86CF911F0D9E}"/>
          </ac:spMkLst>
        </pc:spChg>
        <pc:spChg chg="mod">
          <ac:chgData name="Jonathan Pugh" userId="0c243754-e5db-4f8a-b480-e8b3756bbae8" providerId="ADAL" clId="{981550AA-AEE1-4356-8468-E18D914AB400}" dt="2025-02-02T17:08:21.068" v="141" actId="20577"/>
          <ac:spMkLst>
            <pc:docMk/>
            <pc:sldMk cId="1258661916" sldId="257"/>
            <ac:spMk id="3" creationId="{F85B64C0-012A-55D5-7AA5-A928F9E8DC03}"/>
          </ac:spMkLst>
        </pc:spChg>
      </pc:sldChg>
      <pc:sldChg chg="modSp new mod modNotesTx">
        <pc:chgData name="Jonathan Pugh" userId="0c243754-e5db-4f8a-b480-e8b3756bbae8" providerId="ADAL" clId="{981550AA-AEE1-4356-8468-E18D914AB400}" dt="2025-02-03T09:13:08.131" v="6073" actId="20577"/>
        <pc:sldMkLst>
          <pc:docMk/>
          <pc:sldMk cId="3818830597" sldId="258"/>
        </pc:sldMkLst>
        <pc:spChg chg="mod">
          <ac:chgData name="Jonathan Pugh" userId="0c243754-e5db-4f8a-b480-e8b3756bbae8" providerId="ADAL" clId="{981550AA-AEE1-4356-8468-E18D914AB400}" dt="2025-02-02T17:08:45.992" v="151" actId="20577"/>
          <ac:spMkLst>
            <pc:docMk/>
            <pc:sldMk cId="3818830597" sldId="258"/>
            <ac:spMk id="2" creationId="{CEF721C7-13AA-1054-9A12-1F032D239BA1}"/>
          </ac:spMkLst>
        </pc:spChg>
        <pc:spChg chg="mod">
          <ac:chgData name="Jonathan Pugh" userId="0c243754-e5db-4f8a-b480-e8b3756bbae8" providerId="ADAL" clId="{981550AA-AEE1-4356-8468-E18D914AB400}" dt="2025-02-03T09:13:08.131" v="6073" actId="20577"/>
          <ac:spMkLst>
            <pc:docMk/>
            <pc:sldMk cId="3818830597" sldId="258"/>
            <ac:spMk id="3" creationId="{8AA40220-1063-39B8-C200-80B94AA61910}"/>
          </ac:spMkLst>
        </pc:spChg>
      </pc:sldChg>
      <pc:sldChg chg="modSp new mod">
        <pc:chgData name="Jonathan Pugh" userId="0c243754-e5db-4f8a-b480-e8b3756bbae8" providerId="ADAL" clId="{981550AA-AEE1-4356-8468-E18D914AB400}" dt="2025-02-03T09:13:26.086" v="6075" actId="20577"/>
        <pc:sldMkLst>
          <pc:docMk/>
          <pc:sldMk cId="3331157563" sldId="259"/>
        </pc:sldMkLst>
        <pc:spChg chg="mod">
          <ac:chgData name="Jonathan Pugh" userId="0c243754-e5db-4f8a-b480-e8b3756bbae8" providerId="ADAL" clId="{981550AA-AEE1-4356-8468-E18D914AB400}" dt="2025-02-02T17:24:16.484" v="543"/>
          <ac:spMkLst>
            <pc:docMk/>
            <pc:sldMk cId="3331157563" sldId="259"/>
            <ac:spMk id="2" creationId="{B7D48F74-8A36-BAA3-792E-413DEEF4B33C}"/>
          </ac:spMkLst>
        </pc:spChg>
        <pc:spChg chg="mod">
          <ac:chgData name="Jonathan Pugh" userId="0c243754-e5db-4f8a-b480-e8b3756bbae8" providerId="ADAL" clId="{981550AA-AEE1-4356-8468-E18D914AB400}" dt="2025-02-03T09:13:26.086" v="6075" actId="20577"/>
          <ac:spMkLst>
            <pc:docMk/>
            <pc:sldMk cId="3331157563" sldId="259"/>
            <ac:spMk id="3" creationId="{D2D7ABBE-E067-101F-39DF-18C781E0D60B}"/>
          </ac:spMkLst>
        </pc:spChg>
      </pc:sldChg>
      <pc:sldChg chg="modSp new mod">
        <pc:chgData name="Jonathan Pugh" userId="0c243754-e5db-4f8a-b480-e8b3756bbae8" providerId="ADAL" clId="{981550AA-AEE1-4356-8468-E18D914AB400}" dt="2025-02-03T09:14:08.355" v="6093" actId="20577"/>
        <pc:sldMkLst>
          <pc:docMk/>
          <pc:sldMk cId="1553223315" sldId="260"/>
        </pc:sldMkLst>
        <pc:spChg chg="mod">
          <ac:chgData name="Jonathan Pugh" userId="0c243754-e5db-4f8a-b480-e8b3756bbae8" providerId="ADAL" clId="{981550AA-AEE1-4356-8468-E18D914AB400}" dt="2025-02-02T17:26:53.709" v="899"/>
          <ac:spMkLst>
            <pc:docMk/>
            <pc:sldMk cId="1553223315" sldId="260"/>
            <ac:spMk id="2" creationId="{82A55AFB-2D1F-F967-27A9-DA5BEF631E8B}"/>
          </ac:spMkLst>
        </pc:spChg>
        <pc:spChg chg="mod">
          <ac:chgData name="Jonathan Pugh" userId="0c243754-e5db-4f8a-b480-e8b3756bbae8" providerId="ADAL" clId="{981550AA-AEE1-4356-8468-E18D914AB400}" dt="2025-02-03T09:14:08.355" v="6093" actId="20577"/>
          <ac:spMkLst>
            <pc:docMk/>
            <pc:sldMk cId="1553223315" sldId="260"/>
            <ac:spMk id="3" creationId="{FDE040C5-1448-2D0F-5DD2-E51B4A937F91}"/>
          </ac:spMkLst>
        </pc:spChg>
      </pc:sldChg>
      <pc:sldChg chg="modSp new mod">
        <pc:chgData name="Jonathan Pugh" userId="0c243754-e5db-4f8a-b480-e8b3756bbae8" providerId="ADAL" clId="{981550AA-AEE1-4356-8468-E18D914AB400}" dt="2025-02-03T09:15:11.153" v="6111" actId="20577"/>
        <pc:sldMkLst>
          <pc:docMk/>
          <pc:sldMk cId="3643943825" sldId="261"/>
        </pc:sldMkLst>
        <pc:spChg chg="mod">
          <ac:chgData name="Jonathan Pugh" userId="0c243754-e5db-4f8a-b480-e8b3756bbae8" providerId="ADAL" clId="{981550AA-AEE1-4356-8468-E18D914AB400}" dt="2025-02-02T17:32:03.701" v="1162" actId="20577"/>
          <ac:spMkLst>
            <pc:docMk/>
            <pc:sldMk cId="3643943825" sldId="261"/>
            <ac:spMk id="2" creationId="{131D3163-CD7C-38B6-AF88-3E46DF7F18F2}"/>
          </ac:spMkLst>
        </pc:spChg>
        <pc:spChg chg="mod">
          <ac:chgData name="Jonathan Pugh" userId="0c243754-e5db-4f8a-b480-e8b3756bbae8" providerId="ADAL" clId="{981550AA-AEE1-4356-8468-E18D914AB400}" dt="2025-02-03T09:15:11.153" v="6111" actId="20577"/>
          <ac:spMkLst>
            <pc:docMk/>
            <pc:sldMk cId="3643943825" sldId="261"/>
            <ac:spMk id="3" creationId="{1FFD4396-4CC2-455B-AAF4-56895F162AB2}"/>
          </ac:spMkLst>
        </pc:spChg>
      </pc:sldChg>
      <pc:sldChg chg="modSp new mod modNotesTx">
        <pc:chgData name="Jonathan Pugh" userId="0c243754-e5db-4f8a-b480-e8b3756bbae8" providerId="ADAL" clId="{981550AA-AEE1-4356-8468-E18D914AB400}" dt="2025-02-03T09:15:33.716" v="6113" actId="20577"/>
        <pc:sldMkLst>
          <pc:docMk/>
          <pc:sldMk cId="4044636028" sldId="262"/>
        </pc:sldMkLst>
        <pc:spChg chg="mod">
          <ac:chgData name="Jonathan Pugh" userId="0c243754-e5db-4f8a-b480-e8b3756bbae8" providerId="ADAL" clId="{981550AA-AEE1-4356-8468-E18D914AB400}" dt="2025-02-02T17:41:09.413" v="1350" actId="20577"/>
          <ac:spMkLst>
            <pc:docMk/>
            <pc:sldMk cId="4044636028" sldId="262"/>
            <ac:spMk id="2" creationId="{B9615003-313C-2B24-B020-F28E2DEB6FD9}"/>
          </ac:spMkLst>
        </pc:spChg>
        <pc:spChg chg="mod">
          <ac:chgData name="Jonathan Pugh" userId="0c243754-e5db-4f8a-b480-e8b3756bbae8" providerId="ADAL" clId="{981550AA-AEE1-4356-8468-E18D914AB400}" dt="2025-02-03T09:15:33.716" v="6113" actId="20577"/>
          <ac:spMkLst>
            <pc:docMk/>
            <pc:sldMk cId="4044636028" sldId="262"/>
            <ac:spMk id="3" creationId="{CCD141B9-E7CA-6A4B-A768-AE5AC25793DB}"/>
          </ac:spMkLst>
        </pc:spChg>
      </pc:sldChg>
      <pc:sldChg chg="modSp new mod modNotesTx">
        <pc:chgData name="Jonathan Pugh" userId="0c243754-e5db-4f8a-b480-e8b3756bbae8" providerId="ADAL" clId="{981550AA-AEE1-4356-8468-E18D914AB400}" dt="2025-02-02T17:40:32.299" v="1344"/>
        <pc:sldMkLst>
          <pc:docMk/>
          <pc:sldMk cId="3630894061" sldId="263"/>
        </pc:sldMkLst>
        <pc:spChg chg="mod">
          <ac:chgData name="Jonathan Pugh" userId="0c243754-e5db-4f8a-b480-e8b3756bbae8" providerId="ADAL" clId="{981550AA-AEE1-4356-8468-E18D914AB400}" dt="2025-02-02T17:40:32.299" v="1344"/>
          <ac:spMkLst>
            <pc:docMk/>
            <pc:sldMk cId="3630894061" sldId="263"/>
            <ac:spMk id="2" creationId="{2A7638DC-6ADF-DFC1-A68F-16E1057043C8}"/>
          </ac:spMkLst>
        </pc:spChg>
        <pc:spChg chg="mod">
          <ac:chgData name="Jonathan Pugh" userId="0c243754-e5db-4f8a-b480-e8b3756bbae8" providerId="ADAL" clId="{981550AA-AEE1-4356-8468-E18D914AB400}" dt="2025-02-02T17:39:11.293" v="1318" actId="20577"/>
          <ac:spMkLst>
            <pc:docMk/>
            <pc:sldMk cId="3630894061" sldId="263"/>
            <ac:spMk id="3" creationId="{332A15BB-F151-B312-AABF-40BD245F05C2}"/>
          </ac:spMkLst>
        </pc:spChg>
      </pc:sldChg>
      <pc:sldChg chg="modSp new mod modNotesTx">
        <pc:chgData name="Jonathan Pugh" userId="0c243754-e5db-4f8a-b480-e8b3756bbae8" providerId="ADAL" clId="{981550AA-AEE1-4356-8468-E18D914AB400}" dt="2025-02-03T09:16:12.360" v="6114"/>
        <pc:sldMkLst>
          <pc:docMk/>
          <pc:sldMk cId="3509876273" sldId="264"/>
        </pc:sldMkLst>
        <pc:spChg chg="mod">
          <ac:chgData name="Jonathan Pugh" userId="0c243754-e5db-4f8a-b480-e8b3756bbae8" providerId="ADAL" clId="{981550AA-AEE1-4356-8468-E18D914AB400}" dt="2025-02-02T17:40:25.424" v="1343" actId="20577"/>
          <ac:spMkLst>
            <pc:docMk/>
            <pc:sldMk cId="3509876273" sldId="264"/>
            <ac:spMk id="2" creationId="{250B5EA0-F18B-7D29-C65F-2C7B9CB987D4}"/>
          </ac:spMkLst>
        </pc:spChg>
        <pc:spChg chg="mod">
          <ac:chgData name="Jonathan Pugh" userId="0c243754-e5db-4f8a-b480-e8b3756bbae8" providerId="ADAL" clId="{981550AA-AEE1-4356-8468-E18D914AB400}" dt="2025-02-02T17:40:06.006" v="1321" actId="27636"/>
          <ac:spMkLst>
            <pc:docMk/>
            <pc:sldMk cId="3509876273" sldId="264"/>
            <ac:spMk id="3" creationId="{27D08ED8-D8FC-1948-37CB-74DBC13C78FD}"/>
          </ac:spMkLst>
        </pc:spChg>
      </pc:sldChg>
      <pc:sldChg chg="modSp new mod modNotesTx">
        <pc:chgData name="Jonathan Pugh" userId="0c243754-e5db-4f8a-b480-e8b3756bbae8" providerId="ADAL" clId="{981550AA-AEE1-4356-8468-E18D914AB400}" dt="2025-02-03T09:24:42.011" v="6361" actId="20577"/>
        <pc:sldMkLst>
          <pc:docMk/>
          <pc:sldMk cId="2192970131" sldId="265"/>
        </pc:sldMkLst>
        <pc:spChg chg="mod">
          <ac:chgData name="Jonathan Pugh" userId="0c243754-e5db-4f8a-b480-e8b3756bbae8" providerId="ADAL" clId="{981550AA-AEE1-4356-8468-E18D914AB400}" dt="2025-02-02T17:41:45.624" v="1377" actId="20577"/>
          <ac:spMkLst>
            <pc:docMk/>
            <pc:sldMk cId="2192970131" sldId="265"/>
            <ac:spMk id="2" creationId="{478AEE9B-8097-EFB0-614E-EF720ECD8608}"/>
          </ac:spMkLst>
        </pc:spChg>
        <pc:spChg chg="mod">
          <ac:chgData name="Jonathan Pugh" userId="0c243754-e5db-4f8a-b480-e8b3756bbae8" providerId="ADAL" clId="{981550AA-AEE1-4356-8468-E18D914AB400}" dt="2025-02-03T09:21:46.188" v="6176" actId="20577"/>
          <ac:spMkLst>
            <pc:docMk/>
            <pc:sldMk cId="2192970131" sldId="265"/>
            <ac:spMk id="3" creationId="{A186986C-4ABB-0E9D-22ED-DC32C79377CD}"/>
          </ac:spMkLst>
        </pc:spChg>
      </pc:sldChg>
      <pc:sldChg chg="modSp new mod">
        <pc:chgData name="Jonathan Pugh" userId="0c243754-e5db-4f8a-b480-e8b3756bbae8" providerId="ADAL" clId="{981550AA-AEE1-4356-8468-E18D914AB400}" dt="2025-02-02T18:28:22.310" v="2403" actId="20577"/>
        <pc:sldMkLst>
          <pc:docMk/>
          <pc:sldMk cId="2129217185" sldId="266"/>
        </pc:sldMkLst>
        <pc:spChg chg="mod">
          <ac:chgData name="Jonathan Pugh" userId="0c243754-e5db-4f8a-b480-e8b3756bbae8" providerId="ADAL" clId="{981550AA-AEE1-4356-8468-E18D914AB400}" dt="2025-02-02T18:25:01.254" v="2153" actId="20577"/>
          <ac:spMkLst>
            <pc:docMk/>
            <pc:sldMk cId="2129217185" sldId="266"/>
            <ac:spMk id="2" creationId="{EB22D20A-7FE6-7792-37B3-8405B2D9631B}"/>
          </ac:spMkLst>
        </pc:spChg>
        <pc:spChg chg="mod">
          <ac:chgData name="Jonathan Pugh" userId="0c243754-e5db-4f8a-b480-e8b3756bbae8" providerId="ADAL" clId="{981550AA-AEE1-4356-8468-E18D914AB400}" dt="2025-02-02T18:28:22.310" v="2403" actId="20577"/>
          <ac:spMkLst>
            <pc:docMk/>
            <pc:sldMk cId="2129217185" sldId="266"/>
            <ac:spMk id="3" creationId="{BE4714F7-A2EE-AE4F-5309-F17F43FB2464}"/>
          </ac:spMkLst>
        </pc:spChg>
      </pc:sldChg>
      <pc:sldChg chg="modSp new mod">
        <pc:chgData name="Jonathan Pugh" userId="0c243754-e5db-4f8a-b480-e8b3756bbae8" providerId="ADAL" clId="{981550AA-AEE1-4356-8468-E18D914AB400}" dt="2025-02-02T19:36:32.566" v="2984" actId="20577"/>
        <pc:sldMkLst>
          <pc:docMk/>
          <pc:sldMk cId="3750302567" sldId="267"/>
        </pc:sldMkLst>
        <pc:spChg chg="mod">
          <ac:chgData name="Jonathan Pugh" userId="0c243754-e5db-4f8a-b480-e8b3756bbae8" providerId="ADAL" clId="{981550AA-AEE1-4356-8468-E18D914AB400}" dt="2025-02-02T17:42:02.849" v="1393"/>
          <ac:spMkLst>
            <pc:docMk/>
            <pc:sldMk cId="3750302567" sldId="267"/>
            <ac:spMk id="2" creationId="{0E44C72C-E63B-B3EB-634C-DFA9695B115E}"/>
          </ac:spMkLst>
        </pc:spChg>
        <pc:spChg chg="mod">
          <ac:chgData name="Jonathan Pugh" userId="0c243754-e5db-4f8a-b480-e8b3756bbae8" providerId="ADAL" clId="{981550AA-AEE1-4356-8468-E18D914AB400}" dt="2025-02-02T19:36:32.566" v="2984" actId="20577"/>
          <ac:spMkLst>
            <pc:docMk/>
            <pc:sldMk cId="3750302567" sldId="267"/>
            <ac:spMk id="3" creationId="{DD09C605-ADFA-BA7A-7551-B333F0E65715}"/>
          </ac:spMkLst>
        </pc:spChg>
      </pc:sldChg>
      <pc:sldChg chg="modSp new mod modNotesTx">
        <pc:chgData name="Jonathan Pugh" userId="0c243754-e5db-4f8a-b480-e8b3756bbae8" providerId="ADAL" clId="{981550AA-AEE1-4356-8468-E18D914AB400}" dt="2025-02-03T09:16:24.140" v="6115" actId="20577"/>
        <pc:sldMkLst>
          <pc:docMk/>
          <pc:sldMk cId="4174236920" sldId="268"/>
        </pc:sldMkLst>
        <pc:spChg chg="mod">
          <ac:chgData name="Jonathan Pugh" userId="0c243754-e5db-4f8a-b480-e8b3756bbae8" providerId="ADAL" clId="{981550AA-AEE1-4356-8468-E18D914AB400}" dt="2025-02-02T18:20:57.608" v="1901" actId="20577"/>
          <ac:spMkLst>
            <pc:docMk/>
            <pc:sldMk cId="4174236920" sldId="268"/>
            <ac:spMk id="2" creationId="{9A2BB946-A53C-3860-0B66-474115387668}"/>
          </ac:spMkLst>
        </pc:spChg>
        <pc:spChg chg="mod">
          <ac:chgData name="Jonathan Pugh" userId="0c243754-e5db-4f8a-b480-e8b3756bbae8" providerId="ADAL" clId="{981550AA-AEE1-4356-8468-E18D914AB400}" dt="2025-02-03T09:16:24.140" v="6115" actId="20577"/>
          <ac:spMkLst>
            <pc:docMk/>
            <pc:sldMk cId="4174236920" sldId="268"/>
            <ac:spMk id="3" creationId="{B7725CEC-BC62-7133-4348-2A26B1906F02}"/>
          </ac:spMkLst>
        </pc:spChg>
      </pc:sldChg>
      <pc:sldChg chg="modSp new mod setBg modNotesTx">
        <pc:chgData name="Jonathan Pugh" userId="0c243754-e5db-4f8a-b480-e8b3756bbae8" providerId="ADAL" clId="{981550AA-AEE1-4356-8468-E18D914AB400}" dt="2025-02-02T19:34:22.970" v="2844"/>
        <pc:sldMkLst>
          <pc:docMk/>
          <pc:sldMk cId="1078581550" sldId="269"/>
        </pc:sldMkLst>
        <pc:spChg chg="mod">
          <ac:chgData name="Jonathan Pugh" userId="0c243754-e5db-4f8a-b480-e8b3756bbae8" providerId="ADAL" clId="{981550AA-AEE1-4356-8468-E18D914AB400}" dt="2025-02-02T19:33:32.795" v="2821" actId="27636"/>
          <ac:spMkLst>
            <pc:docMk/>
            <pc:sldMk cId="1078581550" sldId="269"/>
            <ac:spMk id="2" creationId="{A516E335-0B33-486C-C084-E8E66CCA9A9A}"/>
          </ac:spMkLst>
        </pc:spChg>
        <pc:spChg chg="mod">
          <ac:chgData name="Jonathan Pugh" userId="0c243754-e5db-4f8a-b480-e8b3756bbae8" providerId="ADAL" clId="{981550AA-AEE1-4356-8468-E18D914AB400}" dt="2025-02-02T18:11:34.419" v="1667" actId="1076"/>
          <ac:spMkLst>
            <pc:docMk/>
            <pc:sldMk cId="1078581550" sldId="269"/>
            <ac:spMk id="3" creationId="{80094162-2F3E-6334-A63D-0B816CD839AF}"/>
          </ac:spMkLst>
        </pc:spChg>
      </pc:sldChg>
      <pc:sldChg chg="modSp new mod">
        <pc:chgData name="Jonathan Pugh" userId="0c243754-e5db-4f8a-b480-e8b3756bbae8" providerId="ADAL" clId="{981550AA-AEE1-4356-8468-E18D914AB400}" dt="2025-02-03T09:14:52.540" v="6109" actId="20577"/>
        <pc:sldMkLst>
          <pc:docMk/>
          <pc:sldMk cId="3168799494" sldId="270"/>
        </pc:sldMkLst>
        <pc:spChg chg="mod">
          <ac:chgData name="Jonathan Pugh" userId="0c243754-e5db-4f8a-b480-e8b3756bbae8" providerId="ADAL" clId="{981550AA-AEE1-4356-8468-E18D914AB400}" dt="2025-02-02T19:27:15.249" v="2818" actId="20577"/>
          <ac:spMkLst>
            <pc:docMk/>
            <pc:sldMk cId="3168799494" sldId="270"/>
            <ac:spMk id="2" creationId="{1F94520D-9E90-B523-21E0-DACC6A2B2AC8}"/>
          </ac:spMkLst>
        </pc:spChg>
        <pc:spChg chg="mod">
          <ac:chgData name="Jonathan Pugh" userId="0c243754-e5db-4f8a-b480-e8b3756bbae8" providerId="ADAL" clId="{981550AA-AEE1-4356-8468-E18D914AB400}" dt="2025-02-03T09:14:52.540" v="6109" actId="20577"/>
          <ac:spMkLst>
            <pc:docMk/>
            <pc:sldMk cId="3168799494" sldId="270"/>
            <ac:spMk id="3" creationId="{51A40F0F-F246-3516-0520-62F620A3EAF3}"/>
          </ac:spMkLst>
        </pc:spChg>
      </pc:sldChg>
      <pc:sldChg chg="modSp add mod modNotesTx">
        <pc:chgData name="Jonathan Pugh" userId="0c243754-e5db-4f8a-b480-e8b3756bbae8" providerId="ADAL" clId="{981550AA-AEE1-4356-8468-E18D914AB400}" dt="2025-02-03T09:18:46.809" v="6161" actId="20577"/>
        <pc:sldMkLst>
          <pc:docMk/>
          <pc:sldMk cId="1307392011" sldId="271"/>
        </pc:sldMkLst>
        <pc:spChg chg="mod">
          <ac:chgData name="Jonathan Pugh" userId="0c243754-e5db-4f8a-b480-e8b3756bbae8" providerId="ADAL" clId="{981550AA-AEE1-4356-8468-E18D914AB400}" dt="2025-02-02T19:46:33.755" v="3421" actId="20577"/>
          <ac:spMkLst>
            <pc:docMk/>
            <pc:sldMk cId="1307392011" sldId="271"/>
            <ac:spMk id="3" creationId="{5251870B-9BB9-B6B1-EC64-477090A53022}"/>
          </ac:spMkLst>
        </pc:spChg>
      </pc:sldChg>
      <pc:sldChg chg="modSp new mod">
        <pc:chgData name="Jonathan Pugh" userId="0c243754-e5db-4f8a-b480-e8b3756bbae8" providerId="ADAL" clId="{981550AA-AEE1-4356-8468-E18D914AB400}" dt="2025-02-02T19:41:36.908" v="3227" actId="5793"/>
        <pc:sldMkLst>
          <pc:docMk/>
          <pc:sldMk cId="2450452144" sldId="272"/>
        </pc:sldMkLst>
        <pc:spChg chg="mod">
          <ac:chgData name="Jonathan Pugh" userId="0c243754-e5db-4f8a-b480-e8b3756bbae8" providerId="ADAL" clId="{981550AA-AEE1-4356-8468-E18D914AB400}" dt="2025-02-02T19:39:00.924" v="3065"/>
          <ac:spMkLst>
            <pc:docMk/>
            <pc:sldMk cId="2450452144" sldId="272"/>
            <ac:spMk id="2" creationId="{CEF5B416-C742-E19F-BE5D-E03A45FB40DE}"/>
          </ac:spMkLst>
        </pc:spChg>
        <pc:spChg chg="mod">
          <ac:chgData name="Jonathan Pugh" userId="0c243754-e5db-4f8a-b480-e8b3756bbae8" providerId="ADAL" clId="{981550AA-AEE1-4356-8468-E18D914AB400}" dt="2025-02-02T19:41:36.908" v="3227" actId="5793"/>
          <ac:spMkLst>
            <pc:docMk/>
            <pc:sldMk cId="2450452144" sldId="272"/>
            <ac:spMk id="3" creationId="{792E571C-A716-004E-9F4A-BF8CDF5177FA}"/>
          </ac:spMkLst>
        </pc:spChg>
      </pc:sldChg>
      <pc:sldChg chg="modSp new mod modNotesTx">
        <pc:chgData name="Jonathan Pugh" userId="0c243754-e5db-4f8a-b480-e8b3756bbae8" providerId="ADAL" clId="{981550AA-AEE1-4356-8468-E18D914AB400}" dt="2025-02-03T09:03:33.348" v="5862" actId="20577"/>
        <pc:sldMkLst>
          <pc:docMk/>
          <pc:sldMk cId="323623853" sldId="273"/>
        </pc:sldMkLst>
        <pc:spChg chg="mod">
          <ac:chgData name="Jonathan Pugh" userId="0c243754-e5db-4f8a-b480-e8b3756bbae8" providerId="ADAL" clId="{981550AA-AEE1-4356-8468-E18D914AB400}" dt="2025-02-02T19:43:22.064" v="3343" actId="20577"/>
          <ac:spMkLst>
            <pc:docMk/>
            <pc:sldMk cId="323623853" sldId="273"/>
            <ac:spMk id="2" creationId="{FE7F28D6-F8F8-E709-691F-7432EF67ABA5}"/>
          </ac:spMkLst>
        </pc:spChg>
        <pc:spChg chg="mod">
          <ac:chgData name="Jonathan Pugh" userId="0c243754-e5db-4f8a-b480-e8b3756bbae8" providerId="ADAL" clId="{981550AA-AEE1-4356-8468-E18D914AB400}" dt="2025-02-03T09:03:33.348" v="5862" actId="20577"/>
          <ac:spMkLst>
            <pc:docMk/>
            <pc:sldMk cId="323623853" sldId="273"/>
            <ac:spMk id="3" creationId="{4F066950-5B47-CCE6-8CF6-B2ED880C98CA}"/>
          </ac:spMkLst>
        </pc:spChg>
      </pc:sldChg>
      <pc:sldChg chg="modSp new mod">
        <pc:chgData name="Jonathan Pugh" userId="0c243754-e5db-4f8a-b480-e8b3756bbae8" providerId="ADAL" clId="{981550AA-AEE1-4356-8468-E18D914AB400}" dt="2025-02-02T19:50:13.453" v="3557" actId="5793"/>
        <pc:sldMkLst>
          <pc:docMk/>
          <pc:sldMk cId="1662200733" sldId="274"/>
        </pc:sldMkLst>
        <pc:spChg chg="mod">
          <ac:chgData name="Jonathan Pugh" userId="0c243754-e5db-4f8a-b480-e8b3756bbae8" providerId="ADAL" clId="{981550AA-AEE1-4356-8468-E18D914AB400}" dt="2025-02-02T19:47:44.534" v="3446" actId="20577"/>
          <ac:spMkLst>
            <pc:docMk/>
            <pc:sldMk cId="1662200733" sldId="274"/>
            <ac:spMk id="2" creationId="{9D96262D-3CC9-8589-66E6-0A3C564ABDDB}"/>
          </ac:spMkLst>
        </pc:spChg>
        <pc:spChg chg="mod">
          <ac:chgData name="Jonathan Pugh" userId="0c243754-e5db-4f8a-b480-e8b3756bbae8" providerId="ADAL" clId="{981550AA-AEE1-4356-8468-E18D914AB400}" dt="2025-02-02T19:50:13.453" v="3557" actId="5793"/>
          <ac:spMkLst>
            <pc:docMk/>
            <pc:sldMk cId="1662200733" sldId="274"/>
            <ac:spMk id="3" creationId="{81855E52-BC45-A306-2AC1-AB9648122B21}"/>
          </ac:spMkLst>
        </pc:spChg>
      </pc:sldChg>
      <pc:sldChg chg="modSp add mod">
        <pc:chgData name="Jonathan Pugh" userId="0c243754-e5db-4f8a-b480-e8b3756bbae8" providerId="ADAL" clId="{981550AA-AEE1-4356-8468-E18D914AB400}" dt="2025-02-02T19:50:34.687" v="3591" actId="20577"/>
        <pc:sldMkLst>
          <pc:docMk/>
          <pc:sldMk cId="2744780812" sldId="275"/>
        </pc:sldMkLst>
        <pc:spChg chg="mod">
          <ac:chgData name="Jonathan Pugh" userId="0c243754-e5db-4f8a-b480-e8b3756bbae8" providerId="ADAL" clId="{981550AA-AEE1-4356-8468-E18D914AB400}" dt="2025-02-02T19:50:34.687" v="3591" actId="20577"/>
          <ac:spMkLst>
            <pc:docMk/>
            <pc:sldMk cId="2744780812" sldId="275"/>
            <ac:spMk id="3" creationId="{F246B175-7A85-CDB1-2FC7-5B0BE34D5BF6}"/>
          </ac:spMkLst>
        </pc:spChg>
      </pc:sldChg>
      <pc:sldChg chg="modSp add mod">
        <pc:chgData name="Jonathan Pugh" userId="0c243754-e5db-4f8a-b480-e8b3756bbae8" providerId="ADAL" clId="{981550AA-AEE1-4356-8468-E18D914AB400}" dt="2025-02-02T19:50:59.002" v="3595" actId="27636"/>
        <pc:sldMkLst>
          <pc:docMk/>
          <pc:sldMk cId="1816136877" sldId="276"/>
        </pc:sldMkLst>
        <pc:spChg chg="mod">
          <ac:chgData name="Jonathan Pugh" userId="0c243754-e5db-4f8a-b480-e8b3756bbae8" providerId="ADAL" clId="{981550AA-AEE1-4356-8468-E18D914AB400}" dt="2025-02-02T19:50:59.002" v="3595" actId="27636"/>
          <ac:spMkLst>
            <pc:docMk/>
            <pc:sldMk cId="1816136877" sldId="276"/>
            <ac:spMk id="3" creationId="{7973E14F-D12E-98A2-4EA1-781EA88CA3C3}"/>
          </ac:spMkLst>
        </pc:spChg>
      </pc:sldChg>
      <pc:sldChg chg="modSp new mod">
        <pc:chgData name="Jonathan Pugh" userId="0c243754-e5db-4f8a-b480-e8b3756bbae8" providerId="ADAL" clId="{981550AA-AEE1-4356-8468-E18D914AB400}" dt="2025-02-02T19:51:44.459" v="3603" actId="20577"/>
        <pc:sldMkLst>
          <pc:docMk/>
          <pc:sldMk cId="2807113069" sldId="277"/>
        </pc:sldMkLst>
        <pc:spChg chg="mod">
          <ac:chgData name="Jonathan Pugh" userId="0c243754-e5db-4f8a-b480-e8b3756bbae8" providerId="ADAL" clId="{981550AA-AEE1-4356-8468-E18D914AB400}" dt="2025-02-02T19:51:34.298" v="3600"/>
          <ac:spMkLst>
            <pc:docMk/>
            <pc:sldMk cId="2807113069" sldId="277"/>
            <ac:spMk id="2" creationId="{1DBCC4FE-FED3-EA03-533F-7C2F2868FE92}"/>
          </ac:spMkLst>
        </pc:spChg>
        <pc:spChg chg="mod">
          <ac:chgData name="Jonathan Pugh" userId="0c243754-e5db-4f8a-b480-e8b3756bbae8" providerId="ADAL" clId="{981550AA-AEE1-4356-8468-E18D914AB400}" dt="2025-02-02T19:51:44.459" v="3603" actId="20577"/>
          <ac:spMkLst>
            <pc:docMk/>
            <pc:sldMk cId="2807113069" sldId="277"/>
            <ac:spMk id="3" creationId="{258DEADE-7EC9-CB89-2D28-AB26001E1353}"/>
          </ac:spMkLst>
        </pc:spChg>
      </pc:sldChg>
      <pc:sldChg chg="modSp new mod">
        <pc:chgData name="Jonathan Pugh" userId="0c243754-e5db-4f8a-b480-e8b3756bbae8" providerId="ADAL" clId="{981550AA-AEE1-4356-8468-E18D914AB400}" dt="2025-02-03T10:44:09.100" v="6378" actId="6549"/>
        <pc:sldMkLst>
          <pc:docMk/>
          <pc:sldMk cId="1398424886" sldId="278"/>
        </pc:sldMkLst>
        <pc:spChg chg="mod">
          <ac:chgData name="Jonathan Pugh" userId="0c243754-e5db-4f8a-b480-e8b3756bbae8" providerId="ADAL" clId="{981550AA-AEE1-4356-8468-E18D914AB400}" dt="2025-02-03T10:44:09.100" v="6378" actId="6549"/>
          <ac:spMkLst>
            <pc:docMk/>
            <pc:sldMk cId="1398424886" sldId="278"/>
            <ac:spMk id="2" creationId="{E76964F8-DA06-6688-24B0-769C263E8806}"/>
          </ac:spMkLst>
        </pc:spChg>
        <pc:spChg chg="mod">
          <ac:chgData name="Jonathan Pugh" userId="0c243754-e5db-4f8a-b480-e8b3756bbae8" providerId="ADAL" clId="{981550AA-AEE1-4356-8468-E18D914AB400}" dt="2025-02-03T10:43:40.032" v="6373" actId="313"/>
          <ac:spMkLst>
            <pc:docMk/>
            <pc:sldMk cId="1398424886" sldId="278"/>
            <ac:spMk id="3" creationId="{8B3FD995-EF27-C547-2693-DDB23CE94015}"/>
          </ac:spMkLst>
        </pc:spChg>
      </pc:sldChg>
      <pc:sldChg chg="modSp new mod">
        <pc:chgData name="Jonathan Pugh" userId="0c243754-e5db-4f8a-b480-e8b3756bbae8" providerId="ADAL" clId="{981550AA-AEE1-4356-8468-E18D914AB400}" dt="2025-02-03T10:44:16.475" v="6379"/>
        <pc:sldMkLst>
          <pc:docMk/>
          <pc:sldMk cId="1841018608" sldId="279"/>
        </pc:sldMkLst>
        <pc:spChg chg="mod">
          <ac:chgData name="Jonathan Pugh" userId="0c243754-e5db-4f8a-b480-e8b3756bbae8" providerId="ADAL" clId="{981550AA-AEE1-4356-8468-E18D914AB400}" dt="2025-02-03T10:44:16.475" v="6379"/>
          <ac:spMkLst>
            <pc:docMk/>
            <pc:sldMk cId="1841018608" sldId="279"/>
            <ac:spMk id="2" creationId="{DCDDDA36-6139-EB08-31EB-B7859859AF30}"/>
          </ac:spMkLst>
        </pc:spChg>
        <pc:spChg chg="mod">
          <ac:chgData name="Jonathan Pugh" userId="0c243754-e5db-4f8a-b480-e8b3756bbae8" providerId="ADAL" clId="{981550AA-AEE1-4356-8468-E18D914AB400}" dt="2025-02-02T19:58:35.369" v="4293" actId="20577"/>
          <ac:spMkLst>
            <pc:docMk/>
            <pc:sldMk cId="1841018608" sldId="279"/>
            <ac:spMk id="3" creationId="{B0CBC272-BC44-F618-6A99-04226126F8E5}"/>
          </ac:spMkLst>
        </pc:spChg>
      </pc:sldChg>
      <pc:sldChg chg="modSp add mod">
        <pc:chgData name="Jonathan Pugh" userId="0c243754-e5db-4f8a-b480-e8b3756bbae8" providerId="ADAL" clId="{981550AA-AEE1-4356-8468-E18D914AB400}" dt="2025-02-03T10:44:24.140" v="6382"/>
        <pc:sldMkLst>
          <pc:docMk/>
          <pc:sldMk cId="2034520326" sldId="280"/>
        </pc:sldMkLst>
        <pc:spChg chg="mod">
          <ac:chgData name="Jonathan Pugh" userId="0c243754-e5db-4f8a-b480-e8b3756bbae8" providerId="ADAL" clId="{981550AA-AEE1-4356-8468-E18D914AB400}" dt="2025-02-03T10:44:24.140" v="6382"/>
          <ac:spMkLst>
            <pc:docMk/>
            <pc:sldMk cId="2034520326" sldId="280"/>
            <ac:spMk id="2" creationId="{16D8B6F2-A73F-6266-0E6C-27DBD174DBDA}"/>
          </ac:spMkLst>
        </pc:spChg>
        <pc:spChg chg="mod">
          <ac:chgData name="Jonathan Pugh" userId="0c243754-e5db-4f8a-b480-e8b3756bbae8" providerId="ADAL" clId="{981550AA-AEE1-4356-8468-E18D914AB400}" dt="2025-02-02T20:01:05.757" v="4637" actId="20577"/>
          <ac:spMkLst>
            <pc:docMk/>
            <pc:sldMk cId="2034520326" sldId="280"/>
            <ac:spMk id="3" creationId="{BC72A8EC-8D47-1880-4183-5571F6F3E554}"/>
          </ac:spMkLst>
        </pc:spChg>
      </pc:sldChg>
      <pc:sldChg chg="modSp add mod">
        <pc:chgData name="Jonathan Pugh" userId="0c243754-e5db-4f8a-b480-e8b3756bbae8" providerId="ADAL" clId="{981550AA-AEE1-4356-8468-E18D914AB400}" dt="2025-02-03T10:44:28.153" v="6383"/>
        <pc:sldMkLst>
          <pc:docMk/>
          <pc:sldMk cId="1838502784" sldId="281"/>
        </pc:sldMkLst>
        <pc:spChg chg="mod">
          <ac:chgData name="Jonathan Pugh" userId="0c243754-e5db-4f8a-b480-e8b3756bbae8" providerId="ADAL" clId="{981550AA-AEE1-4356-8468-E18D914AB400}" dt="2025-02-03T10:44:28.153" v="6383"/>
          <ac:spMkLst>
            <pc:docMk/>
            <pc:sldMk cId="1838502784" sldId="281"/>
            <ac:spMk id="2" creationId="{DB736957-431F-552E-3E9E-95E38950068F}"/>
          </ac:spMkLst>
        </pc:spChg>
        <pc:spChg chg="mod">
          <ac:chgData name="Jonathan Pugh" userId="0c243754-e5db-4f8a-b480-e8b3756bbae8" providerId="ADAL" clId="{981550AA-AEE1-4356-8468-E18D914AB400}" dt="2025-02-02T20:06:01.664" v="4883" actId="20577"/>
          <ac:spMkLst>
            <pc:docMk/>
            <pc:sldMk cId="1838502784" sldId="281"/>
            <ac:spMk id="3" creationId="{3DDDF065-09E7-3659-26FE-4F54B3E351BA}"/>
          </ac:spMkLst>
        </pc:spChg>
      </pc:sldChg>
      <pc:sldChg chg="modSp add mod">
        <pc:chgData name="Jonathan Pugh" userId="0c243754-e5db-4f8a-b480-e8b3756bbae8" providerId="ADAL" clId="{981550AA-AEE1-4356-8468-E18D914AB400}" dt="2025-02-03T10:44:32.615" v="6384"/>
        <pc:sldMkLst>
          <pc:docMk/>
          <pc:sldMk cId="3271224208" sldId="282"/>
        </pc:sldMkLst>
        <pc:spChg chg="mod">
          <ac:chgData name="Jonathan Pugh" userId="0c243754-e5db-4f8a-b480-e8b3756bbae8" providerId="ADAL" clId="{981550AA-AEE1-4356-8468-E18D914AB400}" dt="2025-02-03T10:44:32.615" v="6384"/>
          <ac:spMkLst>
            <pc:docMk/>
            <pc:sldMk cId="3271224208" sldId="282"/>
            <ac:spMk id="2" creationId="{0C28BBB3-5DCB-8BC6-8E1A-43A708F8A6D8}"/>
          </ac:spMkLst>
        </pc:spChg>
        <pc:spChg chg="mod">
          <ac:chgData name="Jonathan Pugh" userId="0c243754-e5db-4f8a-b480-e8b3756bbae8" providerId="ADAL" clId="{981550AA-AEE1-4356-8468-E18D914AB400}" dt="2025-02-02T20:09:23.258" v="5267" actId="20577"/>
          <ac:spMkLst>
            <pc:docMk/>
            <pc:sldMk cId="3271224208" sldId="282"/>
            <ac:spMk id="3" creationId="{19EA2473-BBDC-BD1E-A723-E31D07B91ED6}"/>
          </ac:spMkLst>
        </pc:spChg>
      </pc:sldChg>
      <pc:sldChg chg="modSp new mod">
        <pc:chgData name="Jonathan Pugh" userId="0c243754-e5db-4f8a-b480-e8b3756bbae8" providerId="ADAL" clId="{981550AA-AEE1-4356-8468-E18D914AB400}" dt="2025-02-02T20:21:27.237" v="5752" actId="20577"/>
        <pc:sldMkLst>
          <pc:docMk/>
          <pc:sldMk cId="3521614480" sldId="283"/>
        </pc:sldMkLst>
        <pc:spChg chg="mod">
          <ac:chgData name="Jonathan Pugh" userId="0c243754-e5db-4f8a-b480-e8b3756bbae8" providerId="ADAL" clId="{981550AA-AEE1-4356-8468-E18D914AB400}" dt="2025-02-02T20:12:47.862" v="5411" actId="20577"/>
          <ac:spMkLst>
            <pc:docMk/>
            <pc:sldMk cId="3521614480" sldId="283"/>
            <ac:spMk id="2" creationId="{B6989F17-15A7-04B1-82A8-CD4466CAC8D7}"/>
          </ac:spMkLst>
        </pc:spChg>
        <pc:spChg chg="mod">
          <ac:chgData name="Jonathan Pugh" userId="0c243754-e5db-4f8a-b480-e8b3756bbae8" providerId="ADAL" clId="{981550AA-AEE1-4356-8468-E18D914AB400}" dt="2025-02-02T20:21:27.237" v="5752" actId="20577"/>
          <ac:spMkLst>
            <pc:docMk/>
            <pc:sldMk cId="3521614480" sldId="283"/>
            <ac:spMk id="3" creationId="{6B9A8E97-4CD9-A430-74B5-CD394912B4F1}"/>
          </ac:spMkLst>
        </pc:spChg>
      </pc:sldChg>
      <pc:sldChg chg="modSp new mod">
        <pc:chgData name="Jonathan Pugh" userId="0c243754-e5db-4f8a-b480-e8b3756bbae8" providerId="ADAL" clId="{981550AA-AEE1-4356-8468-E18D914AB400}" dt="2025-02-03T09:27:36.708" v="6371" actId="20577"/>
        <pc:sldMkLst>
          <pc:docMk/>
          <pc:sldMk cId="3373297324" sldId="284"/>
        </pc:sldMkLst>
        <pc:spChg chg="mod">
          <ac:chgData name="Jonathan Pugh" userId="0c243754-e5db-4f8a-b480-e8b3756bbae8" providerId="ADAL" clId="{981550AA-AEE1-4356-8468-E18D914AB400}" dt="2025-02-03T09:01:26.448" v="5765" actId="20577"/>
          <ac:spMkLst>
            <pc:docMk/>
            <pc:sldMk cId="3373297324" sldId="284"/>
            <ac:spMk id="2" creationId="{DE710A21-81F1-7D32-551F-673312781326}"/>
          </ac:spMkLst>
        </pc:spChg>
        <pc:spChg chg="mod">
          <ac:chgData name="Jonathan Pugh" userId="0c243754-e5db-4f8a-b480-e8b3756bbae8" providerId="ADAL" clId="{981550AA-AEE1-4356-8468-E18D914AB400}" dt="2025-02-03T09:27:36.708" v="6371" actId="20577"/>
          <ac:spMkLst>
            <pc:docMk/>
            <pc:sldMk cId="3373297324" sldId="284"/>
            <ac:spMk id="3" creationId="{431DB256-9B50-A016-B460-EF4B7151590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15763-15C1-42BB-9F12-5B90FD79CD9A}"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7BA938-8969-49D1-8FFE-D2A03D90D73F}" type="slidenum">
              <a:rPr lang="en-GB" smtClean="0"/>
              <a:t>‹#›</a:t>
            </a:fld>
            <a:endParaRPr lang="en-GB"/>
          </a:p>
        </p:txBody>
      </p:sp>
    </p:spTree>
    <p:extLst>
      <p:ext uri="{BB962C8B-B14F-4D97-AF65-F5344CB8AC3E}">
        <p14:creationId xmlns:p14="http://schemas.microsoft.com/office/powerpoint/2010/main" val="2155408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bc.co.uk/sounds/play/b090fwd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quora.com/What-do-I-include-in-the-research-methodology-section-of-a-research-paper"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quora.com/What-do-I-include-in-the-research-methodology-section-of-a-research-paper"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quora.com/What-do-I-include-in-the-research-methodology-section-of-a-research-paper"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bs.org/faithandreason/gengloss/metaph-body.html#:~:text=Derived%20from%20the%20Greek%20meta,objective%20studies%20of%20material%20realit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(Bruner, Jerome, 1966:72 in Kershaw &amp; Nicholson, 2011; 13)</a:t>
            </a:r>
          </a:p>
        </p:txBody>
      </p:sp>
      <p:sp>
        <p:nvSpPr>
          <p:cNvPr id="4" name="Slide Number Placeholder 3"/>
          <p:cNvSpPr>
            <a:spLocks noGrp="1"/>
          </p:cNvSpPr>
          <p:nvPr>
            <p:ph type="sldNum" sz="quarter" idx="5"/>
          </p:nvPr>
        </p:nvSpPr>
        <p:spPr/>
        <p:txBody>
          <a:bodyPr/>
          <a:lstStyle/>
          <a:p>
            <a:fld id="{147BA938-8969-49D1-8FFE-D2A03D90D73F}" type="slidenum">
              <a:rPr lang="en-GB" smtClean="0"/>
              <a:t>1</a:t>
            </a:fld>
            <a:endParaRPr lang="en-GB"/>
          </a:p>
        </p:txBody>
      </p:sp>
    </p:spTree>
    <p:extLst>
      <p:ext uri="{BB962C8B-B14F-4D97-AF65-F5344CB8AC3E}">
        <p14:creationId xmlns:p14="http://schemas.microsoft.com/office/powerpoint/2010/main" val="361700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Interesting – if you like the idea of manifesto’s – radio programme about manifestos:</a:t>
            </a:r>
          </a:p>
          <a:p>
            <a:r>
              <a:rPr lang="en-GB" dirty="0">
                <a:hlinkClick r:id="rId3"/>
              </a:rPr>
              <a:t>Manifesto! - Series 1 - No More Manifestos - BBC Sounds</a:t>
            </a:r>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3</a:t>
            </a:fld>
            <a:endParaRPr lang="en-GB"/>
          </a:p>
        </p:txBody>
      </p:sp>
    </p:spTree>
    <p:extLst>
      <p:ext uri="{BB962C8B-B14F-4D97-AF65-F5344CB8AC3E}">
        <p14:creationId xmlns:p14="http://schemas.microsoft.com/office/powerpoint/2010/main" val="4020031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do I include in the research methodology section of a research paper? - Quora</a:t>
            </a:r>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8</a:t>
            </a:fld>
            <a:endParaRPr lang="en-GB"/>
          </a:p>
        </p:txBody>
      </p:sp>
    </p:spTree>
    <p:extLst>
      <p:ext uri="{BB962C8B-B14F-4D97-AF65-F5344CB8AC3E}">
        <p14:creationId xmlns:p14="http://schemas.microsoft.com/office/powerpoint/2010/main" val="398029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do I include in the research methodology section of a research paper? - Quora</a:t>
            </a:r>
            <a:endParaRPr lang="en-GB" dirty="0"/>
          </a:p>
          <a:p>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9</a:t>
            </a:fld>
            <a:endParaRPr lang="en-GB"/>
          </a:p>
        </p:txBody>
      </p:sp>
    </p:spTree>
    <p:extLst>
      <p:ext uri="{BB962C8B-B14F-4D97-AF65-F5344CB8AC3E}">
        <p14:creationId xmlns:p14="http://schemas.microsoft.com/office/powerpoint/2010/main" val="1596308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do I include in the research methodology section of a research paper? - Quora</a:t>
            </a:r>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10</a:t>
            </a:fld>
            <a:endParaRPr lang="en-GB"/>
          </a:p>
        </p:txBody>
      </p:sp>
    </p:spTree>
    <p:extLst>
      <p:ext uri="{BB962C8B-B14F-4D97-AF65-F5344CB8AC3E}">
        <p14:creationId xmlns:p14="http://schemas.microsoft.com/office/powerpoint/2010/main" val="335694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apple-system"/>
              </a:rPr>
              <a:t>Metaphysics – an ideas, doctrine or ‘reality outside of the human sense of perception – that which cannot be reached through objective studies of material reality.</a:t>
            </a:r>
          </a:p>
          <a:p>
            <a:r>
              <a:rPr lang="en-GB" b="0" i="0" dirty="0">
                <a:solidFill>
                  <a:srgbClr val="000000"/>
                </a:solidFill>
                <a:effectLst/>
                <a:latin typeface="Times New Roman" panose="02020603050405020304" pitchFamily="18" charset="0"/>
              </a:rPr>
              <a:t>Metaphysics is a type of philosophy or study that uses broad concepts to help define reality and our understanding of it. Metaphysical studies generally seek to explain inherent or universal elements of reality which are not easily discovered or experienced in our everyday life. </a:t>
            </a:r>
            <a:r>
              <a:rPr lang="en-GB" dirty="0">
                <a:hlinkClick r:id="rId3"/>
              </a:rPr>
              <a:t>Glossary Definition: Metaphysical</a:t>
            </a:r>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11</a:t>
            </a:fld>
            <a:endParaRPr lang="en-GB"/>
          </a:p>
        </p:txBody>
      </p:sp>
    </p:spTree>
    <p:extLst>
      <p:ext uri="{BB962C8B-B14F-4D97-AF65-F5344CB8AC3E}">
        <p14:creationId xmlns:p14="http://schemas.microsoft.com/office/powerpoint/2010/main" val="2949183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Call this ‘extra’?</a:t>
            </a:r>
          </a:p>
        </p:txBody>
      </p:sp>
      <p:sp>
        <p:nvSpPr>
          <p:cNvPr id="4" name="Slide Number Placeholder 3"/>
          <p:cNvSpPr>
            <a:spLocks noGrp="1"/>
          </p:cNvSpPr>
          <p:nvPr>
            <p:ph type="sldNum" sz="quarter" idx="5"/>
          </p:nvPr>
        </p:nvSpPr>
        <p:spPr/>
        <p:txBody>
          <a:bodyPr/>
          <a:lstStyle/>
          <a:p>
            <a:fld id="{147BA938-8969-49D1-8FFE-D2A03D90D73F}" type="slidenum">
              <a:rPr lang="en-GB" smtClean="0"/>
              <a:t>12</a:t>
            </a:fld>
            <a:endParaRPr lang="en-GB"/>
          </a:p>
        </p:txBody>
      </p:sp>
    </p:spTree>
    <p:extLst>
      <p:ext uri="{BB962C8B-B14F-4D97-AF65-F5344CB8AC3E}">
        <p14:creationId xmlns:p14="http://schemas.microsoft.com/office/powerpoint/2010/main" val="279020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Moving from specific to general – e.g. Sunrise / traffic jams/ but also more scientific.</a:t>
            </a:r>
          </a:p>
          <a:p>
            <a:pPr marL="171450" indent="-171450">
              <a:buFont typeface="Arial" panose="020B0604020202020204" pitchFamily="34" charset="0"/>
              <a:buChar char="•"/>
            </a:pPr>
            <a:r>
              <a:rPr lang="en-GB" dirty="0"/>
              <a:t>Deductive – moving from general to specific – to deduce answers based upon evidence. </a:t>
            </a:r>
          </a:p>
        </p:txBody>
      </p:sp>
      <p:sp>
        <p:nvSpPr>
          <p:cNvPr id="4" name="Slide Number Placeholder 3"/>
          <p:cNvSpPr>
            <a:spLocks noGrp="1"/>
          </p:cNvSpPr>
          <p:nvPr>
            <p:ph type="sldNum" sz="quarter" idx="5"/>
          </p:nvPr>
        </p:nvSpPr>
        <p:spPr/>
        <p:txBody>
          <a:bodyPr/>
          <a:lstStyle/>
          <a:p>
            <a:fld id="{147BA938-8969-49D1-8FFE-D2A03D90D73F}" type="slidenum">
              <a:rPr lang="en-GB" smtClean="0"/>
              <a:t>13</a:t>
            </a:fld>
            <a:endParaRPr lang="en-GB"/>
          </a:p>
        </p:txBody>
      </p:sp>
    </p:spTree>
    <p:extLst>
      <p:ext uri="{BB962C8B-B14F-4D97-AF65-F5344CB8AC3E}">
        <p14:creationId xmlns:p14="http://schemas.microsoft.com/office/powerpoint/2010/main" val="3107473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we know what we know?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Common sense, critical thinking, instinct, authority (including L&amp;T) etc</a:t>
            </a:r>
          </a:p>
          <a:p>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16</a:t>
            </a:fld>
            <a:endParaRPr lang="en-GB"/>
          </a:p>
        </p:txBody>
      </p:sp>
    </p:spTree>
    <p:extLst>
      <p:ext uri="{BB962C8B-B14F-4D97-AF65-F5344CB8AC3E}">
        <p14:creationId xmlns:p14="http://schemas.microsoft.com/office/powerpoint/2010/main" val="175349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Hawthorne effect – participants change behaviour when they know they are being watched.  </a:t>
            </a:r>
          </a:p>
          <a:p>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18</a:t>
            </a:fld>
            <a:endParaRPr lang="en-GB"/>
          </a:p>
        </p:txBody>
      </p:sp>
    </p:spTree>
    <p:extLst>
      <p:ext uri="{BB962C8B-B14F-4D97-AF65-F5344CB8AC3E}">
        <p14:creationId xmlns:p14="http://schemas.microsoft.com/office/powerpoint/2010/main" val="843654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D049-ACD0-854F-4D42-545C6A36B2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CCA8D2-5793-D983-2255-65182B581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A7424E-3722-5B0D-7DCB-FDE49B804496}"/>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5" name="Footer Placeholder 4">
            <a:extLst>
              <a:ext uri="{FF2B5EF4-FFF2-40B4-BE49-F238E27FC236}">
                <a16:creationId xmlns:a16="http://schemas.microsoft.com/office/drawing/2014/main" id="{95CD570E-239F-EF2A-9AFB-098E8C440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39695-E7A5-0A8C-20DB-EC9AE9A7541F}"/>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373174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B880-9666-7FFE-8DCB-B2399DAEF6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7F313F-7B41-391F-1477-A952F6D8E6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5427AE-A62C-EDF1-0536-896C0791B490}"/>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5" name="Footer Placeholder 4">
            <a:extLst>
              <a:ext uri="{FF2B5EF4-FFF2-40B4-BE49-F238E27FC236}">
                <a16:creationId xmlns:a16="http://schemas.microsoft.com/office/drawing/2014/main" id="{672DCA7B-AC92-3BFF-EDA2-F814BC669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C5D1CF-C30C-BB7A-9EFA-902D4B9BA624}"/>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359419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17346-CC3C-0A6A-BB83-C389EE52B3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3D5015-69A9-675F-C983-B6A6724EB8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A7B3C7-A0BC-0DD8-748B-6AAB74D2B2A9}"/>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5" name="Footer Placeholder 4">
            <a:extLst>
              <a:ext uri="{FF2B5EF4-FFF2-40B4-BE49-F238E27FC236}">
                <a16:creationId xmlns:a16="http://schemas.microsoft.com/office/drawing/2014/main" id="{6B2C4998-E1CB-CA39-7500-BA9673C04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C18CB-A564-1CDE-572F-5A05584841D2}"/>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281899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2150-868D-2985-4182-8774022C45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5124C-2BD9-CEA2-0055-31B72F2E6A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E6FBC0-B2F4-D17C-734D-8D733F5308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055CC6-16B7-8626-E9F2-CD176477C10D}"/>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6" name="Footer Placeholder 5">
            <a:extLst>
              <a:ext uri="{FF2B5EF4-FFF2-40B4-BE49-F238E27FC236}">
                <a16:creationId xmlns:a16="http://schemas.microsoft.com/office/drawing/2014/main" id="{7C030C74-D7AE-E2FC-32E8-E13F7ADF29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933D52-657A-E2C0-AA15-E2D9E7F0E888}"/>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196756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2842-2F7E-38BB-D664-8F59BFACF3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0B28CF-C6A8-B732-1206-FF8108EC15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B44FFB-DCCE-48B3-DCE9-67BC82B975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E9DB13-37F5-2E07-11C8-D657BBAB84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6AB788-E599-43D1-6F46-1EB26D9EAE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AFB432-D867-27C5-CD60-9A29FC004B36}"/>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8" name="Footer Placeholder 7">
            <a:extLst>
              <a:ext uri="{FF2B5EF4-FFF2-40B4-BE49-F238E27FC236}">
                <a16:creationId xmlns:a16="http://schemas.microsoft.com/office/drawing/2014/main" id="{7DB1BAC6-6E72-CB62-96B8-37BD2E3017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B1159D-D854-FABE-5710-7332FCBA581D}"/>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2214467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7B82C-62C3-5EE4-D325-B0C539073B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7244C5-9F0A-C054-101A-807B54C2369F}"/>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4" name="Footer Placeholder 3">
            <a:extLst>
              <a:ext uri="{FF2B5EF4-FFF2-40B4-BE49-F238E27FC236}">
                <a16:creationId xmlns:a16="http://schemas.microsoft.com/office/drawing/2014/main" id="{0E9184CA-590E-3BD4-5BDD-5E07A1ABB0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A4254F-B9B8-4A89-1F0C-5FC4DE3B7514}"/>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2389582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9C98B8-B502-DE8D-E489-C1B6A6C73CB8}"/>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3" name="Footer Placeholder 2">
            <a:extLst>
              <a:ext uri="{FF2B5EF4-FFF2-40B4-BE49-F238E27FC236}">
                <a16:creationId xmlns:a16="http://schemas.microsoft.com/office/drawing/2014/main" id="{EB8BA262-2FB6-ED4E-ABB6-4159C3E6B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145202-596F-5923-8B9B-E76B8D8890A4}"/>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3401359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2C3EC-B03B-55AF-A647-7C5CE98C4A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43EA4C-88B4-4061-8665-94094B124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61FA5A-F146-21B6-1704-5C7FA5F2ED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2A9FA3-C341-6BB9-3732-CF3B8CED50AD}"/>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6" name="Footer Placeholder 5">
            <a:extLst>
              <a:ext uri="{FF2B5EF4-FFF2-40B4-BE49-F238E27FC236}">
                <a16:creationId xmlns:a16="http://schemas.microsoft.com/office/drawing/2014/main" id="{547BFF2F-DAAD-D165-E571-50E4AC181B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34915E-8E90-FAE1-3F02-825BE6B94F4B}"/>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343162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38EC1-53ED-4169-1116-87892A8372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467659-E99E-E028-764B-D808DA4C03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24A01C-EA8A-2D6D-7BF5-46FD6F44BD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D1F093-A079-C658-62F2-A23BA21B47A9}"/>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6" name="Footer Placeholder 5">
            <a:extLst>
              <a:ext uri="{FF2B5EF4-FFF2-40B4-BE49-F238E27FC236}">
                <a16:creationId xmlns:a16="http://schemas.microsoft.com/office/drawing/2014/main" id="{3140608A-824C-16BE-EBB4-78EFFC798D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BED9D6-F050-DF67-5B74-A84E7CE23D1E}"/>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1040369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ADD47-1D56-6FFB-A8B6-3C86FB3A00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200AD8-A26B-7479-E993-225E192CDA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AF6F93-4BE1-6AFA-AF80-A9C37D4B914A}"/>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5" name="Footer Placeholder 4">
            <a:extLst>
              <a:ext uri="{FF2B5EF4-FFF2-40B4-BE49-F238E27FC236}">
                <a16:creationId xmlns:a16="http://schemas.microsoft.com/office/drawing/2014/main" id="{C1D48183-14AA-FF43-8AB3-67245C7EBA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BE64C-7A80-794B-D396-F7366E317350}"/>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1572930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FD00CE-7721-FB55-8D23-F536E3BA68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AA7D17-D0AF-5783-9E73-B2042320DD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CC05F6-9A44-7011-0928-4975F48A3691}"/>
              </a:ext>
            </a:extLst>
          </p:cNvPr>
          <p:cNvSpPr>
            <a:spLocks noGrp="1"/>
          </p:cNvSpPr>
          <p:nvPr>
            <p:ph type="dt" sz="half" idx="10"/>
          </p:nvPr>
        </p:nvSpPr>
        <p:spPr/>
        <p:txBody>
          <a:bodyPr/>
          <a:lstStyle/>
          <a:p>
            <a:fld id="{D355C1AC-3BEB-4C2A-AC17-6033807FF14A}" type="datetimeFigureOut">
              <a:rPr lang="en-GB" smtClean="0"/>
              <a:t>03/02/2025</a:t>
            </a:fld>
            <a:endParaRPr lang="en-GB"/>
          </a:p>
        </p:txBody>
      </p:sp>
      <p:sp>
        <p:nvSpPr>
          <p:cNvPr id="5" name="Footer Placeholder 4">
            <a:extLst>
              <a:ext uri="{FF2B5EF4-FFF2-40B4-BE49-F238E27FC236}">
                <a16:creationId xmlns:a16="http://schemas.microsoft.com/office/drawing/2014/main" id="{FA68194D-7425-DF83-AF74-D6E6D5223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40E3F-4E05-0695-2148-0C5E720FBF66}"/>
              </a:ext>
            </a:extLst>
          </p:cNvPr>
          <p:cNvSpPr>
            <a:spLocks noGrp="1"/>
          </p:cNvSpPr>
          <p:nvPr>
            <p:ph type="sldNum" sz="quarter" idx="12"/>
          </p:nvPr>
        </p:nvSpPr>
        <p:spPr/>
        <p:txBody>
          <a:bodyPr/>
          <a:lstStyle/>
          <a:p>
            <a:fld id="{4E71F608-3AF7-41BE-A9EE-84537656E2C9}" type="slidenum">
              <a:rPr lang="en-GB" smtClean="0"/>
              <a:t>‹#›</a:t>
            </a:fld>
            <a:endParaRPr lang="en-GB"/>
          </a:p>
        </p:txBody>
      </p:sp>
    </p:spTree>
    <p:extLst>
      <p:ext uri="{BB962C8B-B14F-4D97-AF65-F5344CB8AC3E}">
        <p14:creationId xmlns:p14="http://schemas.microsoft.com/office/powerpoint/2010/main" val="3437053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9527E7-1C7B-27C1-B8B7-8BA25753BA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F9A372-D554-BD3A-FD34-536951F405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48CED2-AC00-7B12-D4FE-03614D27B6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55C1AC-3BEB-4C2A-AC17-6033807FF14A}" type="datetimeFigureOut">
              <a:rPr lang="en-GB" smtClean="0"/>
              <a:t>03/02/2025</a:t>
            </a:fld>
            <a:endParaRPr lang="en-GB"/>
          </a:p>
        </p:txBody>
      </p:sp>
      <p:sp>
        <p:nvSpPr>
          <p:cNvPr id="5" name="Footer Placeholder 4">
            <a:extLst>
              <a:ext uri="{FF2B5EF4-FFF2-40B4-BE49-F238E27FC236}">
                <a16:creationId xmlns:a16="http://schemas.microsoft.com/office/drawing/2014/main" id="{1CB963B5-4CFE-DD94-6CDF-9EA5448F62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2F7908-2D3D-87EB-3CE1-5A40201D92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71F608-3AF7-41BE-A9EE-84537656E2C9}" type="slidenum">
              <a:rPr lang="en-GB" smtClean="0"/>
              <a:t>‹#›</a:t>
            </a:fld>
            <a:endParaRPr lang="en-GB"/>
          </a:p>
        </p:txBody>
      </p:sp>
    </p:spTree>
    <p:extLst>
      <p:ext uri="{BB962C8B-B14F-4D97-AF65-F5344CB8AC3E}">
        <p14:creationId xmlns:p14="http://schemas.microsoft.com/office/powerpoint/2010/main" val="2645852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abour.org.uk/chang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tescolabs.com/manifesto.html" TargetMode="External"/><Relationship Id="rId5" Type="http://schemas.openxmlformats.org/officeDocument/2006/relationships/hyperlink" Target="https://www.bbc.co.uk/aboutthebbc/governance/mission" TargetMode="External"/><Relationship Id="rId4" Type="http://schemas.openxmlformats.org/officeDocument/2006/relationships/hyperlink" Target="https://www.libdems.org.uk/manifesto"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t3gz-PxXTj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youtube.com/watch?v=-wrCpLJ1XAw&amp;list=PLUHoo4L8qXthO958RfdrAL8XAHvk5xuu9&amp;index=3" TargetMode="External"/><Relationship Id="rId4" Type="http://schemas.openxmlformats.org/officeDocument/2006/relationships/hyperlink" Target="https://www.youtube.com/watch?v=kXhJ3hHK9hQ&amp;list=PLUHoo4L8qXthO958RfdrAL8XAHvk5xuu9&amp;index=8"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tapra.or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tapra.or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tapra.or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tapra.or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ezproxy.uwtsd.ac.uk/10.1080/13569783.2024.2362741"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774ED-96B4-1A94-68A7-9304B5034BE2}"/>
              </a:ext>
            </a:extLst>
          </p:cNvPr>
          <p:cNvSpPr>
            <a:spLocks noGrp="1"/>
          </p:cNvSpPr>
          <p:nvPr>
            <p:ph type="ctrTitle"/>
          </p:nvPr>
        </p:nvSpPr>
        <p:spPr/>
        <p:txBody>
          <a:bodyPr/>
          <a:lstStyle/>
          <a:p>
            <a:r>
              <a:rPr lang="en-GB" dirty="0"/>
              <a:t>Applied Theatre Research</a:t>
            </a:r>
          </a:p>
        </p:txBody>
      </p:sp>
      <p:sp>
        <p:nvSpPr>
          <p:cNvPr id="3" name="Subtitle 2">
            <a:extLst>
              <a:ext uri="{FF2B5EF4-FFF2-40B4-BE49-F238E27FC236}">
                <a16:creationId xmlns:a16="http://schemas.microsoft.com/office/drawing/2014/main" id="{7DBBD9DF-EB97-A455-9C17-58CA37CB7C0D}"/>
              </a:ext>
            </a:extLst>
          </p:cNvPr>
          <p:cNvSpPr>
            <a:spLocks noGrp="1"/>
          </p:cNvSpPr>
          <p:nvPr>
            <p:ph type="subTitle" idx="1"/>
          </p:nvPr>
        </p:nvSpPr>
        <p:spPr/>
        <p:txBody>
          <a:bodyPr/>
          <a:lstStyle/>
          <a:p>
            <a:r>
              <a:rPr lang="en-GB" dirty="0"/>
              <a:t>ADPA7010</a:t>
            </a:r>
          </a:p>
          <a:p>
            <a:r>
              <a:rPr lang="en-GB" dirty="0"/>
              <a:t>‘Knowing is a process not a product and it is always intuitive and exploratory’ </a:t>
            </a:r>
          </a:p>
        </p:txBody>
      </p:sp>
    </p:spTree>
    <p:extLst>
      <p:ext uri="{BB962C8B-B14F-4D97-AF65-F5344CB8AC3E}">
        <p14:creationId xmlns:p14="http://schemas.microsoft.com/office/powerpoint/2010/main" val="836099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54B0-2BAB-6FE4-50F7-86CF911F0D9E}"/>
              </a:ext>
            </a:extLst>
          </p:cNvPr>
          <p:cNvSpPr>
            <a:spLocks noGrp="1"/>
          </p:cNvSpPr>
          <p:nvPr>
            <p:ph type="title"/>
          </p:nvPr>
        </p:nvSpPr>
        <p:spPr/>
        <p:txBody>
          <a:bodyPr/>
          <a:lstStyle/>
          <a:p>
            <a:r>
              <a:rPr lang="en-GB" dirty="0"/>
              <a:t>Presentations </a:t>
            </a:r>
          </a:p>
        </p:txBody>
      </p:sp>
      <p:sp>
        <p:nvSpPr>
          <p:cNvPr id="3" name="Content Placeholder 2">
            <a:extLst>
              <a:ext uri="{FF2B5EF4-FFF2-40B4-BE49-F238E27FC236}">
                <a16:creationId xmlns:a16="http://schemas.microsoft.com/office/drawing/2014/main" id="{F85B64C0-012A-55D5-7AA5-A928F9E8DC03}"/>
              </a:ext>
            </a:extLst>
          </p:cNvPr>
          <p:cNvSpPr>
            <a:spLocks noGrp="1"/>
          </p:cNvSpPr>
          <p:nvPr>
            <p:ph idx="1"/>
          </p:nvPr>
        </p:nvSpPr>
        <p:spPr/>
        <p:txBody>
          <a:bodyPr>
            <a:normAutofit lnSpcReduction="10000"/>
          </a:bodyPr>
          <a:lstStyle/>
          <a:p>
            <a:r>
              <a:rPr lang="en-GB" dirty="0"/>
              <a:t>Why Social Research? Presentations</a:t>
            </a:r>
          </a:p>
          <a:p>
            <a:endParaRPr lang="en-GB" dirty="0"/>
          </a:p>
          <a:p>
            <a:r>
              <a:rPr lang="en-GB" dirty="0"/>
              <a:t>Manifesto task</a:t>
            </a:r>
          </a:p>
          <a:p>
            <a:endParaRPr lang="en-GB" dirty="0"/>
          </a:p>
          <a:p>
            <a:r>
              <a:rPr lang="en-GB" dirty="0"/>
              <a:t>Break</a:t>
            </a:r>
          </a:p>
          <a:p>
            <a:endParaRPr lang="en-GB" dirty="0"/>
          </a:p>
          <a:p>
            <a:r>
              <a:rPr lang="en-GB" dirty="0"/>
              <a:t>Methodologies</a:t>
            </a:r>
          </a:p>
          <a:p>
            <a:endParaRPr lang="en-GB" dirty="0"/>
          </a:p>
          <a:p>
            <a:r>
              <a:rPr lang="en-GB" dirty="0"/>
              <a:t>Task</a:t>
            </a:r>
          </a:p>
        </p:txBody>
      </p:sp>
    </p:spTree>
    <p:extLst>
      <p:ext uri="{BB962C8B-B14F-4D97-AF65-F5344CB8AC3E}">
        <p14:creationId xmlns:p14="http://schemas.microsoft.com/office/powerpoint/2010/main" val="1258661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21C7-13AA-1054-9A12-1F032D239BA1}"/>
              </a:ext>
            </a:extLst>
          </p:cNvPr>
          <p:cNvSpPr>
            <a:spLocks noGrp="1"/>
          </p:cNvSpPr>
          <p:nvPr>
            <p:ph type="title"/>
          </p:nvPr>
        </p:nvSpPr>
        <p:spPr/>
        <p:txBody>
          <a:bodyPr/>
          <a:lstStyle/>
          <a:p>
            <a:r>
              <a:rPr lang="en-GB" dirty="0"/>
              <a:t>Manifesto</a:t>
            </a:r>
          </a:p>
        </p:txBody>
      </p:sp>
      <p:sp>
        <p:nvSpPr>
          <p:cNvPr id="3" name="Content Placeholder 2">
            <a:extLst>
              <a:ext uri="{FF2B5EF4-FFF2-40B4-BE49-F238E27FC236}">
                <a16:creationId xmlns:a16="http://schemas.microsoft.com/office/drawing/2014/main" id="{8AA40220-1063-39B8-C200-80B94AA61910}"/>
              </a:ext>
            </a:extLst>
          </p:cNvPr>
          <p:cNvSpPr>
            <a:spLocks noGrp="1"/>
          </p:cNvSpPr>
          <p:nvPr>
            <p:ph idx="1"/>
          </p:nvPr>
        </p:nvSpPr>
        <p:spPr/>
        <p:txBody>
          <a:bodyPr/>
          <a:lstStyle/>
          <a:p>
            <a:r>
              <a:rPr lang="en-GB" dirty="0"/>
              <a:t>A manifesto is a brief summary of a person, ‘movement’ or company’s beliefs and intentions.</a:t>
            </a:r>
          </a:p>
          <a:p>
            <a:r>
              <a:rPr lang="en-GB" dirty="0"/>
              <a:t>They may be most closely associated with political parties around election time who will share policies and aims succinctly. </a:t>
            </a:r>
          </a:p>
          <a:p>
            <a:endParaRPr lang="en-GB" dirty="0"/>
          </a:p>
          <a:p>
            <a:r>
              <a:rPr lang="en-GB" dirty="0"/>
              <a:t>Here is the </a:t>
            </a:r>
            <a:r>
              <a:rPr lang="en-GB" dirty="0">
                <a:hlinkClick r:id="rId3"/>
              </a:rPr>
              <a:t>Labour party manifesto</a:t>
            </a:r>
            <a:r>
              <a:rPr lang="en-GB" dirty="0"/>
              <a:t>.</a:t>
            </a:r>
          </a:p>
          <a:p>
            <a:r>
              <a:rPr lang="en-GB" dirty="0"/>
              <a:t>Here is the </a:t>
            </a:r>
            <a:r>
              <a:rPr lang="en-GB" dirty="0">
                <a:hlinkClick r:id="rId4"/>
              </a:rPr>
              <a:t>Liberal Democrats’ manifesto</a:t>
            </a:r>
            <a:r>
              <a:rPr lang="en-GB" dirty="0"/>
              <a:t>.</a:t>
            </a:r>
          </a:p>
          <a:p>
            <a:r>
              <a:rPr lang="en-GB" dirty="0"/>
              <a:t>…</a:t>
            </a:r>
            <a:r>
              <a:rPr lang="en-GB" dirty="0">
                <a:hlinkClick r:id="rId5"/>
              </a:rPr>
              <a:t>BBC</a:t>
            </a:r>
            <a:endParaRPr lang="en-GB" dirty="0"/>
          </a:p>
          <a:p>
            <a:r>
              <a:rPr lang="en-GB" dirty="0"/>
              <a:t>…</a:t>
            </a:r>
            <a:r>
              <a:rPr lang="en-GB" dirty="0">
                <a:hlinkClick r:id="rId6"/>
              </a:rPr>
              <a:t>Tesco</a:t>
            </a:r>
            <a:endParaRPr lang="en-GB" dirty="0"/>
          </a:p>
        </p:txBody>
      </p:sp>
    </p:spTree>
    <p:extLst>
      <p:ext uri="{BB962C8B-B14F-4D97-AF65-F5344CB8AC3E}">
        <p14:creationId xmlns:p14="http://schemas.microsoft.com/office/powerpoint/2010/main" val="3818830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48F74-8A36-BAA3-792E-413DEEF4B33C}"/>
              </a:ext>
            </a:extLst>
          </p:cNvPr>
          <p:cNvSpPr>
            <a:spLocks noGrp="1"/>
          </p:cNvSpPr>
          <p:nvPr>
            <p:ph type="title"/>
          </p:nvPr>
        </p:nvSpPr>
        <p:spPr/>
        <p:txBody>
          <a:bodyPr/>
          <a:lstStyle/>
          <a:p>
            <a:r>
              <a:rPr lang="en-GB" dirty="0"/>
              <a:t>Manifesto</a:t>
            </a:r>
          </a:p>
        </p:txBody>
      </p:sp>
      <p:sp>
        <p:nvSpPr>
          <p:cNvPr id="3" name="Content Placeholder 2">
            <a:extLst>
              <a:ext uri="{FF2B5EF4-FFF2-40B4-BE49-F238E27FC236}">
                <a16:creationId xmlns:a16="http://schemas.microsoft.com/office/drawing/2014/main" id="{D2D7ABBE-E067-101F-39DF-18C781E0D60B}"/>
              </a:ext>
            </a:extLst>
          </p:cNvPr>
          <p:cNvSpPr>
            <a:spLocks noGrp="1"/>
          </p:cNvSpPr>
          <p:nvPr>
            <p:ph idx="1"/>
          </p:nvPr>
        </p:nvSpPr>
        <p:spPr/>
        <p:txBody>
          <a:bodyPr/>
          <a:lstStyle/>
          <a:p>
            <a:r>
              <a:rPr lang="en-GB" dirty="0"/>
              <a:t>Following on from your reading of </a:t>
            </a:r>
            <a:r>
              <a:rPr lang="en-GB" i="1" dirty="0"/>
              <a:t>Why Social Research? </a:t>
            </a:r>
            <a:r>
              <a:rPr lang="en-GB" dirty="0"/>
              <a:t>What points might you adopt for your own practice?</a:t>
            </a:r>
          </a:p>
          <a:p>
            <a:r>
              <a:rPr lang="en-GB" dirty="0"/>
              <a:t>Of those ‘pro’ points, how would you express them in a short manifesto that describes…:</a:t>
            </a:r>
          </a:p>
          <a:p>
            <a:endParaRPr lang="en-GB" dirty="0"/>
          </a:p>
          <a:p>
            <a:r>
              <a:rPr lang="en-GB" dirty="0"/>
              <a:t>You as a practitioner-researcher.</a:t>
            </a:r>
          </a:p>
          <a:p>
            <a:r>
              <a:rPr lang="en-GB" dirty="0"/>
              <a:t>Your intended outputs from applied theatre work.</a:t>
            </a:r>
          </a:p>
          <a:p>
            <a:r>
              <a:rPr lang="en-GB" dirty="0"/>
              <a:t>Your style of practice.</a:t>
            </a:r>
          </a:p>
          <a:p>
            <a:r>
              <a:rPr lang="en-GB" dirty="0"/>
              <a:t>Your ideological goal…</a:t>
            </a:r>
          </a:p>
        </p:txBody>
      </p:sp>
    </p:spTree>
    <p:extLst>
      <p:ext uri="{BB962C8B-B14F-4D97-AF65-F5344CB8AC3E}">
        <p14:creationId xmlns:p14="http://schemas.microsoft.com/office/powerpoint/2010/main" val="3331157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5AFB-2D1F-F967-27A9-DA5BEF631E8B}"/>
              </a:ext>
            </a:extLst>
          </p:cNvPr>
          <p:cNvSpPr>
            <a:spLocks noGrp="1"/>
          </p:cNvSpPr>
          <p:nvPr>
            <p:ph type="title"/>
          </p:nvPr>
        </p:nvSpPr>
        <p:spPr/>
        <p:txBody>
          <a:bodyPr/>
          <a:lstStyle/>
          <a:p>
            <a:r>
              <a:rPr lang="en-GB" dirty="0"/>
              <a:t>Manifesto</a:t>
            </a:r>
          </a:p>
        </p:txBody>
      </p:sp>
      <p:sp>
        <p:nvSpPr>
          <p:cNvPr id="3" name="Content Placeholder 2">
            <a:extLst>
              <a:ext uri="{FF2B5EF4-FFF2-40B4-BE49-F238E27FC236}">
                <a16:creationId xmlns:a16="http://schemas.microsoft.com/office/drawing/2014/main" id="{FDE040C5-1448-2D0F-5DD2-E51B4A937F91}"/>
              </a:ext>
            </a:extLst>
          </p:cNvPr>
          <p:cNvSpPr>
            <a:spLocks noGrp="1"/>
          </p:cNvSpPr>
          <p:nvPr>
            <p:ph idx="1"/>
          </p:nvPr>
        </p:nvSpPr>
        <p:spPr/>
        <p:txBody>
          <a:bodyPr/>
          <a:lstStyle/>
          <a:p>
            <a:r>
              <a:rPr lang="en-GB" dirty="0"/>
              <a:t>You should use the first-person in your manifesto, </a:t>
            </a:r>
            <a:r>
              <a:rPr lang="en-GB" dirty="0" err="1"/>
              <a:t>e.g</a:t>
            </a:r>
            <a:r>
              <a:rPr lang="en-GB" dirty="0"/>
              <a:t>:</a:t>
            </a:r>
          </a:p>
          <a:p>
            <a:endParaRPr lang="en-GB" dirty="0"/>
          </a:p>
          <a:p>
            <a:endParaRPr lang="en-GB" dirty="0"/>
          </a:p>
          <a:p>
            <a:r>
              <a:rPr lang="en-GB" dirty="0"/>
              <a:t>I am a trans-disciplinary practitioner merging…(practice)</a:t>
            </a:r>
          </a:p>
          <a:p>
            <a:endParaRPr lang="en-GB" dirty="0"/>
          </a:p>
          <a:p>
            <a:r>
              <a:rPr lang="en-GB" dirty="0"/>
              <a:t>I create inclusive and challenging participatory spaces for…</a:t>
            </a:r>
          </a:p>
          <a:p>
            <a:endParaRPr lang="en-GB" dirty="0"/>
          </a:p>
          <a:p>
            <a:r>
              <a:rPr lang="en-GB" dirty="0"/>
              <a:t>I believe that through collaboration…</a:t>
            </a:r>
          </a:p>
        </p:txBody>
      </p:sp>
    </p:spTree>
    <p:extLst>
      <p:ext uri="{BB962C8B-B14F-4D97-AF65-F5344CB8AC3E}">
        <p14:creationId xmlns:p14="http://schemas.microsoft.com/office/powerpoint/2010/main" val="1553223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4520D-9E90-B523-21E0-DACC6A2B2AC8}"/>
              </a:ext>
            </a:extLst>
          </p:cNvPr>
          <p:cNvSpPr>
            <a:spLocks noGrp="1"/>
          </p:cNvSpPr>
          <p:nvPr>
            <p:ph type="title"/>
          </p:nvPr>
        </p:nvSpPr>
        <p:spPr/>
        <p:txBody>
          <a:bodyPr/>
          <a:lstStyle/>
          <a:p>
            <a:r>
              <a:rPr lang="en-GB" dirty="0"/>
              <a:t>Connections: From Why Social Research? </a:t>
            </a:r>
          </a:p>
        </p:txBody>
      </p:sp>
      <p:sp>
        <p:nvSpPr>
          <p:cNvPr id="3" name="Content Placeholder 2">
            <a:extLst>
              <a:ext uri="{FF2B5EF4-FFF2-40B4-BE49-F238E27FC236}">
                <a16:creationId xmlns:a16="http://schemas.microsoft.com/office/drawing/2014/main" id="{51A40F0F-F246-3516-0520-62F620A3EAF3}"/>
              </a:ext>
            </a:extLst>
          </p:cNvPr>
          <p:cNvSpPr>
            <a:spLocks noGrp="1"/>
          </p:cNvSpPr>
          <p:nvPr>
            <p:ph idx="1"/>
          </p:nvPr>
        </p:nvSpPr>
        <p:spPr/>
        <p:txBody>
          <a:bodyPr/>
          <a:lstStyle/>
          <a:p>
            <a:endParaRPr lang="en-GB" dirty="0"/>
          </a:p>
          <a:p>
            <a:r>
              <a:rPr lang="en-GB" dirty="0"/>
              <a:t>‘Here, knowledge results not from intuition, but from the examination of scientific theories.’</a:t>
            </a:r>
          </a:p>
          <a:p>
            <a:endParaRPr lang="en-GB" dirty="0"/>
          </a:p>
          <a:p>
            <a:r>
              <a:rPr lang="en-GB" dirty="0"/>
              <a:t>‘…a process of explicitly spelling out and testing relations which is based on using research methods…’ (pp4)</a:t>
            </a:r>
          </a:p>
        </p:txBody>
      </p:sp>
    </p:spTree>
    <p:extLst>
      <p:ext uri="{BB962C8B-B14F-4D97-AF65-F5344CB8AC3E}">
        <p14:creationId xmlns:p14="http://schemas.microsoft.com/office/powerpoint/2010/main" val="3168799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D3163-CD7C-38B6-AF88-3E46DF7F18F2}"/>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1FFD4396-4CC2-455B-AAF4-56895F162AB2}"/>
              </a:ext>
            </a:extLst>
          </p:cNvPr>
          <p:cNvSpPr>
            <a:spLocks noGrp="1"/>
          </p:cNvSpPr>
          <p:nvPr>
            <p:ph idx="1"/>
          </p:nvPr>
        </p:nvSpPr>
        <p:spPr/>
        <p:txBody>
          <a:bodyPr/>
          <a:lstStyle/>
          <a:p>
            <a:r>
              <a:rPr lang="en-GB" dirty="0"/>
              <a:t>What is this?</a:t>
            </a:r>
          </a:p>
          <a:p>
            <a:endParaRPr lang="en-GB" dirty="0"/>
          </a:p>
          <a:p>
            <a:r>
              <a:rPr lang="en-GB" dirty="0"/>
              <a:t>In our case, the term that describes the ‘methods’ &amp; ‘rules’ used to undertake research.</a:t>
            </a:r>
          </a:p>
          <a:p>
            <a:endParaRPr lang="en-GB" dirty="0"/>
          </a:p>
          <a:p>
            <a:r>
              <a:rPr lang="en-GB" dirty="0"/>
              <a:t>What are our methodologies?</a:t>
            </a:r>
          </a:p>
          <a:p>
            <a:r>
              <a:rPr lang="en-GB" kern="100" dirty="0">
                <a:latin typeface="Aptos" panose="020B0004020202020204" pitchFamily="34" charset="0"/>
                <a:ea typeface="DengXian" panose="02010600030101010101" pitchFamily="2" charset="-122"/>
                <a:cs typeface="Times New Roman" panose="02020603050405020304" pitchFamily="18" charset="0"/>
              </a:rPr>
              <a:t>Q</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ualitative, quantitative, and mixed methods.</a:t>
            </a:r>
          </a:p>
          <a:p>
            <a:endParaRPr lang="en-GB" dirty="0"/>
          </a:p>
          <a:p>
            <a:endParaRPr lang="en-GB" dirty="0">
              <a:effectLst/>
            </a:endParaRPr>
          </a:p>
          <a:p>
            <a:endParaRPr lang="en-GB" dirty="0"/>
          </a:p>
        </p:txBody>
      </p:sp>
    </p:spTree>
    <p:extLst>
      <p:ext uri="{BB962C8B-B14F-4D97-AF65-F5344CB8AC3E}">
        <p14:creationId xmlns:p14="http://schemas.microsoft.com/office/powerpoint/2010/main" val="3643943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15003-313C-2B24-B020-F28E2DEB6FD9}"/>
              </a:ext>
            </a:extLst>
          </p:cNvPr>
          <p:cNvSpPr>
            <a:spLocks noGrp="1"/>
          </p:cNvSpPr>
          <p:nvPr>
            <p:ph type="title"/>
          </p:nvPr>
        </p:nvSpPr>
        <p:spPr/>
        <p:txBody>
          <a:bodyPr/>
          <a:lstStyle/>
          <a:p>
            <a:r>
              <a:rPr lang="en-GB" dirty="0"/>
              <a:t>Broad Definitions</a:t>
            </a:r>
          </a:p>
        </p:txBody>
      </p:sp>
      <p:sp>
        <p:nvSpPr>
          <p:cNvPr id="3" name="Content Placeholder 2">
            <a:extLst>
              <a:ext uri="{FF2B5EF4-FFF2-40B4-BE49-F238E27FC236}">
                <a16:creationId xmlns:a16="http://schemas.microsoft.com/office/drawing/2014/main" id="{CCD141B9-E7CA-6A4B-A768-AE5AC25793DB}"/>
              </a:ext>
            </a:extLst>
          </p:cNvPr>
          <p:cNvSpPr>
            <a:spLocks noGrp="1"/>
          </p:cNvSpPr>
          <p:nvPr>
            <p:ph idx="1"/>
          </p:nvPr>
        </p:nvSpPr>
        <p:spPr/>
        <p:txBody>
          <a:bodyPr/>
          <a:lstStyle/>
          <a:p>
            <a:r>
              <a:rPr lang="en-GB" dirty="0"/>
              <a:t>‘</a:t>
            </a:r>
            <a:r>
              <a:rPr lang="en-GB" b="0" i="0" dirty="0">
                <a:solidFill>
                  <a:srgbClr val="474747"/>
                </a:solidFill>
                <a:effectLst/>
                <a:latin typeface="Google Sans"/>
              </a:rPr>
              <a:t>Your methodology should be comprised of: </a:t>
            </a:r>
          </a:p>
          <a:p>
            <a:r>
              <a:rPr lang="en-GB" b="0" i="0" dirty="0">
                <a:solidFill>
                  <a:srgbClr val="474747"/>
                </a:solidFill>
                <a:effectLst/>
                <a:latin typeface="Google Sans"/>
              </a:rPr>
              <a:t>1) What was your hypothesis, if any. </a:t>
            </a:r>
          </a:p>
          <a:p>
            <a:r>
              <a:rPr lang="en-GB" b="0" i="0" dirty="0">
                <a:solidFill>
                  <a:srgbClr val="474747"/>
                </a:solidFill>
                <a:effectLst/>
                <a:latin typeface="Google Sans"/>
              </a:rPr>
              <a:t>2) Your means of collecting data, or from where you acquired your data. </a:t>
            </a:r>
          </a:p>
          <a:p>
            <a:r>
              <a:rPr lang="en-GB" b="0" i="0" dirty="0">
                <a:solidFill>
                  <a:srgbClr val="474747"/>
                </a:solidFill>
                <a:effectLst/>
                <a:latin typeface="Google Sans"/>
              </a:rPr>
              <a:t>3) Your means of examining data, i.e. what stats, or groupings you applied. </a:t>
            </a:r>
          </a:p>
          <a:p>
            <a:r>
              <a:rPr lang="en-GB" b="0" i="0" dirty="0">
                <a:solidFill>
                  <a:srgbClr val="474747"/>
                </a:solidFill>
                <a:effectLst/>
                <a:latin typeface="Google Sans"/>
              </a:rPr>
              <a:t>4) How you reached your conclusion, and what evidence supports it, if any.</a:t>
            </a:r>
            <a:endParaRPr lang="en-GB" dirty="0"/>
          </a:p>
        </p:txBody>
      </p:sp>
    </p:spTree>
    <p:extLst>
      <p:ext uri="{BB962C8B-B14F-4D97-AF65-F5344CB8AC3E}">
        <p14:creationId xmlns:p14="http://schemas.microsoft.com/office/powerpoint/2010/main" val="4044636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B5EA0-F18B-7D29-C65F-2C7B9CB987D4}"/>
              </a:ext>
            </a:extLst>
          </p:cNvPr>
          <p:cNvSpPr>
            <a:spLocks noGrp="1"/>
          </p:cNvSpPr>
          <p:nvPr>
            <p:ph type="title"/>
          </p:nvPr>
        </p:nvSpPr>
        <p:spPr/>
        <p:txBody>
          <a:bodyPr/>
          <a:lstStyle/>
          <a:p>
            <a:r>
              <a:rPr lang="en-GB" dirty="0"/>
              <a:t>More in-depth Examples</a:t>
            </a:r>
          </a:p>
        </p:txBody>
      </p:sp>
      <p:sp>
        <p:nvSpPr>
          <p:cNvPr id="3" name="Content Placeholder 2">
            <a:extLst>
              <a:ext uri="{FF2B5EF4-FFF2-40B4-BE49-F238E27FC236}">
                <a16:creationId xmlns:a16="http://schemas.microsoft.com/office/drawing/2014/main" id="{27D08ED8-D8FC-1948-37CB-74DBC13C78FD}"/>
              </a:ext>
            </a:extLst>
          </p:cNvPr>
          <p:cNvSpPr>
            <a:spLocks noGrp="1"/>
          </p:cNvSpPr>
          <p:nvPr>
            <p:ph idx="1"/>
          </p:nvPr>
        </p:nvSpPr>
        <p:spPr/>
        <p:txBody>
          <a:bodyPr>
            <a:normAutofit fontScale="85000" lnSpcReduction="20000"/>
          </a:bodyPr>
          <a:lstStyle/>
          <a:p>
            <a:pPr algn="l" rtl="0"/>
            <a:r>
              <a:rPr lang="en-GB" b="0" i="0" dirty="0">
                <a:solidFill>
                  <a:srgbClr val="282829"/>
                </a:solidFill>
                <a:effectLst/>
                <a:latin typeface="-apple-system"/>
              </a:rPr>
              <a:t>1. Research Design: Describe the overall approach and design of the study, such as whether it is experimental or non-experimental, quantitative or qualitative, or a mixed-methods design. Explain why this design was chosen and how it aligns with the research objectives.</a:t>
            </a:r>
          </a:p>
          <a:p>
            <a:pPr algn="l" rtl="0"/>
            <a:r>
              <a:rPr lang="en-GB" b="0" i="0" dirty="0">
                <a:solidFill>
                  <a:srgbClr val="282829"/>
                </a:solidFill>
                <a:effectLst/>
                <a:latin typeface="-apple-system"/>
              </a:rPr>
              <a:t>2. Sampling: Describe the target population and the specific sampling technique used to select participants or subjects. Justify the chosen sampling method and discuss any potential limitations or biases.</a:t>
            </a:r>
          </a:p>
          <a:p>
            <a:pPr algn="l" rtl="0"/>
            <a:r>
              <a:rPr lang="en-GB" b="0" i="0" dirty="0">
                <a:solidFill>
                  <a:srgbClr val="282829"/>
                </a:solidFill>
                <a:effectLst/>
                <a:latin typeface="-apple-system"/>
              </a:rPr>
              <a:t>3. Data Collection: Explain the methods and tools used to collect data, such as surveys, interviews, observations, or experiments. Provide details on how the data were obtained, including the procedure, instruments used, and any measures taken to ensure data validity and reliability.</a:t>
            </a:r>
          </a:p>
          <a:p>
            <a:pPr algn="l" rtl="0"/>
            <a:r>
              <a:rPr lang="en-GB" b="0" i="0" dirty="0">
                <a:solidFill>
                  <a:srgbClr val="282829"/>
                </a:solidFill>
                <a:effectLst/>
                <a:latin typeface="-apple-system"/>
              </a:rPr>
              <a:t>4. Data Analysis: Outline the techniques and procedures used to </a:t>
            </a:r>
            <a:r>
              <a:rPr lang="en-GB" b="0" i="0" dirty="0" err="1">
                <a:solidFill>
                  <a:srgbClr val="282829"/>
                </a:solidFill>
                <a:effectLst/>
                <a:latin typeface="-apple-system"/>
              </a:rPr>
              <a:t>analyze</a:t>
            </a:r>
            <a:r>
              <a:rPr lang="en-GB" b="0" i="0" dirty="0">
                <a:solidFill>
                  <a:srgbClr val="282829"/>
                </a:solidFill>
                <a:effectLst/>
                <a:latin typeface="-apple-system"/>
              </a:rPr>
              <a:t> the collected data. Specify the statistical or qualitative methods employed to interpret the data and address the research questions or hypotheses. Discuss any software or tools used for data analysis.</a:t>
            </a:r>
          </a:p>
          <a:p>
            <a:endParaRPr lang="en-GB" dirty="0"/>
          </a:p>
        </p:txBody>
      </p:sp>
    </p:spTree>
    <p:extLst>
      <p:ext uri="{BB962C8B-B14F-4D97-AF65-F5344CB8AC3E}">
        <p14:creationId xmlns:p14="http://schemas.microsoft.com/office/powerpoint/2010/main" val="3509876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638DC-6ADF-DFC1-A68F-16E1057043C8}"/>
              </a:ext>
            </a:extLst>
          </p:cNvPr>
          <p:cNvSpPr>
            <a:spLocks noGrp="1"/>
          </p:cNvSpPr>
          <p:nvPr>
            <p:ph type="title"/>
          </p:nvPr>
        </p:nvSpPr>
        <p:spPr/>
        <p:txBody>
          <a:bodyPr/>
          <a:lstStyle/>
          <a:p>
            <a:r>
              <a:rPr lang="en-GB" dirty="0"/>
              <a:t>More in-depth Examples</a:t>
            </a:r>
          </a:p>
        </p:txBody>
      </p:sp>
      <p:sp>
        <p:nvSpPr>
          <p:cNvPr id="3" name="Content Placeholder 2">
            <a:extLst>
              <a:ext uri="{FF2B5EF4-FFF2-40B4-BE49-F238E27FC236}">
                <a16:creationId xmlns:a16="http://schemas.microsoft.com/office/drawing/2014/main" id="{332A15BB-F151-B312-AABF-40BD245F05C2}"/>
              </a:ext>
            </a:extLst>
          </p:cNvPr>
          <p:cNvSpPr>
            <a:spLocks noGrp="1"/>
          </p:cNvSpPr>
          <p:nvPr>
            <p:ph idx="1"/>
          </p:nvPr>
        </p:nvSpPr>
        <p:spPr/>
        <p:txBody>
          <a:bodyPr>
            <a:normAutofit fontScale="77500" lnSpcReduction="20000"/>
          </a:bodyPr>
          <a:lstStyle/>
          <a:p>
            <a:pPr algn="l" rtl="0"/>
            <a:r>
              <a:rPr lang="en-GB" b="0" i="0" dirty="0">
                <a:solidFill>
                  <a:srgbClr val="282829"/>
                </a:solidFill>
                <a:effectLst/>
                <a:latin typeface="-apple-system"/>
              </a:rPr>
              <a:t>5. Ethical Considerations: Discuss any ethical issues related to the research, including informed consent, privacy, confidentiality, and protection of participants rights. Explain how ethical guidelines were followed throughout the study.</a:t>
            </a:r>
          </a:p>
          <a:p>
            <a:pPr algn="l" rtl="0"/>
            <a:r>
              <a:rPr lang="en-GB" b="0" i="0" dirty="0">
                <a:solidFill>
                  <a:srgbClr val="282829"/>
                </a:solidFill>
                <a:effectLst/>
                <a:latin typeface="-apple-system"/>
              </a:rPr>
              <a:t>6. Limitations: Acknowledge any limitations or constraints that may have affected the </a:t>
            </a:r>
            <a:r>
              <a:rPr lang="en-GB" b="0" i="0" dirty="0" err="1">
                <a:solidFill>
                  <a:srgbClr val="282829"/>
                </a:solidFill>
                <a:effectLst/>
                <a:latin typeface="-apple-system"/>
              </a:rPr>
              <a:t>studys</a:t>
            </a:r>
            <a:r>
              <a:rPr lang="en-GB" b="0" i="0" dirty="0">
                <a:solidFill>
                  <a:srgbClr val="282829"/>
                </a:solidFill>
                <a:effectLst/>
                <a:latin typeface="-apple-system"/>
              </a:rPr>
              <a:t> design, data collection, or analysis. This may include issues such as sample size, response rate, biases, or other factors that could affect the generalizability or validity of the findings.</a:t>
            </a:r>
          </a:p>
          <a:p>
            <a:pPr algn="l" rtl="0"/>
            <a:r>
              <a:rPr lang="en-GB" b="0" i="0" dirty="0">
                <a:solidFill>
                  <a:srgbClr val="282829"/>
                </a:solidFill>
                <a:effectLst/>
                <a:latin typeface="-apple-system"/>
              </a:rPr>
              <a:t>7. Validity and Reliability: Discuss the measures taken to ensure the validity and reliability of the research. Explain how the research design, data collection methods, and analysis techniques contribute to the credibility and trustworthiness of the findings.</a:t>
            </a:r>
          </a:p>
          <a:p>
            <a:pPr algn="l" rtl="0"/>
            <a:r>
              <a:rPr lang="en-GB" b="0" i="0" dirty="0">
                <a:solidFill>
                  <a:srgbClr val="282829"/>
                </a:solidFill>
                <a:effectLst/>
                <a:latin typeface="-apple-system"/>
              </a:rPr>
              <a:t>It is important to note that the specific content and structure of the research methodology section may vary depending on the discipline and nature of the study. It is recommended to consult the guidelines provided by the target journal or academic institution for any additional requirements or formatting expectations.</a:t>
            </a:r>
          </a:p>
        </p:txBody>
      </p:sp>
    </p:spTree>
    <p:extLst>
      <p:ext uri="{BB962C8B-B14F-4D97-AF65-F5344CB8AC3E}">
        <p14:creationId xmlns:p14="http://schemas.microsoft.com/office/powerpoint/2010/main" val="3630894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B946-A53C-3860-0B66-474115387668}"/>
              </a:ext>
            </a:extLst>
          </p:cNvPr>
          <p:cNvSpPr>
            <a:spLocks noGrp="1"/>
          </p:cNvSpPr>
          <p:nvPr>
            <p:ph type="title"/>
          </p:nvPr>
        </p:nvSpPr>
        <p:spPr/>
        <p:txBody>
          <a:bodyPr>
            <a:normAutofit fontScale="90000"/>
          </a:bodyPr>
          <a:lstStyle/>
          <a:p>
            <a:r>
              <a:rPr lang="en-GB" dirty="0"/>
              <a:t>Words: </a:t>
            </a:r>
            <a:br>
              <a:rPr lang="en-GB" dirty="0"/>
            </a:br>
            <a:r>
              <a:rPr lang="en-GB" dirty="0"/>
              <a:t>Ontology + Epistemology – some quick definitions</a:t>
            </a:r>
          </a:p>
        </p:txBody>
      </p:sp>
      <p:sp>
        <p:nvSpPr>
          <p:cNvPr id="3" name="Content Placeholder 2">
            <a:extLst>
              <a:ext uri="{FF2B5EF4-FFF2-40B4-BE49-F238E27FC236}">
                <a16:creationId xmlns:a16="http://schemas.microsoft.com/office/drawing/2014/main" id="{B7725CEC-BC62-7133-4348-2A26B1906F02}"/>
              </a:ext>
            </a:extLst>
          </p:cNvPr>
          <p:cNvSpPr>
            <a:spLocks noGrp="1"/>
          </p:cNvSpPr>
          <p:nvPr>
            <p:ph idx="1"/>
          </p:nvPr>
        </p:nvSpPr>
        <p:spPr/>
        <p:txBody>
          <a:bodyPr>
            <a:normAutofit/>
          </a:bodyPr>
          <a:lstStyle/>
          <a:p>
            <a:r>
              <a:rPr lang="en-GB" dirty="0"/>
              <a:t>Ontology </a:t>
            </a:r>
            <a:r>
              <a:rPr lang="en-GB" b="0" i="0" dirty="0">
                <a:solidFill>
                  <a:srgbClr val="111111"/>
                </a:solidFill>
                <a:effectLst/>
                <a:latin typeface="-apple-system"/>
              </a:rPr>
              <a:t>is a branch of metaphysics that deals with the nature of being and existence.</a:t>
            </a:r>
            <a:endParaRPr lang="en-GB" dirty="0"/>
          </a:p>
          <a:p>
            <a:endParaRPr lang="en-GB" dirty="0"/>
          </a:p>
          <a:p>
            <a:pPr algn="l"/>
            <a:r>
              <a:rPr lang="en-GB" dirty="0"/>
              <a:t>Epistemology </a:t>
            </a:r>
            <a:r>
              <a:rPr lang="en-GB" b="0" i="0" dirty="0">
                <a:solidFill>
                  <a:srgbClr val="111111"/>
                </a:solidFill>
                <a:effectLst/>
                <a:latin typeface="-apple-system"/>
              </a:rPr>
              <a:t> is the branch of philosophy concerned with the theory of knowledge. It explores the nature, origin, and limits of human knowledge, addressing questions such as:</a:t>
            </a:r>
          </a:p>
          <a:p>
            <a:pPr lvl="2">
              <a:spcBef>
                <a:spcPts val="600"/>
              </a:spcBef>
            </a:pPr>
            <a:r>
              <a:rPr lang="en-GB" b="0" i="0" dirty="0">
                <a:solidFill>
                  <a:srgbClr val="111111"/>
                </a:solidFill>
                <a:effectLst/>
                <a:latin typeface="-apple-system"/>
              </a:rPr>
              <a:t>What is knowledge?</a:t>
            </a:r>
          </a:p>
          <a:p>
            <a:pPr lvl="2">
              <a:spcBef>
                <a:spcPts val="600"/>
              </a:spcBef>
            </a:pPr>
            <a:r>
              <a:rPr lang="en-GB" b="0" i="0" dirty="0">
                <a:solidFill>
                  <a:srgbClr val="111111"/>
                </a:solidFill>
                <a:effectLst/>
                <a:latin typeface="-apple-system"/>
              </a:rPr>
              <a:t>How is knowledge acquired?</a:t>
            </a:r>
          </a:p>
          <a:p>
            <a:pPr lvl="2">
              <a:spcBef>
                <a:spcPts val="600"/>
              </a:spcBef>
            </a:pPr>
            <a:r>
              <a:rPr lang="en-GB" b="0" i="0" dirty="0">
                <a:solidFill>
                  <a:srgbClr val="111111"/>
                </a:solidFill>
                <a:effectLst/>
                <a:latin typeface="-apple-system"/>
              </a:rPr>
              <a:t>What do people know?</a:t>
            </a:r>
          </a:p>
          <a:p>
            <a:pPr lvl="2">
              <a:spcBef>
                <a:spcPts val="600"/>
              </a:spcBef>
            </a:pPr>
            <a:r>
              <a:rPr lang="en-GB" b="0" i="0" dirty="0">
                <a:solidFill>
                  <a:srgbClr val="111111"/>
                </a:solidFill>
                <a:effectLst/>
                <a:latin typeface="-apple-system"/>
              </a:rPr>
              <a:t>How do we know what we know?</a:t>
            </a:r>
          </a:p>
        </p:txBody>
      </p:sp>
    </p:spTree>
    <p:extLst>
      <p:ext uri="{BB962C8B-B14F-4D97-AF65-F5344CB8AC3E}">
        <p14:creationId xmlns:p14="http://schemas.microsoft.com/office/powerpoint/2010/main" val="4174236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E335-0B33-486C-C084-E8E66CCA9A9A}"/>
              </a:ext>
            </a:extLst>
          </p:cNvPr>
          <p:cNvSpPr>
            <a:spLocks noGrp="1"/>
          </p:cNvSpPr>
          <p:nvPr>
            <p:ph type="title"/>
          </p:nvPr>
        </p:nvSpPr>
        <p:spPr>
          <a:xfrm>
            <a:off x="838200" y="1057852"/>
            <a:ext cx="10515600" cy="1325563"/>
          </a:xfrm>
        </p:spPr>
        <p:txBody>
          <a:bodyPr>
            <a:normAutofit/>
          </a:bodyPr>
          <a:lstStyle/>
          <a:p>
            <a:r>
              <a:rPr lang="en-GB" dirty="0"/>
              <a:t>Ontology, Epistemology &amp; Methodology</a:t>
            </a:r>
            <a:br>
              <a:rPr lang="en-GB" dirty="0"/>
            </a:br>
            <a:r>
              <a:rPr lang="en-GB" dirty="0"/>
              <a:t>Then crazy + wonderful philosophy</a:t>
            </a:r>
          </a:p>
        </p:txBody>
      </p:sp>
      <p:sp>
        <p:nvSpPr>
          <p:cNvPr id="3" name="Content Placeholder 2">
            <a:extLst>
              <a:ext uri="{FF2B5EF4-FFF2-40B4-BE49-F238E27FC236}">
                <a16:creationId xmlns:a16="http://schemas.microsoft.com/office/drawing/2014/main" id="{80094162-2F3E-6334-A63D-0B816CD839AF}"/>
              </a:ext>
            </a:extLst>
          </p:cNvPr>
          <p:cNvSpPr>
            <a:spLocks noGrp="1"/>
          </p:cNvSpPr>
          <p:nvPr>
            <p:ph idx="1"/>
          </p:nvPr>
        </p:nvSpPr>
        <p:spPr>
          <a:xfrm>
            <a:off x="838200" y="2573771"/>
            <a:ext cx="10515600" cy="4351338"/>
          </a:xfrm>
        </p:spPr>
        <p:txBody>
          <a:bodyPr/>
          <a:lstStyle/>
          <a:p>
            <a:endParaRPr lang="en-GB" dirty="0"/>
          </a:p>
          <a:p>
            <a:r>
              <a:rPr lang="en-GB" dirty="0"/>
              <a:t>A video that explains the relationship, it’s a </a:t>
            </a:r>
            <a:r>
              <a:rPr lang="en-GB" dirty="0">
                <a:hlinkClick r:id="rId3"/>
              </a:rPr>
              <a:t>cartoon…</a:t>
            </a:r>
            <a:endParaRPr lang="en-GB" dirty="0"/>
          </a:p>
          <a:p>
            <a:endParaRPr lang="en-GB" dirty="0"/>
          </a:p>
          <a:p>
            <a:r>
              <a:rPr lang="en-GB" dirty="0"/>
              <a:t>How do we know what we know: Philosophy – </a:t>
            </a:r>
            <a:r>
              <a:rPr lang="en-GB" dirty="0">
                <a:hlinkClick r:id="rId4"/>
              </a:rPr>
              <a:t>Crash Course video</a:t>
            </a:r>
            <a:endParaRPr lang="en-GB" dirty="0"/>
          </a:p>
          <a:p>
            <a:endParaRPr lang="en-GB" dirty="0"/>
          </a:p>
          <a:p>
            <a:r>
              <a:rPr lang="en-GB" dirty="0"/>
              <a:t>How do we get to that point: Induction – </a:t>
            </a:r>
            <a:r>
              <a:rPr lang="en-GB" dirty="0">
                <a:hlinkClick r:id="rId5"/>
              </a:rPr>
              <a:t>Crash Course video 2</a:t>
            </a:r>
            <a:endParaRPr lang="en-GB" dirty="0"/>
          </a:p>
        </p:txBody>
      </p:sp>
    </p:spTree>
    <p:extLst>
      <p:ext uri="{BB962C8B-B14F-4D97-AF65-F5344CB8AC3E}">
        <p14:creationId xmlns:p14="http://schemas.microsoft.com/office/powerpoint/2010/main" val="1078581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EE9B-8097-EFB0-614E-EF720ECD8608}"/>
              </a:ext>
            </a:extLst>
          </p:cNvPr>
          <p:cNvSpPr>
            <a:spLocks noGrp="1"/>
          </p:cNvSpPr>
          <p:nvPr>
            <p:ph type="title"/>
          </p:nvPr>
        </p:nvSpPr>
        <p:spPr/>
        <p:txBody>
          <a:bodyPr/>
          <a:lstStyle/>
          <a:p>
            <a:r>
              <a:rPr lang="en-GB" dirty="0"/>
              <a:t>Qualitative research style</a:t>
            </a:r>
          </a:p>
        </p:txBody>
      </p:sp>
      <p:sp>
        <p:nvSpPr>
          <p:cNvPr id="3" name="Content Placeholder 2">
            <a:extLst>
              <a:ext uri="{FF2B5EF4-FFF2-40B4-BE49-F238E27FC236}">
                <a16:creationId xmlns:a16="http://schemas.microsoft.com/office/drawing/2014/main" id="{A186986C-4ABB-0E9D-22ED-DC32C79377CD}"/>
              </a:ext>
            </a:extLst>
          </p:cNvPr>
          <p:cNvSpPr>
            <a:spLocks noGrp="1"/>
          </p:cNvSpPr>
          <p:nvPr>
            <p:ph idx="1"/>
          </p:nvPr>
        </p:nvSpPr>
        <p:spPr/>
        <p:txBody>
          <a:bodyPr>
            <a:normAutofit fontScale="92500"/>
          </a:bodyPr>
          <a:lstStyle/>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Concerns h</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ow and why people make sense of their experiences. </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Uses i</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nterpretive </a:t>
            </a:r>
            <a:r>
              <a:rPr lang="en-GB" sz="2600" kern="100" dirty="0">
                <a:latin typeface="Aptos" panose="020B0004020202020204" pitchFamily="34" charset="0"/>
                <a:ea typeface="DengXian" panose="02010600030101010101" pitchFamily="2" charset="-122"/>
                <a:cs typeface="Times New Roman" panose="02020603050405020304" pitchFamily="18" charset="0"/>
              </a:rPr>
              <a:t>and</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 descriptive approaches. (Subjective) </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Can / should be observed in n</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atural settings (as opposed to lab settings).</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Meaning is derived in context and subjectivity is important (we should use active listening, recognition of non-verbal signs, constructive use of the filters of our own experience, the framework of qualitative research is inductive*)</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Allows for c</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reative approaches to asking and answering questions.</a:t>
            </a:r>
          </a:p>
          <a:p>
            <a:endParaRPr lang="en-GB" sz="2600" dirty="0"/>
          </a:p>
        </p:txBody>
      </p:sp>
    </p:spTree>
    <p:extLst>
      <p:ext uri="{BB962C8B-B14F-4D97-AF65-F5344CB8AC3E}">
        <p14:creationId xmlns:p14="http://schemas.microsoft.com/office/powerpoint/2010/main" val="2192970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2D20A-7FE6-7792-37B3-8405B2D9631B}"/>
              </a:ext>
            </a:extLst>
          </p:cNvPr>
          <p:cNvSpPr>
            <a:spLocks noGrp="1"/>
          </p:cNvSpPr>
          <p:nvPr>
            <p:ph type="title"/>
          </p:nvPr>
        </p:nvSpPr>
        <p:spPr/>
        <p:txBody>
          <a:bodyPr/>
          <a:lstStyle/>
          <a:p>
            <a:r>
              <a:rPr lang="en-GB" dirty="0"/>
              <a:t>What tools can we use? (basic)</a:t>
            </a:r>
          </a:p>
        </p:txBody>
      </p:sp>
      <p:sp>
        <p:nvSpPr>
          <p:cNvPr id="3" name="Content Placeholder 2">
            <a:extLst>
              <a:ext uri="{FF2B5EF4-FFF2-40B4-BE49-F238E27FC236}">
                <a16:creationId xmlns:a16="http://schemas.microsoft.com/office/drawing/2014/main" id="{BE4714F7-A2EE-AE4F-5309-F17F43FB2464}"/>
              </a:ext>
            </a:extLst>
          </p:cNvPr>
          <p:cNvSpPr>
            <a:spLocks noGrp="1"/>
          </p:cNvSpPr>
          <p:nvPr>
            <p:ph idx="1"/>
          </p:nvPr>
        </p:nvSpPr>
        <p:spPr/>
        <p:txBody>
          <a:bodyPr/>
          <a:lstStyle/>
          <a:p>
            <a:r>
              <a:rPr lang="en-GB" dirty="0"/>
              <a:t>Case study</a:t>
            </a:r>
          </a:p>
          <a:p>
            <a:r>
              <a:rPr lang="en-GB" dirty="0"/>
              <a:t>Interview</a:t>
            </a:r>
          </a:p>
          <a:p>
            <a:r>
              <a:rPr lang="en-GB" dirty="0"/>
              <a:t>Journals and logs</a:t>
            </a:r>
          </a:p>
          <a:p>
            <a:r>
              <a:rPr lang="en-GB" dirty="0"/>
              <a:t>Open ended questions that allow for participant expression</a:t>
            </a:r>
          </a:p>
          <a:p>
            <a:r>
              <a:rPr lang="en-GB" dirty="0"/>
              <a:t>And more e.g. group Q&amp;A (structured/ semi structured/ non-structured).</a:t>
            </a:r>
          </a:p>
          <a:p>
            <a:endParaRPr lang="en-GB" dirty="0"/>
          </a:p>
          <a:p>
            <a:r>
              <a:rPr lang="en-GB" dirty="0"/>
              <a:t>Workshop – with specific data collection methods possibly from above.</a:t>
            </a:r>
          </a:p>
        </p:txBody>
      </p:sp>
    </p:spTree>
    <p:extLst>
      <p:ext uri="{BB962C8B-B14F-4D97-AF65-F5344CB8AC3E}">
        <p14:creationId xmlns:p14="http://schemas.microsoft.com/office/powerpoint/2010/main" val="2129217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4C72C-E63B-B3EB-634C-DFA9695B115E}"/>
              </a:ext>
            </a:extLst>
          </p:cNvPr>
          <p:cNvSpPr>
            <a:spLocks noGrp="1"/>
          </p:cNvSpPr>
          <p:nvPr>
            <p:ph type="title"/>
          </p:nvPr>
        </p:nvSpPr>
        <p:spPr/>
        <p:txBody>
          <a:bodyPr/>
          <a:lstStyle/>
          <a:p>
            <a:r>
              <a:rPr lang="en-GB" dirty="0"/>
              <a:t>Quantitative research style</a:t>
            </a:r>
          </a:p>
        </p:txBody>
      </p:sp>
      <p:sp>
        <p:nvSpPr>
          <p:cNvPr id="3" name="Content Placeholder 2">
            <a:extLst>
              <a:ext uri="{FF2B5EF4-FFF2-40B4-BE49-F238E27FC236}">
                <a16:creationId xmlns:a16="http://schemas.microsoft.com/office/drawing/2014/main" id="{DD09C605-ADFA-BA7A-7551-B333F0E65715}"/>
              </a:ext>
            </a:extLst>
          </p:cNvPr>
          <p:cNvSpPr>
            <a:spLocks noGrp="1"/>
          </p:cNvSpPr>
          <p:nvPr>
            <p:ph idx="1"/>
          </p:nvPr>
        </p:nvSpPr>
        <p:spPr/>
        <p:txBody>
          <a:bodyPr/>
          <a:lstStyle/>
          <a:p>
            <a:r>
              <a:rPr lang="en-GB" dirty="0"/>
              <a:t>We can consider that quantitative research follows a scientific pattern of:</a:t>
            </a:r>
          </a:p>
          <a:p>
            <a:endParaRPr lang="en-GB" dirty="0"/>
          </a:p>
          <a:p>
            <a:r>
              <a:rPr lang="en-GB" dirty="0"/>
              <a:t>Observation</a:t>
            </a:r>
          </a:p>
          <a:p>
            <a:r>
              <a:rPr lang="en-GB" dirty="0"/>
              <a:t>Inductive reasoning</a:t>
            </a:r>
          </a:p>
          <a:p>
            <a:r>
              <a:rPr lang="en-GB" dirty="0"/>
              <a:t>Theories and hypothesis</a:t>
            </a:r>
          </a:p>
          <a:p>
            <a:endParaRPr lang="en-GB" dirty="0"/>
          </a:p>
        </p:txBody>
      </p:sp>
    </p:spTree>
    <p:extLst>
      <p:ext uri="{BB962C8B-B14F-4D97-AF65-F5344CB8AC3E}">
        <p14:creationId xmlns:p14="http://schemas.microsoft.com/office/powerpoint/2010/main" val="37503025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6EDBF-30F5-8007-EE90-EC582CAF18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D7D4E3-9D1A-D1E2-C3A8-8D9E8AA7A9FC}"/>
              </a:ext>
            </a:extLst>
          </p:cNvPr>
          <p:cNvSpPr>
            <a:spLocks noGrp="1"/>
          </p:cNvSpPr>
          <p:nvPr>
            <p:ph type="title"/>
          </p:nvPr>
        </p:nvSpPr>
        <p:spPr/>
        <p:txBody>
          <a:bodyPr/>
          <a:lstStyle/>
          <a:p>
            <a:r>
              <a:rPr lang="en-GB" dirty="0"/>
              <a:t>Quantitative research style</a:t>
            </a:r>
          </a:p>
        </p:txBody>
      </p:sp>
      <p:sp>
        <p:nvSpPr>
          <p:cNvPr id="3" name="Content Placeholder 2">
            <a:extLst>
              <a:ext uri="{FF2B5EF4-FFF2-40B4-BE49-F238E27FC236}">
                <a16:creationId xmlns:a16="http://schemas.microsoft.com/office/drawing/2014/main" id="{5251870B-9BB9-B6B1-EC64-477090A53022}"/>
              </a:ext>
            </a:extLst>
          </p:cNvPr>
          <p:cNvSpPr>
            <a:spLocks noGrp="1"/>
          </p:cNvSpPr>
          <p:nvPr>
            <p:ph idx="1"/>
          </p:nvPr>
        </p:nvSpPr>
        <p:spPr/>
        <p:txBody>
          <a:bodyPr>
            <a:normAutofit fontScale="92500"/>
          </a:bodyPr>
          <a:lstStyle/>
          <a:p>
            <a:r>
              <a:rPr lang="en-GB" dirty="0"/>
              <a:t>We can consider that a quantitative research pattern might include:</a:t>
            </a:r>
          </a:p>
          <a:p>
            <a:endParaRPr lang="en-GB" dirty="0"/>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Decide upon / </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identify question</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Design your study</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Select m</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ethods + data collection</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Data analysis - statistical</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Communication</a:t>
            </a:r>
          </a:p>
          <a:p>
            <a:endParaRPr lang="en-GB" dirty="0"/>
          </a:p>
        </p:txBody>
      </p:sp>
    </p:spTree>
    <p:extLst>
      <p:ext uri="{BB962C8B-B14F-4D97-AF65-F5344CB8AC3E}">
        <p14:creationId xmlns:p14="http://schemas.microsoft.com/office/powerpoint/2010/main" val="1307392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5B416-C742-E19F-BE5D-E03A45FB40DE}"/>
              </a:ext>
            </a:extLst>
          </p:cNvPr>
          <p:cNvSpPr>
            <a:spLocks noGrp="1"/>
          </p:cNvSpPr>
          <p:nvPr>
            <p:ph type="title"/>
          </p:nvPr>
        </p:nvSpPr>
        <p:spPr/>
        <p:txBody>
          <a:bodyPr/>
          <a:lstStyle/>
          <a:p>
            <a:r>
              <a:rPr lang="en-GB" dirty="0"/>
              <a:t>Quantitative research</a:t>
            </a:r>
          </a:p>
        </p:txBody>
      </p:sp>
      <p:sp>
        <p:nvSpPr>
          <p:cNvPr id="3" name="Content Placeholder 2">
            <a:extLst>
              <a:ext uri="{FF2B5EF4-FFF2-40B4-BE49-F238E27FC236}">
                <a16:creationId xmlns:a16="http://schemas.microsoft.com/office/drawing/2014/main" id="{792E571C-A716-004E-9F4A-BF8CDF5177FA}"/>
              </a:ext>
            </a:extLst>
          </p:cNvPr>
          <p:cNvSpPr>
            <a:spLocks noGrp="1"/>
          </p:cNvSpPr>
          <p:nvPr>
            <p:ph idx="1"/>
          </p:nvPr>
        </p:nvSpPr>
        <p:spPr/>
        <p:txBody>
          <a:bodyPr>
            <a:normAutofit/>
          </a:bodyPr>
          <a:lstStyle/>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R</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epeatability of your study or research is important.</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Basic m</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itigation of ethical concerns.</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O</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utcomes of statistical tests support this</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I</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nterpretation of results can lead to possible future research, and</a:t>
            </a:r>
            <a:r>
              <a:rPr lang="en-GB" sz="2600" kern="100" dirty="0">
                <a:latin typeface="Aptos" panose="020B0004020202020204" pitchFamily="34" charset="0"/>
                <a:ea typeface="DengXian" panose="02010600030101010101" pitchFamily="2" charset="-122"/>
                <a:cs typeface="Times New Roman" panose="02020603050405020304" pitchFamily="18" charset="0"/>
              </a:rPr>
              <a:t>/or</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 implications for your results within research area. </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Questionnaire creation – we need to consider this soon…</a:t>
            </a:r>
            <a:endParaRPr lang="en-GB" sz="2600" dirty="0"/>
          </a:p>
        </p:txBody>
      </p:sp>
    </p:spTree>
    <p:extLst>
      <p:ext uri="{BB962C8B-B14F-4D97-AF65-F5344CB8AC3E}">
        <p14:creationId xmlns:p14="http://schemas.microsoft.com/office/powerpoint/2010/main" val="2450452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F28D6-F8F8-E709-691F-7432EF67ABA5}"/>
              </a:ext>
            </a:extLst>
          </p:cNvPr>
          <p:cNvSpPr>
            <a:spLocks noGrp="1"/>
          </p:cNvSpPr>
          <p:nvPr>
            <p:ph type="title"/>
          </p:nvPr>
        </p:nvSpPr>
        <p:spPr/>
        <p:txBody>
          <a:bodyPr/>
          <a:lstStyle/>
          <a:p>
            <a:r>
              <a:rPr lang="en-GB" kern="100" dirty="0">
                <a:latin typeface="Aptos" panose="020B0004020202020204" pitchFamily="34" charset="0"/>
                <a:ea typeface="DengXian" panose="02010600030101010101" pitchFamily="2" charset="-122"/>
                <a:cs typeface="Times New Roman" panose="02020603050405020304" pitchFamily="18" charset="0"/>
              </a:rPr>
              <a:t>Good </a:t>
            </a:r>
            <a:r>
              <a:rPr lang="en-GB" sz="4400" kern="100" dirty="0">
                <a:effectLst/>
                <a:latin typeface="Aptos" panose="020B0004020202020204" pitchFamily="34" charset="0"/>
                <a:ea typeface="DengXian" panose="02010600030101010101" pitchFamily="2" charset="-122"/>
                <a:cs typeface="Times New Roman" panose="02020603050405020304" pitchFamily="18" charset="0"/>
              </a:rPr>
              <a:t>Ethics</a:t>
            </a:r>
            <a:endParaRPr lang="en-GB" dirty="0"/>
          </a:p>
        </p:txBody>
      </p:sp>
      <p:sp>
        <p:nvSpPr>
          <p:cNvPr id="3" name="Content Placeholder 2">
            <a:extLst>
              <a:ext uri="{FF2B5EF4-FFF2-40B4-BE49-F238E27FC236}">
                <a16:creationId xmlns:a16="http://schemas.microsoft.com/office/drawing/2014/main" id="{4F066950-5B47-CCE6-8CF6-B2ED880C98CA}"/>
              </a:ext>
            </a:extLst>
          </p:cNvPr>
          <p:cNvSpPr>
            <a:spLocks noGrp="1"/>
          </p:cNvSpPr>
          <p:nvPr>
            <p:ph idx="1"/>
          </p:nvPr>
        </p:nvSpPr>
        <p:spPr/>
        <p:txBody>
          <a:bodyPr>
            <a:normAutofit/>
          </a:bodyPr>
          <a:lstStyle/>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A definition can be tha</a:t>
            </a:r>
            <a:r>
              <a:rPr lang="en-GB" sz="2600" kern="100" dirty="0">
                <a:latin typeface="Aptos" panose="020B0004020202020204" pitchFamily="34" charset="0"/>
                <a:ea typeface="DengXian" panose="02010600030101010101" pitchFamily="2" charset="-122"/>
                <a:cs typeface="Times New Roman" panose="02020603050405020304" pitchFamily="18" charset="0"/>
              </a:rPr>
              <a:t>t ‘ethics are the s</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tandards regarding the treatment of others…’ (Dyce; 2014)</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An acknowledgement and adherence to e</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thical codes</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We should try to minimize harm and maximise benefits</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We should use ‘integrity’, and ‘respect rights and dignity’(ibid)</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…Deception has been used historically for research purposes – this is unethical.</a:t>
            </a:r>
          </a:p>
          <a:p>
            <a:endParaRPr lang="en-GB" sz="2600" dirty="0"/>
          </a:p>
        </p:txBody>
      </p:sp>
    </p:spTree>
    <p:extLst>
      <p:ext uri="{BB962C8B-B14F-4D97-AF65-F5344CB8AC3E}">
        <p14:creationId xmlns:p14="http://schemas.microsoft.com/office/powerpoint/2010/main" val="3236238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262D-3CC9-8589-66E6-0A3C564ABDDB}"/>
              </a:ext>
            </a:extLst>
          </p:cNvPr>
          <p:cNvSpPr>
            <a:spLocks noGrp="1"/>
          </p:cNvSpPr>
          <p:nvPr>
            <p:ph type="title"/>
          </p:nvPr>
        </p:nvSpPr>
        <p:spPr/>
        <p:txBody>
          <a:bodyPr/>
          <a:lstStyle/>
          <a:p>
            <a:r>
              <a:rPr lang="en-GB" dirty="0"/>
              <a:t>Discipline specificity</a:t>
            </a:r>
          </a:p>
        </p:txBody>
      </p:sp>
      <p:sp>
        <p:nvSpPr>
          <p:cNvPr id="3" name="Content Placeholder 2">
            <a:extLst>
              <a:ext uri="{FF2B5EF4-FFF2-40B4-BE49-F238E27FC236}">
                <a16:creationId xmlns:a16="http://schemas.microsoft.com/office/drawing/2014/main" id="{81855E52-BC45-A306-2AC1-AB9648122B21}"/>
              </a:ext>
            </a:extLst>
          </p:cNvPr>
          <p:cNvSpPr>
            <a:spLocks noGrp="1"/>
          </p:cNvSpPr>
          <p:nvPr>
            <p:ph idx="1"/>
          </p:nvPr>
        </p:nvSpPr>
        <p:spPr/>
        <p:txBody>
          <a:bodyPr>
            <a:normAutofit/>
          </a:bodyPr>
          <a:lstStyle/>
          <a:p>
            <a:r>
              <a:rPr lang="en-GB" dirty="0" err="1">
                <a:hlinkClick r:id="rId2"/>
              </a:rPr>
              <a:t>TaPRA</a:t>
            </a:r>
            <a:r>
              <a:rPr lang="en-GB" dirty="0"/>
              <a:t> is the Theatre and Performance research Association </a:t>
            </a:r>
          </a:p>
          <a:p>
            <a:endParaRPr lang="en-GB" dirty="0"/>
          </a:p>
          <a:p>
            <a:r>
              <a:rPr lang="en-GB" dirty="0"/>
              <a:t>And they have a conference manifesto…</a:t>
            </a:r>
          </a:p>
        </p:txBody>
      </p:sp>
    </p:spTree>
    <p:extLst>
      <p:ext uri="{BB962C8B-B14F-4D97-AF65-F5344CB8AC3E}">
        <p14:creationId xmlns:p14="http://schemas.microsoft.com/office/powerpoint/2010/main" val="1662200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4097D-5F09-2707-9C24-446575A4A6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A3E564-FFBE-0717-2C0E-56C6EF7381E6}"/>
              </a:ext>
            </a:extLst>
          </p:cNvPr>
          <p:cNvSpPr>
            <a:spLocks noGrp="1"/>
          </p:cNvSpPr>
          <p:nvPr>
            <p:ph type="title"/>
          </p:nvPr>
        </p:nvSpPr>
        <p:spPr/>
        <p:txBody>
          <a:bodyPr/>
          <a:lstStyle/>
          <a:p>
            <a:r>
              <a:rPr lang="en-GB" dirty="0"/>
              <a:t>Discipline specificity</a:t>
            </a:r>
          </a:p>
        </p:txBody>
      </p:sp>
      <p:sp>
        <p:nvSpPr>
          <p:cNvPr id="3" name="Content Placeholder 2">
            <a:extLst>
              <a:ext uri="{FF2B5EF4-FFF2-40B4-BE49-F238E27FC236}">
                <a16:creationId xmlns:a16="http://schemas.microsoft.com/office/drawing/2014/main" id="{F246B175-7A85-CDB1-2FC7-5B0BE34D5BF6}"/>
              </a:ext>
            </a:extLst>
          </p:cNvPr>
          <p:cNvSpPr>
            <a:spLocks noGrp="1"/>
          </p:cNvSpPr>
          <p:nvPr>
            <p:ph idx="1"/>
          </p:nvPr>
        </p:nvSpPr>
        <p:spPr/>
        <p:txBody>
          <a:bodyPr>
            <a:normAutofit/>
          </a:bodyPr>
          <a:lstStyle/>
          <a:p>
            <a:r>
              <a:rPr lang="en-GB" dirty="0" err="1">
                <a:hlinkClick r:id="rId2"/>
              </a:rPr>
              <a:t>TaPRA</a:t>
            </a:r>
            <a:r>
              <a:rPr lang="en-GB" dirty="0"/>
              <a:t>: Conference manifesto:</a:t>
            </a:r>
          </a:p>
          <a:p>
            <a:endParaRPr lang="en-GB" dirty="0"/>
          </a:p>
          <a:p>
            <a:pPr algn="l" fontAlgn="base">
              <a:spcAft>
                <a:spcPts val="1500"/>
              </a:spcAft>
            </a:pPr>
            <a:r>
              <a:rPr lang="en-GB" sz="2200" b="1" i="0" dirty="0">
                <a:solidFill>
                  <a:srgbClr val="000000"/>
                </a:solidFill>
                <a:effectLst/>
                <a:latin typeface="Muli"/>
              </a:rPr>
              <a:t>A conference is a political act – conferencing is a political practice</a:t>
            </a:r>
            <a:endParaRPr lang="en-GB" sz="2200" b="0" i="0" dirty="0">
              <a:solidFill>
                <a:srgbClr val="606060"/>
              </a:solidFill>
              <a:effectLst/>
              <a:latin typeface="Muli"/>
            </a:endParaRPr>
          </a:p>
          <a:p>
            <a:pPr algn="l" fontAlgn="base">
              <a:spcAft>
                <a:spcPts val="1500"/>
              </a:spcAft>
            </a:pPr>
            <a:r>
              <a:rPr lang="en-GB" sz="2200" b="1" i="0" dirty="0">
                <a:solidFill>
                  <a:srgbClr val="000000"/>
                </a:solidFill>
                <a:effectLst/>
                <a:latin typeface="Muli"/>
              </a:rPr>
              <a:t>A conference is a creative act – conferencing is a un/learning practice</a:t>
            </a:r>
            <a:endParaRPr lang="en-GB" sz="2200" b="0" i="0" dirty="0">
              <a:solidFill>
                <a:srgbClr val="606060"/>
              </a:solidFill>
              <a:effectLst/>
              <a:latin typeface="Muli"/>
            </a:endParaRPr>
          </a:p>
          <a:p>
            <a:pPr algn="l" fontAlgn="base">
              <a:spcAft>
                <a:spcPts val="1500"/>
              </a:spcAft>
            </a:pPr>
            <a:r>
              <a:rPr lang="en-GB" sz="2200" b="0" i="0" dirty="0">
                <a:solidFill>
                  <a:srgbClr val="606060"/>
                </a:solidFill>
                <a:effectLst/>
                <a:latin typeface="Muli"/>
              </a:rPr>
              <a:t>A conference is a statement of community. Its form and content shape a political identity and, by extension, an academic one.</a:t>
            </a:r>
          </a:p>
          <a:p>
            <a:pPr algn="l" fontAlgn="base">
              <a:spcAft>
                <a:spcPts val="1500"/>
              </a:spcAft>
            </a:pPr>
            <a:r>
              <a:rPr lang="en-GB" sz="2200" b="0" i="0" dirty="0">
                <a:solidFill>
                  <a:srgbClr val="606060"/>
                </a:solidFill>
                <a:effectLst/>
                <a:latin typeface="Muli"/>
              </a:rPr>
              <a:t>We will build coalitional and collaborative politics in and for dance, performance and theatre studies – we want to disturb the stability of singular authorities.</a:t>
            </a:r>
          </a:p>
          <a:p>
            <a:endParaRPr lang="en-GB" dirty="0"/>
          </a:p>
        </p:txBody>
      </p:sp>
    </p:spTree>
    <p:extLst>
      <p:ext uri="{BB962C8B-B14F-4D97-AF65-F5344CB8AC3E}">
        <p14:creationId xmlns:p14="http://schemas.microsoft.com/office/powerpoint/2010/main" val="2744780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EDC1B-562F-9A4E-8E79-F0DC4A9B12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0AA954-34C1-3AC8-512F-FEA1C6781F49}"/>
              </a:ext>
            </a:extLst>
          </p:cNvPr>
          <p:cNvSpPr>
            <a:spLocks noGrp="1"/>
          </p:cNvSpPr>
          <p:nvPr>
            <p:ph type="title"/>
          </p:nvPr>
        </p:nvSpPr>
        <p:spPr/>
        <p:txBody>
          <a:bodyPr/>
          <a:lstStyle/>
          <a:p>
            <a:r>
              <a:rPr lang="en-GB" dirty="0"/>
              <a:t>Discipline specificity</a:t>
            </a:r>
          </a:p>
        </p:txBody>
      </p:sp>
      <p:sp>
        <p:nvSpPr>
          <p:cNvPr id="3" name="Content Placeholder 2">
            <a:extLst>
              <a:ext uri="{FF2B5EF4-FFF2-40B4-BE49-F238E27FC236}">
                <a16:creationId xmlns:a16="http://schemas.microsoft.com/office/drawing/2014/main" id="{7973E14F-D12E-98A2-4EA1-781EA88CA3C3}"/>
              </a:ext>
            </a:extLst>
          </p:cNvPr>
          <p:cNvSpPr>
            <a:spLocks noGrp="1"/>
          </p:cNvSpPr>
          <p:nvPr>
            <p:ph idx="1"/>
          </p:nvPr>
        </p:nvSpPr>
        <p:spPr/>
        <p:txBody>
          <a:bodyPr>
            <a:normAutofit fontScale="92500" lnSpcReduction="10000"/>
          </a:bodyPr>
          <a:lstStyle/>
          <a:p>
            <a:r>
              <a:rPr lang="en-GB" dirty="0" err="1">
                <a:hlinkClick r:id="rId2"/>
              </a:rPr>
              <a:t>TaPRA</a:t>
            </a:r>
            <a:r>
              <a:rPr lang="en-GB" dirty="0"/>
              <a:t>: Conference manifesto:</a:t>
            </a:r>
          </a:p>
          <a:p>
            <a:endParaRPr lang="en-GB" dirty="0"/>
          </a:p>
          <a:p>
            <a:pPr algn="l" fontAlgn="base">
              <a:spcAft>
                <a:spcPts val="1500"/>
              </a:spcAft>
            </a:pPr>
            <a:r>
              <a:rPr lang="en-GB" b="0" i="0" dirty="0">
                <a:solidFill>
                  <a:srgbClr val="606060"/>
                </a:solidFill>
                <a:effectLst/>
                <a:latin typeface="Muli"/>
              </a:rPr>
              <a:t>We will practice anti-exclusion, anti-oppression, care, and (radical) hope.</a:t>
            </a:r>
          </a:p>
          <a:p>
            <a:pPr algn="l" fontAlgn="base">
              <a:spcAft>
                <a:spcPts val="1500"/>
              </a:spcAft>
            </a:pPr>
            <a:r>
              <a:rPr lang="en-GB" b="0" i="0" dirty="0">
                <a:solidFill>
                  <a:srgbClr val="606060"/>
                </a:solidFill>
                <a:effectLst/>
                <a:latin typeface="Muli"/>
              </a:rPr>
              <a:t>We are committed to increasing the visibility and participation of Black and Global Majority scholars in different career stages.</a:t>
            </a:r>
          </a:p>
          <a:p>
            <a:pPr algn="l" fontAlgn="base">
              <a:spcAft>
                <a:spcPts val="1500"/>
              </a:spcAft>
            </a:pPr>
            <a:r>
              <a:rPr lang="en-GB" b="0" i="0" dirty="0">
                <a:solidFill>
                  <a:srgbClr val="606060"/>
                </a:solidFill>
                <a:effectLst/>
                <a:latin typeface="Muli"/>
              </a:rPr>
              <a:t>We will practice border-thinking and intersectionality to decentre scholarly practices and to amplify underrepresented voices.</a:t>
            </a:r>
          </a:p>
          <a:p>
            <a:pPr algn="l" fontAlgn="base">
              <a:spcAft>
                <a:spcPts val="1500"/>
              </a:spcAft>
            </a:pPr>
            <a:r>
              <a:rPr lang="en-GB" b="0" i="0" dirty="0">
                <a:solidFill>
                  <a:srgbClr val="606060"/>
                </a:solidFill>
                <a:effectLst/>
                <a:latin typeface="Muli"/>
              </a:rPr>
              <a:t>We intend to open the </a:t>
            </a:r>
            <a:r>
              <a:rPr lang="en-GB" b="0" i="0" dirty="0" err="1">
                <a:solidFill>
                  <a:srgbClr val="606060"/>
                </a:solidFill>
                <a:effectLst/>
                <a:latin typeface="Muli"/>
              </a:rPr>
              <a:t>TaPRA</a:t>
            </a:r>
            <a:r>
              <a:rPr lang="en-GB" b="0" i="0" dirty="0">
                <a:solidFill>
                  <a:srgbClr val="606060"/>
                </a:solidFill>
                <a:effectLst/>
                <a:latin typeface="Muli"/>
              </a:rPr>
              <a:t> community to international voices and global concerns.</a:t>
            </a:r>
          </a:p>
          <a:p>
            <a:endParaRPr lang="en-GB" dirty="0"/>
          </a:p>
        </p:txBody>
      </p:sp>
    </p:spTree>
    <p:extLst>
      <p:ext uri="{BB962C8B-B14F-4D97-AF65-F5344CB8AC3E}">
        <p14:creationId xmlns:p14="http://schemas.microsoft.com/office/powerpoint/2010/main" val="18161368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CC4FE-FED3-EA03-533F-7C2F2868FE92}"/>
              </a:ext>
            </a:extLst>
          </p:cNvPr>
          <p:cNvSpPr>
            <a:spLocks noGrp="1"/>
          </p:cNvSpPr>
          <p:nvPr>
            <p:ph type="title"/>
          </p:nvPr>
        </p:nvSpPr>
        <p:spPr/>
        <p:txBody>
          <a:bodyPr/>
          <a:lstStyle/>
          <a:p>
            <a:r>
              <a:rPr lang="en-GB" dirty="0"/>
              <a:t>Discipline specificity</a:t>
            </a:r>
          </a:p>
        </p:txBody>
      </p:sp>
      <p:sp>
        <p:nvSpPr>
          <p:cNvPr id="3" name="Content Placeholder 2">
            <a:extLst>
              <a:ext uri="{FF2B5EF4-FFF2-40B4-BE49-F238E27FC236}">
                <a16:creationId xmlns:a16="http://schemas.microsoft.com/office/drawing/2014/main" id="{258DEADE-7EC9-CB89-2D28-AB26001E1353}"/>
              </a:ext>
            </a:extLst>
          </p:cNvPr>
          <p:cNvSpPr>
            <a:spLocks noGrp="1"/>
          </p:cNvSpPr>
          <p:nvPr>
            <p:ph idx="1"/>
          </p:nvPr>
        </p:nvSpPr>
        <p:spPr/>
        <p:txBody>
          <a:bodyPr/>
          <a:lstStyle/>
          <a:p>
            <a:r>
              <a:rPr lang="en-GB" dirty="0" err="1">
                <a:hlinkClick r:id="rId2"/>
              </a:rPr>
              <a:t>TaPRA</a:t>
            </a:r>
            <a:r>
              <a:rPr lang="en-GB" dirty="0"/>
              <a:t>: Conference manifesto:</a:t>
            </a:r>
          </a:p>
          <a:p>
            <a:endParaRPr lang="en-GB" dirty="0"/>
          </a:p>
          <a:p>
            <a:r>
              <a:rPr lang="en-GB" b="0" i="0" dirty="0" err="1">
                <a:solidFill>
                  <a:srgbClr val="606060"/>
                </a:solidFill>
                <a:effectLst/>
                <a:latin typeface="Muli"/>
              </a:rPr>
              <a:t>TaPRA</a:t>
            </a:r>
            <a:r>
              <a:rPr lang="en-GB" b="0" i="0" dirty="0">
                <a:solidFill>
                  <a:srgbClr val="606060"/>
                </a:solidFill>
                <a:effectLst/>
                <a:latin typeface="Muli"/>
              </a:rPr>
              <a:t> conferences will be opportunities to practice intellectual vulnerability. We will honour our obligation to learn from one another, especially through intergenerational sharing and exchange.</a:t>
            </a:r>
            <a:endParaRPr lang="en-GB" dirty="0"/>
          </a:p>
        </p:txBody>
      </p:sp>
    </p:spTree>
    <p:extLst>
      <p:ext uri="{BB962C8B-B14F-4D97-AF65-F5344CB8AC3E}">
        <p14:creationId xmlns:p14="http://schemas.microsoft.com/office/powerpoint/2010/main" val="28071130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964F8-DA06-6688-24B0-769C263E8806}"/>
              </a:ext>
            </a:extLst>
          </p:cNvPr>
          <p:cNvSpPr>
            <a:spLocks noGrp="1"/>
          </p:cNvSpPr>
          <p:nvPr>
            <p:ph type="title"/>
          </p:nvPr>
        </p:nvSpPr>
        <p:spPr/>
        <p:txBody>
          <a:bodyPr/>
          <a:lstStyle/>
          <a:p>
            <a:r>
              <a:rPr lang="en-GB" dirty="0"/>
              <a:t>Discipline specificity:</a:t>
            </a:r>
            <a:br>
              <a:rPr lang="en-GB" dirty="0"/>
            </a:br>
            <a:r>
              <a:rPr lang="en-GB" dirty="0"/>
              <a:t>‘Doing methods creatively’</a:t>
            </a:r>
          </a:p>
        </p:txBody>
      </p:sp>
      <p:sp>
        <p:nvSpPr>
          <p:cNvPr id="3" name="Content Placeholder 2">
            <a:extLst>
              <a:ext uri="{FF2B5EF4-FFF2-40B4-BE49-F238E27FC236}">
                <a16:creationId xmlns:a16="http://schemas.microsoft.com/office/drawing/2014/main" id="{8B3FD995-EF27-C547-2693-DDB23CE94015}"/>
              </a:ext>
            </a:extLst>
          </p:cNvPr>
          <p:cNvSpPr>
            <a:spLocks noGrp="1"/>
          </p:cNvSpPr>
          <p:nvPr>
            <p:ph idx="1"/>
          </p:nvPr>
        </p:nvSpPr>
        <p:spPr/>
        <p:txBody>
          <a:bodyPr/>
          <a:lstStyle/>
          <a:p>
            <a:endParaRPr lang="en-GB" dirty="0"/>
          </a:p>
          <a:p>
            <a:r>
              <a:rPr lang="en-GB" dirty="0"/>
              <a:t>‘(The authors’) creative approaches to research practices offer an implicit challenge to outmoded preconceptions that the terms ‘method’ and ‘methodology’ imply an attempt to capture, codify and categorise knowledge.’ (Kershaw &amp; Nicholson, 2011; 1)</a:t>
            </a:r>
          </a:p>
        </p:txBody>
      </p:sp>
    </p:spTree>
    <p:extLst>
      <p:ext uri="{BB962C8B-B14F-4D97-AF65-F5344CB8AC3E}">
        <p14:creationId xmlns:p14="http://schemas.microsoft.com/office/powerpoint/2010/main" val="1398424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DDA36-6139-EB08-31EB-B7859859AF30}"/>
              </a:ext>
            </a:extLst>
          </p:cNvPr>
          <p:cNvSpPr>
            <a:spLocks noGrp="1"/>
          </p:cNvSpPr>
          <p:nvPr>
            <p:ph type="title"/>
          </p:nvPr>
        </p:nvSpPr>
        <p:spPr/>
        <p:txBody>
          <a:bodyPr/>
          <a:lstStyle/>
          <a:p>
            <a:r>
              <a:rPr lang="en-GB" dirty="0"/>
              <a:t>Discipline specificity:</a:t>
            </a:r>
            <a:br>
              <a:rPr lang="en-GB" dirty="0"/>
            </a:br>
            <a:r>
              <a:rPr lang="en-GB" dirty="0"/>
              <a:t>‘Doing methods creatively’</a:t>
            </a:r>
          </a:p>
        </p:txBody>
      </p:sp>
      <p:sp>
        <p:nvSpPr>
          <p:cNvPr id="3" name="Content Placeholder 2">
            <a:extLst>
              <a:ext uri="{FF2B5EF4-FFF2-40B4-BE49-F238E27FC236}">
                <a16:creationId xmlns:a16="http://schemas.microsoft.com/office/drawing/2014/main" id="{B0CBC272-BC44-F618-6A99-04226126F8E5}"/>
              </a:ext>
            </a:extLst>
          </p:cNvPr>
          <p:cNvSpPr>
            <a:spLocks noGrp="1"/>
          </p:cNvSpPr>
          <p:nvPr>
            <p:ph idx="1"/>
          </p:nvPr>
        </p:nvSpPr>
        <p:spPr/>
        <p:txBody>
          <a:bodyPr/>
          <a:lstStyle/>
          <a:p>
            <a:endParaRPr lang="en-GB" dirty="0"/>
          </a:p>
          <a:p>
            <a:r>
              <a:rPr lang="en-GB" dirty="0"/>
              <a:t>‘we’…’turn on how research ‘methods’ and ‘methodologies’ might be reconceptualised for theatre and performance studies by thinking philosophically, procedurally and practically about working processes that resit unhelpful dichotomies and fixed binaries which separate embodiment and intuition from intellectual practices, emotional experiences and ways of knowing’ (Kershaw &amp; Nicholson, 2011; 2)</a:t>
            </a:r>
          </a:p>
        </p:txBody>
      </p:sp>
    </p:spTree>
    <p:extLst>
      <p:ext uri="{BB962C8B-B14F-4D97-AF65-F5344CB8AC3E}">
        <p14:creationId xmlns:p14="http://schemas.microsoft.com/office/powerpoint/2010/main" val="18410186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12A53-B54B-AC29-A1A3-3E43B4D6B6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D8B6F2-A73F-6266-0E6C-27DBD174DBDA}"/>
              </a:ext>
            </a:extLst>
          </p:cNvPr>
          <p:cNvSpPr>
            <a:spLocks noGrp="1"/>
          </p:cNvSpPr>
          <p:nvPr>
            <p:ph type="title"/>
          </p:nvPr>
        </p:nvSpPr>
        <p:spPr/>
        <p:txBody>
          <a:bodyPr/>
          <a:lstStyle/>
          <a:p>
            <a:r>
              <a:rPr lang="en-GB" dirty="0"/>
              <a:t>Discipline specificity:</a:t>
            </a:r>
            <a:br>
              <a:rPr lang="en-GB" dirty="0"/>
            </a:br>
            <a:r>
              <a:rPr lang="en-GB" dirty="0"/>
              <a:t>‘Doing methods creatively’</a:t>
            </a:r>
          </a:p>
        </p:txBody>
      </p:sp>
      <p:sp>
        <p:nvSpPr>
          <p:cNvPr id="3" name="Content Placeholder 2">
            <a:extLst>
              <a:ext uri="{FF2B5EF4-FFF2-40B4-BE49-F238E27FC236}">
                <a16:creationId xmlns:a16="http://schemas.microsoft.com/office/drawing/2014/main" id="{BC72A8EC-8D47-1880-4183-5571F6F3E554}"/>
              </a:ext>
            </a:extLst>
          </p:cNvPr>
          <p:cNvSpPr>
            <a:spLocks noGrp="1"/>
          </p:cNvSpPr>
          <p:nvPr>
            <p:ph idx="1"/>
          </p:nvPr>
        </p:nvSpPr>
        <p:spPr/>
        <p:txBody>
          <a:bodyPr/>
          <a:lstStyle/>
          <a:p>
            <a:endParaRPr lang="en-GB" dirty="0"/>
          </a:p>
          <a:p>
            <a:r>
              <a:rPr lang="en-GB" dirty="0"/>
              <a:t>‘..research methods in theatre and performance studies…are about the engaged social-environmental production of systems and the cultural production of flexible research ecologies wherein tacit understandings, inferred practices and theoretical assumptions can be made explicit and can, in turn, be queried and contested.’ </a:t>
            </a:r>
          </a:p>
        </p:txBody>
      </p:sp>
    </p:spTree>
    <p:extLst>
      <p:ext uri="{BB962C8B-B14F-4D97-AF65-F5344CB8AC3E}">
        <p14:creationId xmlns:p14="http://schemas.microsoft.com/office/powerpoint/2010/main" val="2034520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D0B30-0FE3-C50D-EE0D-7160514065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736957-431F-552E-3E9E-95E38950068F}"/>
              </a:ext>
            </a:extLst>
          </p:cNvPr>
          <p:cNvSpPr>
            <a:spLocks noGrp="1"/>
          </p:cNvSpPr>
          <p:nvPr>
            <p:ph type="title"/>
          </p:nvPr>
        </p:nvSpPr>
        <p:spPr/>
        <p:txBody>
          <a:bodyPr/>
          <a:lstStyle/>
          <a:p>
            <a:r>
              <a:rPr lang="en-GB" dirty="0"/>
              <a:t>Discipline specificity:</a:t>
            </a:r>
            <a:br>
              <a:rPr lang="en-GB" dirty="0"/>
            </a:br>
            <a:r>
              <a:rPr lang="en-GB" dirty="0"/>
              <a:t>‘Doing methods creatively’</a:t>
            </a:r>
          </a:p>
        </p:txBody>
      </p:sp>
      <p:sp>
        <p:nvSpPr>
          <p:cNvPr id="3" name="Content Placeholder 2">
            <a:extLst>
              <a:ext uri="{FF2B5EF4-FFF2-40B4-BE49-F238E27FC236}">
                <a16:creationId xmlns:a16="http://schemas.microsoft.com/office/drawing/2014/main" id="{3DDDF065-09E7-3659-26FE-4F54B3E351BA}"/>
              </a:ext>
            </a:extLst>
          </p:cNvPr>
          <p:cNvSpPr>
            <a:spLocks noGrp="1"/>
          </p:cNvSpPr>
          <p:nvPr>
            <p:ph idx="1"/>
          </p:nvPr>
        </p:nvSpPr>
        <p:spPr/>
        <p:txBody>
          <a:bodyPr/>
          <a:lstStyle/>
          <a:p>
            <a:r>
              <a:rPr lang="en-GB" dirty="0"/>
              <a:t>‘...theatre is a discipline that is inherently multidisciplinary in terms of skill-sets say, but also interdisciplinary in its capacity significantly to engage with other disciplines…’ (Kershaw &amp; Nicholson, 2011; 7)</a:t>
            </a:r>
          </a:p>
          <a:p>
            <a:endParaRPr lang="en-GB" dirty="0"/>
          </a:p>
          <a:p>
            <a:r>
              <a:rPr lang="en-GB" dirty="0"/>
              <a:t>‘…Question continually…’ (Kershaw &amp; Nicholson, 2011; 8)</a:t>
            </a:r>
          </a:p>
        </p:txBody>
      </p:sp>
    </p:spTree>
    <p:extLst>
      <p:ext uri="{BB962C8B-B14F-4D97-AF65-F5344CB8AC3E}">
        <p14:creationId xmlns:p14="http://schemas.microsoft.com/office/powerpoint/2010/main" val="1838502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7D2D0-785E-BD12-007B-DCCBDE27B3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28BBB3-5DCB-8BC6-8E1A-43A708F8A6D8}"/>
              </a:ext>
            </a:extLst>
          </p:cNvPr>
          <p:cNvSpPr>
            <a:spLocks noGrp="1"/>
          </p:cNvSpPr>
          <p:nvPr>
            <p:ph type="title"/>
          </p:nvPr>
        </p:nvSpPr>
        <p:spPr/>
        <p:txBody>
          <a:bodyPr/>
          <a:lstStyle/>
          <a:p>
            <a:r>
              <a:rPr lang="en-GB"/>
              <a:t>Discipline specificity:</a:t>
            </a:r>
            <a:br>
              <a:rPr lang="en-GB"/>
            </a:br>
            <a:r>
              <a:rPr lang="en-GB"/>
              <a:t>‘Doing methods creatively’</a:t>
            </a:r>
            <a:endParaRPr lang="en-GB" dirty="0"/>
          </a:p>
        </p:txBody>
      </p:sp>
      <p:sp>
        <p:nvSpPr>
          <p:cNvPr id="3" name="Content Placeholder 2">
            <a:extLst>
              <a:ext uri="{FF2B5EF4-FFF2-40B4-BE49-F238E27FC236}">
                <a16:creationId xmlns:a16="http://schemas.microsoft.com/office/drawing/2014/main" id="{19EA2473-BBDC-BD1E-A723-E31D07B91ED6}"/>
              </a:ext>
            </a:extLst>
          </p:cNvPr>
          <p:cNvSpPr>
            <a:spLocks noGrp="1"/>
          </p:cNvSpPr>
          <p:nvPr>
            <p:ph idx="1"/>
          </p:nvPr>
        </p:nvSpPr>
        <p:spPr/>
        <p:txBody>
          <a:bodyPr/>
          <a:lstStyle/>
          <a:p>
            <a:r>
              <a:rPr lang="en-GB" dirty="0"/>
              <a:t>‘So from the multi-/inter-/trans-disciplinary perspectives of drama theatre and performance research not to know where your project is heading exactly, or even avoiding a methodological tactic in favour of more risky ones, can produce fruitful failures.’ (Kershaw &amp; Nicholson, 2011; 9)</a:t>
            </a:r>
          </a:p>
          <a:p>
            <a:endParaRPr lang="en-GB" dirty="0"/>
          </a:p>
          <a:p>
            <a:r>
              <a:rPr lang="en-GB" dirty="0"/>
              <a:t>If we encounter ‘reflexive unpredictability’ we need to ‘think the unthinkable to achieve the impossible’ (Kershaw &amp; Nicholson, 2011; 10)</a:t>
            </a:r>
          </a:p>
        </p:txBody>
      </p:sp>
    </p:spTree>
    <p:extLst>
      <p:ext uri="{BB962C8B-B14F-4D97-AF65-F5344CB8AC3E}">
        <p14:creationId xmlns:p14="http://schemas.microsoft.com/office/powerpoint/2010/main" val="32712242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9F17-15A7-04B1-82A8-CD4466CAC8D7}"/>
              </a:ext>
            </a:extLst>
          </p:cNvPr>
          <p:cNvSpPr>
            <a:spLocks noGrp="1"/>
          </p:cNvSpPr>
          <p:nvPr>
            <p:ph type="title"/>
          </p:nvPr>
        </p:nvSpPr>
        <p:spPr/>
        <p:txBody>
          <a:bodyPr/>
          <a:lstStyle/>
          <a:p>
            <a:r>
              <a:rPr lang="en-GB" dirty="0"/>
              <a:t>Task for 10</a:t>
            </a:r>
            <a:r>
              <a:rPr lang="en-GB" baseline="30000" dirty="0"/>
              <a:t>th</a:t>
            </a:r>
            <a:r>
              <a:rPr lang="en-GB" dirty="0"/>
              <a:t> February</a:t>
            </a:r>
          </a:p>
        </p:txBody>
      </p:sp>
      <p:sp>
        <p:nvSpPr>
          <p:cNvPr id="3" name="Content Placeholder 2">
            <a:extLst>
              <a:ext uri="{FF2B5EF4-FFF2-40B4-BE49-F238E27FC236}">
                <a16:creationId xmlns:a16="http://schemas.microsoft.com/office/drawing/2014/main" id="{6B9A8E97-4CD9-A430-74B5-CD394912B4F1}"/>
              </a:ext>
            </a:extLst>
          </p:cNvPr>
          <p:cNvSpPr>
            <a:spLocks noGrp="1"/>
          </p:cNvSpPr>
          <p:nvPr>
            <p:ph idx="1"/>
          </p:nvPr>
        </p:nvSpPr>
        <p:spPr/>
        <p:txBody>
          <a:bodyPr>
            <a:normAutofit fontScale="92500" lnSpcReduction="10000"/>
          </a:bodyPr>
          <a:lstStyle/>
          <a:p>
            <a:r>
              <a:rPr lang="en-GB" dirty="0"/>
              <a:t>Read ‘It really connects all participants’ by Jona </a:t>
            </a:r>
            <a:r>
              <a:rPr lang="en-GB" dirty="0" err="1"/>
              <a:t>Jonsdottir</a:t>
            </a:r>
            <a:r>
              <a:rPr lang="en-GB" dirty="0"/>
              <a:t> and </a:t>
            </a:r>
            <a:r>
              <a:rPr lang="en-GB" dirty="0" err="1"/>
              <a:t>Rannveig</a:t>
            </a:r>
            <a:r>
              <a:rPr lang="en-GB" dirty="0"/>
              <a:t> </a:t>
            </a:r>
            <a:r>
              <a:rPr lang="en-GB" dirty="0" err="1"/>
              <a:t>Thorkelsdottir</a:t>
            </a:r>
            <a:r>
              <a:rPr lang="en-GB" dirty="0"/>
              <a:t> from the Research in Drama Education journal:</a:t>
            </a:r>
          </a:p>
          <a:p>
            <a:endParaRPr lang="en-GB" dirty="0"/>
          </a:p>
          <a:p>
            <a:r>
              <a:rPr lang="en-GB" dirty="0">
                <a:hlinkClick r:id="rId2"/>
              </a:rPr>
              <a:t>https://doi-org.ezproxy.uwtsd.ac.uk/10.1080/13569783.2024.2362741</a:t>
            </a:r>
            <a:endParaRPr lang="en-GB" dirty="0"/>
          </a:p>
          <a:p>
            <a:endParaRPr lang="en-GB" dirty="0"/>
          </a:p>
          <a:p>
            <a:r>
              <a:rPr lang="en-GB" dirty="0"/>
              <a:t>Evaluate what methodology, methods, ethics, data collection, dissemination and potential for continued research you </a:t>
            </a:r>
            <a:r>
              <a:rPr lang="en-GB"/>
              <a:t>can identify in the paper.</a:t>
            </a:r>
            <a:endParaRPr lang="en-GB" dirty="0"/>
          </a:p>
          <a:p>
            <a:endParaRPr lang="en-GB" dirty="0"/>
          </a:p>
          <a:p>
            <a:r>
              <a:rPr lang="en-GB" sz="1600" b="0" i="0" dirty="0">
                <a:solidFill>
                  <a:srgbClr val="333333"/>
                </a:solidFill>
                <a:effectLst/>
                <a:latin typeface="Open Sans" panose="020B0606030504020204" pitchFamily="34" charset="0"/>
              </a:rPr>
              <a:t>Jónsdóttir, J. G., &amp; </a:t>
            </a:r>
            <a:r>
              <a:rPr lang="en-GB" sz="1600" b="0" i="0" dirty="0" err="1">
                <a:solidFill>
                  <a:srgbClr val="333333"/>
                </a:solidFill>
                <a:effectLst/>
                <a:latin typeface="Open Sans" panose="020B0606030504020204" pitchFamily="34" charset="0"/>
              </a:rPr>
              <a:t>Thorkelsdóttir</a:t>
            </a:r>
            <a:r>
              <a:rPr lang="en-GB" sz="1600" b="0" i="0" dirty="0">
                <a:solidFill>
                  <a:srgbClr val="333333"/>
                </a:solidFill>
                <a:effectLst/>
                <a:latin typeface="Open Sans" panose="020B0606030504020204" pitchFamily="34" charset="0"/>
              </a:rPr>
              <a:t>, R. B. (2024). “It really connects all participants” example of a </a:t>
            </a:r>
            <a:r>
              <a:rPr lang="en-GB" sz="1600" b="0" i="0" dirty="0" err="1">
                <a:solidFill>
                  <a:srgbClr val="333333"/>
                </a:solidFill>
                <a:effectLst/>
                <a:latin typeface="Open Sans" panose="020B0606030504020204" pitchFamily="34" charset="0"/>
              </a:rPr>
              <a:t>playbuilding</a:t>
            </a:r>
            <a:r>
              <a:rPr lang="en-GB" sz="1600" b="0" i="0" dirty="0">
                <a:solidFill>
                  <a:srgbClr val="333333"/>
                </a:solidFill>
                <a:effectLst/>
                <a:latin typeface="Open Sans" panose="020B0606030504020204" pitchFamily="34" charset="0"/>
              </a:rPr>
              <a:t> process through youth theatre-based competition in Iceland. </a:t>
            </a:r>
            <a:r>
              <a:rPr lang="en-GB" sz="1600" b="0" i="1" dirty="0">
                <a:solidFill>
                  <a:srgbClr val="333333"/>
                </a:solidFill>
                <a:effectLst/>
                <a:latin typeface="Open Sans" panose="020B0606030504020204" pitchFamily="34" charset="0"/>
              </a:rPr>
              <a:t>Research in Drama Education: The Journal of Applied Theatre and Performance</a:t>
            </a:r>
            <a:r>
              <a:rPr lang="en-GB" sz="1600" b="0" i="0" dirty="0">
                <a:solidFill>
                  <a:srgbClr val="333333"/>
                </a:solidFill>
                <a:effectLst/>
                <a:latin typeface="Open Sans" panose="020B0606030504020204" pitchFamily="34" charset="0"/>
              </a:rPr>
              <a:t>, 1–15. https://doi-org.ezproxy.uwtsd.ac.uk/10.1080/13569783.2024.2362741</a:t>
            </a:r>
            <a:r>
              <a:rPr lang="en-GB" sz="1600" dirty="0"/>
              <a:t> </a:t>
            </a:r>
          </a:p>
        </p:txBody>
      </p:sp>
    </p:spTree>
    <p:extLst>
      <p:ext uri="{BB962C8B-B14F-4D97-AF65-F5344CB8AC3E}">
        <p14:creationId xmlns:p14="http://schemas.microsoft.com/office/powerpoint/2010/main" val="3521614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10A21-81F1-7D32-551F-67331278132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431DB256-9B50-A016-B460-EF4B7151590D}"/>
              </a:ext>
            </a:extLst>
          </p:cNvPr>
          <p:cNvSpPr>
            <a:spLocks noGrp="1"/>
          </p:cNvSpPr>
          <p:nvPr>
            <p:ph idx="1"/>
          </p:nvPr>
        </p:nvSpPr>
        <p:spPr/>
        <p:txBody>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sz="1800" kern="100" dirty="0">
                <a:effectLst/>
                <a:latin typeface="Aptos" panose="020B0004020202020204" pitchFamily="34" charset="0"/>
                <a:ea typeface="DengXian" panose="02010600030101010101" pitchFamily="2" charset="-122"/>
                <a:cs typeface="Times New Roman" panose="02020603050405020304" pitchFamily="18" charset="0"/>
              </a:rPr>
              <a:t>Dyce, J.A. and Williams, U. (2014)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Research methodologies</a:t>
            </a:r>
            <a:r>
              <a:rPr lang="en-GB" sz="1800" i="1"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 an introduction to quantitative research</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Edmonton, AB: Uzma Williams.</a:t>
            </a:r>
          </a:p>
          <a:p>
            <a:r>
              <a:rPr lang="en-GB" sz="1800" dirty="0"/>
              <a:t>Kershaw, B. &amp; Nicholson, H. (2011) </a:t>
            </a:r>
            <a:r>
              <a:rPr lang="en-GB" sz="1800" i="1" dirty="0"/>
              <a:t>Research Methods in theatre and performance</a:t>
            </a:r>
            <a:r>
              <a:rPr lang="en-GB" sz="1800" dirty="0"/>
              <a:t>. Edinburgh; Edinburgh University Press.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Pullin, W., Dyce, J.A. and Williams, U. (2014)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Research methodologies</a:t>
            </a:r>
            <a:r>
              <a:rPr lang="en-GB" sz="1800" i="1"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 an introduction to qualitative research</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Edmonton, AB: Uzma Williams.</a:t>
            </a:r>
          </a:p>
          <a:p>
            <a:endParaRPr lang="en-GB" dirty="0"/>
          </a:p>
        </p:txBody>
      </p:sp>
    </p:spTree>
    <p:extLst>
      <p:ext uri="{BB962C8B-B14F-4D97-AF65-F5344CB8AC3E}">
        <p14:creationId xmlns:p14="http://schemas.microsoft.com/office/powerpoint/2010/main" val="3373297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304</TotalTime>
  <Words>2175</Words>
  <Application>Microsoft Office PowerPoint</Application>
  <PresentationFormat>Widescreen</PresentationFormat>
  <Paragraphs>197</Paragraphs>
  <Slides>29</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-apple-system</vt:lpstr>
      <vt:lpstr>Google Sans</vt:lpstr>
      <vt:lpstr>Muli</vt:lpstr>
      <vt:lpstr>Aptos</vt:lpstr>
      <vt:lpstr>Aptos Display</vt:lpstr>
      <vt:lpstr>Arial</vt:lpstr>
      <vt:lpstr>Open Sans</vt:lpstr>
      <vt:lpstr>Times New Roman</vt:lpstr>
      <vt:lpstr>Office Theme</vt:lpstr>
      <vt:lpstr>Applied Theatre Research</vt:lpstr>
      <vt:lpstr>Presentations </vt:lpstr>
      <vt:lpstr>Manifesto</vt:lpstr>
      <vt:lpstr>Manifesto</vt:lpstr>
      <vt:lpstr>Manifesto</vt:lpstr>
      <vt:lpstr>Connections: From Why Social Research? </vt:lpstr>
      <vt:lpstr>Methodology</vt:lpstr>
      <vt:lpstr>Broad Definitions</vt:lpstr>
      <vt:lpstr>More in-depth Examples</vt:lpstr>
      <vt:lpstr>More in-depth Examples</vt:lpstr>
      <vt:lpstr>Words:  Ontology + Epistemology – some quick definitions</vt:lpstr>
      <vt:lpstr>Ontology, Epistemology &amp; Methodology Then crazy + wonderful philosophy</vt:lpstr>
      <vt:lpstr>Qualitative research style</vt:lpstr>
      <vt:lpstr>What tools can we use? (basic)</vt:lpstr>
      <vt:lpstr>Quantitative research style</vt:lpstr>
      <vt:lpstr>Quantitative research style</vt:lpstr>
      <vt:lpstr>Quantitative research</vt:lpstr>
      <vt:lpstr>Good Ethics</vt:lpstr>
      <vt:lpstr>Discipline specificity</vt:lpstr>
      <vt:lpstr>Discipline specificity</vt:lpstr>
      <vt:lpstr>Discipline specificity</vt:lpstr>
      <vt:lpstr>Discipline specificity</vt:lpstr>
      <vt:lpstr>Discipline specificity: ‘Doing methods creatively’</vt:lpstr>
      <vt:lpstr>Discipline specificity: ‘Doing methods creatively’</vt:lpstr>
      <vt:lpstr>Discipline specificity: ‘Doing methods creatively’</vt:lpstr>
      <vt:lpstr>Discipline specificity: ‘Doing methods creatively’</vt:lpstr>
      <vt:lpstr>Discipline specificity: ‘Doing methods creatively’</vt:lpstr>
      <vt:lpstr>Task for 10th February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2025-02-02T17:06:04Z</dcterms:created>
  <dcterms:modified xsi:type="dcterms:W3CDTF">2025-02-03T10:44:32Z</dcterms:modified>
</cp:coreProperties>
</file>