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4995" autoAdjust="0"/>
    <p:restoredTop sz="94343" autoAdjust="0"/>
  </p:normalViewPr>
  <p:slideViewPr>
    <p:cSldViewPr snapToGrid="0">
      <p:cViewPr varScale="1">
        <p:scale>
          <a:sx n="40" d="100"/>
          <a:sy n="40" d="100"/>
        </p:scale>
        <p:origin x="-120" y="-330"/>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76B8B-B52A-4DD7-B9D8-8E2BFA79E22B}" type="datetimeFigureOut">
              <a:rPr lang="en-GB" smtClean="0"/>
              <a:pPr/>
              <a:t>21/10/2023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CC779-E3A0-4548-996B-C94535DF45BE}" type="slidenum">
              <a:rPr lang="en-GB" smtClean="0"/>
              <a:pPr/>
              <a:t>‹#›</a:t>
            </a:fld>
            <a:endParaRPr lang="en-GB"/>
          </a:p>
        </p:txBody>
      </p:sp>
    </p:spTree>
    <p:extLst>
      <p:ext uri="{BB962C8B-B14F-4D97-AF65-F5344CB8AC3E}">
        <p14:creationId xmlns="" xmlns:p14="http://schemas.microsoft.com/office/powerpoint/2010/main" val="323027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2</a:t>
            </a:fld>
            <a:endParaRPr lang="en-GB"/>
          </a:p>
        </p:txBody>
      </p:sp>
    </p:spTree>
    <p:extLst>
      <p:ext uri="{BB962C8B-B14F-4D97-AF65-F5344CB8AC3E}">
        <p14:creationId xmlns="" xmlns:p14="http://schemas.microsoft.com/office/powerpoint/2010/main" val="854080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presentation is mainly describing the importance and roles of hospitality services and guest services in the hotel industry. The guest and hotel services of Hotel</a:t>
            </a:r>
            <a:r>
              <a:rPr lang="en-GB" sz="1200" b="1" kern="1200" dirty="0" smtClean="0">
                <a:solidFill>
                  <a:schemeClr val="tx1"/>
                </a:solidFill>
                <a:effectLst/>
                <a:latin typeface="+mn-lt"/>
                <a:ea typeface="+mn-ea"/>
                <a:cs typeface="+mn-cs"/>
              </a:rPr>
              <a:t> Indigo</a:t>
            </a:r>
            <a:r>
              <a:rPr lang="en-GB" sz="1200" kern="1200" dirty="0" smtClean="0">
                <a:solidFill>
                  <a:schemeClr val="tx1"/>
                </a:solidFill>
                <a:effectLst/>
                <a:latin typeface="+mn-lt"/>
                <a:ea typeface="+mn-ea"/>
                <a:cs typeface="+mn-cs"/>
              </a:rPr>
              <a:t> are going to be discussed in this research study, which is from InterContinental Hotels Group PLC. The Hotel Indigo Liverpool is based on colourful characters based on historical background and provides business for their neighbourhood.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3</a:t>
            </a:fld>
            <a:endParaRPr lang="en-GB"/>
          </a:p>
        </p:txBody>
      </p:sp>
    </p:spTree>
    <p:extLst>
      <p:ext uri="{BB962C8B-B14F-4D97-AF65-F5344CB8AC3E}">
        <p14:creationId xmlns="" xmlns:p14="http://schemas.microsoft.com/office/powerpoint/2010/main" val="2238616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Hotel Indigo brand is mainly a collection of high-quality boutique hotels based in a fine location. This hotel was launched in 2004 based on different locations from New York to Hong Kong (IHG, 2023). Hotel Indigo is a chain of individually owned small boutiques that is a part of IHG hotels and resorts. They have opened a museum, visual treasures and an endless gallery; provide comfortable beds for their customers (FitzGerald, 2023). The first branch of this hotel opened in Atlanta, Georgia in October 2004 and its second location was in Chicago in the year of 2005. Hotel Indigo is part of InterContinental Hotels groups; they have opened their stores among 115 units (IHG, 2023). </a:t>
            </a:r>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4</a:t>
            </a:fld>
            <a:endParaRPr lang="en-GB"/>
          </a:p>
        </p:txBody>
      </p:sp>
    </p:spTree>
    <p:extLst>
      <p:ext uri="{BB962C8B-B14F-4D97-AF65-F5344CB8AC3E}">
        <p14:creationId xmlns="" xmlns:p14="http://schemas.microsoft.com/office/powerpoint/2010/main" val="661435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revenue rate of IHG group was US$3.892 billion in 2022, the operating income rate was US$628 million for the year 2022.  The net income was around US$350 million in the year 2022 (Statista, 2023). In December 2021, there were approximately 130 hotel Indigo properties along with 16343 rooms available. The total number of employees is 325000 as of 2023 (IHG, 2023). Their newest hotels are based on the Galapagos, Melbourne on Finders, Tokyo Shibuya and Alishan. Hotel Indigo Liverpool is a five-star hotel that delivers proper services to their customers and they have a proper aim to deliver proper accommodation and service and develop a customer engagement rate (Hsu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2022).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0CC779-E3A0-4548-996B-C94535DF45BE}" type="slidenum">
              <a:rPr lang="en-GB" smtClean="0"/>
              <a:pPr/>
              <a:t>5</a:t>
            </a:fld>
            <a:endParaRPr lang="en-GB"/>
          </a:p>
        </p:txBody>
      </p:sp>
    </p:spTree>
    <p:extLst>
      <p:ext uri="{BB962C8B-B14F-4D97-AF65-F5344CB8AC3E}">
        <p14:creationId xmlns="" xmlns:p14="http://schemas.microsoft.com/office/powerpoint/2010/main" val="2390914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main consumers of Hotel Indigo are mainly based on experienced guests and business travellers along with their three distinct brands. As per the comment of </a:t>
            </a:r>
            <a:r>
              <a:rPr lang="en-GB" sz="1200" kern="1200" dirty="0" err="1" smtClean="0">
                <a:solidFill>
                  <a:schemeClr val="tx1"/>
                </a:solidFill>
                <a:effectLst/>
                <a:latin typeface="+mn-lt"/>
                <a:ea typeface="+mn-ea"/>
                <a:cs typeface="+mn-cs"/>
              </a:rPr>
              <a:t>Soloman</a:t>
            </a:r>
            <a:r>
              <a:rPr lang="en-GB" sz="1200" kern="1200" dirty="0" smtClean="0">
                <a:solidFill>
                  <a:schemeClr val="tx1"/>
                </a:solidFill>
                <a:effectLst/>
                <a:latin typeface="+mn-lt"/>
                <a:ea typeface="+mn-ea"/>
                <a:cs typeface="+mn-cs"/>
              </a:rPr>
              <a:t> (2021), they are following brand positioning by monitoring the luxurious parts worldwide, including major cities, choosing higher standards for getting luxurious service delivery purposes. Other target consumers of this hotel include retirees, vacationers, families, solo travellers and advertisers. In the thoughts of Walker (2021), most of the customers are choosing this hotel based on its architecture, and higher customer service rate.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6</a:t>
            </a:fld>
            <a:endParaRPr lang="en-GB"/>
          </a:p>
        </p:txBody>
      </p:sp>
    </p:spTree>
    <p:extLst>
      <p:ext uri="{BB962C8B-B14F-4D97-AF65-F5344CB8AC3E}">
        <p14:creationId xmlns="" xmlns:p14="http://schemas.microsoft.com/office/powerpoint/2010/main" val="2182287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They are conducting various events to influence customers; they are offering a meeting room for all customers that is based on unique work and effective social spaces for building a kind of local experience. In the UK, Hotel Indigo has 13 different hotels that are based on unique designs and proper delivery services for their respective consumers (IHG, 2023). Various factors are affecting consumers in the time of selection of hotels that are mainly based on amenities, location, price, services, reputation, reviews and rooms. By delivering products at competitive prices, offering an outstanding food menu, modern room booking facilities and discount offers Hotel Indigo is playing a significant role in attracting customers (Ord and Behr, 2023).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7</a:t>
            </a:fld>
            <a:endParaRPr lang="en-GB"/>
          </a:p>
        </p:txBody>
      </p:sp>
    </p:spTree>
    <p:extLst>
      <p:ext uri="{BB962C8B-B14F-4D97-AF65-F5344CB8AC3E}">
        <p14:creationId xmlns="" xmlns:p14="http://schemas.microsoft.com/office/powerpoint/2010/main" val="4158099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t>
            </a:r>
            <a:r>
              <a:rPr lang="en-GB" sz="1200" b="1" kern="1200" dirty="0" smtClean="0">
                <a:solidFill>
                  <a:schemeClr val="tx1"/>
                </a:solidFill>
                <a:effectLst/>
                <a:latin typeface="+mn-lt"/>
                <a:ea typeface="+mn-ea"/>
                <a:cs typeface="+mn-cs"/>
              </a:rPr>
              <a:t>nature</a:t>
            </a:r>
            <a:r>
              <a:rPr lang="en-GB" sz="1200" kern="1200" dirty="0" smtClean="0">
                <a:solidFill>
                  <a:schemeClr val="tx1"/>
                </a:solidFill>
                <a:effectLst/>
                <a:latin typeface="+mn-lt"/>
                <a:ea typeface="+mn-ea"/>
                <a:cs typeface="+mn-cs"/>
              </a:rPr>
              <a:t> of this hotel is based on lots of different personalities; they provide comfort and character and deliver proper spirit for their neighbourhoods. This hotel has a proper structure, every wall of Hotel Indigo tells a story of tradition, places and experience. They are </a:t>
            </a:r>
            <a:r>
              <a:rPr lang="en-GB" sz="1200" b="1" kern="1200" dirty="0" smtClean="0">
                <a:solidFill>
                  <a:schemeClr val="tx1"/>
                </a:solidFill>
                <a:effectLst/>
                <a:latin typeface="+mn-lt"/>
                <a:ea typeface="+mn-ea"/>
                <a:cs typeface="+mn-cs"/>
              </a:rPr>
              <a:t>offering</a:t>
            </a:r>
            <a:r>
              <a:rPr lang="en-GB" sz="1200" kern="1200" dirty="0" smtClean="0">
                <a:solidFill>
                  <a:schemeClr val="tx1"/>
                </a:solidFill>
                <a:effectLst/>
                <a:latin typeface="+mn-lt"/>
                <a:ea typeface="+mn-ea"/>
                <a:cs typeface="+mn-cs"/>
              </a:rPr>
              <a:t> an inclusive environment and delivering flexible spaces for the development of neighbourhood spirit (IHG, 2023). This hotel is the heart of the neighbourhood, the sources of ingredients are collected from nearby farms, local artists do installation and they celebrate tradition and taste for their communities. As commented by </a:t>
            </a:r>
            <a:r>
              <a:rPr lang="en-GB" sz="1200" kern="1200" dirty="0" err="1" smtClean="0">
                <a:solidFill>
                  <a:schemeClr val="tx1"/>
                </a:solidFill>
                <a:effectLst/>
                <a:latin typeface="+mn-lt"/>
                <a:ea typeface="+mn-ea"/>
                <a:cs typeface="+mn-cs"/>
              </a:rPr>
              <a:t>Gallan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(2021), they offer sanitized bathrooms with personality and mainly provide spa-insider bathrooms. Those bathrooms are mainly based on preen, primo and glass-enclosed walk-in showers, well-defined mirrors and handheld showerheads all of these items have inspired the charm of the local community.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8</a:t>
            </a:fld>
            <a:endParaRPr lang="en-GB"/>
          </a:p>
        </p:txBody>
      </p:sp>
    </p:spTree>
    <p:extLst>
      <p:ext uri="{BB962C8B-B14F-4D97-AF65-F5344CB8AC3E}">
        <p14:creationId xmlns="" xmlns:p14="http://schemas.microsoft.com/office/powerpoint/2010/main" val="3221552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 per the comments of </a:t>
            </a:r>
            <a:r>
              <a:rPr lang="en-GB" sz="1200" kern="1200" dirty="0" err="1" smtClean="0">
                <a:solidFill>
                  <a:schemeClr val="tx1"/>
                </a:solidFill>
                <a:effectLst/>
                <a:latin typeface="+mn-lt"/>
                <a:ea typeface="+mn-ea"/>
                <a:cs typeface="+mn-cs"/>
              </a:rPr>
              <a:t>Dwesar</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Sahoo</a:t>
            </a:r>
            <a:r>
              <a:rPr lang="en-GB" sz="1200" kern="1200" dirty="0" smtClean="0">
                <a:solidFill>
                  <a:schemeClr val="tx1"/>
                </a:solidFill>
                <a:effectLst/>
                <a:latin typeface="+mn-lt"/>
                <a:ea typeface="+mn-ea"/>
                <a:cs typeface="+mn-cs"/>
              </a:rPr>
              <a:t> (2022), hotel industries are offering hospitality services, food and beverage industries, Hotels, and tourism associations. Along with this, their hotel bedrooms are based on proper design.  The </a:t>
            </a:r>
            <a:r>
              <a:rPr lang="en-GB" sz="1200" b="1" kern="1200" dirty="0" smtClean="0">
                <a:solidFill>
                  <a:schemeClr val="tx1"/>
                </a:solidFill>
                <a:effectLst/>
                <a:latin typeface="+mn-lt"/>
                <a:ea typeface="+mn-ea"/>
                <a:cs typeface="+mn-cs"/>
              </a:rPr>
              <a:t>facilities</a:t>
            </a:r>
            <a:r>
              <a:rPr lang="en-GB" sz="1200" kern="1200" dirty="0" smtClean="0">
                <a:solidFill>
                  <a:schemeClr val="tx1"/>
                </a:solidFill>
                <a:effectLst/>
                <a:latin typeface="+mn-lt"/>
                <a:ea typeface="+mn-ea"/>
                <a:cs typeface="+mn-cs"/>
              </a:rPr>
              <a:t> of Hotel Indigo are based on proper Wi-Fi facilities, and a 24-hour fitness centre (IHG, 2023). Their services are based on business services that help to stay productive, connected and energized in the time of spending time in this hotel (Rodríguez-</a:t>
            </a:r>
            <a:r>
              <a:rPr lang="en-GB" sz="1200" kern="1200" dirty="0" err="1" smtClean="0">
                <a:solidFill>
                  <a:schemeClr val="tx1"/>
                </a:solidFill>
                <a:effectLst/>
                <a:latin typeface="+mn-lt"/>
                <a:ea typeface="+mn-ea"/>
                <a:cs typeface="+mn-cs"/>
              </a:rPr>
              <a:t>Antón</a:t>
            </a:r>
            <a:r>
              <a:rPr lang="en-GB" sz="1200" kern="1200" dirty="0" smtClean="0">
                <a:solidFill>
                  <a:schemeClr val="tx1"/>
                </a:solidFill>
                <a:effectLst/>
                <a:latin typeface="+mn-lt"/>
                <a:ea typeface="+mn-ea"/>
                <a:cs typeface="+mn-cs"/>
              </a:rPr>
              <a:t> and Alonso-Almeida, 2019). They are providing a sitting zone for socializing purposes and providing creative gathering places. They provide services for meetings, gatherings, weddings, and celebration purposes for their customers (</a:t>
            </a:r>
            <a:r>
              <a:rPr lang="en-GB" sz="1200" kern="1200" dirty="0" err="1" smtClean="0">
                <a:solidFill>
                  <a:schemeClr val="tx1"/>
                </a:solidFill>
                <a:effectLst/>
                <a:latin typeface="+mn-lt"/>
                <a:ea typeface="+mn-ea"/>
                <a:cs typeface="+mn-cs"/>
              </a:rPr>
              <a:t>Górska-Warsewicz</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Kulykovets</a:t>
            </a:r>
            <a:r>
              <a:rPr lang="en-GB" sz="1200" kern="1200" dirty="0" smtClean="0">
                <a:solidFill>
                  <a:schemeClr val="tx1"/>
                </a:solidFill>
                <a:effectLst/>
                <a:latin typeface="+mn-lt"/>
                <a:ea typeface="+mn-ea"/>
                <a:cs typeface="+mn-cs"/>
              </a:rPr>
              <a:t>, 2020).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9</a:t>
            </a:fld>
            <a:endParaRPr lang="en-GB"/>
          </a:p>
        </p:txBody>
      </p:sp>
    </p:spTree>
    <p:extLst>
      <p:ext uri="{BB962C8B-B14F-4D97-AF65-F5344CB8AC3E}">
        <p14:creationId xmlns="" xmlns:p14="http://schemas.microsoft.com/office/powerpoint/2010/main" val="2260968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Great hospitality services help to welcome guests and deliver customers proper values for motivating them to come back again and recommend others for business. As per the comment of </a:t>
            </a:r>
            <a:r>
              <a:rPr lang="en-GB" sz="1200" kern="1200" dirty="0" err="1" smtClean="0">
                <a:solidFill>
                  <a:schemeClr val="tx1"/>
                </a:solidFill>
                <a:effectLst/>
                <a:latin typeface="+mn-lt"/>
                <a:ea typeface="+mn-ea"/>
                <a:cs typeface="+mn-cs"/>
              </a:rPr>
              <a:t>Borghi</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(2023), it is leading to long-term financial development and they are creating an enjoyable atmosphere for feeling consumer comfortable. Hospitality plays a crucial role in creating a customer base. As stated by </a:t>
            </a:r>
            <a:r>
              <a:rPr lang="en-GB" sz="1200" kern="1200" dirty="0" err="1" smtClean="0">
                <a:solidFill>
                  <a:schemeClr val="tx1"/>
                </a:solidFill>
                <a:effectLst/>
                <a:latin typeface="+mn-lt"/>
                <a:ea typeface="+mn-ea"/>
                <a:cs typeface="+mn-cs"/>
              </a:rPr>
              <a:t>Agustia</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(2023), the needs of the customers from hotels are based on basic and primary amenities, including proper Wi-Fi connection, clean room, and complimentary toiletries.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10</a:t>
            </a:fld>
            <a:endParaRPr lang="en-GB"/>
          </a:p>
        </p:txBody>
      </p:sp>
    </p:spTree>
    <p:extLst>
      <p:ext uri="{BB962C8B-B14F-4D97-AF65-F5344CB8AC3E}">
        <p14:creationId xmlns="" xmlns:p14="http://schemas.microsoft.com/office/powerpoint/2010/main" val="1637470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Hotel Indigo offers personalized service, offering attentive service and delivering on time to attract customers. As per the comment of Tran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(2019), Hotel Indigo needs to survey their customers and needs to analyse customer feedback with the help of this survey. Hotel Indigo is meeting the needs of the customers by building a proper customer-focused culture, analysing reviews, listening to the customers' feedback, solving problems of customers and proper interaction with the customers (TripAdvisor, 2023).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11</a:t>
            </a:fld>
            <a:endParaRPr lang="en-GB"/>
          </a:p>
        </p:txBody>
      </p:sp>
    </p:spTree>
    <p:extLst>
      <p:ext uri="{BB962C8B-B14F-4D97-AF65-F5344CB8AC3E}">
        <p14:creationId xmlns="" xmlns:p14="http://schemas.microsoft.com/office/powerpoint/2010/main" val="3331812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importance of the hotel industry has been discussed in this research study and the overview of Hotel Indigo has been determined. The main consumers of Hotel Indigo have been determined and the nature, scope and guest services of Hotel Indigo have been determined in this research study.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0CC779-E3A0-4548-996B-C94535DF45BE}" type="slidenum">
              <a:rPr lang="en-GB" smtClean="0"/>
              <a:pPr/>
              <a:t>12</a:t>
            </a:fld>
            <a:endParaRPr lang="en-GB"/>
          </a:p>
        </p:txBody>
      </p:sp>
    </p:spTree>
    <p:extLst>
      <p:ext uri="{BB962C8B-B14F-4D97-AF65-F5344CB8AC3E}">
        <p14:creationId xmlns="" xmlns:p14="http://schemas.microsoft.com/office/powerpoint/2010/main" val="262957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a:lstStyle/>
          <a:p>
            <a:fld id="{2C953D1C-49F9-487F-9FBA-4F2A54DE2ECA}" type="slidenum">
              <a:rPr lang="en-IN" smtClean="0"/>
              <a:pPr/>
              <a:t>‹#›</a:t>
            </a:fld>
            <a:endParaRPr lang="en-IN"/>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66400" y="6416676"/>
            <a:ext cx="1016000" cy="365125"/>
          </a:xfrm>
        </p:spPr>
        <p:txBody>
          <a:bodyPr/>
          <a:lstStyle/>
          <a:p>
            <a:fld id="{2C953D1C-49F9-487F-9FBA-4F2A54DE2ECA}" type="slidenum">
              <a:rPr lang="en-IN" smtClean="0"/>
              <a:pPr/>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059BE9-69A7-49A5-BF2E-1A5D686FF523}" type="datetimeFigureOut">
              <a:rPr lang="en-IN" smtClean="0"/>
              <a:pPr/>
              <a:t>21-10-2023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953D1C-49F9-487F-9FBA-4F2A54DE2ECA}"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6059BE9-69A7-49A5-BF2E-1A5D686FF523}" type="datetimeFigureOut">
              <a:rPr lang="en-IN" smtClean="0"/>
              <a:pPr/>
              <a:t>21-10-2023</a:t>
            </a:fld>
            <a:endParaRPr lang="en-IN"/>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IN"/>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C953D1C-49F9-487F-9FBA-4F2A54DE2ECA}" type="slidenum">
              <a:rPr lang="en-IN" smtClean="0"/>
              <a:pPr/>
              <a:t>‹#›</a:t>
            </a:fld>
            <a:endParaRPr lang="en-IN"/>
          </a:p>
        </p:txBody>
      </p:sp>
    </p:spTree>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AD9694-D618-A26E-B5D4-F86616CBA6D5}"/>
              </a:ext>
            </a:extLst>
          </p:cNvPr>
          <p:cNvSpPr>
            <a:spLocks noGrp="1"/>
          </p:cNvSpPr>
          <p:nvPr>
            <p:ph type="ctrTitle"/>
          </p:nvPr>
        </p:nvSpPr>
        <p:spPr>
          <a:xfrm>
            <a:off x="344092" y="6514895"/>
            <a:ext cx="9243791" cy="1646302"/>
          </a:xfrm>
        </p:spPr>
        <p:txBody>
          <a:bodyPr>
            <a:noAutofit/>
          </a:bodyPr>
          <a:lstStyle/>
          <a:p>
            <a:pPr algn="ctr" rtl="0">
              <a:spcBef>
                <a:spcPts val="0"/>
              </a:spcBef>
              <a:spcAft>
                <a:spcPts val="0"/>
              </a:spcAft>
            </a:pPr>
            <a:r>
              <a:rPr lang="en-US" sz="4000" b="1" i="0" u="none" strike="noStrike" dirty="0">
                <a:solidFill>
                  <a:srgbClr val="000000"/>
                </a:solidFill>
                <a:effectLst/>
                <a:latin typeface="Times New Roman" panose="02020603050405020304" pitchFamily="18" charset="0"/>
                <a:cs typeface="Times New Roman" panose="02020603050405020304" pitchFamily="18" charset="0"/>
              </a:rPr>
              <a:t/>
            </a:r>
            <a:br>
              <a:rPr lang="en-US" sz="4000" b="1" i="0" u="none" strike="noStrike" dirty="0">
                <a:solidFill>
                  <a:srgbClr val="000000"/>
                </a:solidFill>
                <a:effectLst/>
                <a:latin typeface="Times New Roman" panose="02020603050405020304" pitchFamily="18" charset="0"/>
                <a:cs typeface="Times New Roman" panose="02020603050405020304" pitchFamily="18" charset="0"/>
              </a:rPr>
            </a:br>
            <a:r>
              <a:rPr lang="en-US" sz="4000" b="0" dirty="0">
                <a:effectLst/>
                <a:latin typeface="Times New Roman" panose="02020603050405020304" pitchFamily="18" charset="0"/>
                <a:cs typeface="Times New Roman" panose="02020603050405020304" pitchFamily="18" charset="0"/>
              </a:rPr>
              <a:t/>
            </a:r>
            <a:br>
              <a:rPr lang="en-US" sz="4000" b="0" dirty="0">
                <a:effectLst/>
                <a:latin typeface="Times New Roman" panose="02020603050405020304" pitchFamily="18" charset="0"/>
                <a:cs typeface="Times New Roman" panose="02020603050405020304" pitchFamily="18" charset="0"/>
              </a:rPr>
            </a:br>
            <a:r>
              <a:rPr lang="en-US" sz="4000" b="0" dirty="0">
                <a:effectLst/>
                <a:latin typeface="Times New Roman" panose="02020603050405020304" pitchFamily="18" charset="0"/>
                <a:cs typeface="Times New Roman" panose="02020603050405020304" pitchFamily="18" charset="0"/>
              </a:rPr>
              <a:t/>
            </a:r>
            <a:br>
              <a:rPr lang="en-US" sz="4000" b="0" dirty="0">
                <a:effectLst/>
                <a:latin typeface="Times New Roman" panose="02020603050405020304" pitchFamily="18" charset="0"/>
                <a:cs typeface="Times New Roman" panose="02020603050405020304" pitchFamily="18" charset="0"/>
              </a:rPr>
            </a:br>
            <a:r>
              <a:rPr lang="en-US" sz="2800" b="1" dirty="0">
                <a:solidFill>
                  <a:schemeClr val="tx1"/>
                </a:solidFill>
                <a:latin typeface="Times New Roman" panose="02020603050405020304" pitchFamily="18" charset="0"/>
                <a:cs typeface="Times New Roman" panose="02020603050405020304" pitchFamily="18" charset="0"/>
              </a:rPr>
              <a:t/>
            </a:r>
            <a:br>
              <a:rPr lang="en-US" sz="2800" b="1" dirty="0">
                <a:solidFill>
                  <a:schemeClr val="tx1"/>
                </a:solidFill>
                <a:latin typeface="Times New Roman" panose="02020603050405020304" pitchFamily="18" charset="0"/>
                <a:cs typeface="Times New Roman" panose="02020603050405020304" pitchFamily="18" charset="0"/>
              </a:rPr>
            </a:br>
            <a:r>
              <a:rPr lang="en-US" sz="4000" dirty="0">
                <a:solidFill>
                  <a:srgbClr val="000000"/>
                </a:solidFill>
                <a:latin typeface="Times New Roman" panose="02020603050405020304" pitchFamily="18" charset="0"/>
                <a:cs typeface="Times New Roman" panose="02020603050405020304" pitchFamily="18" charset="0"/>
              </a:rPr>
              <a:t/>
            </a:r>
            <a:br>
              <a:rPr lang="en-US" sz="4000" dirty="0">
                <a:solidFill>
                  <a:srgbClr val="000000"/>
                </a:solidFill>
                <a:latin typeface="Times New Roman" panose="02020603050405020304" pitchFamily="18" charset="0"/>
                <a:cs typeface="Times New Roman" panose="02020603050405020304" pitchFamily="18" charset="0"/>
              </a:rPr>
            </a:br>
            <a:r>
              <a:rPr lang="en-US" sz="4000" b="0" dirty="0">
                <a:effectLst/>
                <a:latin typeface="Times New Roman" panose="02020603050405020304" pitchFamily="18" charset="0"/>
                <a:cs typeface="Times New Roman" panose="02020603050405020304" pitchFamily="18" charset="0"/>
              </a:rPr>
              <a:t/>
            </a:r>
            <a:br>
              <a:rPr lang="en-US" sz="4000" b="0" dirty="0">
                <a:effectLst/>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
            </a:r>
            <a:br>
              <a:rPr lang="en-US"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 xmlns:a16="http://schemas.microsoft.com/office/drawing/2014/main" id="{0C79E5D6-134C-9D22-A0D3-0E8AD10DBCF1}"/>
              </a:ext>
            </a:extLst>
          </p:cNvPr>
          <p:cNvPicPr>
            <a:picLocks noChangeAspect="1"/>
          </p:cNvPicPr>
          <p:nvPr/>
        </p:nvPicPr>
        <p:blipFill>
          <a:blip r:embed="rId2"/>
          <a:stretch>
            <a:fillRect/>
          </a:stretch>
        </p:blipFill>
        <p:spPr>
          <a:xfrm>
            <a:off x="10685262" y="0"/>
            <a:ext cx="1506738" cy="834501"/>
          </a:xfrm>
          <a:prstGeom prst="rect">
            <a:avLst/>
          </a:prstGeom>
        </p:spPr>
      </p:pic>
      <p:pic>
        <p:nvPicPr>
          <p:cNvPr id="6" name="Picture 5">
            <a:extLst>
              <a:ext uri="{FF2B5EF4-FFF2-40B4-BE49-F238E27FC236}">
                <a16:creationId xmlns="" xmlns:a16="http://schemas.microsoft.com/office/drawing/2014/main" id="{39614C35-7ADA-6702-F2A7-FC925AABBAD4}"/>
              </a:ext>
            </a:extLst>
          </p:cNvPr>
          <p:cNvPicPr>
            <a:picLocks noChangeAspect="1"/>
          </p:cNvPicPr>
          <p:nvPr/>
        </p:nvPicPr>
        <p:blipFill>
          <a:blip r:embed="rId3"/>
          <a:stretch>
            <a:fillRect/>
          </a:stretch>
        </p:blipFill>
        <p:spPr>
          <a:xfrm>
            <a:off x="7270812" y="3230060"/>
            <a:ext cx="4783172" cy="35123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0" y="360948"/>
            <a:ext cx="10323095" cy="1754326"/>
          </a:xfrm>
          <a:prstGeom prst="rect">
            <a:avLst/>
          </a:prstGeom>
          <a:noFill/>
        </p:spPr>
        <p:txBody>
          <a:bodyPr wrap="square" rtlCol="0">
            <a:spAutoFit/>
          </a:bodyPr>
          <a:lstStyle/>
          <a:p>
            <a:pPr algn="ctr"/>
            <a:r>
              <a:rPr lang="en-US" sz="3600" dirty="0" smtClean="0">
                <a:solidFill>
                  <a:schemeClr val="bg1"/>
                </a:solidFill>
              </a:rPr>
              <a:t>THE ROLE AND IMPORTANCE OF HOSPITALITY &amp; GUEST SERVICES WITHIN THE HOTEL INDUSTRY</a:t>
            </a:r>
            <a:endParaRPr lang="en-US" sz="3600" dirty="0">
              <a:solidFill>
                <a:schemeClr val="bg1"/>
              </a:solidFill>
            </a:endParaRPr>
          </a:p>
        </p:txBody>
      </p:sp>
      <p:sp>
        <p:nvSpPr>
          <p:cNvPr id="9" name="TextBox 8"/>
          <p:cNvSpPr txBox="1"/>
          <p:nvPr/>
        </p:nvSpPr>
        <p:spPr>
          <a:xfrm>
            <a:off x="378823" y="4389807"/>
            <a:ext cx="6400800" cy="1908215"/>
          </a:xfrm>
          <a:prstGeom prst="rect">
            <a:avLst/>
          </a:prstGeom>
          <a:noFill/>
        </p:spPr>
        <p:txBody>
          <a:bodyPr wrap="square" rtlCol="0">
            <a:spAutoFit/>
          </a:bodyPr>
          <a:lstStyle/>
          <a:p>
            <a:r>
              <a:rPr lang="en-GB" sz="2000" b="1" i="1" dirty="0" smtClean="0">
                <a:solidFill>
                  <a:schemeClr val="bg1"/>
                </a:solidFill>
              </a:rPr>
              <a:t>Student name: Elena </a:t>
            </a:r>
            <a:r>
              <a:rPr lang="en-GB" sz="2000" b="1" i="1" dirty="0" err="1" smtClean="0">
                <a:solidFill>
                  <a:schemeClr val="bg1"/>
                </a:solidFill>
              </a:rPr>
              <a:t>Stenic</a:t>
            </a:r>
            <a:endParaRPr lang="en-US" sz="2000" b="1" dirty="0" smtClean="0">
              <a:solidFill>
                <a:schemeClr val="bg1"/>
              </a:solidFill>
            </a:endParaRPr>
          </a:p>
          <a:p>
            <a:r>
              <a:rPr lang="en-GB" sz="2000" b="1" i="1" dirty="0" smtClean="0">
                <a:solidFill>
                  <a:schemeClr val="bg1"/>
                </a:solidFill>
              </a:rPr>
              <a:t>Student ID: 2246472</a:t>
            </a:r>
            <a:endParaRPr lang="en-US" sz="2000" b="1" dirty="0" smtClean="0">
              <a:solidFill>
                <a:schemeClr val="bg1"/>
              </a:solidFill>
            </a:endParaRPr>
          </a:p>
          <a:p>
            <a:r>
              <a:rPr lang="en-GB" sz="2000" b="1" i="1" dirty="0" smtClean="0">
                <a:solidFill>
                  <a:schemeClr val="bg1"/>
                </a:solidFill>
              </a:rPr>
              <a:t>Module: </a:t>
            </a:r>
            <a:r>
              <a:rPr lang="en-GB" sz="2000" b="1" i="1" dirty="0" smtClean="0">
                <a:solidFill>
                  <a:schemeClr val="bg1"/>
                </a:solidFill>
              </a:rPr>
              <a:t>Hospitality and Guest Services Management 		BMIH4003</a:t>
            </a:r>
            <a:endParaRPr lang="en-US" sz="2000" b="1" dirty="0" smtClean="0">
              <a:solidFill>
                <a:schemeClr val="bg1"/>
              </a:solidFill>
            </a:endParaRPr>
          </a:p>
          <a:p>
            <a:r>
              <a:rPr lang="en-GB" sz="2000" b="1" i="1" dirty="0" smtClean="0">
                <a:solidFill>
                  <a:schemeClr val="bg1"/>
                </a:solidFill>
              </a:rPr>
              <a:t>Lecturer Name: </a:t>
            </a:r>
            <a:r>
              <a:rPr lang="en-GB" sz="2000" b="1" i="1" dirty="0" smtClean="0">
                <a:solidFill>
                  <a:schemeClr val="bg1"/>
                </a:solidFill>
              </a:rPr>
              <a:t>Charlotte Joyner</a:t>
            </a:r>
            <a:endParaRPr lang="en-US" sz="2000" b="1" dirty="0" smtClean="0">
              <a:solidFill>
                <a:schemeClr val="bg1"/>
              </a:solidFill>
            </a:endParaRPr>
          </a:p>
          <a:p>
            <a:endParaRPr lang="en-US" dirty="0"/>
          </a:p>
        </p:txBody>
      </p:sp>
    </p:spTree>
    <p:extLst>
      <p:ext uri="{BB962C8B-B14F-4D97-AF65-F5344CB8AC3E}">
        <p14:creationId xmlns="" xmlns:p14="http://schemas.microsoft.com/office/powerpoint/2010/main" val="277743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043785A8-4AAA-D691-6202-F2A02D869301}"/>
              </a:ext>
            </a:extLst>
          </p:cNvPr>
          <p:cNvPicPr>
            <a:picLocks noChangeAspect="1"/>
          </p:cNvPicPr>
          <p:nvPr/>
        </p:nvPicPr>
        <p:blipFill>
          <a:blip r:embed="rId3"/>
          <a:stretch>
            <a:fillRect/>
          </a:stretch>
        </p:blipFill>
        <p:spPr>
          <a:xfrm>
            <a:off x="10685262" y="0"/>
            <a:ext cx="1506738" cy="834501"/>
          </a:xfrm>
          <a:prstGeom prst="rect">
            <a:avLst/>
          </a:prstGeom>
        </p:spPr>
      </p:pic>
      <p:sp>
        <p:nvSpPr>
          <p:cNvPr id="4" name="Rectangle 1"/>
          <p:cNvSpPr>
            <a:spLocks noChangeArrowheads="1"/>
          </p:cNvSpPr>
          <p:nvPr/>
        </p:nvSpPr>
        <p:spPr bwMode="auto">
          <a:xfrm>
            <a:off x="1103087" y="1326943"/>
            <a:ext cx="8868227" cy="421653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1"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kumimoji="0" lang="en-US" altLang="en-US" sz="28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Brief introduction of Hotel Indigo </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Identify the main consumers of Hotel Indigo</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Discuss the nature, scope and role of guest services and facilities for Hotel Indigo</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the significance of hospitality and the different ways Hotel Indigo is using to meet the needs of the customers</a:t>
            </a:r>
            <a:endParaRPr lang="en-GB" altLang="en-US" sz="2400" dirty="0">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400" b="0" i="0" strike="noStrike" cap="none" normalizeH="0" baseline="0" dirty="0" smtClean="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GB" altLang="en-US" sz="2400" b="0" i="0"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24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 xmlns:p14="http://schemas.microsoft.com/office/powerpoint/2010/main" val="549349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588557" y="558554"/>
            <a:ext cx="8596668" cy="580008"/>
          </a:xfrm>
        </p:spPr>
        <p:txBody>
          <a:bodyPr>
            <a:normAutofit/>
          </a:bodyPr>
          <a:lstStyle/>
          <a:p>
            <a:pPr algn="ctr"/>
            <a:r>
              <a:rPr lang="en-IN" sz="3000" b="1" dirty="0">
                <a:solidFill>
                  <a:schemeClr val="bg1"/>
                </a:solidFill>
                <a:latin typeface="Times New Roman" panose="02020603050405020304" pitchFamily="18" charset="0"/>
                <a:cs typeface="Times New Roman" panose="02020603050405020304" pitchFamily="18" charset="0"/>
              </a:rPr>
              <a:t>Introduction</a:t>
            </a:r>
          </a:p>
        </p:txBody>
      </p:sp>
      <p:pic>
        <p:nvPicPr>
          <p:cNvPr id="5" name="Picture 4">
            <a:extLst>
              <a:ext uri="{FF2B5EF4-FFF2-40B4-BE49-F238E27FC236}">
                <a16:creationId xmlns="" xmlns:a16="http://schemas.microsoft.com/office/drawing/2014/main" id="{FD6785DE-4112-7671-FB73-CCB691C6B5BE}"/>
              </a:ext>
            </a:extLst>
          </p:cNvPr>
          <p:cNvPicPr>
            <a:picLocks noChangeAspect="1"/>
          </p:cNvPicPr>
          <p:nvPr/>
        </p:nvPicPr>
        <p:blipFill>
          <a:blip r:embed="rId3"/>
          <a:stretch>
            <a:fillRect/>
          </a:stretch>
        </p:blipFill>
        <p:spPr>
          <a:xfrm>
            <a:off x="10685262" y="0"/>
            <a:ext cx="1506738" cy="834501"/>
          </a:xfrm>
          <a:prstGeom prst="rect">
            <a:avLst/>
          </a:prstGeom>
        </p:spPr>
      </p:pic>
      <p:pic>
        <p:nvPicPr>
          <p:cNvPr id="7" name="Picture 6">
            <a:extLst>
              <a:ext uri="{FF2B5EF4-FFF2-40B4-BE49-F238E27FC236}">
                <a16:creationId xmlns="" xmlns:a16="http://schemas.microsoft.com/office/drawing/2014/main" id="{CECB1D3A-5C0C-3849-6D37-11884D92B19A}"/>
              </a:ext>
            </a:extLst>
          </p:cNvPr>
          <p:cNvPicPr>
            <a:picLocks noChangeAspect="1"/>
          </p:cNvPicPr>
          <p:nvPr/>
        </p:nvPicPr>
        <p:blipFill>
          <a:blip r:embed="rId4"/>
          <a:stretch>
            <a:fillRect/>
          </a:stretch>
        </p:blipFill>
        <p:spPr>
          <a:xfrm>
            <a:off x="6986726" y="1138562"/>
            <a:ext cx="5030726" cy="29540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 xmlns:a16="http://schemas.microsoft.com/office/drawing/2014/main" id="{BF77C9CA-EC03-D386-6C60-FB66213A7091}"/>
              </a:ext>
            </a:extLst>
          </p:cNvPr>
          <p:cNvPicPr>
            <a:picLocks noChangeAspect="1"/>
          </p:cNvPicPr>
          <p:nvPr/>
        </p:nvPicPr>
        <p:blipFill>
          <a:blip r:embed="rId5"/>
          <a:stretch>
            <a:fillRect/>
          </a:stretch>
        </p:blipFill>
        <p:spPr>
          <a:xfrm>
            <a:off x="6986724" y="4287915"/>
            <a:ext cx="5030727" cy="23599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588557" y="1573990"/>
            <a:ext cx="6096000" cy="4191981"/>
          </a:xfrm>
          <a:prstGeom prst="rect">
            <a:avLst/>
          </a:prstGeom>
        </p:spPr>
        <p:txBody>
          <a:bodyPr>
            <a:spAutoFit/>
          </a:bodyPr>
          <a:lstStyle/>
          <a:p>
            <a:pPr marL="171450" indent="-17145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guest and hotel services of </a:t>
            </a:r>
            <a:r>
              <a:rPr lang="en-GB" sz="2000" b="1" dirty="0">
                <a:solidFill>
                  <a:schemeClr val="bg1"/>
                </a:solidFill>
                <a:latin typeface="Times New Roman" panose="02020603050405020304" pitchFamily="18" charset="0"/>
                <a:cs typeface="Times New Roman" panose="02020603050405020304" pitchFamily="18" charset="0"/>
              </a:rPr>
              <a:t>Hotel Indigo </a:t>
            </a:r>
            <a:r>
              <a:rPr lang="en-GB" sz="2000" dirty="0">
                <a:solidFill>
                  <a:schemeClr val="bg1"/>
                </a:solidFill>
                <a:latin typeface="Times New Roman" panose="02020603050405020304" pitchFamily="18" charset="0"/>
                <a:cs typeface="Times New Roman" panose="02020603050405020304" pitchFamily="18" charset="0"/>
              </a:rPr>
              <a:t>are going to be discussed in this research </a:t>
            </a:r>
            <a:r>
              <a:rPr lang="en-GB" sz="2000" dirty="0" smtClean="0">
                <a:solidFill>
                  <a:schemeClr val="bg1"/>
                </a:solidFill>
                <a:latin typeface="Times New Roman" panose="02020603050405020304" pitchFamily="18" charset="0"/>
                <a:cs typeface="Times New Roman" panose="02020603050405020304" pitchFamily="18" charset="0"/>
              </a:rPr>
              <a:t>study.</a:t>
            </a:r>
          </a:p>
          <a:p>
            <a:pPr marL="171450" indent="-17145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Hotel Indigo Liverpool is based on colourful characters based on historical </a:t>
            </a:r>
            <a:r>
              <a:rPr lang="en-GB" sz="2000" dirty="0" smtClean="0">
                <a:solidFill>
                  <a:schemeClr val="bg1"/>
                </a:solidFill>
                <a:latin typeface="Times New Roman" panose="02020603050405020304" pitchFamily="18" charset="0"/>
                <a:cs typeface="Times New Roman" panose="02020603050405020304" pitchFamily="18" charset="0"/>
              </a:rPr>
              <a:t>background.</a:t>
            </a:r>
          </a:p>
          <a:p>
            <a:pPr marL="171450" indent="-17145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This presentation is mainly describing the importance and roles of hospitality services and guest services in the hotel </a:t>
            </a:r>
            <a:r>
              <a:rPr lang="en-GB" sz="2000" dirty="0" smtClean="0">
                <a:solidFill>
                  <a:schemeClr val="bg1"/>
                </a:solidFill>
                <a:latin typeface="Times New Roman" panose="02020603050405020304" pitchFamily="18" charset="0"/>
                <a:cs typeface="Times New Roman" panose="02020603050405020304" pitchFamily="18" charset="0"/>
              </a:rPr>
              <a:t>industry. </a:t>
            </a:r>
          </a:p>
          <a:p>
            <a:pPr marL="171450" indent="-171450" algn="just">
              <a:lnSpc>
                <a:spcPct val="150000"/>
              </a:lnSpc>
              <a:spcAft>
                <a:spcPts val="0"/>
              </a:spcAft>
              <a:buFont typeface="Arial" panose="020B0604020202020204" pitchFamily="34" charset="0"/>
              <a:buChar char="•"/>
            </a:pPr>
            <a:r>
              <a:rPr lang="en-GB" sz="2000" b="1" dirty="0">
                <a:solidFill>
                  <a:schemeClr val="bg1"/>
                </a:solidFill>
                <a:latin typeface="Times New Roman" panose="02020603050405020304" pitchFamily="18" charset="0"/>
                <a:cs typeface="Times New Roman" panose="02020603050405020304" pitchFamily="18" charset="0"/>
              </a:rPr>
              <a:t>Hotel Indigo </a:t>
            </a:r>
            <a:r>
              <a:rPr lang="en-GB" sz="2000" dirty="0" smtClean="0">
                <a:solidFill>
                  <a:schemeClr val="bg1"/>
                </a:solidFill>
                <a:latin typeface="Times New Roman" panose="02020603050405020304" pitchFamily="18" charset="0"/>
                <a:cs typeface="Times New Roman" panose="02020603050405020304" pitchFamily="18" charset="0"/>
              </a:rPr>
              <a:t>is </a:t>
            </a:r>
            <a:r>
              <a:rPr lang="en-GB" sz="2000" dirty="0">
                <a:solidFill>
                  <a:schemeClr val="bg1"/>
                </a:solidFill>
                <a:latin typeface="Times New Roman" panose="02020603050405020304" pitchFamily="18" charset="0"/>
                <a:cs typeface="Times New Roman" panose="02020603050405020304" pitchFamily="18" charset="0"/>
              </a:rPr>
              <a:t>from InterContinental Hotels Group PLC</a:t>
            </a:r>
            <a:endParaRPr lang="en-IN" sz="2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2308874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624068" y="323843"/>
            <a:ext cx="8596668" cy="624396"/>
          </a:xfrm>
        </p:spPr>
        <p:txBody>
          <a:bodyPr>
            <a:normAutofit/>
          </a:bodyPr>
          <a:lstStyle/>
          <a:p>
            <a:pPr algn="ctr"/>
            <a:r>
              <a:rPr lang="en-US" sz="3000" b="1" i="0" u="none" strike="noStrike" dirty="0">
                <a:solidFill>
                  <a:srgbClr val="000000"/>
                </a:solidFill>
                <a:effectLst/>
                <a:latin typeface="Times New Roman" panose="02020603050405020304" pitchFamily="18" charset="0"/>
              </a:rPr>
              <a:t>Brief introduction of Hotel Indigo</a:t>
            </a: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A449C4EA-1443-F8EA-B5E9-A14767B397F6}"/>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8D153FF2-FBDE-1AC9-1886-3827AF1D04A4}"/>
              </a:ext>
            </a:extLst>
          </p:cNvPr>
          <p:cNvPicPr>
            <a:picLocks noChangeAspect="1"/>
          </p:cNvPicPr>
          <p:nvPr/>
        </p:nvPicPr>
        <p:blipFill>
          <a:blip r:embed="rId4" cstate="print"/>
          <a:stretch>
            <a:fillRect/>
          </a:stretch>
        </p:blipFill>
        <p:spPr>
          <a:xfrm>
            <a:off x="7945515" y="948239"/>
            <a:ext cx="4179425" cy="19636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ECCC52AC-2E45-DF11-06D2-F96CFBD10101}"/>
              </a:ext>
            </a:extLst>
          </p:cNvPr>
          <p:cNvPicPr>
            <a:picLocks noChangeAspect="1"/>
          </p:cNvPicPr>
          <p:nvPr/>
        </p:nvPicPr>
        <p:blipFill>
          <a:blip r:embed="rId5"/>
          <a:stretch>
            <a:fillRect/>
          </a:stretch>
        </p:blipFill>
        <p:spPr>
          <a:xfrm>
            <a:off x="7945515" y="3050745"/>
            <a:ext cx="4179425" cy="19636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 xmlns:a16="http://schemas.microsoft.com/office/drawing/2014/main" id="{4208CE12-E8EB-590E-E40F-9F67A3715A1D}"/>
              </a:ext>
            </a:extLst>
          </p:cNvPr>
          <p:cNvPicPr>
            <a:picLocks noChangeAspect="1"/>
          </p:cNvPicPr>
          <p:nvPr/>
        </p:nvPicPr>
        <p:blipFill>
          <a:blip r:embed="rId6"/>
          <a:stretch>
            <a:fillRect/>
          </a:stretch>
        </p:blipFill>
        <p:spPr>
          <a:xfrm>
            <a:off x="7945515" y="5149873"/>
            <a:ext cx="4179425" cy="1603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624068" y="1468392"/>
            <a:ext cx="7083018" cy="5170646"/>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first branch of this hotel opened in Atlanta, Georgia in October 2004 and its second location was in Chicago in the year of 2005. </a:t>
            </a:r>
            <a:endPar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have opened a museum, visual treasures and an endless gallery; provide comfortable beds for their customers (FitzGerald, 2023</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Hotel Indigo brand is mainly a collection of high-quality boutique hotels based in a fine location</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Hotel Indigo is part of InterContinental Hotels groups; they have opened their stores among 115 units (IHG, 2023). </a:t>
            </a:r>
            <a:endParaRPr lang="en-IN" sz="2000" dirty="0">
              <a:solidFill>
                <a:schemeClr val="bg1"/>
              </a:solidFill>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331719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490903" y="174101"/>
            <a:ext cx="8596668" cy="660400"/>
          </a:xfrm>
        </p:spPr>
        <p:txBody>
          <a:bodyPr>
            <a:normAutofit/>
          </a:bodyPr>
          <a:lstStyle/>
          <a:p>
            <a:pPr algn="ctr"/>
            <a:r>
              <a:rPr lang="en-US" sz="3000" b="1" i="0" u="none" strike="noStrike" dirty="0">
                <a:solidFill>
                  <a:srgbClr val="000000"/>
                </a:solidFill>
                <a:effectLst/>
                <a:latin typeface="Times New Roman" panose="02020603050405020304" pitchFamily="18" charset="0"/>
              </a:rPr>
              <a:t>Brief introduction of Hotel Indigo (Contd.)</a:t>
            </a: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4C86D859-AD2C-743B-7D5D-22F52E188376}"/>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D90F3492-2E99-BCFA-7452-A1636A19004D}"/>
              </a:ext>
            </a:extLst>
          </p:cNvPr>
          <p:cNvPicPr>
            <a:picLocks noChangeAspect="1"/>
          </p:cNvPicPr>
          <p:nvPr/>
        </p:nvPicPr>
        <p:blipFill>
          <a:blip r:embed="rId4"/>
          <a:stretch>
            <a:fillRect/>
          </a:stretch>
        </p:blipFill>
        <p:spPr>
          <a:xfrm>
            <a:off x="7661429" y="1058708"/>
            <a:ext cx="4418629" cy="28208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88706ACB-C90B-E743-B78D-74B241A1C6F4}"/>
              </a:ext>
            </a:extLst>
          </p:cNvPr>
          <p:cNvPicPr>
            <a:picLocks noChangeAspect="1"/>
          </p:cNvPicPr>
          <p:nvPr/>
        </p:nvPicPr>
        <p:blipFill>
          <a:blip r:embed="rId5"/>
          <a:stretch>
            <a:fillRect/>
          </a:stretch>
        </p:blipFill>
        <p:spPr>
          <a:xfrm>
            <a:off x="7661428" y="4261282"/>
            <a:ext cx="4418629" cy="24226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490903" y="1755883"/>
            <a:ext cx="6882354" cy="424731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net income was around US$350 million in the year 2022 (Statista, 2023</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Hotel Indigo Liverpool is a five-star hotel that delivers proper services to their customers </a:t>
            </a:r>
            <a:r>
              <a:rPr lang="en-GB" sz="2000" dirty="0" smtClean="0">
                <a:solidFill>
                  <a:schemeClr val="bg1"/>
                </a:solidFill>
                <a:latin typeface="Times New Roman" panose="02020603050405020304" pitchFamily="18" charset="0"/>
                <a:cs typeface="Times New Roman" panose="02020603050405020304" pitchFamily="18" charset="0"/>
              </a:rPr>
              <a:t>(</a:t>
            </a:r>
            <a:r>
              <a:rPr lang="en-GB" sz="2000" dirty="0">
                <a:solidFill>
                  <a:schemeClr val="bg1"/>
                </a:solidFill>
                <a:latin typeface="Times New Roman" panose="02020603050405020304" pitchFamily="18" charset="0"/>
                <a:cs typeface="Times New Roman" panose="02020603050405020304" pitchFamily="18" charset="0"/>
              </a:rPr>
              <a:t>Hsu </a:t>
            </a:r>
            <a:r>
              <a:rPr lang="en-GB" sz="2000" i="1" dirty="0">
                <a:solidFill>
                  <a:schemeClr val="bg1"/>
                </a:solidFill>
                <a:latin typeface="Times New Roman" panose="02020603050405020304" pitchFamily="18" charset="0"/>
                <a:cs typeface="Times New Roman" panose="02020603050405020304" pitchFamily="18" charset="0"/>
              </a:rPr>
              <a:t>et al., </a:t>
            </a:r>
            <a:r>
              <a:rPr lang="en-GB" sz="2000" dirty="0">
                <a:solidFill>
                  <a:schemeClr val="bg1"/>
                </a:solidFill>
                <a:latin typeface="Times New Roman" panose="02020603050405020304" pitchFamily="18" charset="0"/>
                <a:cs typeface="Times New Roman" panose="02020603050405020304" pitchFamily="18" charset="0"/>
              </a:rPr>
              <a:t>2022</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revenue rate of IHG group was US$3.892 billion in 2022, the operating income rate was US$628 million for the year 2022</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total number of employees is 325000 as of 2023 (IHG, 2023).</a:t>
            </a:r>
            <a:endParaRPr lang="en-GB" sz="2000" dirty="0" smtClean="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915812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498612" y="512957"/>
            <a:ext cx="8596668" cy="482353"/>
          </a:xfrm>
        </p:spPr>
        <p:txBody>
          <a:bodyPr>
            <a:noAutofit/>
          </a:bodyPr>
          <a:lstStyle/>
          <a:p>
            <a:pPr algn="ctr" rtl="0">
              <a:spcBef>
                <a:spcPts val="0"/>
              </a:spcBef>
              <a:spcAft>
                <a:spcPts val="0"/>
              </a:spcAft>
            </a:pPr>
            <a:r>
              <a:rPr lang="en-US" sz="3000" b="1" i="0" u="none" strike="noStrike" dirty="0">
                <a:solidFill>
                  <a:srgbClr val="000000"/>
                </a:solidFill>
                <a:effectLst/>
                <a:latin typeface="Times New Roman" panose="02020603050405020304" pitchFamily="18" charset="0"/>
                <a:cs typeface="Times New Roman" panose="02020603050405020304" pitchFamily="18" charset="0"/>
              </a:rPr>
              <a:t>Identify the main consumers of Hotel Indigo</a:t>
            </a:r>
            <a:r>
              <a:rPr lang="en-US" sz="3000" b="0" dirty="0">
                <a:effectLst/>
                <a:latin typeface="Times New Roman" panose="02020603050405020304" pitchFamily="18" charset="0"/>
                <a:cs typeface="Times New Roman" panose="02020603050405020304" pitchFamily="18" charset="0"/>
              </a:rPr>
              <a:t/>
            </a:r>
            <a:br>
              <a:rPr lang="en-US" sz="3000" b="0" dirty="0">
                <a:effectLst/>
                <a:latin typeface="Times New Roman" panose="02020603050405020304" pitchFamily="18" charset="0"/>
                <a:cs typeface="Times New Roman" panose="02020603050405020304" pitchFamily="18" charset="0"/>
              </a:rPr>
            </a:br>
            <a:r>
              <a:rPr lang="en-US" sz="3000" dirty="0">
                <a:latin typeface="Times New Roman" panose="02020603050405020304" pitchFamily="18" charset="0"/>
                <a:cs typeface="Times New Roman" panose="02020603050405020304" pitchFamily="18" charset="0"/>
              </a:rPr>
              <a:t/>
            </a:r>
            <a:br>
              <a:rPr lang="en-US" sz="3000" dirty="0">
                <a:latin typeface="Times New Roman" panose="02020603050405020304" pitchFamily="18" charset="0"/>
                <a:cs typeface="Times New Roman" panose="02020603050405020304" pitchFamily="18" charset="0"/>
              </a:rPr>
            </a:b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0D1431FB-D246-9B09-C55C-62BC16196EFC}"/>
              </a:ext>
            </a:extLst>
          </p:cNvPr>
          <p:cNvPicPr>
            <a:picLocks noChangeAspect="1"/>
          </p:cNvPicPr>
          <p:nvPr/>
        </p:nvPicPr>
        <p:blipFill>
          <a:blip r:embed="rId3"/>
          <a:stretch>
            <a:fillRect/>
          </a:stretch>
        </p:blipFill>
        <p:spPr>
          <a:xfrm>
            <a:off x="10685262" y="0"/>
            <a:ext cx="1506738" cy="834501"/>
          </a:xfrm>
          <a:prstGeom prst="rect">
            <a:avLst/>
          </a:prstGeom>
        </p:spPr>
      </p:pic>
      <p:pic>
        <p:nvPicPr>
          <p:cNvPr id="7" name="Picture 6">
            <a:extLst>
              <a:ext uri="{FF2B5EF4-FFF2-40B4-BE49-F238E27FC236}">
                <a16:creationId xmlns="" xmlns:a16="http://schemas.microsoft.com/office/drawing/2014/main" id="{DCB285F4-8F43-C5F2-7E1D-2E1ABF83C8DB}"/>
              </a:ext>
            </a:extLst>
          </p:cNvPr>
          <p:cNvPicPr>
            <a:picLocks noChangeAspect="1"/>
          </p:cNvPicPr>
          <p:nvPr/>
        </p:nvPicPr>
        <p:blipFill>
          <a:blip r:embed="rId4"/>
          <a:stretch>
            <a:fillRect/>
          </a:stretch>
        </p:blipFill>
        <p:spPr>
          <a:xfrm>
            <a:off x="7723572" y="1035751"/>
            <a:ext cx="4340903" cy="2076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 xmlns:a16="http://schemas.microsoft.com/office/drawing/2014/main" id="{BD86A1E8-753D-AC20-DEC8-34ADBA628076}"/>
              </a:ext>
            </a:extLst>
          </p:cNvPr>
          <p:cNvPicPr>
            <a:picLocks noChangeAspect="1"/>
          </p:cNvPicPr>
          <p:nvPr/>
        </p:nvPicPr>
        <p:blipFill>
          <a:blip r:embed="rId5"/>
          <a:stretch>
            <a:fillRect/>
          </a:stretch>
        </p:blipFill>
        <p:spPr>
          <a:xfrm>
            <a:off x="7723571" y="3313452"/>
            <a:ext cx="4340904" cy="33684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391885" y="1221065"/>
            <a:ext cx="6966857" cy="5170646"/>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Most </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 the customers are choosing this hotel based on its architecture, and higher customer service </a:t>
            </a: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rate (</a:t>
            </a:r>
            <a:r>
              <a:rPr lang="en-GB" sz="2000" dirty="0" smtClean="0">
                <a:solidFill>
                  <a:schemeClr val="bg1"/>
                </a:solidFill>
                <a:latin typeface="Times New Roman" panose="02020603050405020304" pitchFamily="18" charset="0"/>
                <a:cs typeface="Times New Roman" panose="02020603050405020304" pitchFamily="18" charset="0"/>
              </a:rPr>
              <a:t>Walker, 2021</a:t>
            </a:r>
            <a:r>
              <a:rPr lang="en-GB" sz="2000" dirty="0" smtClean="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main consumers of Hotel Indigo are mainly based on experienced guests and business travellers along with their three distinct brands</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a:t>
            </a:r>
            <a:r>
              <a:rPr lang="en-GB" sz="2000" dirty="0" smtClean="0">
                <a:solidFill>
                  <a:schemeClr val="bg1"/>
                </a:solidFill>
                <a:latin typeface="Times New Roman" panose="02020603050405020304" pitchFamily="18" charset="0"/>
                <a:cs typeface="Times New Roman" panose="02020603050405020304" pitchFamily="18" charset="0"/>
              </a:rPr>
              <a:t>hey </a:t>
            </a:r>
            <a:r>
              <a:rPr lang="en-GB" sz="2000" dirty="0">
                <a:solidFill>
                  <a:schemeClr val="bg1"/>
                </a:solidFill>
                <a:latin typeface="Times New Roman" panose="02020603050405020304" pitchFamily="18" charset="0"/>
                <a:cs typeface="Times New Roman" panose="02020603050405020304" pitchFamily="18" charset="0"/>
              </a:rPr>
              <a:t>are following brand positioning by monitoring the luxurious parts worldwide, including major cities, choosing higher standards for getting luxurious service delivery </a:t>
            </a:r>
            <a:r>
              <a:rPr lang="en-GB" sz="2000" dirty="0" smtClean="0">
                <a:solidFill>
                  <a:schemeClr val="bg1"/>
                </a:solidFill>
                <a:latin typeface="Times New Roman" panose="02020603050405020304" pitchFamily="18" charset="0"/>
                <a:cs typeface="Times New Roman" panose="02020603050405020304" pitchFamily="18" charset="0"/>
              </a:rPr>
              <a:t>purposes (</a:t>
            </a:r>
            <a:r>
              <a:rPr lang="en-GB" sz="2000" dirty="0" err="1" smtClean="0">
                <a:solidFill>
                  <a:schemeClr val="bg1"/>
                </a:solidFill>
                <a:latin typeface="Times New Roman" panose="02020603050405020304" pitchFamily="18" charset="0"/>
                <a:cs typeface="Times New Roman" panose="02020603050405020304" pitchFamily="18" charset="0"/>
              </a:rPr>
              <a:t>Soloman</a:t>
            </a:r>
            <a:r>
              <a:rPr lang="en-GB" sz="2000" dirty="0" smtClean="0">
                <a:solidFill>
                  <a:schemeClr val="bg1"/>
                </a:solidFill>
                <a:latin typeface="Times New Roman" panose="02020603050405020304" pitchFamily="18" charset="0"/>
                <a:cs typeface="Times New Roman" panose="02020603050405020304" pitchFamily="18" charset="0"/>
              </a:rPr>
              <a:t>, 2021).</a:t>
            </a:r>
            <a:r>
              <a:rPr lang="en-GB" sz="2000" dirty="0" smtClean="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lgn="just">
              <a:lnSpc>
                <a:spcPct val="150000"/>
              </a:lnSpc>
              <a:buFont typeface="Arial" panose="020B0604020202020204" pitchFamily="34" charset="0"/>
              <a:buChar char="•"/>
            </a:pPr>
            <a:r>
              <a:rPr lang="en-GB" sz="2000" dirty="0" smtClean="0">
                <a:solidFill>
                  <a:schemeClr val="bg1"/>
                </a:solidFill>
                <a:latin typeface="Times New Roman" panose="02020603050405020304" pitchFamily="18" charset="0"/>
                <a:cs typeface="Times New Roman" panose="02020603050405020304" pitchFamily="18" charset="0"/>
              </a:rPr>
              <a:t>Other </a:t>
            </a:r>
            <a:r>
              <a:rPr lang="en-GB" sz="2000" dirty="0">
                <a:solidFill>
                  <a:schemeClr val="bg1"/>
                </a:solidFill>
                <a:latin typeface="Times New Roman" panose="02020603050405020304" pitchFamily="18" charset="0"/>
                <a:cs typeface="Times New Roman" panose="02020603050405020304" pitchFamily="18" charset="0"/>
              </a:rPr>
              <a:t>target </a:t>
            </a:r>
            <a:r>
              <a:rPr lang="en-GB" sz="2000" dirty="0" smtClean="0">
                <a:solidFill>
                  <a:schemeClr val="bg1"/>
                </a:solidFill>
                <a:latin typeface="Times New Roman" panose="02020603050405020304" pitchFamily="18" charset="0"/>
                <a:cs typeface="Times New Roman" panose="02020603050405020304" pitchFamily="18" charset="0"/>
              </a:rPr>
              <a:t>Consumers </a:t>
            </a:r>
            <a:r>
              <a:rPr lang="en-GB" sz="2000" dirty="0">
                <a:solidFill>
                  <a:schemeClr val="bg1"/>
                </a:solidFill>
                <a:latin typeface="Times New Roman" panose="02020603050405020304" pitchFamily="18" charset="0"/>
                <a:cs typeface="Times New Roman" panose="02020603050405020304" pitchFamily="18" charset="0"/>
              </a:rPr>
              <a:t>of this hotel include retirees, vacationers, families, solo travellers and advertisers. </a:t>
            </a:r>
          </a:p>
        </p:txBody>
      </p:sp>
    </p:spTree>
    <p:extLst>
      <p:ext uri="{BB962C8B-B14F-4D97-AF65-F5344CB8AC3E}">
        <p14:creationId xmlns="" xmlns:p14="http://schemas.microsoft.com/office/powerpoint/2010/main" val="1842192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0" y="852411"/>
            <a:ext cx="10031767" cy="429087"/>
          </a:xfrm>
        </p:spPr>
        <p:txBody>
          <a:bodyPr>
            <a:noAutofit/>
          </a:bodyPr>
          <a:lstStyle/>
          <a:p>
            <a:pPr algn="ctr" rtl="0">
              <a:spcBef>
                <a:spcPts val="0"/>
              </a:spcBef>
              <a:spcAft>
                <a:spcPts val="0"/>
              </a:spcAft>
            </a:pPr>
            <a:r>
              <a:rPr lang="en-US" sz="3000" b="1" i="0" u="none" strike="noStrike" dirty="0">
                <a:solidFill>
                  <a:schemeClr val="bg1"/>
                </a:solidFill>
                <a:effectLst/>
                <a:latin typeface="Times New Roman" panose="02020603050405020304" pitchFamily="18" charset="0"/>
                <a:cs typeface="Times New Roman" panose="02020603050405020304" pitchFamily="18" charset="0"/>
              </a:rPr>
              <a:t>Identify the main consumers of Hotel Indigo (Contd.)</a:t>
            </a:r>
            <a:r>
              <a:rPr lang="en-US" sz="3000" b="0" dirty="0">
                <a:solidFill>
                  <a:schemeClr val="bg1"/>
                </a:solidFill>
                <a:effectLst/>
                <a:latin typeface="Times New Roman" panose="02020603050405020304" pitchFamily="18" charset="0"/>
                <a:cs typeface="Times New Roman" panose="02020603050405020304" pitchFamily="18" charset="0"/>
              </a:rPr>
              <a:t/>
            </a:r>
            <a:br>
              <a:rPr lang="en-US" sz="3000" b="0" dirty="0">
                <a:solidFill>
                  <a:schemeClr val="bg1"/>
                </a:solidFill>
                <a:effectLst/>
                <a:latin typeface="Times New Roman" panose="02020603050405020304" pitchFamily="18" charset="0"/>
                <a:cs typeface="Times New Roman" panose="02020603050405020304" pitchFamily="18" charset="0"/>
              </a:rPr>
            </a:br>
            <a:r>
              <a:rPr lang="en-US" sz="3000" dirty="0">
                <a:solidFill>
                  <a:schemeClr val="tx1"/>
                </a:solidFill>
                <a:latin typeface="Times New Roman" panose="02020603050405020304" pitchFamily="18" charset="0"/>
                <a:cs typeface="Times New Roman" panose="02020603050405020304" pitchFamily="18" charset="0"/>
              </a:rPr>
              <a:t/>
            </a:r>
            <a:br>
              <a:rPr lang="en-US" sz="3000" dirty="0">
                <a:solidFill>
                  <a:schemeClr val="tx1"/>
                </a:solidFill>
                <a:latin typeface="Times New Roman" panose="02020603050405020304" pitchFamily="18" charset="0"/>
                <a:cs typeface="Times New Roman" panose="02020603050405020304" pitchFamily="18" charset="0"/>
              </a:rPr>
            </a:br>
            <a:endParaRPr lang="en-IN" sz="3000" b="1" dirty="0">
              <a:solidFill>
                <a:schemeClr val="tx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CB64BFBD-57BD-2D05-3865-E52D3C647785}"/>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01A6829E-7CFE-553C-4DEF-9DB73C58C0CA}"/>
              </a:ext>
            </a:extLst>
          </p:cNvPr>
          <p:cNvPicPr>
            <a:picLocks noChangeAspect="1"/>
          </p:cNvPicPr>
          <p:nvPr/>
        </p:nvPicPr>
        <p:blipFill>
          <a:blip r:embed="rId4"/>
          <a:stretch>
            <a:fillRect/>
          </a:stretch>
        </p:blipFill>
        <p:spPr>
          <a:xfrm>
            <a:off x="8291004" y="4179273"/>
            <a:ext cx="3800475" cy="24760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67E1414F-D209-3F0A-F778-E8AE62F2C880}"/>
              </a:ext>
            </a:extLst>
          </p:cNvPr>
          <p:cNvPicPr>
            <a:picLocks noChangeAspect="1"/>
          </p:cNvPicPr>
          <p:nvPr/>
        </p:nvPicPr>
        <p:blipFill>
          <a:blip r:embed="rId5"/>
          <a:stretch>
            <a:fillRect/>
          </a:stretch>
        </p:blipFill>
        <p:spPr>
          <a:xfrm>
            <a:off x="8291003" y="1060187"/>
            <a:ext cx="3800476" cy="29170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512966" y="1230586"/>
            <a:ext cx="7561942" cy="517064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the UK, Hotel Indigo has 13 different hotels that are based on unique designs and proper delivery services for their respective consumers (IHG, 2023). </a:t>
            </a:r>
            <a:endPar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By delivering products at competitive prices, </a:t>
            </a:r>
            <a:r>
              <a:rPr lang="en-GB" sz="2000" dirty="0" smtClean="0">
                <a:solidFill>
                  <a:schemeClr val="bg1"/>
                </a:solidFill>
                <a:latin typeface="Times New Roman" panose="02020603050405020304" pitchFamily="18" charset="0"/>
                <a:cs typeface="Times New Roman" panose="02020603050405020304" pitchFamily="18" charset="0"/>
              </a:rPr>
              <a:t>modern </a:t>
            </a:r>
            <a:r>
              <a:rPr lang="en-GB" sz="2000" dirty="0">
                <a:solidFill>
                  <a:schemeClr val="bg1"/>
                </a:solidFill>
                <a:latin typeface="Times New Roman" panose="02020603050405020304" pitchFamily="18" charset="0"/>
                <a:cs typeface="Times New Roman" panose="02020603050405020304" pitchFamily="18" charset="0"/>
              </a:rPr>
              <a:t>room booking facilities and discount offers Hotel Indigo is playing a significant role </a:t>
            </a:r>
            <a:r>
              <a:rPr lang="en-GB" sz="2000" dirty="0" smtClean="0">
                <a:solidFill>
                  <a:schemeClr val="bg1"/>
                </a:solidFill>
                <a:latin typeface="Times New Roman" panose="02020603050405020304" pitchFamily="18" charset="0"/>
                <a:cs typeface="Times New Roman" panose="02020603050405020304" pitchFamily="18" charset="0"/>
              </a:rPr>
              <a:t>(</a:t>
            </a:r>
            <a:r>
              <a:rPr lang="en-GB" sz="2000" dirty="0">
                <a:solidFill>
                  <a:schemeClr val="bg1"/>
                </a:solidFill>
                <a:latin typeface="Times New Roman" panose="02020603050405020304" pitchFamily="18" charset="0"/>
                <a:cs typeface="Times New Roman" panose="02020603050405020304" pitchFamily="18" charset="0"/>
              </a:rPr>
              <a:t>Ord and Behr, 2023</a:t>
            </a:r>
            <a:r>
              <a:rPr lang="en-GB" sz="2000" dirty="0" smtClean="0">
                <a:solidFill>
                  <a:schemeClr val="bg1"/>
                </a:solidFill>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Various factors are affecting consumers </a:t>
            </a:r>
            <a:r>
              <a:rPr lang="en-GB" sz="2000" dirty="0" smtClean="0">
                <a:solidFill>
                  <a:schemeClr val="bg1"/>
                </a:solidFill>
                <a:latin typeface="Times New Roman" panose="02020603050405020304" pitchFamily="18" charset="0"/>
                <a:cs typeface="Times New Roman" panose="02020603050405020304" pitchFamily="18" charset="0"/>
              </a:rPr>
              <a:t>are </a:t>
            </a:r>
            <a:r>
              <a:rPr lang="en-GB" sz="2000" dirty="0">
                <a:solidFill>
                  <a:schemeClr val="bg1"/>
                </a:solidFill>
                <a:latin typeface="Times New Roman" panose="02020603050405020304" pitchFamily="18" charset="0"/>
                <a:cs typeface="Times New Roman" panose="02020603050405020304" pitchFamily="18" charset="0"/>
              </a:rPr>
              <a:t>mainly based on amenities, </a:t>
            </a:r>
            <a:r>
              <a:rPr lang="en-GB" sz="2000" dirty="0" smtClean="0">
                <a:solidFill>
                  <a:schemeClr val="bg1"/>
                </a:solidFill>
                <a:latin typeface="Times New Roman" panose="02020603050405020304" pitchFamily="18" charset="0"/>
                <a:cs typeface="Times New Roman" panose="02020603050405020304" pitchFamily="18" charset="0"/>
              </a:rPr>
              <a:t>location, </a:t>
            </a:r>
            <a:r>
              <a:rPr lang="en-GB" sz="2000" dirty="0">
                <a:solidFill>
                  <a:schemeClr val="bg1"/>
                </a:solidFill>
                <a:latin typeface="Times New Roman" panose="02020603050405020304" pitchFamily="18" charset="0"/>
                <a:cs typeface="Times New Roman" panose="02020603050405020304" pitchFamily="18" charset="0"/>
              </a:rPr>
              <a:t>reviews and rooms</a:t>
            </a:r>
            <a:r>
              <a:rPr lang="en-GB" sz="2000" dirty="0" smtClean="0">
                <a:solidFill>
                  <a:schemeClr val="bg1"/>
                </a:solidFill>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are conducting various events to influence </a:t>
            </a:r>
            <a:r>
              <a:rPr lang="en-GB" sz="2000" dirty="0" smtClean="0">
                <a:solidFill>
                  <a:schemeClr val="bg1"/>
                </a:solidFill>
                <a:latin typeface="Times New Roman" panose="02020603050405020304" pitchFamily="18" charset="0"/>
                <a:cs typeface="Times New Roman" panose="02020603050405020304" pitchFamily="18" charset="0"/>
              </a:rPr>
              <a:t>customers and offering </a:t>
            </a:r>
            <a:r>
              <a:rPr lang="en-GB" sz="2000" dirty="0">
                <a:solidFill>
                  <a:schemeClr val="bg1"/>
                </a:solidFill>
                <a:latin typeface="Times New Roman" panose="02020603050405020304" pitchFamily="18" charset="0"/>
                <a:cs typeface="Times New Roman" panose="02020603050405020304" pitchFamily="18" charset="0"/>
              </a:rPr>
              <a:t>a meeting room for all customers that is based on unique work</a:t>
            </a:r>
          </a:p>
        </p:txBody>
      </p:sp>
    </p:spTree>
    <p:extLst>
      <p:ext uri="{BB962C8B-B14F-4D97-AF65-F5344CB8AC3E}">
        <p14:creationId xmlns="" xmlns:p14="http://schemas.microsoft.com/office/powerpoint/2010/main" val="106702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0" y="716598"/>
            <a:ext cx="10357609" cy="429087"/>
          </a:xfrm>
        </p:spPr>
        <p:txBody>
          <a:bodyPr>
            <a:noAutofit/>
          </a:bodyPr>
          <a:lstStyle/>
          <a:p>
            <a:pPr algn="ctr" rtl="0">
              <a:spcBef>
                <a:spcPts val="0"/>
              </a:spcBef>
              <a:spcAft>
                <a:spcPts val="0"/>
              </a:spcAft>
            </a:pPr>
            <a:r>
              <a:rPr lang="en-US" sz="3000" b="1" i="0" u="none" strike="noStrike" dirty="0">
                <a:solidFill>
                  <a:srgbClr val="000000"/>
                </a:solidFill>
                <a:effectLst/>
                <a:latin typeface="Times New Roman" panose="02020603050405020304" pitchFamily="18" charset="0"/>
                <a:cs typeface="Times New Roman" panose="02020603050405020304" pitchFamily="18" charset="0"/>
              </a:rPr>
              <a:t>Discuss the nature, scope and role of guest services and facilities for Hotel Indigo</a:t>
            </a:r>
            <a:r>
              <a:rPr lang="en-US" sz="3000" b="0" dirty="0">
                <a:effectLst/>
                <a:latin typeface="Times New Roman" panose="02020603050405020304" pitchFamily="18" charset="0"/>
                <a:cs typeface="Times New Roman" panose="02020603050405020304" pitchFamily="18" charset="0"/>
              </a:rPr>
              <a:t/>
            </a:r>
            <a:br>
              <a:rPr lang="en-US" sz="3000" b="0" dirty="0">
                <a:effectLst/>
                <a:latin typeface="Times New Roman" panose="02020603050405020304" pitchFamily="18" charset="0"/>
                <a:cs typeface="Times New Roman" panose="02020603050405020304" pitchFamily="18" charset="0"/>
              </a:rPr>
            </a:br>
            <a:r>
              <a:rPr lang="en-US" sz="3000" dirty="0">
                <a:latin typeface="Times New Roman" panose="02020603050405020304" pitchFamily="18" charset="0"/>
                <a:cs typeface="Times New Roman" panose="02020603050405020304" pitchFamily="18" charset="0"/>
              </a:rPr>
              <a:t/>
            </a:r>
            <a:br>
              <a:rPr lang="en-US" sz="3000" dirty="0">
                <a:latin typeface="Times New Roman" panose="02020603050405020304" pitchFamily="18" charset="0"/>
                <a:cs typeface="Times New Roman" panose="02020603050405020304" pitchFamily="18" charset="0"/>
              </a:rPr>
            </a:b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94B9AFCA-D281-34A0-E636-58F228CA72C5}"/>
              </a:ext>
            </a:extLst>
          </p:cNvPr>
          <p:cNvPicPr>
            <a:picLocks noChangeAspect="1"/>
          </p:cNvPicPr>
          <p:nvPr/>
        </p:nvPicPr>
        <p:blipFill>
          <a:blip r:embed="rId3"/>
          <a:stretch>
            <a:fillRect/>
          </a:stretch>
        </p:blipFill>
        <p:spPr>
          <a:xfrm>
            <a:off x="10685262" y="0"/>
            <a:ext cx="1506738" cy="834501"/>
          </a:xfrm>
          <a:prstGeom prst="rect">
            <a:avLst/>
          </a:prstGeom>
        </p:spPr>
      </p:pic>
      <p:pic>
        <p:nvPicPr>
          <p:cNvPr id="4" name="Picture 3">
            <a:extLst>
              <a:ext uri="{FF2B5EF4-FFF2-40B4-BE49-F238E27FC236}">
                <a16:creationId xmlns="" xmlns:a16="http://schemas.microsoft.com/office/drawing/2014/main" id="{DF560989-E9A5-07C5-BB2A-26C98C4F041C}"/>
              </a:ext>
            </a:extLst>
          </p:cNvPr>
          <p:cNvPicPr>
            <a:picLocks noChangeAspect="1"/>
          </p:cNvPicPr>
          <p:nvPr/>
        </p:nvPicPr>
        <p:blipFill>
          <a:blip r:embed="rId4"/>
          <a:stretch>
            <a:fillRect/>
          </a:stretch>
        </p:blipFill>
        <p:spPr>
          <a:xfrm>
            <a:off x="8504808" y="1021996"/>
            <a:ext cx="3568823" cy="31275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 xmlns:a16="http://schemas.microsoft.com/office/drawing/2014/main" id="{0FCF74C1-D724-F3F7-E131-58A5E01D7170}"/>
              </a:ext>
            </a:extLst>
          </p:cNvPr>
          <p:cNvPicPr>
            <a:picLocks noChangeAspect="1"/>
          </p:cNvPicPr>
          <p:nvPr/>
        </p:nvPicPr>
        <p:blipFill>
          <a:blip r:embed="rId5"/>
          <a:stretch>
            <a:fillRect/>
          </a:stretch>
        </p:blipFill>
        <p:spPr>
          <a:xfrm>
            <a:off x="8504808" y="4337075"/>
            <a:ext cx="3568822" cy="23919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348343" y="1646535"/>
            <a:ext cx="7271657" cy="470898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They are </a:t>
            </a:r>
            <a:r>
              <a:rPr lang="en-GB" sz="20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offering</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 inclusive environment and delivering flexible spaces for the development of neighbourhood spirit (IHG, 2023</a:t>
            </a: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a:t>
            </a:r>
            <a:r>
              <a:rPr lang="en-GB" sz="2000" b="1" dirty="0">
                <a:solidFill>
                  <a:schemeClr val="bg1"/>
                </a:solidFill>
                <a:latin typeface="Times New Roman" panose="02020603050405020304" pitchFamily="18" charset="0"/>
                <a:cs typeface="Times New Roman" panose="02020603050405020304" pitchFamily="18" charset="0"/>
              </a:rPr>
              <a:t>nature</a:t>
            </a:r>
            <a:r>
              <a:rPr lang="en-GB" sz="2000" dirty="0">
                <a:solidFill>
                  <a:schemeClr val="bg1"/>
                </a:solidFill>
                <a:latin typeface="Times New Roman" panose="02020603050405020304" pitchFamily="18" charset="0"/>
                <a:cs typeface="Times New Roman" panose="02020603050405020304" pitchFamily="18" charset="0"/>
              </a:rPr>
              <a:t> of this hotel is based on lots of different personalities; they provide comfort and character and deliver proper spirit for their neighbourhoods</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a:t>
            </a:r>
            <a:r>
              <a:rPr lang="en-GB" sz="2000" dirty="0" smtClean="0">
                <a:solidFill>
                  <a:schemeClr val="bg1"/>
                </a:solidFill>
                <a:latin typeface="Times New Roman" panose="02020603050405020304" pitchFamily="18" charset="0"/>
                <a:cs typeface="Times New Roman" panose="02020603050405020304" pitchFamily="18" charset="0"/>
              </a:rPr>
              <a:t>hey </a:t>
            </a:r>
            <a:r>
              <a:rPr lang="en-GB" sz="2000" dirty="0">
                <a:solidFill>
                  <a:schemeClr val="bg1"/>
                </a:solidFill>
                <a:latin typeface="Times New Roman" panose="02020603050405020304" pitchFamily="18" charset="0"/>
                <a:cs typeface="Times New Roman" panose="02020603050405020304" pitchFamily="18" charset="0"/>
              </a:rPr>
              <a:t>offer sanitized bathrooms with personality and mainly provide spa-insider </a:t>
            </a:r>
            <a:r>
              <a:rPr lang="en-GB" sz="2000" dirty="0" smtClean="0">
                <a:solidFill>
                  <a:schemeClr val="bg1"/>
                </a:solidFill>
                <a:latin typeface="Times New Roman" panose="02020603050405020304" pitchFamily="18" charset="0"/>
                <a:cs typeface="Times New Roman" panose="02020603050405020304" pitchFamily="18" charset="0"/>
              </a:rPr>
              <a:t>bathrooms (</a:t>
            </a:r>
            <a:r>
              <a:rPr lang="en-GB" sz="2000" dirty="0" err="1">
                <a:solidFill>
                  <a:schemeClr val="bg1"/>
                </a:solidFill>
                <a:latin typeface="Times New Roman" panose="02020603050405020304" pitchFamily="18" charset="0"/>
                <a:cs typeface="Times New Roman" panose="02020603050405020304" pitchFamily="18" charset="0"/>
              </a:rPr>
              <a:t>Gallan</a:t>
            </a:r>
            <a:r>
              <a:rPr lang="en-GB" sz="2000" dirty="0">
                <a:solidFill>
                  <a:schemeClr val="bg1"/>
                </a:solidFill>
                <a:latin typeface="Times New Roman" panose="02020603050405020304" pitchFamily="18" charset="0"/>
                <a:cs typeface="Times New Roman" panose="02020603050405020304" pitchFamily="18" charset="0"/>
              </a:rPr>
              <a:t> </a:t>
            </a:r>
            <a:r>
              <a:rPr lang="en-GB" sz="2000" i="1" dirty="0">
                <a:solidFill>
                  <a:schemeClr val="bg1"/>
                </a:solidFill>
                <a:latin typeface="Times New Roman" panose="02020603050405020304" pitchFamily="18" charset="0"/>
                <a:cs typeface="Times New Roman" panose="02020603050405020304" pitchFamily="18" charset="0"/>
              </a:rPr>
              <a:t>et </a:t>
            </a:r>
            <a:r>
              <a:rPr lang="en-GB" sz="2000" i="1" dirty="0" smtClean="0">
                <a:solidFill>
                  <a:schemeClr val="bg1"/>
                </a:solidFill>
                <a:latin typeface="Times New Roman" panose="02020603050405020304" pitchFamily="18" charset="0"/>
                <a:cs typeface="Times New Roman" panose="02020603050405020304" pitchFamily="18" charset="0"/>
              </a:rPr>
              <a:t>al., </a:t>
            </a:r>
            <a:r>
              <a:rPr lang="en-GB" sz="2000" dirty="0" smtClean="0">
                <a:solidFill>
                  <a:schemeClr val="bg1"/>
                </a:solidFill>
                <a:latin typeface="Times New Roman" panose="02020603050405020304" pitchFamily="18" charset="0"/>
                <a:cs typeface="Times New Roman" panose="02020603050405020304" pitchFamily="18" charset="0"/>
              </a:rPr>
              <a:t>2021)</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This hotel has a proper structure, every wall of Hotel Indigo tells a story of tradition, places and experience.</a:t>
            </a:r>
          </a:p>
        </p:txBody>
      </p:sp>
    </p:spTree>
    <p:extLst>
      <p:ext uri="{BB962C8B-B14F-4D97-AF65-F5344CB8AC3E}">
        <p14:creationId xmlns="" xmlns:p14="http://schemas.microsoft.com/office/powerpoint/2010/main" val="4179598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0" y="921720"/>
            <a:ext cx="10078950" cy="730928"/>
          </a:xfrm>
        </p:spPr>
        <p:txBody>
          <a:bodyPr>
            <a:noAutofit/>
          </a:bodyPr>
          <a:lstStyle/>
          <a:p>
            <a:pPr algn="ctr" rtl="0">
              <a:spcBef>
                <a:spcPts val="0"/>
              </a:spcBef>
              <a:spcAft>
                <a:spcPts val="0"/>
              </a:spcAft>
            </a:pPr>
            <a:r>
              <a:rPr lang="en-US" sz="3000" b="1" i="0" u="none" strike="noStrike" dirty="0">
                <a:solidFill>
                  <a:srgbClr val="000000"/>
                </a:solidFill>
                <a:effectLst/>
                <a:latin typeface="Times New Roman" panose="02020603050405020304" pitchFamily="18" charset="0"/>
                <a:cs typeface="Times New Roman" panose="02020603050405020304" pitchFamily="18" charset="0"/>
              </a:rPr>
              <a:t>Discuss the nature, scope and role of guest services and facilities for Hotel Indigo (Contd.)</a:t>
            </a:r>
            <a:r>
              <a:rPr lang="en-US" sz="3000" b="0" dirty="0">
                <a:effectLst/>
                <a:latin typeface="Times New Roman" panose="02020603050405020304" pitchFamily="18" charset="0"/>
                <a:cs typeface="Times New Roman" panose="02020603050405020304" pitchFamily="18" charset="0"/>
              </a:rPr>
              <a:t/>
            </a:r>
            <a:br>
              <a:rPr lang="en-US" sz="3000" b="0" dirty="0">
                <a:effectLst/>
                <a:latin typeface="Times New Roman" panose="02020603050405020304" pitchFamily="18" charset="0"/>
                <a:cs typeface="Times New Roman" panose="02020603050405020304" pitchFamily="18" charset="0"/>
              </a:rPr>
            </a:br>
            <a:r>
              <a:rPr lang="en-US" sz="3000" dirty="0">
                <a:latin typeface="Times New Roman" panose="02020603050405020304" pitchFamily="18" charset="0"/>
                <a:cs typeface="Times New Roman" panose="02020603050405020304" pitchFamily="18" charset="0"/>
              </a:rPr>
              <a:t/>
            </a:r>
            <a:br>
              <a:rPr lang="en-US" sz="3000" dirty="0">
                <a:latin typeface="Times New Roman" panose="02020603050405020304" pitchFamily="18" charset="0"/>
                <a:cs typeface="Times New Roman" panose="02020603050405020304" pitchFamily="18" charset="0"/>
              </a:rPr>
            </a:b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CD1E6B06-3ED2-EA9B-9D49-8FB900C4E2DA}"/>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1F39BCE0-21A9-D3A4-AE83-7F3A5F5F7A95}"/>
              </a:ext>
            </a:extLst>
          </p:cNvPr>
          <p:cNvPicPr>
            <a:picLocks noChangeAspect="1"/>
          </p:cNvPicPr>
          <p:nvPr/>
        </p:nvPicPr>
        <p:blipFill>
          <a:blip r:embed="rId4"/>
          <a:stretch>
            <a:fillRect/>
          </a:stretch>
        </p:blipFill>
        <p:spPr>
          <a:xfrm>
            <a:off x="8052047" y="941403"/>
            <a:ext cx="4057095" cy="32685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F0E8B502-AE80-7CC4-E231-F4DF49604F42}"/>
              </a:ext>
            </a:extLst>
          </p:cNvPr>
          <p:cNvPicPr>
            <a:picLocks noChangeAspect="1"/>
          </p:cNvPicPr>
          <p:nvPr/>
        </p:nvPicPr>
        <p:blipFill>
          <a:blip r:embed="rId5"/>
          <a:stretch>
            <a:fillRect/>
          </a:stretch>
        </p:blipFill>
        <p:spPr>
          <a:xfrm>
            <a:off x="8052047" y="4392919"/>
            <a:ext cx="4057095" cy="23615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580571" y="1612957"/>
            <a:ext cx="7199086" cy="4708981"/>
          </a:xfrm>
          <a:prstGeom prst="rect">
            <a:avLst/>
          </a:prstGeom>
        </p:spPr>
        <p:txBody>
          <a:bodyPr wrap="square">
            <a:spAutoFit/>
          </a:bodyPr>
          <a:lstStyle/>
          <a:p>
            <a:pPr marL="342900" indent="-342900" algn="just">
              <a:lnSpc>
                <a:spcPct val="150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They provide services for meetings, gatherings, weddings, and celebration purposes for their customers (</a:t>
            </a:r>
            <a:r>
              <a:rPr lang="en-GB" sz="2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Górska-Warsewicz</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a:t>
            </a:r>
            <a:r>
              <a:rPr lang="en-GB" sz="2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Kulykovets</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2020).  </a:t>
            </a:r>
            <a:endPar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facilities of Hotel Indigo are based on proper Wi-Fi facilities, and a 24-hour fitness centre (IHG, 2023</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H</a:t>
            </a:r>
            <a:r>
              <a:rPr lang="en-GB" sz="2000" dirty="0" smtClean="0">
                <a:solidFill>
                  <a:schemeClr val="bg1"/>
                </a:solidFill>
                <a:latin typeface="Times New Roman" panose="02020603050405020304" pitchFamily="18" charset="0"/>
                <a:cs typeface="Times New Roman" panose="02020603050405020304" pitchFamily="18" charset="0"/>
              </a:rPr>
              <a:t>otel </a:t>
            </a:r>
            <a:r>
              <a:rPr lang="en-GB" sz="2000" dirty="0">
                <a:solidFill>
                  <a:schemeClr val="bg1"/>
                </a:solidFill>
                <a:latin typeface="Times New Roman" panose="02020603050405020304" pitchFamily="18" charset="0"/>
                <a:cs typeface="Times New Roman" panose="02020603050405020304" pitchFamily="18" charset="0"/>
              </a:rPr>
              <a:t>industries are offering hospitality services, food and beverage industries, Hotels, and tourism associations</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Their services are based on business services that help to stay productive, connected and energized in the time of spending time in this hotel (Rodríguez-</a:t>
            </a:r>
            <a:r>
              <a:rPr lang="en-GB" sz="2000" dirty="0" err="1">
                <a:solidFill>
                  <a:schemeClr val="bg1"/>
                </a:solidFill>
                <a:latin typeface="Times New Roman" panose="02020603050405020304" pitchFamily="18" charset="0"/>
                <a:cs typeface="Times New Roman" panose="02020603050405020304" pitchFamily="18" charset="0"/>
              </a:rPr>
              <a:t>Antón</a:t>
            </a:r>
            <a:r>
              <a:rPr lang="en-GB" sz="2000" dirty="0">
                <a:solidFill>
                  <a:schemeClr val="bg1"/>
                </a:solidFill>
                <a:latin typeface="Times New Roman" panose="02020603050405020304" pitchFamily="18" charset="0"/>
                <a:cs typeface="Times New Roman" panose="02020603050405020304" pitchFamily="18" charset="0"/>
              </a:rPr>
              <a:t> and Alonso-Almeida, 2019).</a:t>
            </a:r>
            <a:endParaRPr lang="en-IN" sz="2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2295159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370291" y="1251205"/>
            <a:ext cx="9123082" cy="642151"/>
          </a:xfrm>
        </p:spPr>
        <p:txBody>
          <a:bodyPr>
            <a:noAutofit/>
          </a:bodyPr>
          <a:lstStyle/>
          <a:p>
            <a:pPr algn="ctr" rtl="0">
              <a:spcBef>
                <a:spcPts val="0"/>
              </a:spcBef>
              <a:spcAft>
                <a:spcPts val="0"/>
              </a:spcAft>
            </a:pPr>
            <a:r>
              <a:rPr lang="en-US" sz="3000" b="1" i="0" u="none" strike="noStrike" dirty="0">
                <a:solidFill>
                  <a:schemeClr val="bg1"/>
                </a:solidFill>
                <a:effectLst/>
                <a:latin typeface="Times New Roman" panose="02020603050405020304" pitchFamily="18" charset="0"/>
                <a:cs typeface="Times New Roman" panose="02020603050405020304" pitchFamily="18" charset="0"/>
              </a:rPr>
              <a:t>Evaluate the significance  of hospitality and the different ways Hotel Indigo is using to meet the needs of the customers </a:t>
            </a:r>
            <a:r>
              <a:rPr lang="en-US" sz="3000" b="1" i="0" u="none" strike="noStrike" dirty="0">
                <a:solidFill>
                  <a:schemeClr val="tx1"/>
                </a:solidFill>
                <a:effectLst/>
                <a:latin typeface="Times New Roman" panose="02020603050405020304" pitchFamily="18" charset="0"/>
                <a:cs typeface="Times New Roman" panose="02020603050405020304" pitchFamily="18" charset="0"/>
              </a:rPr>
              <a:t/>
            </a:r>
            <a:br>
              <a:rPr lang="en-US" sz="3000" b="1" i="0" u="none" strike="noStrike" dirty="0">
                <a:solidFill>
                  <a:schemeClr val="tx1"/>
                </a:solidFill>
                <a:effectLst/>
                <a:latin typeface="Times New Roman" panose="02020603050405020304" pitchFamily="18" charset="0"/>
                <a:cs typeface="Times New Roman" panose="02020603050405020304" pitchFamily="18" charset="0"/>
              </a:rPr>
            </a:br>
            <a:r>
              <a:rPr lang="en-US" sz="3000" b="0" dirty="0">
                <a:solidFill>
                  <a:schemeClr val="tx1"/>
                </a:solidFill>
                <a:effectLst/>
                <a:latin typeface="Times New Roman" panose="02020603050405020304" pitchFamily="18" charset="0"/>
                <a:cs typeface="Times New Roman" panose="02020603050405020304" pitchFamily="18" charset="0"/>
              </a:rPr>
              <a:t/>
            </a:r>
            <a:br>
              <a:rPr lang="en-US" sz="3000" b="0" dirty="0">
                <a:solidFill>
                  <a:schemeClr val="tx1"/>
                </a:solidFill>
                <a:effectLst/>
                <a:latin typeface="Times New Roman" panose="02020603050405020304" pitchFamily="18" charset="0"/>
                <a:cs typeface="Times New Roman" panose="02020603050405020304" pitchFamily="18" charset="0"/>
              </a:rPr>
            </a:br>
            <a:r>
              <a:rPr lang="en-US" sz="3000" dirty="0">
                <a:solidFill>
                  <a:schemeClr val="tx1"/>
                </a:solidFill>
                <a:latin typeface="Times New Roman" panose="02020603050405020304" pitchFamily="18" charset="0"/>
                <a:cs typeface="Times New Roman" panose="02020603050405020304" pitchFamily="18" charset="0"/>
              </a:rPr>
              <a:t/>
            </a:r>
            <a:br>
              <a:rPr lang="en-US" sz="3000" dirty="0">
                <a:solidFill>
                  <a:schemeClr val="tx1"/>
                </a:solidFill>
                <a:latin typeface="Times New Roman" panose="02020603050405020304" pitchFamily="18" charset="0"/>
                <a:cs typeface="Times New Roman" panose="02020603050405020304" pitchFamily="18" charset="0"/>
              </a:rPr>
            </a:br>
            <a:endParaRPr lang="en-IN" sz="3000" b="1" dirty="0">
              <a:solidFill>
                <a:schemeClr val="tx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8CBBEB0E-575E-E049-6F77-E2E2DFA4D34C}"/>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8A3AE2AB-8BBD-9EE4-B852-6834BCA40681}"/>
              </a:ext>
            </a:extLst>
          </p:cNvPr>
          <p:cNvPicPr>
            <a:picLocks noChangeAspect="1"/>
          </p:cNvPicPr>
          <p:nvPr/>
        </p:nvPicPr>
        <p:blipFill>
          <a:blip r:embed="rId4"/>
          <a:stretch>
            <a:fillRect/>
          </a:stretch>
        </p:blipFill>
        <p:spPr>
          <a:xfrm>
            <a:off x="7652551" y="1358840"/>
            <a:ext cx="4457466" cy="22726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08299B1C-A61E-E9B0-EC58-37F3B3915D26}"/>
              </a:ext>
            </a:extLst>
          </p:cNvPr>
          <p:cNvPicPr>
            <a:picLocks noChangeAspect="1"/>
          </p:cNvPicPr>
          <p:nvPr/>
        </p:nvPicPr>
        <p:blipFill>
          <a:blip r:embed="rId5"/>
          <a:stretch>
            <a:fillRect/>
          </a:stretch>
        </p:blipFill>
        <p:spPr>
          <a:xfrm>
            <a:off x="7652551" y="3871776"/>
            <a:ext cx="4410120" cy="28116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346229" y="1787129"/>
            <a:ext cx="7143142" cy="4708981"/>
          </a:xfrm>
          <a:prstGeom prst="rect">
            <a:avLst/>
          </a:prstGeom>
        </p:spPr>
        <p:txBody>
          <a:bodyPr wrap="square">
            <a:spAutoFit/>
          </a:bodyPr>
          <a:lstStyle/>
          <a:p>
            <a:pPr marL="342900" indent="-342900" algn="just">
              <a:lnSpc>
                <a:spcPct val="150000"/>
              </a:lnSpc>
              <a:spcAft>
                <a:spcPts val="0"/>
              </a:spcAft>
              <a:buFont typeface="Arial" panose="020B0604020202020204" pitchFamily="34" charset="0"/>
              <a:buChar char="•"/>
            </a:pP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needs of the customers from hotels are based on basic and primary amenities, including proper Wi-Fi connection, clean room, and complimentary </a:t>
            </a: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toiletries</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smtClean="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err="1">
                <a:solidFill>
                  <a:schemeClr val="bg1"/>
                </a:solidFill>
                <a:latin typeface="Times New Roman" panose="02020603050405020304" pitchFamily="18" charset="0"/>
                <a:cs typeface="Times New Roman" panose="02020603050405020304" pitchFamily="18" charset="0"/>
              </a:rPr>
              <a:t>Agustia</a:t>
            </a:r>
            <a:r>
              <a:rPr lang="en-GB" sz="2000" dirty="0">
                <a:solidFill>
                  <a:schemeClr val="bg1"/>
                </a:solidFill>
                <a:latin typeface="Times New Roman" panose="02020603050405020304" pitchFamily="18" charset="0"/>
                <a:cs typeface="Times New Roman" panose="02020603050405020304" pitchFamily="18" charset="0"/>
              </a:rPr>
              <a:t> </a:t>
            </a:r>
            <a:r>
              <a:rPr lang="en-GB" sz="2000" i="1" dirty="0">
                <a:solidFill>
                  <a:schemeClr val="bg1"/>
                </a:solidFill>
                <a:latin typeface="Times New Roman" panose="02020603050405020304" pitchFamily="18" charset="0"/>
                <a:cs typeface="Times New Roman" panose="02020603050405020304" pitchFamily="18" charset="0"/>
              </a:rPr>
              <a:t>et al</a:t>
            </a:r>
            <a:r>
              <a:rPr lang="en-GB" sz="2000" i="1" dirty="0" smtClean="0">
                <a:solidFill>
                  <a:schemeClr val="bg1"/>
                </a:solidFill>
                <a:latin typeface="Times New Roman" panose="02020603050405020304" pitchFamily="18" charset="0"/>
                <a:cs typeface="Times New Roman" panose="02020603050405020304" pitchFamily="18" charset="0"/>
              </a:rPr>
              <a:t>., </a:t>
            </a:r>
            <a:r>
              <a:rPr lang="en-GB" sz="2000" dirty="0" smtClean="0">
                <a:solidFill>
                  <a:schemeClr val="bg1"/>
                </a:solidFill>
                <a:latin typeface="Times New Roman" panose="02020603050405020304" pitchFamily="18" charset="0"/>
                <a:cs typeface="Times New Roman" panose="02020603050405020304" pitchFamily="18" charset="0"/>
              </a:rPr>
              <a:t>2023</a:t>
            </a:r>
            <a:r>
              <a:rPr lang="en-GB" sz="2000" dirty="0" smtClean="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t>
            </a: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a:t>
            </a:r>
            <a:r>
              <a:rPr lang="en-GB" sz="2000" dirty="0" smtClean="0">
                <a:solidFill>
                  <a:schemeClr val="bg1"/>
                </a:solidFill>
                <a:latin typeface="Times New Roman" panose="02020603050405020304" pitchFamily="18" charset="0"/>
                <a:cs typeface="Times New Roman" panose="02020603050405020304" pitchFamily="18" charset="0"/>
              </a:rPr>
              <a:t>t </a:t>
            </a:r>
            <a:r>
              <a:rPr lang="en-GB" sz="2000" dirty="0">
                <a:solidFill>
                  <a:schemeClr val="bg1"/>
                </a:solidFill>
                <a:latin typeface="Times New Roman" panose="02020603050405020304" pitchFamily="18" charset="0"/>
                <a:cs typeface="Times New Roman" panose="02020603050405020304" pitchFamily="18" charset="0"/>
              </a:rPr>
              <a:t>is leading to long-term financial development and they are creating an enjoyable atmosphere for feeling consumer </a:t>
            </a:r>
            <a:r>
              <a:rPr lang="en-GB" sz="2000" dirty="0" smtClean="0">
                <a:solidFill>
                  <a:schemeClr val="bg1"/>
                </a:solidFill>
                <a:latin typeface="Times New Roman" panose="02020603050405020304" pitchFamily="18" charset="0"/>
                <a:cs typeface="Times New Roman" panose="02020603050405020304" pitchFamily="18" charset="0"/>
              </a:rPr>
              <a:t>comfortable</a:t>
            </a: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Great hospitality services help to welcome guests and deliver them proper values for motivating them to come back again and recommend others for business</a:t>
            </a:r>
            <a:r>
              <a:rPr lang="en-GB" sz="2000" dirty="0" smtClean="0">
                <a:solidFill>
                  <a:schemeClr val="bg1"/>
                </a:solidFill>
                <a:latin typeface="Times New Roman" panose="02020603050405020304" pitchFamily="18" charset="0"/>
                <a:cs typeface="Times New Roman" panose="02020603050405020304" pitchFamily="18" charset="0"/>
              </a:rPr>
              <a:t>.</a:t>
            </a:r>
          </a:p>
          <a:p>
            <a:pPr marL="342900" indent="-342900" algn="just">
              <a:lnSpc>
                <a:spcPct val="150000"/>
              </a:lnSpc>
              <a:spcAft>
                <a:spcPts val="0"/>
              </a:spcAf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Hospitality plays a crucial role in creating a customer base.</a:t>
            </a:r>
            <a:endParaRPr lang="en-IN" sz="2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3642969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0" y="839562"/>
            <a:ext cx="10614241" cy="695417"/>
          </a:xfrm>
        </p:spPr>
        <p:txBody>
          <a:bodyPr>
            <a:noAutofit/>
          </a:bodyPr>
          <a:lstStyle/>
          <a:p>
            <a:pPr algn="ctr" rtl="0">
              <a:spcBef>
                <a:spcPts val="0"/>
              </a:spcBef>
              <a:spcAft>
                <a:spcPts val="0"/>
              </a:spcAft>
            </a:pPr>
            <a:r>
              <a:rPr lang="en-US" sz="3000" b="1" i="0" u="none" strike="noStrike" dirty="0" smtClean="0">
                <a:solidFill>
                  <a:srgbClr val="000000"/>
                </a:solidFill>
                <a:effectLst/>
                <a:latin typeface="Times New Roman" panose="02020603050405020304" pitchFamily="18" charset="0"/>
                <a:cs typeface="Times New Roman" panose="02020603050405020304" pitchFamily="18" charset="0"/>
              </a:rPr>
              <a:t>Evaluate the significance  of hospitality and the different ways Hotel Indigo is using to meet the needs of the customers (Contd.)</a:t>
            </a:r>
            <a:r>
              <a:rPr lang="en-US" sz="3000" b="0" dirty="0" smtClean="0">
                <a:effectLst/>
                <a:latin typeface="Times New Roman" panose="02020603050405020304" pitchFamily="18" charset="0"/>
                <a:cs typeface="Times New Roman" panose="02020603050405020304" pitchFamily="18" charset="0"/>
              </a:rPr>
              <a:t/>
            </a:r>
            <a:br>
              <a:rPr lang="en-US" sz="3000" b="0" dirty="0" smtClean="0">
                <a:effectLst/>
                <a:latin typeface="Times New Roman" panose="02020603050405020304" pitchFamily="18" charset="0"/>
                <a:cs typeface="Times New Roman" panose="02020603050405020304" pitchFamily="18" charset="0"/>
              </a:rPr>
            </a:br>
            <a:r>
              <a:rPr lang="en-US" sz="3000" dirty="0" smtClean="0">
                <a:latin typeface="Times New Roman" panose="02020603050405020304" pitchFamily="18" charset="0"/>
                <a:cs typeface="Times New Roman" panose="02020603050405020304" pitchFamily="18" charset="0"/>
              </a:rPr>
              <a:t/>
            </a:r>
            <a:br>
              <a:rPr lang="en-US" sz="3000" dirty="0" smtClean="0">
                <a:latin typeface="Times New Roman" panose="02020603050405020304" pitchFamily="18" charset="0"/>
                <a:cs typeface="Times New Roman" panose="02020603050405020304" pitchFamily="18" charset="0"/>
              </a:rPr>
            </a:br>
            <a:endParaRPr lang="en-IN" sz="3000" b="1"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 xmlns:a16="http://schemas.microsoft.com/office/drawing/2014/main" id="{E356CFA3-245B-9EB8-BE7B-880575EA0015}"/>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5058C4EB-9322-BD58-9B13-024E2A188B7F}"/>
              </a:ext>
            </a:extLst>
          </p:cNvPr>
          <p:cNvPicPr>
            <a:picLocks noChangeAspect="1"/>
          </p:cNvPicPr>
          <p:nvPr/>
        </p:nvPicPr>
        <p:blipFill>
          <a:blip r:embed="rId4"/>
          <a:stretch>
            <a:fillRect/>
          </a:stretch>
        </p:blipFill>
        <p:spPr>
          <a:xfrm>
            <a:off x="8717873" y="1409866"/>
            <a:ext cx="3319648" cy="26738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 xmlns:a16="http://schemas.microsoft.com/office/drawing/2014/main" id="{BA30C3A8-F0FA-CF01-168A-D2FF2C065924}"/>
              </a:ext>
            </a:extLst>
          </p:cNvPr>
          <p:cNvPicPr>
            <a:picLocks noChangeAspect="1"/>
          </p:cNvPicPr>
          <p:nvPr/>
        </p:nvPicPr>
        <p:blipFill>
          <a:blip r:embed="rId5"/>
          <a:stretch>
            <a:fillRect/>
          </a:stretch>
        </p:blipFill>
        <p:spPr>
          <a:xfrm>
            <a:off x="8717873" y="4299248"/>
            <a:ext cx="3319647" cy="23687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478970" y="1959060"/>
            <a:ext cx="7823201" cy="470898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 Indigo is meeting the needs of the customers by building a proper customer-focused culture, analysing reviews</a:t>
            </a:r>
            <a:endParaRPr lang="en-GB" sz="2000" dirty="0" smtClean="0">
              <a:solidFill>
                <a:srgbClr val="000000"/>
              </a:solidFill>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smtClean="0">
                <a:solidFill>
                  <a:schemeClr val="bg1"/>
                </a:solidFill>
                <a:latin typeface="Times New Roman" panose="02020603050405020304" pitchFamily="18" charset="0"/>
                <a:cs typeface="Times New Roman" panose="02020603050405020304" pitchFamily="18" charset="0"/>
              </a:rPr>
              <a:t>Hotel Indigo offers personalized service, offering attentive service and delivering on time to attract customers (Tran </a:t>
            </a:r>
            <a:r>
              <a:rPr lang="en-GB" sz="2000" i="1" dirty="0" smtClean="0">
                <a:solidFill>
                  <a:schemeClr val="bg1"/>
                </a:solidFill>
                <a:latin typeface="Times New Roman" panose="02020603050405020304" pitchFamily="18" charset="0"/>
                <a:cs typeface="Times New Roman" panose="02020603050405020304" pitchFamily="18" charset="0"/>
              </a:rPr>
              <a:t>et al., </a:t>
            </a:r>
            <a:r>
              <a:rPr lang="en-GB" sz="2000" dirty="0" smtClean="0">
                <a:solidFill>
                  <a:schemeClr val="bg1"/>
                </a:solidFill>
                <a:latin typeface="Times New Roman" panose="02020603050405020304" pitchFamily="18" charset="0"/>
                <a:cs typeface="Times New Roman" panose="02020603050405020304" pitchFamily="18" charset="0"/>
              </a:rPr>
              <a:t>2019).</a:t>
            </a:r>
          </a:p>
          <a:p>
            <a:pPr marL="342900" indent="-342900" algn="just">
              <a:lnSpc>
                <a:spcPct val="150000"/>
              </a:lnSpc>
              <a:buFont typeface="Arial" panose="020B0604020202020204" pitchFamily="34" charset="0"/>
              <a:buChar char="•"/>
            </a:pPr>
            <a:r>
              <a:rPr lang="en-GB" sz="2000" dirty="0" smtClean="0">
                <a:solidFill>
                  <a:schemeClr val="bg1"/>
                </a:solidFill>
                <a:latin typeface="Times New Roman" panose="02020603050405020304" pitchFamily="18" charset="0"/>
                <a:cs typeface="Times New Roman" panose="02020603050405020304" pitchFamily="18" charset="0"/>
              </a:rPr>
              <a:t>Hotel Indigo needs to survey their customers and needs to analyse customer feedback with the help of this survey.</a:t>
            </a:r>
          </a:p>
          <a:p>
            <a:pPr marL="342900" indent="-342900" algn="just">
              <a:lnSpc>
                <a:spcPct val="150000"/>
              </a:lnSpc>
              <a:buFont typeface="Arial" panose="020B0604020202020204" pitchFamily="34" charset="0"/>
              <a:buChar char="•"/>
            </a:pPr>
            <a:r>
              <a:rPr lang="en-GB" sz="2000" dirty="0" smtClean="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Hotel Indigo is </a:t>
            </a:r>
            <a:r>
              <a:rPr lang="en-GB" sz="2000" dirty="0" smtClean="0">
                <a:solidFill>
                  <a:schemeClr val="bg1"/>
                </a:solidFill>
                <a:latin typeface="Times New Roman" panose="02020603050405020304" pitchFamily="18" charset="0"/>
                <a:cs typeface="Times New Roman" panose="02020603050405020304" pitchFamily="18" charset="0"/>
              </a:rPr>
              <a:t>listening to the customers' feedback, solving problems of customers and proper interaction with the customers (TripAdvisor, 2023). </a:t>
            </a:r>
            <a:endParaRPr lang="en-IN" sz="2000" dirty="0" smtClean="0">
              <a:solidFill>
                <a:schemeClr val="bg1"/>
              </a:solidFill>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2497468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686211" y="433966"/>
            <a:ext cx="8596668" cy="615518"/>
          </a:xfrm>
        </p:spPr>
        <p:txBody>
          <a:bodyPr>
            <a:noAutofit/>
          </a:bodyPr>
          <a:lstStyle/>
          <a:p>
            <a:pPr algn="ctr">
              <a:lnSpc>
                <a:spcPct val="150000"/>
              </a:lnSpc>
            </a:pPr>
            <a:r>
              <a:rPr lang="en-IN" sz="3000" b="1" dirty="0">
                <a:solidFill>
                  <a:schemeClr val="bg1"/>
                </a:solidFill>
                <a:latin typeface="Times New Roman" panose="02020603050405020304" pitchFamily="18" charset="0"/>
                <a:cs typeface="Times New Roman" panose="02020603050405020304" pitchFamily="18" charset="0"/>
              </a:rPr>
              <a:t>Conclusion</a:t>
            </a:r>
          </a:p>
        </p:txBody>
      </p:sp>
      <p:pic>
        <p:nvPicPr>
          <p:cNvPr id="3" name="Picture 2">
            <a:extLst>
              <a:ext uri="{FF2B5EF4-FFF2-40B4-BE49-F238E27FC236}">
                <a16:creationId xmlns="" xmlns:a16="http://schemas.microsoft.com/office/drawing/2014/main" id="{CEACE914-99A1-A6CB-ED40-A3B51E59A104}"/>
              </a:ext>
            </a:extLst>
          </p:cNvPr>
          <p:cNvPicPr>
            <a:picLocks noChangeAspect="1"/>
          </p:cNvPicPr>
          <p:nvPr/>
        </p:nvPicPr>
        <p:blipFill>
          <a:blip r:embed="rId3"/>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5E254933-AED4-DE5B-CADC-E93F9A3B2ECC}"/>
              </a:ext>
            </a:extLst>
          </p:cNvPr>
          <p:cNvPicPr>
            <a:picLocks noChangeAspect="1"/>
          </p:cNvPicPr>
          <p:nvPr/>
        </p:nvPicPr>
        <p:blipFill>
          <a:blip r:embed="rId4"/>
          <a:stretch>
            <a:fillRect/>
          </a:stretch>
        </p:blipFill>
        <p:spPr>
          <a:xfrm>
            <a:off x="7554897" y="834501"/>
            <a:ext cx="4439806" cy="316045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 xmlns:a16="http://schemas.microsoft.com/office/drawing/2014/main" id="{21A1852D-BC65-D22A-B49A-6150A866B1D5}"/>
              </a:ext>
            </a:extLst>
          </p:cNvPr>
          <p:cNvPicPr>
            <a:picLocks noChangeAspect="1"/>
          </p:cNvPicPr>
          <p:nvPr/>
        </p:nvPicPr>
        <p:blipFill>
          <a:blip r:embed="rId5"/>
          <a:stretch>
            <a:fillRect/>
          </a:stretch>
        </p:blipFill>
        <p:spPr>
          <a:xfrm>
            <a:off x="7759083" y="4180503"/>
            <a:ext cx="4235620" cy="24585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686211" y="2085773"/>
            <a:ext cx="6574973" cy="332398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main consumers of Hotel Indigo have been determined and the nature, scope </a:t>
            </a: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 </a:t>
            </a:r>
            <a:r>
              <a:rPr lang="en-GB"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 Indigo </a:t>
            </a:r>
            <a:endPar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guest services of Hotel Indigo has been discussed in this research study. </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 importance of the hotel industry has been discussed in this research </a:t>
            </a:r>
            <a:r>
              <a:rPr lang="en-GB" sz="2000" dirty="0" smtClean="0">
                <a:solidFill>
                  <a:schemeClr val="bg1"/>
                </a:solidFill>
                <a:latin typeface="Times New Roman" panose="02020603050405020304" pitchFamily="18" charset="0"/>
                <a:cs typeface="Times New Roman" panose="02020603050405020304" pitchFamily="18" charset="0"/>
              </a:rPr>
              <a:t>study</a:t>
            </a:r>
          </a:p>
          <a:p>
            <a:pPr marL="342900" indent="-342900" algn="just">
              <a:lnSpc>
                <a:spcPct val="150000"/>
              </a:lnSpc>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a:t>
            </a:r>
            <a:r>
              <a:rPr lang="en-GB" sz="2000" dirty="0" smtClean="0">
                <a:solidFill>
                  <a:schemeClr val="bg1"/>
                </a:solidFill>
                <a:latin typeface="Times New Roman" panose="02020603050405020304" pitchFamily="18" charset="0"/>
                <a:cs typeface="Times New Roman" panose="02020603050405020304" pitchFamily="18" charset="0"/>
              </a:rPr>
              <a:t>he proper overview </a:t>
            </a:r>
            <a:r>
              <a:rPr lang="en-GB" sz="2000" dirty="0">
                <a:solidFill>
                  <a:schemeClr val="bg1"/>
                </a:solidFill>
                <a:latin typeface="Times New Roman" panose="02020603050405020304" pitchFamily="18" charset="0"/>
                <a:cs typeface="Times New Roman" panose="02020603050405020304" pitchFamily="18" charset="0"/>
              </a:rPr>
              <a:t>of Hotel Indigo has been determined</a:t>
            </a:r>
            <a:r>
              <a:rPr lang="en-GB" sz="2000" dirty="0">
                <a:latin typeface="Times New Roman" panose="02020603050405020304" pitchFamily="18" charset="0"/>
                <a:cs typeface="Times New Roman" panose="02020603050405020304" pitchFamily="18" charset="0"/>
              </a:rPr>
              <a:t>.</a:t>
            </a:r>
          </a:p>
        </p:txBody>
      </p:sp>
    </p:spTree>
    <p:extLst>
      <p:ext uri="{BB962C8B-B14F-4D97-AF65-F5344CB8AC3E}">
        <p14:creationId xmlns="" xmlns:p14="http://schemas.microsoft.com/office/powerpoint/2010/main" val="884953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C4E73D-D6AD-20D1-BBA1-92882B1C3435}"/>
              </a:ext>
            </a:extLst>
          </p:cNvPr>
          <p:cNvSpPr>
            <a:spLocks noGrp="1"/>
          </p:cNvSpPr>
          <p:nvPr>
            <p:ph type="title"/>
          </p:nvPr>
        </p:nvSpPr>
        <p:spPr>
          <a:xfrm>
            <a:off x="739478" y="174101"/>
            <a:ext cx="8596668" cy="518357"/>
          </a:xfrm>
        </p:spPr>
        <p:txBody>
          <a:bodyPr>
            <a:noAutofit/>
          </a:bodyPr>
          <a:lstStyle/>
          <a:p>
            <a:pPr algn="ctr">
              <a:lnSpc>
                <a:spcPct val="150000"/>
              </a:lnSpc>
            </a:pPr>
            <a:r>
              <a:rPr lang="en-IN" sz="3000" b="1" dirty="0">
                <a:solidFill>
                  <a:schemeClr val="bg1"/>
                </a:solidFill>
                <a:latin typeface="Times New Roman" panose="02020603050405020304" pitchFamily="18" charset="0"/>
                <a:cs typeface="Times New Roman" panose="02020603050405020304" pitchFamily="18" charset="0"/>
              </a:rPr>
              <a:t>References</a:t>
            </a:r>
          </a:p>
        </p:txBody>
      </p:sp>
      <p:pic>
        <p:nvPicPr>
          <p:cNvPr id="5" name="Picture 4">
            <a:extLst>
              <a:ext uri="{FF2B5EF4-FFF2-40B4-BE49-F238E27FC236}">
                <a16:creationId xmlns="" xmlns:a16="http://schemas.microsoft.com/office/drawing/2014/main" id="{B4C88815-B3FC-8022-3A1B-A4C1587C112A}"/>
              </a:ext>
            </a:extLst>
          </p:cNvPr>
          <p:cNvPicPr>
            <a:picLocks noChangeAspect="1"/>
          </p:cNvPicPr>
          <p:nvPr/>
        </p:nvPicPr>
        <p:blipFill>
          <a:blip r:embed="rId2"/>
          <a:stretch>
            <a:fillRect/>
          </a:stretch>
        </p:blipFill>
        <p:spPr>
          <a:xfrm>
            <a:off x="10685262" y="0"/>
            <a:ext cx="1506738" cy="834501"/>
          </a:xfrm>
          <a:prstGeom prst="rect">
            <a:avLst/>
          </a:prstGeom>
        </p:spPr>
      </p:pic>
      <p:sp>
        <p:nvSpPr>
          <p:cNvPr id="3" name="Rectangle 2"/>
          <p:cNvSpPr/>
          <p:nvPr/>
        </p:nvSpPr>
        <p:spPr>
          <a:xfrm>
            <a:off x="370114" y="1026891"/>
            <a:ext cx="11665131" cy="5289910"/>
          </a:xfrm>
          <a:prstGeom prst="rect">
            <a:avLst/>
          </a:prstGeom>
        </p:spPr>
        <p:txBody>
          <a:bodyPr wrap="square">
            <a:spAutoFit/>
          </a:bodyPr>
          <a:lstStyle/>
          <a:p>
            <a:pPr algn="just">
              <a:lnSpc>
                <a:spcPct val="150000"/>
              </a:lnSpc>
              <a:spcAft>
                <a:spcPts val="0"/>
              </a:spcAft>
            </a:pP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Agustia</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K.T.S.,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Dewi</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P.C. and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Kurniawan</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I.B., 2023, September. THE USE OF NON-VERBAL LANGUAGE IN HOTEL ADVERTISEMENTS: SEMIOTIC ANALYSIS. In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Annual International Conferences on Language, Literature, and Media</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(Vol. 5, pp. 51-60).</a:t>
            </a:r>
          </a:p>
          <a:p>
            <a:pPr algn="just">
              <a:lnSpc>
                <a:spcPct val="150000"/>
              </a:lnSpc>
              <a:spcAft>
                <a:spcPts val="0"/>
              </a:spcAft>
            </a:pP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Borghi</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Mariani</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M.M., Vega, R.P. and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Wirtz</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 2023. The impact of service robots on customer satisfaction online ratings: The moderating effects of rapport and contextual review factors.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Psychology &amp; Marketing</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0"/>
              </a:spcAft>
            </a:pP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Dwesar</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R. and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Sahoo</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D., 2022. Does service failure criticality affect global travellers' service evaluations? An empirical analysis of online reviews.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Management Decision</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60</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(2), pp.426-448.</a:t>
            </a:r>
          </a:p>
          <a:p>
            <a:pPr algn="just">
              <a:lnSpc>
                <a:spcPct val="150000"/>
              </a:lnSpc>
              <a:spcAft>
                <a:spcPts val="0"/>
              </a:spcAft>
            </a:pP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FitzGerald, C., Tan, S., Carter, E. and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Airoldi</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 2023. Contractual acrobatics: a configurational analysis of outcome specifications and payment in outcome-based contracts.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Public Management Review</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pp.1-19.</a:t>
            </a:r>
          </a:p>
          <a:p>
            <a:pPr algn="just">
              <a:lnSpc>
                <a:spcPct val="150000"/>
              </a:lnSpc>
              <a:spcAft>
                <a:spcPts val="0"/>
              </a:spcAft>
            </a:pP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Gallan</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A.S.,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Kabadayi</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S., Ali, F.,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Helkkula</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 Wu, L. and Zhang, Y., 2021. Transformative hospitality services: A conceptualization and development of organizational dimensions.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134</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pp.171-183.</a:t>
            </a:r>
          </a:p>
          <a:p>
            <a:pPr algn="just">
              <a:lnSpc>
                <a:spcPct val="150000"/>
              </a:lnSpc>
              <a:spcAft>
                <a:spcPts val="0"/>
              </a:spcAft>
            </a:pP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Górska-Warsewicz</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H. and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Kulykovets</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 2020. Hotel brand loyalty—A systematic literature review.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Sustainability</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12</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(12), p.4810.</a:t>
            </a:r>
          </a:p>
          <a:p>
            <a:pPr algn="just">
              <a:lnSpc>
                <a:spcPct val="150000"/>
              </a:lnSpc>
              <a:spcAft>
                <a:spcPts val="0"/>
              </a:spcAft>
            </a:pP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Hsu, F.C.,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Agyeiwaah</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E., Liu, J. and Scott, N., 2022. Social justice or social stigma? Hotel customers’ perception on branded hotel used as quarantine facility.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p.10963480221127187.</a:t>
            </a:r>
          </a:p>
          <a:p>
            <a:pPr algn="just">
              <a:lnSpc>
                <a:spcPct val="150000"/>
              </a:lnSpc>
              <a:spcAft>
                <a:spcPts val="0"/>
              </a:spcAft>
            </a:pP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IHG, 2023. </a:t>
            </a:r>
            <a:r>
              <a:rPr lang="en-IN" sz="105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Lots Of Different Personalities, But All Part Of The Same Family</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Available at: https://www.ihg.com/hotelindigo/content/gb/en/about-us [Accessed on: 10.10.2023]</a:t>
            </a:r>
            <a:endPar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0"/>
              </a:spcAft>
            </a:pP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Ord, M. and Behr, A., 2023. Curating the music city: The accommodation sector in Glasgow’s music tourism ecology.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Tourist Studies</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p.14687976231177963.</a:t>
            </a:r>
          </a:p>
          <a:p>
            <a:pPr algn="just">
              <a:lnSpc>
                <a:spcPct val="150000"/>
              </a:lnSpc>
              <a:spcAft>
                <a:spcPts val="0"/>
              </a:spcAft>
            </a:pP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Rodríguez-</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Antón</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J.M. and Alonso-Almeida, M.D.M., 2019. The circular economy strategy in hospitality: A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multicase</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approach.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Sustainability</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11</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(20), p.5665.</a:t>
            </a:r>
          </a:p>
          <a:p>
            <a:pPr algn="just">
              <a:lnSpc>
                <a:spcPct val="150000"/>
              </a:lnSpc>
              <a:spcAft>
                <a:spcPts val="0"/>
              </a:spcAft>
            </a:pPr>
            <a:r>
              <a:rPr lang="en-IN" sz="105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Soloman</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M. 2018. The heart of hospitality: a great hotel and restaurant leaders share their secrets, </a:t>
            </a:r>
            <a:r>
              <a:rPr lang="en-IN" sz="105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SelectBooks</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0"/>
              </a:spcAft>
            </a:pP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Statista, 2023. </a:t>
            </a:r>
            <a:r>
              <a:rPr lang="en-IN" sz="105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Number of InterContinental Hotels Group (IHG) hotels worldwide from 2008 to 2022, by type of ownership</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Available at: https://www.statista.com/statistics/223396/intercontinental-hotel-group-hotel-ownership-worldwide/ [Accessed on: 10.10.2023]</a:t>
            </a:r>
            <a:endPar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0"/>
              </a:spcAft>
            </a:pP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Tran, X., </a:t>
            </a:r>
            <a:r>
              <a:rPr lang="en-GB" sz="105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Arneault</a:t>
            </a:r>
            <a:r>
              <a:rPr lang="en-GB" sz="105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G. and Clark, C., 2019. Social Media and the Gap Model of Hotel Service Quality. </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Changing the ‘</a:t>
            </a:r>
            <a:r>
              <a:rPr lang="en-IN" sz="1000"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Rhythm’of</a:t>
            </a:r>
            <a:r>
              <a:rPr lang="en-IN" sz="10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Marketing: Are We Listening?</a:t>
            </a:r>
            <a:r>
              <a:rPr lang="en-IN" sz="10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p.93.</a:t>
            </a:r>
          </a:p>
          <a:p>
            <a:pPr algn="just">
              <a:lnSpc>
                <a:spcPct val="150000"/>
              </a:lnSpc>
              <a:spcAft>
                <a:spcPts val="1200"/>
              </a:spcAft>
            </a:pPr>
            <a:r>
              <a:rPr lang="en-IN" sz="105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Tripadvisor</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2023. </a:t>
            </a:r>
            <a:r>
              <a:rPr lang="en-IN" sz="105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HOTEL INDIGO LIVERPOOL, AN IHG HOTEL - Updated 2023</a:t>
            </a: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[online] Available at: https://www.tripadvisor.co.uk/Hotel_Review-g186337-d2069827-Reviews-Hotel_Indigo_Liverpool_an_IHG_Hotel-Liverpool_Merseyside_England.html [Accessed 10 Oct. 2023].</a:t>
            </a:r>
          </a:p>
          <a:p>
            <a:pPr algn="just">
              <a:lnSpc>
                <a:spcPct val="150000"/>
              </a:lnSpc>
              <a:spcAft>
                <a:spcPts val="0"/>
              </a:spcAft>
            </a:pPr>
            <a:r>
              <a:rPr lang="en-IN" sz="105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Walker, J. 2021. Introduction to Hospitality, Persona, London</a:t>
            </a:r>
            <a:endParaRPr lang="en-IN" sz="1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 xmlns:p14="http://schemas.microsoft.com/office/powerpoint/2010/main" val="2053856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CE460A4C-F184-F1F6-26B0-C4F86CE54F90}"/>
              </a:ext>
            </a:extLst>
          </p:cNvPr>
          <p:cNvPicPr>
            <a:picLocks noChangeAspect="1"/>
          </p:cNvPicPr>
          <p:nvPr/>
        </p:nvPicPr>
        <p:blipFill>
          <a:blip r:embed="rId2"/>
          <a:stretch>
            <a:fillRect/>
          </a:stretch>
        </p:blipFill>
        <p:spPr>
          <a:xfrm>
            <a:off x="10685262" y="0"/>
            <a:ext cx="1506738" cy="834501"/>
          </a:xfrm>
          <a:prstGeom prst="rect">
            <a:avLst/>
          </a:prstGeom>
        </p:spPr>
      </p:pic>
      <p:pic>
        <p:nvPicPr>
          <p:cNvPr id="5" name="Picture 4">
            <a:extLst>
              <a:ext uri="{FF2B5EF4-FFF2-40B4-BE49-F238E27FC236}">
                <a16:creationId xmlns="" xmlns:a16="http://schemas.microsoft.com/office/drawing/2014/main" id="{6F186BAA-77B7-FC91-D9D2-8222F60AE065}"/>
              </a:ext>
            </a:extLst>
          </p:cNvPr>
          <p:cNvPicPr>
            <a:picLocks noChangeAspect="1"/>
          </p:cNvPicPr>
          <p:nvPr/>
        </p:nvPicPr>
        <p:blipFill>
          <a:blip r:embed="rId3"/>
          <a:stretch>
            <a:fillRect/>
          </a:stretch>
        </p:blipFill>
        <p:spPr>
          <a:xfrm>
            <a:off x="1842717" y="1349981"/>
            <a:ext cx="6378006" cy="4158037"/>
          </a:xfrm>
          <a:prstGeom prst="rect">
            <a:avLst/>
          </a:prstGeom>
        </p:spPr>
      </p:pic>
    </p:spTree>
    <p:extLst>
      <p:ext uri="{BB962C8B-B14F-4D97-AF65-F5344CB8AC3E}">
        <p14:creationId xmlns="" xmlns:p14="http://schemas.microsoft.com/office/powerpoint/2010/main" val="1891700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183</TotalTime>
  <Words>2117</Words>
  <PresentationFormat>Custom</PresentationFormat>
  <Paragraphs>101</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Apex</vt:lpstr>
      <vt:lpstr>       </vt:lpstr>
      <vt:lpstr>Slide 2</vt:lpstr>
      <vt:lpstr>Introduction</vt:lpstr>
      <vt:lpstr>Brief introduction of Hotel Indigo</vt:lpstr>
      <vt:lpstr>Brief introduction of Hotel Indigo (Contd.)</vt:lpstr>
      <vt:lpstr>Identify the main consumers of Hotel Indigo  </vt:lpstr>
      <vt:lpstr>Identify the main consumers of Hotel Indigo (Contd.)  </vt:lpstr>
      <vt:lpstr>Discuss the nature, scope and role of guest services and facilities for Hotel Indigo  </vt:lpstr>
      <vt:lpstr>Discuss the nature, scope and role of guest services and facilities for Hotel Indigo (Contd.)  </vt:lpstr>
      <vt:lpstr>Evaluate the significance  of hospitality and the different ways Hotel Indigo is using to meet the needs of the customers    </vt:lpstr>
      <vt:lpstr>Evaluate the significance  of hospitality and the different ways Hotel Indigo is using to meet the needs of the customers (Contd.)  </vt:lpstr>
      <vt:lpstr>Conclusion</vt:lpstr>
      <vt:lpstr>References</vt:lpstr>
      <vt:lpstr>Slide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&amp; Guest Services Module Code: BMIH4003    Student Name: Student ID:    </dc:title>
  <cp:lastModifiedBy>Constantin Marian</cp:lastModifiedBy>
  <cp:revision>6</cp:revision>
  <dcterms:created xsi:type="dcterms:W3CDTF">2023-10-09T16:57:22Z</dcterms:created>
  <dcterms:modified xsi:type="dcterms:W3CDTF">2023-10-21T15:41:36Z</dcterms:modified>
</cp:coreProperties>
</file>