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43"/>
  </p:notesMasterIdLst>
  <p:sldIdLst>
    <p:sldId id="292" r:id="rId2"/>
    <p:sldId id="300" r:id="rId3"/>
    <p:sldId id="294" r:id="rId4"/>
    <p:sldId id="295" r:id="rId5"/>
    <p:sldId id="303" r:id="rId6"/>
    <p:sldId id="299" r:id="rId7"/>
    <p:sldId id="301"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1" r:id="rId21"/>
    <p:sldId id="270"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90" r:id="rId40"/>
    <p:sldId id="289" r:id="rId41"/>
    <p:sldId id="2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76" d="100"/>
          <a:sy n="76" d="100"/>
        </p:scale>
        <p:origin x="68" y="9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1" qsCatId="simple" csTypeId="urn:microsoft.com/office/officeart/2005/8/colors/colorful5#1" csCatId="colorful" phldr="1"/>
      <dgm:spPr/>
      <dgm:t>
        <a:bodyPr/>
        <a:lstStyle/>
        <a:p>
          <a:endParaRPr lang="en-GB"/>
        </a:p>
      </dgm:t>
    </dgm:pt>
    <dgm:pt modelId="{A2F76533-DD1A-48FF-9F30-CC24CAB099DA}">
      <dgm:prSet phldrT="[Text]"/>
      <dgm:spPr/>
      <dgm:t>
        <a:bodyPr/>
        <a:lstStyle/>
        <a:p>
          <a:r>
            <a:rPr lang="en-GB" dirty="0"/>
            <a:t>Principles of </a:t>
          </a:r>
          <a:r>
            <a:rPr lang="en-GB" dirty="0" err="1"/>
            <a:t>AfL</a:t>
          </a:r>
          <a:r>
            <a:rPr lang="en-GB" dirty="0"/>
            <a:t> </a:t>
          </a:r>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8278" custScaleY="125528"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2" qsCatId="simple" csTypeId="urn:microsoft.com/office/officeart/2005/8/colors/colorful5#2" csCatId="colorful" phldr="1"/>
      <dgm:spPr/>
      <dgm:t>
        <a:bodyPr/>
        <a:lstStyle/>
        <a:p>
          <a:endParaRPr lang="en-GB"/>
        </a:p>
      </dgm:t>
    </dgm:pt>
    <dgm:pt modelId="{A2F76533-DD1A-48FF-9F30-CC24CAB099DA}">
      <dgm:prSet phldrT="[Text]" custT="1"/>
      <dgm:spPr/>
      <dgm:t>
        <a:bodyPr/>
        <a:lstStyle/>
        <a:p>
          <a:r>
            <a:rPr lang="en-GB" sz="1050" dirty="0" err="1"/>
            <a:t>Nodweddion</a:t>
          </a:r>
          <a:r>
            <a:rPr lang="en-GB" sz="1050" dirty="0"/>
            <a:t> </a:t>
          </a:r>
          <a:r>
            <a:rPr lang="en-GB" sz="1050" dirty="0" err="1"/>
            <a:t>AaGD</a:t>
          </a:r>
          <a:endParaRPr lang="en-GB" sz="1050" dirty="0"/>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3808" custScaleY="131202"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21554" y="1014578"/>
          <a:ext cx="1106688" cy="108296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Principles of </a:t>
          </a:r>
          <a:r>
            <a:rPr lang="en-GB" sz="1200" kern="1200" dirty="0" err="1"/>
            <a:t>AfL</a:t>
          </a:r>
          <a:r>
            <a:rPr lang="en-GB" sz="1200" kern="1200" dirty="0"/>
            <a:t> </a:t>
          </a:r>
        </a:p>
      </dsp:txBody>
      <dsp:txXfrm>
        <a:off x="2183625" y="1173174"/>
        <a:ext cx="782546" cy="765771"/>
      </dsp:txXfrm>
    </dsp:sp>
    <dsp:sp modelId="{0C7D0498-92D5-4011-9796-CC3AA14BAA29}">
      <dsp:nvSpPr>
        <dsp:cNvPr id="0" name=""/>
        <dsp:cNvSpPr/>
      </dsp:nvSpPr>
      <dsp:spPr>
        <a:xfrm rot="16140618">
          <a:off x="2488225" y="923541"/>
          <a:ext cx="152016" cy="30234"/>
        </a:xfrm>
        <a:custGeom>
          <a:avLst/>
          <a:gdLst/>
          <a:ahLst/>
          <a:cxnLst/>
          <a:rect l="0" t="0" r="0" b="0"/>
          <a:pathLst>
            <a:path>
              <a:moveTo>
                <a:pt x="0" y="15117"/>
              </a:moveTo>
              <a:lnTo>
                <a:pt x="15201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432" y="934858"/>
        <a:ext cx="7600" cy="7600"/>
      </dsp:txXfrm>
    </dsp:sp>
    <dsp:sp modelId="{F6FBB513-EA41-47FC-8844-28EB3860A983}">
      <dsp:nvSpPr>
        <dsp:cNvPr id="0" name=""/>
        <dsp:cNvSpPr/>
      </dsp:nvSpPr>
      <dsp:spPr>
        <a:xfrm>
          <a:off x="2124106"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49" y="126343"/>
        <a:ext cx="610040" cy="610040"/>
      </dsp:txXfrm>
    </dsp:sp>
    <dsp:sp modelId="{90ADC4E4-9369-49C7-A68C-94BE48DB1542}">
      <dsp:nvSpPr>
        <dsp:cNvPr id="0" name=""/>
        <dsp:cNvSpPr/>
      </dsp:nvSpPr>
      <dsp:spPr>
        <a:xfrm>
          <a:off x="3128243" y="1540942"/>
          <a:ext cx="131530" cy="30234"/>
        </a:xfrm>
        <a:custGeom>
          <a:avLst/>
          <a:gdLst/>
          <a:ahLst/>
          <a:cxnLst/>
          <a:rect l="0" t="0" r="0" b="0"/>
          <a:pathLst>
            <a:path>
              <a:moveTo>
                <a:pt x="0" y="15117"/>
              </a:moveTo>
              <a:lnTo>
                <a:pt x="131530"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90720" y="1552771"/>
        <a:ext cx="6576" cy="6576"/>
      </dsp:txXfrm>
    </dsp:sp>
    <dsp:sp modelId="{1A489E71-4AD6-4122-B26B-804F34012C1D}">
      <dsp:nvSpPr>
        <dsp:cNvPr id="0" name=""/>
        <dsp:cNvSpPr/>
      </dsp:nvSpPr>
      <dsp:spPr>
        <a:xfrm>
          <a:off x="3259773"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6116" y="1251039"/>
        <a:ext cx="610040" cy="610040"/>
      </dsp:txXfrm>
    </dsp:sp>
    <dsp:sp modelId="{41AB67BE-C8A8-4D22-A8E7-08E9A0DFD17A}">
      <dsp:nvSpPr>
        <dsp:cNvPr id="0" name=""/>
        <dsp:cNvSpPr/>
      </dsp:nvSpPr>
      <dsp:spPr>
        <a:xfrm rot="5420764">
          <a:off x="2496077" y="2157511"/>
          <a:ext cx="150195" cy="30234"/>
        </a:xfrm>
        <a:custGeom>
          <a:avLst/>
          <a:gdLst/>
          <a:ahLst/>
          <a:cxnLst/>
          <a:rect l="0" t="0" r="0" b="0"/>
          <a:pathLst>
            <a:path>
              <a:moveTo>
                <a:pt x="0" y="15117"/>
              </a:moveTo>
              <a:lnTo>
                <a:pt x="15019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420" y="2168873"/>
        <a:ext cx="7509" cy="7509"/>
      </dsp:txXfrm>
    </dsp:sp>
    <dsp:sp modelId="{001DBE5A-479E-4A7E-8AAC-3F5F80532107}">
      <dsp:nvSpPr>
        <dsp:cNvPr id="0" name=""/>
        <dsp:cNvSpPr/>
      </dsp:nvSpPr>
      <dsp:spPr>
        <a:xfrm>
          <a:off x="2136752" y="2247717"/>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4060"/>
        <a:ext cx="610040" cy="610040"/>
      </dsp:txXfrm>
    </dsp:sp>
    <dsp:sp modelId="{F37F504C-DDE2-479C-9D95-AB92EA5246DF}">
      <dsp:nvSpPr>
        <dsp:cNvPr id="0" name=""/>
        <dsp:cNvSpPr/>
      </dsp:nvSpPr>
      <dsp:spPr>
        <a:xfrm rot="10800000">
          <a:off x="1876458" y="1540942"/>
          <a:ext cx="145096" cy="30234"/>
        </a:xfrm>
        <a:custGeom>
          <a:avLst/>
          <a:gdLst/>
          <a:ahLst/>
          <a:cxnLst/>
          <a:rect l="0" t="0" r="0" b="0"/>
          <a:pathLst>
            <a:path>
              <a:moveTo>
                <a:pt x="0" y="15117"/>
              </a:moveTo>
              <a:lnTo>
                <a:pt x="14509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45379" y="1552432"/>
        <a:ext cx="7254" cy="7254"/>
      </dsp:txXfrm>
    </dsp:sp>
    <dsp:sp modelId="{C4C1F048-EB88-4617-8BBC-C7408E57E377}">
      <dsp:nvSpPr>
        <dsp:cNvPr id="0" name=""/>
        <dsp:cNvSpPr/>
      </dsp:nvSpPr>
      <dsp:spPr>
        <a:xfrm>
          <a:off x="1013732"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0075" y="1251039"/>
        <a:ext cx="610040" cy="610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40830" y="990102"/>
          <a:ext cx="1068124" cy="113191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err="1"/>
            <a:t>Nodweddion</a:t>
          </a:r>
          <a:r>
            <a:rPr lang="en-GB" sz="1050" kern="1200" dirty="0"/>
            <a:t> </a:t>
          </a:r>
          <a:r>
            <a:rPr lang="en-GB" sz="1050" kern="1200" dirty="0" err="1"/>
            <a:t>AaGD</a:t>
          </a:r>
          <a:endParaRPr lang="en-GB" sz="1050" kern="1200" dirty="0"/>
        </a:p>
      </dsp:txBody>
      <dsp:txXfrm>
        <a:off x="2197253" y="1155867"/>
        <a:ext cx="755278" cy="800384"/>
      </dsp:txXfrm>
    </dsp:sp>
    <dsp:sp modelId="{0C7D0498-92D5-4011-9796-CC3AA14BAA29}">
      <dsp:nvSpPr>
        <dsp:cNvPr id="0" name=""/>
        <dsp:cNvSpPr/>
      </dsp:nvSpPr>
      <dsp:spPr>
        <a:xfrm rot="16140676">
          <a:off x="2500249" y="911312"/>
          <a:ext cx="127554" cy="30234"/>
        </a:xfrm>
        <a:custGeom>
          <a:avLst/>
          <a:gdLst/>
          <a:ahLst/>
          <a:cxnLst/>
          <a:rect l="0" t="0" r="0" b="0"/>
          <a:pathLst>
            <a:path>
              <a:moveTo>
                <a:pt x="0" y="15117"/>
              </a:moveTo>
              <a:lnTo>
                <a:pt x="12755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837" y="923240"/>
        <a:ext cx="6377" cy="6377"/>
      </dsp:txXfrm>
    </dsp:sp>
    <dsp:sp modelId="{F6FBB513-EA41-47FC-8844-28EB3860A983}">
      <dsp:nvSpPr>
        <dsp:cNvPr id="0" name=""/>
        <dsp:cNvSpPr/>
      </dsp:nvSpPr>
      <dsp:spPr>
        <a:xfrm>
          <a:off x="2124118"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61" y="126343"/>
        <a:ext cx="610040" cy="610040"/>
      </dsp:txXfrm>
    </dsp:sp>
    <dsp:sp modelId="{90ADC4E4-9369-49C7-A68C-94BE48DB1542}">
      <dsp:nvSpPr>
        <dsp:cNvPr id="0" name=""/>
        <dsp:cNvSpPr/>
      </dsp:nvSpPr>
      <dsp:spPr>
        <a:xfrm>
          <a:off x="3108954" y="1540942"/>
          <a:ext cx="149722" cy="30234"/>
        </a:xfrm>
        <a:custGeom>
          <a:avLst/>
          <a:gdLst/>
          <a:ahLst/>
          <a:cxnLst/>
          <a:rect l="0" t="0" r="0" b="0"/>
          <a:pathLst>
            <a:path>
              <a:moveTo>
                <a:pt x="0" y="15117"/>
              </a:moveTo>
              <a:lnTo>
                <a:pt x="149722"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80072" y="1552316"/>
        <a:ext cx="7486" cy="7486"/>
      </dsp:txXfrm>
    </dsp:sp>
    <dsp:sp modelId="{1A489E71-4AD6-4122-B26B-804F34012C1D}">
      <dsp:nvSpPr>
        <dsp:cNvPr id="0" name=""/>
        <dsp:cNvSpPr/>
      </dsp:nvSpPr>
      <dsp:spPr>
        <a:xfrm>
          <a:off x="3258676"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5019" y="1251039"/>
        <a:ext cx="610040" cy="610040"/>
      </dsp:txXfrm>
    </dsp:sp>
    <dsp:sp modelId="{41AB67BE-C8A8-4D22-A8E7-08E9A0DFD17A}">
      <dsp:nvSpPr>
        <dsp:cNvPr id="0" name=""/>
        <dsp:cNvSpPr/>
      </dsp:nvSpPr>
      <dsp:spPr>
        <a:xfrm rot="5420764">
          <a:off x="2508785" y="2169199"/>
          <a:ext cx="124625" cy="30234"/>
        </a:xfrm>
        <a:custGeom>
          <a:avLst/>
          <a:gdLst/>
          <a:ahLst/>
          <a:cxnLst/>
          <a:rect l="0" t="0" r="0" b="0"/>
          <a:pathLst>
            <a:path>
              <a:moveTo>
                <a:pt x="0" y="15117"/>
              </a:moveTo>
              <a:lnTo>
                <a:pt x="12462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982" y="2181201"/>
        <a:ext cx="6231" cy="6231"/>
      </dsp:txXfrm>
    </dsp:sp>
    <dsp:sp modelId="{001DBE5A-479E-4A7E-8AAC-3F5F80532107}">
      <dsp:nvSpPr>
        <dsp:cNvPr id="0" name=""/>
        <dsp:cNvSpPr/>
      </dsp:nvSpPr>
      <dsp:spPr>
        <a:xfrm>
          <a:off x="2136752" y="2246620"/>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2963"/>
        <a:ext cx="610040" cy="610040"/>
      </dsp:txXfrm>
    </dsp:sp>
    <dsp:sp modelId="{F37F504C-DDE2-479C-9D95-AB92EA5246DF}">
      <dsp:nvSpPr>
        <dsp:cNvPr id="0" name=""/>
        <dsp:cNvSpPr/>
      </dsp:nvSpPr>
      <dsp:spPr>
        <a:xfrm rot="10800000">
          <a:off x="1877555" y="1540942"/>
          <a:ext cx="163274" cy="30234"/>
        </a:xfrm>
        <a:custGeom>
          <a:avLst/>
          <a:gdLst/>
          <a:ahLst/>
          <a:cxnLst/>
          <a:rect l="0" t="0" r="0" b="0"/>
          <a:pathLst>
            <a:path>
              <a:moveTo>
                <a:pt x="0" y="15117"/>
              </a:moveTo>
              <a:lnTo>
                <a:pt x="16327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55110" y="1551978"/>
        <a:ext cx="8163" cy="8163"/>
      </dsp:txXfrm>
    </dsp:sp>
    <dsp:sp modelId="{C4C1F048-EB88-4617-8BBC-C7408E57E377}">
      <dsp:nvSpPr>
        <dsp:cNvPr id="0" name=""/>
        <dsp:cNvSpPr/>
      </dsp:nvSpPr>
      <dsp:spPr>
        <a:xfrm>
          <a:off x="1014828"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1171" y="1251039"/>
        <a:ext cx="610040" cy="61004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6</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8</a:t>
            </a:fld>
            <a:endParaRPr lang="en-GB" altLang="en-US"/>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10</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2341784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12</a:t>
            </a:fld>
            <a:endParaRPr lang="en-GB"/>
          </a:p>
        </p:txBody>
      </p:sp>
    </p:spTree>
    <p:extLst>
      <p:ext uri="{BB962C8B-B14F-4D97-AF65-F5344CB8AC3E}">
        <p14:creationId xmlns:p14="http://schemas.microsoft.com/office/powerpoint/2010/main" val="1535980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16</a:t>
            </a:fld>
            <a:endParaRPr lang="en-GB"/>
          </a:p>
        </p:txBody>
      </p:sp>
    </p:spTree>
    <p:extLst>
      <p:ext uri="{BB962C8B-B14F-4D97-AF65-F5344CB8AC3E}">
        <p14:creationId xmlns:p14="http://schemas.microsoft.com/office/powerpoint/2010/main" val="3034435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17</a:t>
            </a:fld>
            <a:endParaRPr lang="en-GB"/>
          </a:p>
        </p:txBody>
      </p:sp>
    </p:spTree>
    <p:extLst>
      <p:ext uri="{BB962C8B-B14F-4D97-AF65-F5344CB8AC3E}">
        <p14:creationId xmlns:p14="http://schemas.microsoft.com/office/powerpoint/2010/main" val="2665072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19</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21</a:t>
            </a:fld>
            <a:endParaRPr lang="en-GB" altLang="en-US"/>
          </a:p>
        </p:txBody>
      </p:sp>
    </p:spTree>
    <p:extLst>
      <p:ext uri="{BB962C8B-B14F-4D97-AF65-F5344CB8AC3E}">
        <p14:creationId xmlns:p14="http://schemas.microsoft.com/office/powerpoint/2010/main" val="341265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EA47EAB-0BE8-4EDA-94DC-5B65F0560FE6}" type="slidenum">
              <a:rPr lang="en-GB" altLang="en-US" smtClean="0"/>
              <a:pPr fontAlgn="base">
                <a:spcBef>
                  <a:spcPct val="0"/>
                </a:spcBef>
                <a:spcAft>
                  <a:spcPct val="0"/>
                </a:spcAft>
                <a:defRPr/>
              </a:pPr>
              <a:t>22</a:t>
            </a:fld>
            <a:endParaRPr lang="en-GB" altLang="en-US"/>
          </a:p>
        </p:txBody>
      </p:sp>
    </p:spTree>
    <p:extLst>
      <p:ext uri="{BB962C8B-B14F-4D97-AF65-F5344CB8AC3E}">
        <p14:creationId xmlns:p14="http://schemas.microsoft.com/office/powerpoint/2010/main" val="2001780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23</a:t>
            </a:fld>
            <a:endParaRPr lang="en-GB"/>
          </a:p>
        </p:txBody>
      </p:sp>
    </p:spTree>
    <p:extLst>
      <p:ext uri="{BB962C8B-B14F-4D97-AF65-F5344CB8AC3E}">
        <p14:creationId xmlns:p14="http://schemas.microsoft.com/office/powerpoint/2010/main" val="195228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24</a:t>
            </a:fld>
            <a:endParaRPr lang="en-GB"/>
          </a:p>
        </p:txBody>
      </p:sp>
    </p:spTree>
    <p:extLst>
      <p:ext uri="{BB962C8B-B14F-4D97-AF65-F5344CB8AC3E}">
        <p14:creationId xmlns:p14="http://schemas.microsoft.com/office/powerpoint/2010/main" val="1143429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26</a:t>
            </a:fld>
            <a:endParaRPr lang="en-GB"/>
          </a:p>
        </p:txBody>
      </p:sp>
    </p:spTree>
    <p:extLst>
      <p:ext uri="{BB962C8B-B14F-4D97-AF65-F5344CB8AC3E}">
        <p14:creationId xmlns:p14="http://schemas.microsoft.com/office/powerpoint/2010/main" val="1247516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27</a:t>
            </a:fld>
            <a:endParaRPr lang="en-GB"/>
          </a:p>
        </p:txBody>
      </p:sp>
    </p:spTree>
    <p:extLst>
      <p:ext uri="{BB962C8B-B14F-4D97-AF65-F5344CB8AC3E}">
        <p14:creationId xmlns:p14="http://schemas.microsoft.com/office/powerpoint/2010/main" val="1740345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02/10/2026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02/10/2026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02/10/2026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02/10/2026</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02/10/2026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mod/resource/view.php?id=384808&amp;redirect=1" TargetMode="External"/><Relationship Id="rId2" Type="http://schemas.openxmlformats.org/officeDocument/2006/relationships/hyperlink" Target="https://moodle.uwtsd.ac.uk/mod/resource/view.php?id=469891&amp;redirect=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doedactiek.nl/product/mentimeter/" TargetMode="External"/><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irleyclarke-education.org/video/art-self-portraits/"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hyperlink" Target="https://www.youtube.com/watch?v=n7Ox5aoZ4ww" TargetMode="External"/><Relationship Id="rId4" Type="http://schemas.openxmlformats.org/officeDocument/2006/relationships/hyperlink" Target="https://www.youtube.com/watch?v=sYdVe5O7KB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tes.com/teaching-resource/assessment-for-learning-toolkit-6020165"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tes.com/teaching-resource/assessment-for-learning-toolkit-6020165"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30429how-to-develop-think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9592" y="3451010"/>
            <a:ext cx="8774853" cy="1646302"/>
          </a:xfrm>
        </p:spPr>
        <p:txBody>
          <a:bodyPr/>
          <a:lstStyle/>
          <a:p>
            <a:br>
              <a:rPr lang="en-GB" dirty="0">
                <a:solidFill>
                  <a:schemeClr val="bg1"/>
                </a:solidFill>
              </a:rPr>
            </a:br>
            <a:r>
              <a:rPr lang="en-GB" sz="4800" dirty="0" err="1">
                <a:solidFill>
                  <a:schemeClr val="bg1"/>
                </a:solidFill>
              </a:rPr>
              <a:t>Astudiaethau</a:t>
            </a:r>
            <a:r>
              <a:rPr lang="en-GB" sz="4800" dirty="0">
                <a:solidFill>
                  <a:schemeClr val="bg1"/>
                </a:solidFill>
              </a:rPr>
              <a:t> </a:t>
            </a:r>
            <a:r>
              <a:rPr lang="en-GB" sz="4800" dirty="0" err="1">
                <a:solidFill>
                  <a:schemeClr val="bg1"/>
                </a:solidFill>
              </a:rPr>
              <a:t>Cwricwlwm</a:t>
            </a:r>
            <a:r>
              <a:rPr lang="en-GB" sz="4800" dirty="0">
                <a:solidFill>
                  <a:schemeClr val="bg1"/>
                </a:solidFill>
              </a:rPr>
              <a:t> ac </a:t>
            </a:r>
            <a:r>
              <a:rPr lang="en-GB" sz="4800" dirty="0" err="1">
                <a:solidFill>
                  <a:schemeClr val="bg1"/>
                </a:solidFill>
              </a:rPr>
              <a:t>Asesu</a:t>
            </a:r>
            <a:br>
              <a:rPr lang="en-GB" sz="4800" dirty="0">
                <a:solidFill>
                  <a:schemeClr val="bg1"/>
                </a:solidFill>
              </a:rPr>
            </a:br>
            <a:r>
              <a:rPr lang="en-GB" sz="4800" dirty="0">
                <a:solidFill>
                  <a:schemeClr val="bg1"/>
                </a:solidFill>
              </a:rPr>
              <a:t>Curriculum and Assessment Studies</a:t>
            </a:r>
            <a:endParaRPr lang="en-GB" dirty="0">
              <a:solidFill>
                <a:schemeClr val="bg1"/>
              </a:solidFill>
            </a:endParaRPr>
          </a:p>
        </p:txBody>
      </p:sp>
      <p:sp>
        <p:nvSpPr>
          <p:cNvPr id="3" name="Subtitle 2"/>
          <p:cNvSpPr>
            <a:spLocks noGrp="1"/>
          </p:cNvSpPr>
          <p:nvPr>
            <p:ph type="subTitle" idx="1"/>
          </p:nvPr>
        </p:nvSpPr>
        <p:spPr>
          <a:xfrm>
            <a:off x="1507066" y="5097312"/>
            <a:ext cx="8239907" cy="1859637"/>
          </a:xfrm>
        </p:spPr>
        <p:txBody>
          <a:bodyPr>
            <a:noAutofit/>
          </a:bodyPr>
          <a:lstStyle/>
          <a:p>
            <a:pPr algn="ctr"/>
            <a:r>
              <a:rPr lang="en-GB" sz="2400" dirty="0">
                <a:solidFill>
                  <a:schemeClr val="bg1"/>
                </a:solidFill>
              </a:rPr>
              <a:t>Sesiwn 7 / Sessions 7</a:t>
            </a:r>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solidFill>
                  <a:schemeClr val="bg1"/>
                </a:solidFill>
              </a:rPr>
              <a:t>Deilliannau</a:t>
            </a:r>
            <a:r>
              <a:rPr lang="en-GB" sz="4400" dirty="0">
                <a:solidFill>
                  <a:schemeClr val="bg1"/>
                </a:solidFill>
              </a:rPr>
              <a:t> </a:t>
            </a:r>
            <a:r>
              <a:rPr lang="en-GB" sz="4400" dirty="0" err="1">
                <a:solidFill>
                  <a:schemeClr val="bg1"/>
                </a:solidFill>
              </a:rPr>
              <a:t>Dysgu</a:t>
            </a:r>
            <a:br>
              <a:rPr lang="en-GB" sz="4400" dirty="0">
                <a:solidFill>
                  <a:schemeClr val="bg1"/>
                </a:solidFill>
              </a:rPr>
            </a:br>
            <a:r>
              <a:rPr lang="en-GB" sz="4400" dirty="0">
                <a:solidFill>
                  <a:schemeClr val="bg1"/>
                </a:solidFill>
              </a:rPr>
              <a:t>Learning Outcomes</a:t>
            </a:r>
            <a:br>
              <a:rPr lang="en-GB" sz="4400" dirty="0">
                <a:solidFill>
                  <a:schemeClr val="bg1"/>
                </a:solidFill>
              </a:rPr>
            </a:br>
            <a:endParaRPr lang="en-GB" sz="4400" dirty="0">
              <a:solidFill>
                <a:schemeClr val="bg1"/>
              </a:solidFill>
            </a:endParaRPr>
          </a:p>
        </p:txBody>
      </p:sp>
      <p:sp>
        <p:nvSpPr>
          <p:cNvPr id="3" name="Content Placeholder 2"/>
          <p:cNvSpPr>
            <a:spLocks noGrp="1"/>
          </p:cNvSpPr>
          <p:nvPr>
            <p:ph sz="half" idx="1"/>
          </p:nvPr>
        </p:nvSpPr>
        <p:spPr>
          <a:xfrm>
            <a:off x="5214433" y="2401327"/>
            <a:ext cx="4184035" cy="3880772"/>
          </a:xfrm>
        </p:spPr>
        <p:txBody>
          <a:bodyPr>
            <a:normAutofit lnSpcReduction="10000"/>
          </a:bodyPr>
          <a:lstStyle/>
          <a:p>
            <a:pPr marL="342900" lvl="0" indent="-342900" algn="just">
              <a:spcAft>
                <a:spcPts val="1000"/>
              </a:spcAft>
              <a:buFont typeface="Symbol" panose="05050102010706020507" pitchFamily="18" charset="2"/>
              <a:buChar char=""/>
            </a:pPr>
            <a:r>
              <a:rPr lang="en-GB" sz="2800" dirty="0">
                <a:solidFill>
                  <a:schemeClr val="bg1"/>
                </a:solidFill>
                <a:effectLst/>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800" dirty="0">
              <a:solidFill>
                <a:schemeClr val="bg1"/>
              </a:solidFill>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77334" y="2390779"/>
            <a:ext cx="4184034" cy="3880773"/>
          </a:xfrm>
        </p:spPr>
        <p:txBody>
          <a:bodyPr>
            <a:normAutofit lnSpcReduction="10000"/>
          </a:bodyPr>
          <a:lstStyle/>
          <a:p>
            <a:pPr lvl="0" fontAlgn="base" hangingPunct="0"/>
            <a:r>
              <a:rPr lang="cy-GB" sz="2800" dirty="0">
                <a:solidFill>
                  <a:schemeClr val="bg1"/>
                </a:solidFill>
              </a:rPr>
              <a:t>Dadansoddi'n feirniadol y cysyniadau sy'n gysylltiedig â theori ac ymarfer asesu'r cwricwlwm ac addysgol wrth ymestyn dealltwriaeth gysyniadol o addysg.</a:t>
            </a:r>
          </a:p>
          <a:p>
            <a:pPr lvl="0" fontAlgn="base" hangingPunct="0"/>
            <a:endParaRPr lang="cy-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solidFill>
                  <a:schemeClr val="bg1"/>
                </a:solidFill>
              </a:rPr>
              <a:t>Deilliannau</a:t>
            </a:r>
            <a:r>
              <a:rPr lang="en-GB" sz="4400" dirty="0">
                <a:solidFill>
                  <a:schemeClr val="bg1"/>
                </a:solidFill>
              </a:rPr>
              <a:t> </a:t>
            </a:r>
            <a:r>
              <a:rPr lang="en-GB" sz="4400" dirty="0" err="1">
                <a:solidFill>
                  <a:schemeClr val="bg1"/>
                </a:solidFill>
              </a:rPr>
              <a:t>Dysgu</a:t>
            </a:r>
            <a:br>
              <a:rPr lang="en-GB" sz="4400" dirty="0">
                <a:solidFill>
                  <a:schemeClr val="bg1"/>
                </a:solidFill>
              </a:rPr>
            </a:br>
            <a:r>
              <a:rPr lang="en-GB" sz="4400" dirty="0">
                <a:solidFill>
                  <a:schemeClr val="bg1"/>
                </a:solidFill>
              </a:rPr>
              <a:t>Learning Outcomes</a:t>
            </a:r>
            <a:br>
              <a:rPr lang="en-GB" sz="4400" dirty="0">
                <a:solidFill>
                  <a:schemeClr val="bg1"/>
                </a:solidFill>
              </a:rPr>
            </a:br>
            <a:endParaRPr lang="en-GB" sz="4400" dirty="0">
              <a:solidFill>
                <a:schemeClr val="bg1"/>
              </a:solidFill>
            </a:endParaRPr>
          </a:p>
        </p:txBody>
      </p:sp>
      <p:sp>
        <p:nvSpPr>
          <p:cNvPr id="3" name="Content Placeholder 2"/>
          <p:cNvSpPr>
            <a:spLocks noGrp="1"/>
          </p:cNvSpPr>
          <p:nvPr>
            <p:ph sz="half" idx="1"/>
          </p:nvPr>
        </p:nvSpPr>
        <p:spPr>
          <a:xfrm>
            <a:off x="5144631" y="2356035"/>
            <a:ext cx="4184035" cy="3880772"/>
          </a:xfrm>
        </p:spPr>
        <p:txBody>
          <a:bodyPr>
            <a:normAutofit fontScale="92500" lnSpcReduction="10000"/>
          </a:bodyPr>
          <a:lstStyle/>
          <a:p>
            <a:pPr marL="342900" lvl="0" indent="-342900" algn="just">
              <a:spcAft>
                <a:spcPts val="1000"/>
              </a:spcAft>
              <a:buFont typeface="Symbol" panose="05050102010706020507" pitchFamily="18" charset="2"/>
              <a:buChar char=""/>
            </a:pPr>
            <a:r>
              <a:rPr lang="en-GB" sz="2600" dirty="0">
                <a:solidFill>
                  <a:schemeClr val="bg1"/>
                </a:solidFill>
                <a:effectLst/>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a:t>
            </a:r>
            <a:r>
              <a:rPr lang="en-GB" sz="2400" dirty="0">
                <a:solidFill>
                  <a:schemeClr val="bg1"/>
                </a:solidFill>
                <a:effectLst/>
                <a:latin typeface="Arial" panose="020B0604020202020204" pitchFamily="34" charset="0"/>
                <a:ea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fontScale="92500" lnSpcReduction="10000"/>
          </a:bodyPr>
          <a:lstStyle/>
          <a:p>
            <a:pPr lvl="0" fontAlgn="base" hangingPunct="0"/>
            <a:r>
              <a:rPr lang="cy-GB" sz="2800" dirty="0">
                <a:solidFill>
                  <a:schemeClr val="bg1"/>
                </a:solidFill>
              </a:rPr>
              <a:t>Trafod a dangos ymwybyddiaeth feirniadol o ffactorau athronyddol, cymdeithasegol, economaidd a phroffesiynol sy'n gysylltiedig â datblygu a chwricwlwm gweithredu.</a:t>
            </a:r>
            <a:endParaRPr lang="en-GB" sz="2800" dirty="0">
              <a:solidFill>
                <a:schemeClr val="bg1"/>
              </a:solidFill>
            </a:endParaRPr>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solidFill>
                  <a:schemeClr val="bg1"/>
                </a:solidFill>
              </a:rPr>
              <a:t>Deilliannau</a:t>
            </a:r>
            <a:r>
              <a:rPr lang="en-GB" sz="4400" dirty="0">
                <a:solidFill>
                  <a:schemeClr val="bg1"/>
                </a:solidFill>
              </a:rPr>
              <a:t> </a:t>
            </a:r>
            <a:r>
              <a:rPr lang="en-GB" sz="4400" dirty="0" err="1">
                <a:solidFill>
                  <a:schemeClr val="bg1"/>
                </a:solidFill>
              </a:rPr>
              <a:t>Dysgu</a:t>
            </a:r>
            <a:br>
              <a:rPr lang="en-GB" sz="4400" dirty="0">
                <a:solidFill>
                  <a:schemeClr val="bg1"/>
                </a:solidFill>
              </a:rPr>
            </a:br>
            <a:r>
              <a:rPr lang="en-GB" sz="4400" dirty="0">
                <a:solidFill>
                  <a:schemeClr val="bg1"/>
                </a:solidFill>
              </a:rPr>
              <a:t>Learning Outcomes</a:t>
            </a:r>
            <a:br>
              <a:rPr lang="en-GB" sz="4400" dirty="0">
                <a:solidFill>
                  <a:schemeClr val="bg1"/>
                </a:solidFill>
              </a:rPr>
            </a:br>
            <a:endParaRPr lang="en-GB" sz="4400" dirty="0">
              <a:solidFill>
                <a:schemeClr val="bg1"/>
              </a:solidFill>
            </a:endParaRPr>
          </a:p>
        </p:txBody>
      </p:sp>
      <p:sp>
        <p:nvSpPr>
          <p:cNvPr id="3" name="Content Placeholder 2"/>
          <p:cNvSpPr>
            <a:spLocks noGrp="1"/>
          </p:cNvSpPr>
          <p:nvPr>
            <p:ph sz="half" idx="1"/>
          </p:nvPr>
        </p:nvSpPr>
        <p:spPr>
          <a:xfrm>
            <a:off x="4844485" y="2216431"/>
            <a:ext cx="4184035" cy="3880772"/>
          </a:xfrm>
        </p:spPr>
        <p:txBody>
          <a:bodyPr>
            <a:normAutofit fontScale="92500"/>
          </a:bodyPr>
          <a:lstStyle/>
          <a:p>
            <a:pPr marL="457200" algn="just">
              <a:spcAft>
                <a:spcPts val="1000"/>
              </a:spcAft>
            </a:pPr>
            <a:endParaRPr lang="en-GB" sz="1800" dirty="0">
              <a:effectLst/>
              <a:latin typeface="Times New Roman" panose="02020603050405020304" pitchFamily="18" charset="0"/>
              <a:ea typeface="Times New Roman" panose="02020603050405020304" pitchFamily="18" charset="0"/>
            </a:endParaRPr>
          </a:p>
          <a:p>
            <a:pPr marL="342900" lvl="0" indent="-342900" algn="just">
              <a:spcAft>
                <a:spcPts val="1000"/>
              </a:spcAft>
              <a:buFont typeface="Symbol" panose="05050102010706020507" pitchFamily="18" charset="2"/>
              <a:buChar char=""/>
            </a:pPr>
            <a:r>
              <a:rPr lang="en-GB" sz="2800" dirty="0">
                <a:solidFill>
                  <a:schemeClr val="bg1"/>
                </a:solidFill>
                <a:effectLst/>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solidFill>
                <a:schemeClr val="bg1"/>
              </a:solidFill>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41189" y="2216430"/>
            <a:ext cx="4184034" cy="3880773"/>
          </a:xfrm>
        </p:spPr>
        <p:txBody>
          <a:bodyPr>
            <a:normAutofit fontScale="92500"/>
          </a:bodyPr>
          <a:lstStyle/>
          <a:p>
            <a:pPr lvl="0" fontAlgn="base" hangingPunct="0"/>
            <a:r>
              <a:rPr lang="cy-GB" sz="2800" dirty="0">
                <a:solidFill>
                  <a:schemeClr val="bg1"/>
                </a:solidFill>
              </a:rPr>
              <a:t>Dangos gwell dealltwriaeth o brif egwyddorion ac arferion asesu a gwerthuso o fewn cyd-destun addysgol a ddewiswyd.</a:t>
            </a:r>
            <a:endParaRPr lang="en-GB" sz="2800" dirty="0">
              <a:solidFill>
                <a:schemeClr val="bg1"/>
              </a:solidFill>
            </a:endParaRPr>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46AE2-59B3-E645-98F0-62EC92E1B74E}"/>
              </a:ext>
            </a:extLst>
          </p:cNvPr>
          <p:cNvSpPr>
            <a:spLocks noGrp="1"/>
          </p:cNvSpPr>
          <p:nvPr>
            <p:ph type="title"/>
          </p:nvPr>
        </p:nvSpPr>
        <p:spPr>
          <a:xfrm>
            <a:off x="562187" y="968587"/>
            <a:ext cx="8596668" cy="616373"/>
          </a:xfrm>
        </p:spPr>
        <p:txBody>
          <a:bodyPr>
            <a:normAutofit fontScale="90000"/>
          </a:bodyPr>
          <a:lstStyle/>
          <a:p>
            <a:r>
              <a:rPr lang="en-GB" dirty="0" err="1">
                <a:solidFill>
                  <a:schemeClr val="bg1"/>
                </a:solidFill>
              </a:rPr>
              <a:t>Fy</a:t>
            </a:r>
            <a:r>
              <a:rPr lang="en-GB" dirty="0">
                <a:solidFill>
                  <a:schemeClr val="bg1"/>
                </a:solidFill>
              </a:rPr>
              <a:t> </a:t>
            </a:r>
            <a:r>
              <a:rPr lang="en-GB" dirty="0" err="1">
                <a:solidFill>
                  <a:schemeClr val="bg1"/>
                </a:solidFill>
              </a:rPr>
              <a:t>nghynllun</a:t>
            </a:r>
            <a:r>
              <a:rPr lang="en-GB" dirty="0">
                <a:solidFill>
                  <a:schemeClr val="bg1"/>
                </a:solidFill>
              </a:rPr>
              <a:t> </a:t>
            </a:r>
            <a:r>
              <a:rPr lang="en-GB" dirty="0" err="1">
                <a:solidFill>
                  <a:schemeClr val="bg1"/>
                </a:solidFill>
              </a:rPr>
              <a:t>gwers</a:t>
            </a:r>
            <a:r>
              <a:rPr lang="en-GB" dirty="0">
                <a:solidFill>
                  <a:schemeClr val="bg1"/>
                </a:solidFill>
              </a:rPr>
              <a:t> / My lesson plan</a:t>
            </a:r>
          </a:p>
        </p:txBody>
      </p:sp>
      <p:sp>
        <p:nvSpPr>
          <p:cNvPr id="3" name="Content Placeholder 2">
            <a:extLst>
              <a:ext uri="{FF2B5EF4-FFF2-40B4-BE49-F238E27FC236}">
                <a16:creationId xmlns:a16="http://schemas.microsoft.com/office/drawing/2014/main" id="{BA6DFB2D-A30F-7B32-502E-9FED5EC82D66}"/>
              </a:ext>
            </a:extLst>
          </p:cNvPr>
          <p:cNvSpPr>
            <a:spLocks noGrp="1"/>
          </p:cNvSpPr>
          <p:nvPr>
            <p:ph idx="1"/>
          </p:nvPr>
        </p:nvSpPr>
        <p:spPr>
          <a:xfrm>
            <a:off x="677334" y="1740747"/>
            <a:ext cx="8596668" cy="5743787"/>
          </a:xfrm>
        </p:spPr>
        <p:txBody>
          <a:bodyPr/>
          <a:lstStyle/>
          <a:p>
            <a:endParaRPr lang="en-GB" dirty="0">
              <a:solidFill>
                <a:srgbClr val="3FCDE7"/>
              </a:solidFill>
              <a:hlinkClick r:id="rId2">
                <a:extLst>
                  <a:ext uri="{A12FA001-AC4F-418D-AE19-62706E023703}">
                    <ahyp:hlinkClr xmlns:ahyp="http://schemas.microsoft.com/office/drawing/2018/hyperlinkcolor" val="tx"/>
                  </a:ext>
                </a:extLst>
              </a:hlinkClick>
            </a:endParaRPr>
          </a:p>
          <a:p>
            <a:endParaRPr lang="en-GB" dirty="0">
              <a:solidFill>
                <a:schemeClr val="bg1"/>
              </a:solidFill>
              <a:hlinkClick r:id="rId2">
                <a:extLst>
                  <a:ext uri="{A12FA001-AC4F-418D-AE19-62706E023703}">
                    <ahyp:hlinkClr xmlns:ahyp="http://schemas.microsoft.com/office/drawing/2018/hyperlinkcolor" val="tx"/>
                  </a:ext>
                </a:extLst>
              </a:hlinkClick>
            </a:endParaRPr>
          </a:p>
          <a:p>
            <a:r>
              <a:rPr lang="en-GB" dirty="0">
                <a:solidFill>
                  <a:schemeClr val="bg1"/>
                </a:solidFill>
                <a:hlinkClick r:id="rId2">
                  <a:extLst>
                    <a:ext uri="{A12FA001-AC4F-418D-AE19-62706E023703}">
                      <ahyp:hlinkClr xmlns:ahyp="http://schemas.microsoft.com/office/drawing/2018/hyperlinkcolor" val="tx"/>
                    </a:ext>
                  </a:extLst>
                </a:hlinkClick>
              </a:rPr>
              <a:t>CYMRAEG/WELSH</a:t>
            </a:r>
          </a:p>
          <a:p>
            <a:pPr marL="0" indent="0">
              <a:buNone/>
            </a:pPr>
            <a:endParaRPr lang="en-GB" dirty="0">
              <a:solidFill>
                <a:schemeClr val="bg1"/>
              </a:solidFill>
              <a:hlinkClick r:id="rId2">
                <a:extLst>
                  <a:ext uri="{A12FA001-AC4F-418D-AE19-62706E023703}">
                    <ahyp:hlinkClr xmlns:ahyp="http://schemas.microsoft.com/office/drawing/2018/hyperlinkcolor" val="tx"/>
                  </a:ext>
                </a:extLst>
              </a:hlinkClick>
            </a:endParaRPr>
          </a:p>
          <a:p>
            <a:r>
              <a:rPr lang="en-GB" dirty="0">
                <a:solidFill>
                  <a:schemeClr val="bg1"/>
                </a:solidFill>
                <a:hlinkClick r:id="rId2">
                  <a:extLst>
                    <a:ext uri="{A12FA001-AC4F-418D-AE19-62706E023703}">
                      <ahyp:hlinkClr xmlns:ahyp="http://schemas.microsoft.com/office/drawing/2018/hyperlinkcolor" val="tx"/>
                    </a:ext>
                  </a:extLst>
                </a:hlinkClick>
              </a:rPr>
              <a:t>https://moodle.uwtsd.ac.uk/mod/resource/view.php?id=469891&amp;redirect=1</a:t>
            </a:r>
            <a:r>
              <a:rPr lang="en-GB" dirty="0">
                <a:solidFill>
                  <a:schemeClr val="bg1"/>
                </a:solidFill>
              </a:rPr>
              <a:t> </a:t>
            </a:r>
          </a:p>
          <a:p>
            <a:endParaRPr lang="en-GB" dirty="0">
              <a:solidFill>
                <a:schemeClr val="bg1"/>
              </a:solidFill>
            </a:endParaRPr>
          </a:p>
          <a:p>
            <a:endParaRPr lang="en-GB" dirty="0">
              <a:solidFill>
                <a:schemeClr val="bg1"/>
              </a:solidFill>
            </a:endParaRPr>
          </a:p>
          <a:p>
            <a:r>
              <a:rPr lang="en-GB" dirty="0">
                <a:solidFill>
                  <a:schemeClr val="bg1"/>
                </a:solidFill>
              </a:rPr>
              <a:t>SAESNEG /ENGLISH  </a:t>
            </a:r>
          </a:p>
          <a:p>
            <a:endParaRPr lang="en-GB" dirty="0">
              <a:solidFill>
                <a:schemeClr val="bg1"/>
              </a:solidFill>
            </a:endParaRPr>
          </a:p>
          <a:p>
            <a:r>
              <a:rPr lang="en-GB" dirty="0">
                <a:solidFill>
                  <a:schemeClr val="bg1"/>
                </a:solidFill>
                <a:hlinkClick r:id="rId3">
                  <a:extLst>
                    <a:ext uri="{A12FA001-AC4F-418D-AE19-62706E023703}">
                      <ahyp:hlinkClr xmlns:ahyp="http://schemas.microsoft.com/office/drawing/2018/hyperlinkcolor" val="tx"/>
                    </a:ext>
                  </a:extLst>
                </a:hlinkClick>
              </a:rPr>
              <a:t>https://moodle.uwtsd.ac.uk/mod/resource/view.php?id=384808&amp;redirect=1</a:t>
            </a:r>
            <a:r>
              <a:rPr lang="en-GB" dirty="0">
                <a:solidFill>
                  <a:schemeClr val="bg1"/>
                </a:solidFill>
              </a:rPr>
              <a:t> </a:t>
            </a:r>
          </a:p>
          <a:p>
            <a:endParaRPr lang="en-GB" dirty="0"/>
          </a:p>
        </p:txBody>
      </p:sp>
    </p:spTree>
    <p:extLst>
      <p:ext uri="{BB962C8B-B14F-4D97-AF65-F5344CB8AC3E}">
        <p14:creationId xmlns:p14="http://schemas.microsoft.com/office/powerpoint/2010/main" val="1987475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fontScale="90000"/>
          </a:bodyPr>
          <a:lstStyle/>
          <a:p>
            <a:r>
              <a:rPr lang="en-GB" dirty="0" err="1">
                <a:solidFill>
                  <a:schemeClr val="bg1"/>
                </a:solidFill>
              </a:rPr>
              <a:t>Asesu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Dysgu</a:t>
            </a:r>
            <a:r>
              <a:rPr lang="en-GB" dirty="0">
                <a:solidFill>
                  <a:schemeClr val="bg1"/>
                </a:solidFill>
              </a:rPr>
              <a:t> - GED </a:t>
            </a:r>
            <a:br>
              <a:rPr lang="en-GB" dirty="0">
                <a:solidFill>
                  <a:schemeClr val="bg1"/>
                </a:solidFill>
              </a:rPr>
            </a:br>
            <a:r>
              <a:rPr lang="en-GB" dirty="0">
                <a:solidFill>
                  <a:schemeClr val="bg1"/>
                </a:solidFill>
              </a:rPr>
              <a:t>Assessment for Learning – KWL</a:t>
            </a:r>
            <a:br>
              <a:rPr lang="en-GB" dirty="0">
                <a:solidFill>
                  <a:schemeClr val="bg1"/>
                </a:solidFill>
              </a:rPr>
            </a:br>
            <a:r>
              <a:rPr lang="en-GB" dirty="0">
                <a:solidFill>
                  <a:schemeClr val="bg1"/>
                </a:solidFill>
              </a:rPr>
              <a:t> </a:t>
            </a:r>
          </a:p>
        </p:txBody>
      </p:sp>
      <p:graphicFrame>
        <p:nvGraphicFramePr>
          <p:cNvPr id="5" name="Table 4"/>
          <p:cNvGraphicFramePr>
            <a:graphicFrameLocks noGrp="1"/>
          </p:cNvGraphicFramePr>
          <p:nvPr>
            <p:extLst>
              <p:ext uri="{D42A27DB-BD31-4B8C-83A1-F6EECF244321}">
                <p14:modId xmlns:p14="http://schemas.microsoft.com/office/powerpoint/2010/main" val="3103068042"/>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solidFill>
                      <a:schemeClr val="tx1"/>
                    </a:solidFill>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solidFill>
                      <a:schemeClr val="tx1"/>
                    </a:solidFill>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solidFill>
                      <a:schemeClr val="tx1"/>
                    </a:solidFill>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673105-4391-41F5-A657-BEB381748E5D}"/>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5400" dirty="0">
                <a:solidFill>
                  <a:schemeClr val="bg1"/>
                </a:solidFill>
              </a:rPr>
              <a:t>Beth </a:t>
            </a:r>
            <a:r>
              <a:rPr lang="en-US" sz="5400" dirty="0" err="1">
                <a:solidFill>
                  <a:schemeClr val="bg1"/>
                </a:solidFill>
              </a:rPr>
              <a:t>yw</a:t>
            </a:r>
            <a:r>
              <a:rPr lang="en-US" sz="5400" dirty="0">
                <a:solidFill>
                  <a:schemeClr val="bg1"/>
                </a:solidFill>
              </a:rPr>
              <a:t> </a:t>
            </a:r>
            <a:r>
              <a:rPr lang="en-US" sz="5400" dirty="0" err="1">
                <a:solidFill>
                  <a:schemeClr val="bg1"/>
                </a:solidFill>
              </a:rPr>
              <a:t>asesu</a:t>
            </a:r>
            <a:r>
              <a:rPr lang="en-US" sz="5400" dirty="0">
                <a:solidFill>
                  <a:schemeClr val="bg1"/>
                </a:solidFill>
              </a:rPr>
              <a:t>?</a:t>
            </a:r>
            <a:br>
              <a:rPr lang="en-US" sz="5400" dirty="0">
                <a:solidFill>
                  <a:schemeClr val="bg1"/>
                </a:solidFill>
              </a:rPr>
            </a:br>
            <a:r>
              <a:rPr lang="en-US" sz="5400" dirty="0">
                <a:solidFill>
                  <a:schemeClr val="bg1"/>
                </a:solidFill>
              </a:rPr>
              <a:t>What is assessment?</a:t>
            </a:r>
          </a:p>
        </p:txBody>
      </p:sp>
      <p:sp>
        <p:nvSpPr>
          <p:cNvPr id="4" name="Content Placeholder 3">
            <a:extLst>
              <a:ext uri="{FF2B5EF4-FFF2-40B4-BE49-F238E27FC236}">
                <a16:creationId xmlns:a16="http://schemas.microsoft.com/office/drawing/2014/main" id="{8EFB95F7-F0A5-4259-8D88-AA49D177125D}"/>
              </a:ext>
            </a:extLst>
          </p:cNvPr>
          <p:cNvSpPr>
            <a:spLocks noGrp="1"/>
          </p:cNvSpPr>
          <p:nvPr>
            <p:ph sz="half" idx="2"/>
          </p:nvPr>
        </p:nvSpPr>
        <p:spPr>
          <a:xfrm>
            <a:off x="4974336" y="4514446"/>
            <a:ext cx="4299666" cy="871042"/>
          </a:xfrm>
        </p:spPr>
        <p:txBody>
          <a:bodyPr vert="horz" lIns="91440" tIns="45720" rIns="91440" bIns="45720" rtlCol="0" anchor="t">
            <a:normAutofit lnSpcReduction="10000"/>
          </a:bodyPr>
          <a:lstStyle/>
          <a:p>
            <a:pPr marL="0" indent="0">
              <a:buNone/>
            </a:pPr>
            <a:r>
              <a:rPr lang="en-US" sz="2800" b="1" dirty="0">
                <a:solidFill>
                  <a:schemeClr val="tx1"/>
                </a:solidFill>
              </a:rPr>
              <a:t>https://www.menti.com/9ts8apvic7</a:t>
            </a:r>
          </a:p>
        </p:txBody>
      </p:sp>
      <p:sp>
        <p:nvSpPr>
          <p:cNvPr id="24" name="Isosceles Triangle 23">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Content Placeholder 5" descr="Logo, icon&#10;&#10;Description automatically generated">
            <a:extLst>
              <a:ext uri="{FF2B5EF4-FFF2-40B4-BE49-F238E27FC236}">
                <a16:creationId xmlns:a16="http://schemas.microsoft.com/office/drawing/2014/main" id="{E84E5C82-F20D-4DE0-BF4F-AF509DF6418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604" y="1550139"/>
            <a:ext cx="3765692" cy="3765692"/>
          </a:xfrm>
          <a:prstGeom prst="rect">
            <a:avLst/>
          </a:prstGeom>
        </p:spPr>
      </p:pic>
      <p:sp>
        <p:nvSpPr>
          <p:cNvPr id="7" name="TextBox 6">
            <a:extLst>
              <a:ext uri="{FF2B5EF4-FFF2-40B4-BE49-F238E27FC236}">
                <a16:creationId xmlns:a16="http://schemas.microsoft.com/office/drawing/2014/main" id="{65C0757F-FACA-4B7E-A645-402801430ABE}"/>
              </a:ext>
            </a:extLst>
          </p:cNvPr>
          <p:cNvSpPr txBox="1"/>
          <p:nvPr/>
        </p:nvSpPr>
        <p:spPr>
          <a:xfrm>
            <a:off x="2257486" y="5115776"/>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oedactiek.nl/product/mentimet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61932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solidFill>
                  <a:schemeClr val="bg1"/>
                </a:solidFill>
              </a:rPr>
              <a:t>Beth </a:t>
            </a:r>
            <a:r>
              <a:rPr lang="en-GB" dirty="0" err="1">
                <a:solidFill>
                  <a:schemeClr val="bg1"/>
                </a:solidFill>
              </a:rPr>
              <a:t>yw</a:t>
            </a:r>
            <a:r>
              <a:rPr lang="en-GB" dirty="0">
                <a:solidFill>
                  <a:schemeClr val="bg1"/>
                </a:solidFill>
              </a:rPr>
              <a:t> Asesu </a:t>
            </a:r>
            <a:r>
              <a:rPr lang="en-GB" dirty="0" err="1">
                <a:solidFill>
                  <a:schemeClr val="bg1"/>
                </a:solidFill>
              </a:rPr>
              <a:t>ar</a:t>
            </a:r>
            <a:r>
              <a:rPr lang="en-GB" dirty="0">
                <a:solidFill>
                  <a:schemeClr val="bg1"/>
                </a:solidFill>
              </a:rPr>
              <a:t> gyfer Dysgu (</a:t>
            </a:r>
            <a:r>
              <a:rPr lang="en-GB" dirty="0" err="1">
                <a:solidFill>
                  <a:schemeClr val="bg1"/>
                </a:solidFill>
              </a:rPr>
              <a:t>AaGD</a:t>
            </a:r>
            <a:r>
              <a:rPr lang="en-GB" dirty="0">
                <a:solidFill>
                  <a:schemeClr val="bg1"/>
                </a:solidFill>
              </a:rPr>
              <a:t>)?</a:t>
            </a:r>
            <a:br>
              <a:rPr lang="en-GB" dirty="0">
                <a:solidFill>
                  <a:schemeClr val="bg1"/>
                </a:solidFill>
              </a:rPr>
            </a:br>
            <a:r>
              <a:rPr lang="en-GB" dirty="0">
                <a:solidFill>
                  <a:schemeClr val="bg1"/>
                </a:solidFill>
              </a:rPr>
              <a:t>What actually is Assessment for Learning (</a:t>
            </a:r>
            <a:r>
              <a:rPr lang="en-GB" dirty="0" err="1">
                <a:solidFill>
                  <a:schemeClr val="bg1"/>
                </a:solidFill>
              </a:rPr>
              <a:t>AfL</a:t>
            </a:r>
            <a:r>
              <a:rPr lang="en-GB" dirty="0">
                <a:solidFill>
                  <a:schemeClr val="bg1"/>
                </a:solidFill>
              </a:rPr>
              <a:t>)?</a:t>
            </a:r>
            <a:br>
              <a:rPr lang="en-GB" dirty="0">
                <a:solidFill>
                  <a:schemeClr val="bg1"/>
                </a:solidFill>
              </a:rPr>
            </a:br>
            <a:br>
              <a:rPr lang="en-GB" dirty="0">
                <a:solidFill>
                  <a:schemeClr val="bg1"/>
                </a:solidFill>
              </a:rPr>
            </a:br>
            <a:br>
              <a:rPr lang="en-GB" dirty="0">
                <a:solidFill>
                  <a:schemeClr val="bg1"/>
                </a:solidFill>
              </a:rPr>
            </a:br>
            <a:endParaRPr lang="en-GB" dirty="0">
              <a:solidFill>
                <a:schemeClr val="bg1"/>
              </a:solidFill>
            </a:endParaRPr>
          </a:p>
        </p:txBody>
      </p:sp>
      <p:sp>
        <p:nvSpPr>
          <p:cNvPr id="3" name="Content Placeholder 2"/>
          <p:cNvSpPr>
            <a:spLocks noGrp="1"/>
          </p:cNvSpPr>
          <p:nvPr>
            <p:ph idx="1"/>
          </p:nvPr>
        </p:nvSpPr>
        <p:spPr/>
        <p:txBody>
          <a:bodyPr/>
          <a:lstStyle/>
          <a:p>
            <a:endParaRPr lang="en-GB" altLang="en-US" dirty="0"/>
          </a:p>
          <a:p>
            <a:r>
              <a:rPr lang="en-GB" altLang="en-US" sz="2400" dirty="0">
                <a:solidFill>
                  <a:schemeClr val="bg1"/>
                </a:solidFill>
              </a:rPr>
              <a:t>‘Assessment for learning is the process of seeking and interpreting evidence for use by learners and their teachers to decide where the learners are in their learning, where they need to go and how best to get there.’</a:t>
            </a:r>
          </a:p>
          <a:p>
            <a:endParaRPr lang="en-GB" altLang="en-US" sz="2400" dirty="0">
              <a:solidFill>
                <a:schemeClr val="bg1"/>
              </a:solidFill>
            </a:endParaRPr>
          </a:p>
          <a:p>
            <a:r>
              <a:rPr lang="en-GB" altLang="en-US" sz="2400" dirty="0">
                <a:solidFill>
                  <a:schemeClr val="bg1"/>
                </a:solidFill>
              </a:rPr>
              <a:t>Assessment Reform Group (2002)</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solidFill>
                  <a:schemeClr val="bg1"/>
                </a:solidFill>
              </a:rPr>
              <a:t>Asesu </a:t>
            </a:r>
            <a:r>
              <a:rPr lang="en-GB" altLang="en-US" sz="2800" i="1" dirty="0" err="1">
                <a:solidFill>
                  <a:schemeClr val="bg1"/>
                </a:solidFill>
              </a:rPr>
              <a:t>ar</a:t>
            </a:r>
            <a:r>
              <a:rPr lang="en-GB" altLang="en-US" sz="2800" i="1" dirty="0">
                <a:solidFill>
                  <a:schemeClr val="bg1"/>
                </a:solidFill>
              </a:rPr>
              <a:t> gyfer Dysgu – </a:t>
            </a:r>
            <a:r>
              <a:rPr lang="en-GB" altLang="en-US" sz="2800" i="1" dirty="0" err="1">
                <a:solidFill>
                  <a:schemeClr val="bg1"/>
                </a:solidFill>
              </a:rPr>
              <a:t>Canolog</a:t>
            </a:r>
            <a:r>
              <a:rPr lang="en-GB" altLang="en-US" sz="2800" i="1" dirty="0">
                <a:solidFill>
                  <a:schemeClr val="bg1"/>
                </a:solidFill>
              </a:rPr>
              <a:t> </a:t>
            </a:r>
            <a:r>
              <a:rPr lang="en-GB" altLang="en-US" sz="2800" i="1" dirty="0" err="1">
                <a:solidFill>
                  <a:schemeClr val="bg1"/>
                </a:solidFill>
              </a:rPr>
              <a:t>i</a:t>
            </a:r>
            <a:r>
              <a:rPr lang="en-GB" altLang="en-US" sz="2800" i="1" dirty="0">
                <a:solidFill>
                  <a:schemeClr val="bg1"/>
                </a:solidFill>
              </a:rPr>
              <a:t> </a:t>
            </a:r>
            <a:r>
              <a:rPr lang="en-GB" altLang="en-US" sz="2800" i="1" dirty="0" err="1">
                <a:solidFill>
                  <a:schemeClr val="bg1"/>
                </a:solidFill>
              </a:rPr>
              <a:t>addysgu</a:t>
            </a:r>
            <a:r>
              <a:rPr lang="en-GB" altLang="en-US" sz="2800" i="1" dirty="0">
                <a:solidFill>
                  <a:schemeClr val="bg1"/>
                </a:solidFill>
              </a:rPr>
              <a:t> </a:t>
            </a:r>
            <a:r>
              <a:rPr lang="en-GB" altLang="en-US" sz="2800" i="1" dirty="0" err="1">
                <a:solidFill>
                  <a:schemeClr val="bg1"/>
                </a:solidFill>
              </a:rPr>
              <a:t>effeithiol</a:t>
            </a:r>
            <a:br>
              <a:rPr lang="en-GB" altLang="en-US" sz="2800" i="1" dirty="0">
                <a:solidFill>
                  <a:schemeClr val="bg1"/>
                </a:solidFill>
              </a:rPr>
            </a:br>
            <a:r>
              <a:rPr lang="en-GB" altLang="en-US" sz="2800" dirty="0">
                <a:solidFill>
                  <a:schemeClr val="bg1"/>
                </a:solidFill>
              </a:rPr>
              <a:t>Assessment for Learning – Central to effective teaching </a:t>
            </a:r>
            <a:br>
              <a:rPr lang="en-GB" altLang="en-US" sz="2800" dirty="0">
                <a:solidFill>
                  <a:schemeClr val="bg1"/>
                </a:solidFill>
              </a:rPr>
            </a:br>
            <a:endParaRPr lang="en-GB" altLang="en-US" sz="2800" i="1" dirty="0">
              <a:solidFill>
                <a:schemeClr val="bg1"/>
              </a:solidFill>
            </a:endParaRPr>
          </a:p>
        </p:txBody>
      </p:sp>
      <p:sp>
        <p:nvSpPr>
          <p:cNvPr id="5" name="Content Placeholder 4"/>
          <p:cNvSpPr>
            <a:spLocks noGrp="1"/>
          </p:cNvSpPr>
          <p:nvPr>
            <p:ph sz="half" idx="1"/>
          </p:nvPr>
        </p:nvSpPr>
        <p:spPr>
          <a:xfrm>
            <a:off x="1060554" y="2011044"/>
            <a:ext cx="4038600" cy="3874983"/>
          </a:xfrm>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a:solidFill>
                  <a:schemeClr val="bg1"/>
                </a:solidFill>
              </a:rPr>
              <a:t>Mae </a:t>
            </a:r>
            <a:r>
              <a:rPr lang="en-GB" dirty="0" err="1">
                <a:solidFill>
                  <a:schemeClr val="bg1"/>
                </a:solidFill>
              </a:rPr>
              <a:t>asesu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dysgu</a:t>
            </a:r>
            <a:r>
              <a:rPr lang="en-GB" dirty="0">
                <a:solidFill>
                  <a:schemeClr val="bg1"/>
                </a:solidFill>
              </a:rPr>
              <a:t> da:</a:t>
            </a:r>
          </a:p>
          <a:p>
            <a:pPr>
              <a:defRPr/>
            </a:pPr>
            <a:r>
              <a:rPr lang="en-GB" dirty="0" err="1">
                <a:solidFill>
                  <a:schemeClr val="bg1"/>
                </a:solidFill>
              </a:rPr>
              <a:t>Wedi</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wreiddio</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ffordd</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digwydd</a:t>
            </a:r>
            <a:r>
              <a:rPr lang="en-GB" dirty="0">
                <a:solidFill>
                  <a:schemeClr val="bg1"/>
                </a:solidFill>
              </a:rPr>
              <a:t>;</a:t>
            </a:r>
          </a:p>
          <a:p>
            <a:pPr>
              <a:defRPr/>
            </a:pPr>
            <a:r>
              <a:rPr lang="en-GB" dirty="0" err="1">
                <a:solidFill>
                  <a:schemeClr val="bg1"/>
                </a:solidFill>
              </a:rPr>
              <a:t>Yn</a:t>
            </a:r>
            <a:r>
              <a:rPr lang="en-GB" dirty="0">
                <a:solidFill>
                  <a:schemeClr val="bg1"/>
                </a:solidFill>
              </a:rPr>
              <a:t> </a:t>
            </a:r>
            <a:r>
              <a:rPr lang="en-GB" dirty="0" err="1">
                <a:solidFill>
                  <a:schemeClr val="bg1"/>
                </a:solidFill>
              </a:rPr>
              <a:t>cynnwys</a:t>
            </a:r>
            <a:r>
              <a:rPr lang="en-GB" dirty="0">
                <a:solidFill>
                  <a:schemeClr val="bg1"/>
                </a:solidFill>
              </a:rPr>
              <a:t> </a:t>
            </a:r>
            <a:r>
              <a:rPr lang="en-GB" dirty="0" err="1">
                <a:solidFill>
                  <a:schemeClr val="bg1"/>
                </a:solidFill>
              </a:rPr>
              <a:t>rhannu</a:t>
            </a:r>
            <a:r>
              <a:rPr lang="en-GB" dirty="0">
                <a:solidFill>
                  <a:schemeClr val="bg1"/>
                </a:solidFill>
              </a:rPr>
              <a:t> </a:t>
            </a:r>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gyda’r</a:t>
            </a:r>
            <a:r>
              <a:rPr lang="en-GB" dirty="0">
                <a:solidFill>
                  <a:schemeClr val="bg1"/>
                </a:solidFill>
              </a:rPr>
              <a:t> </a:t>
            </a:r>
            <a:r>
              <a:rPr lang="en-GB" dirty="0" err="1">
                <a:solidFill>
                  <a:schemeClr val="bg1"/>
                </a:solidFill>
              </a:rPr>
              <a:t>disgyblion</a:t>
            </a:r>
            <a:r>
              <a:rPr lang="en-GB" dirty="0">
                <a:solidFill>
                  <a:schemeClr val="bg1"/>
                </a:solidFill>
              </a:rPr>
              <a:t>;</a:t>
            </a:r>
          </a:p>
          <a:p>
            <a:pPr>
              <a:defRPr/>
            </a:pPr>
            <a:r>
              <a:rPr lang="en-GB" dirty="0">
                <a:solidFill>
                  <a:schemeClr val="bg1"/>
                </a:solidFill>
              </a:rPr>
              <a:t>Yn </a:t>
            </a:r>
            <a:r>
              <a:rPr lang="en-GB" dirty="0" err="1">
                <a:solidFill>
                  <a:schemeClr val="bg1"/>
                </a:solidFill>
              </a:rPr>
              <a:t>anelu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gynorthwyo</a:t>
            </a:r>
            <a:r>
              <a:rPr lang="en-GB" dirty="0">
                <a:solidFill>
                  <a:schemeClr val="bg1"/>
                </a:solidFill>
              </a:rPr>
              <a:t> disgyblion </a:t>
            </a:r>
            <a:r>
              <a:rPr lang="en-GB" dirty="0" err="1">
                <a:solidFill>
                  <a:schemeClr val="bg1"/>
                </a:solidFill>
              </a:rPr>
              <a:t>i</a:t>
            </a:r>
            <a:r>
              <a:rPr lang="en-GB" dirty="0">
                <a:solidFill>
                  <a:schemeClr val="bg1"/>
                </a:solidFill>
              </a:rPr>
              <a:t> </a:t>
            </a:r>
            <a:r>
              <a:rPr lang="en-GB" dirty="0" err="1">
                <a:solidFill>
                  <a:schemeClr val="bg1"/>
                </a:solidFill>
              </a:rPr>
              <a:t>wybod</a:t>
            </a:r>
            <a:r>
              <a:rPr lang="en-GB" dirty="0">
                <a:solidFill>
                  <a:schemeClr val="bg1"/>
                </a:solidFill>
              </a:rPr>
              <a:t> ac </a:t>
            </a:r>
            <a:r>
              <a:rPr lang="en-GB" dirty="0" err="1">
                <a:solidFill>
                  <a:schemeClr val="bg1"/>
                </a:solidFill>
              </a:rPr>
              <a:t>i</a:t>
            </a:r>
            <a:r>
              <a:rPr lang="en-GB" dirty="0">
                <a:solidFill>
                  <a:schemeClr val="bg1"/>
                </a:solidFill>
              </a:rPr>
              <a:t> </a:t>
            </a:r>
            <a:r>
              <a:rPr lang="en-GB" dirty="0" err="1">
                <a:solidFill>
                  <a:schemeClr val="bg1"/>
                </a:solidFill>
              </a:rPr>
              <a:t>adnabod</a:t>
            </a:r>
            <a:r>
              <a:rPr lang="en-GB" dirty="0">
                <a:solidFill>
                  <a:schemeClr val="bg1"/>
                </a:solidFill>
              </a:rPr>
              <a:t> y </a:t>
            </a:r>
            <a:r>
              <a:rPr lang="en-GB" dirty="0" err="1">
                <a:solidFill>
                  <a:schemeClr val="bg1"/>
                </a:solidFill>
              </a:rPr>
              <a:t>safonau</a:t>
            </a:r>
            <a:r>
              <a:rPr lang="en-GB" dirty="0">
                <a:solidFill>
                  <a:schemeClr val="bg1"/>
                </a:solidFill>
              </a:rPr>
              <a:t> y </a:t>
            </a:r>
            <a:r>
              <a:rPr lang="en-GB" dirty="0" err="1">
                <a:solidFill>
                  <a:schemeClr val="bg1"/>
                </a:solidFill>
              </a:rPr>
              <a:t>maent</a:t>
            </a:r>
            <a:r>
              <a:rPr lang="en-GB" dirty="0">
                <a:solidFill>
                  <a:schemeClr val="bg1"/>
                </a:solidFill>
              </a:rPr>
              <a:t> yn </a:t>
            </a:r>
            <a:r>
              <a:rPr lang="en-GB" dirty="0" err="1">
                <a:solidFill>
                  <a:schemeClr val="bg1"/>
                </a:solidFill>
              </a:rPr>
              <a:t>anelu</a:t>
            </a:r>
            <a:r>
              <a:rPr lang="en-GB" dirty="0">
                <a:solidFill>
                  <a:schemeClr val="bg1"/>
                </a:solidFill>
              </a:rPr>
              <a:t> </a:t>
            </a:r>
            <a:r>
              <a:rPr lang="en-GB" dirty="0" err="1">
                <a:solidFill>
                  <a:schemeClr val="bg1"/>
                </a:solidFill>
              </a:rPr>
              <a:t>ato</a:t>
            </a:r>
            <a:r>
              <a:rPr lang="en-GB" dirty="0">
                <a:solidFill>
                  <a:schemeClr val="bg1"/>
                </a:solidFill>
              </a:rPr>
              <a:t>;</a:t>
            </a:r>
          </a:p>
          <a:p>
            <a:pPr>
              <a:defRPr/>
            </a:pPr>
            <a:r>
              <a:rPr lang="en-GB" dirty="0">
                <a:solidFill>
                  <a:schemeClr val="bg1"/>
                </a:solidFill>
              </a:rPr>
              <a:t>Yn cynnwys disgyblion mewn </a:t>
            </a:r>
            <a:r>
              <a:rPr lang="en-GB" dirty="0" err="1">
                <a:solidFill>
                  <a:schemeClr val="bg1"/>
                </a:solidFill>
              </a:rPr>
              <a:t>hunan-asesiad</a:t>
            </a:r>
            <a:r>
              <a:rPr lang="en-GB" dirty="0">
                <a:solidFill>
                  <a:schemeClr val="bg1"/>
                </a:solidFill>
              </a:rPr>
              <a:t>.</a:t>
            </a:r>
          </a:p>
        </p:txBody>
      </p:sp>
      <p:sp>
        <p:nvSpPr>
          <p:cNvPr id="2" name="Content Placeholder 1"/>
          <p:cNvSpPr>
            <a:spLocks noGrp="1"/>
          </p:cNvSpPr>
          <p:nvPr>
            <p:ph sz="half" idx="2"/>
          </p:nvPr>
        </p:nvSpPr>
        <p:spPr>
          <a:xfrm>
            <a:off x="5519544" y="2011044"/>
            <a:ext cx="4038600" cy="3874984"/>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solidFill>
                  <a:schemeClr val="bg1"/>
                </a:solidFill>
              </a:rPr>
              <a:t>Good assessment for learning:</a:t>
            </a:r>
          </a:p>
          <a:p>
            <a:pPr>
              <a:buFont typeface="Arial" panose="020B0604020202020204" pitchFamily="34" charset="0"/>
              <a:buChar char="•"/>
              <a:defRPr/>
            </a:pPr>
            <a:r>
              <a:rPr lang="en-GB" dirty="0">
                <a:solidFill>
                  <a:schemeClr val="bg1"/>
                </a:solidFill>
              </a:rPr>
              <a:t>is embedded in a view of teaching and learning of which it is an essential part;</a:t>
            </a:r>
          </a:p>
          <a:p>
            <a:pPr>
              <a:buFont typeface="Arial" panose="020B0604020202020204" pitchFamily="34" charset="0"/>
              <a:buChar char="•"/>
              <a:defRPr/>
            </a:pPr>
            <a:r>
              <a:rPr lang="en-GB" dirty="0">
                <a:solidFill>
                  <a:schemeClr val="bg1"/>
                </a:solidFill>
              </a:rPr>
              <a:t>involves sharing learning goals with pupils;</a:t>
            </a:r>
          </a:p>
          <a:p>
            <a:pPr>
              <a:buFont typeface="Arial" panose="020B0604020202020204" pitchFamily="34" charset="0"/>
              <a:buChar char="•"/>
              <a:defRPr/>
            </a:pPr>
            <a:r>
              <a:rPr lang="en-GB" dirty="0">
                <a:solidFill>
                  <a:schemeClr val="bg1"/>
                </a:solidFill>
              </a:rPr>
              <a:t>aims to help pupils to know and to recognise the standards they are aiming for;</a:t>
            </a:r>
          </a:p>
          <a:p>
            <a:pPr>
              <a:buFont typeface="Arial" panose="020B0604020202020204" pitchFamily="34" charset="0"/>
              <a:buChar char="•"/>
              <a:defRPr/>
            </a:pPr>
            <a:r>
              <a:rPr lang="en-GB" dirty="0">
                <a:solidFill>
                  <a:schemeClr val="bg1"/>
                </a:solidFill>
              </a:rPr>
              <a:t>involves pupils in self 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r>
              <a:rPr lang="en-GB" altLang="en-US" sz="4000" dirty="0">
                <a:solidFill>
                  <a:schemeClr val="bg1"/>
                </a:solidFill>
              </a:rPr>
              <a:t>Dyma </a:t>
            </a:r>
            <a:r>
              <a:rPr lang="en-GB" altLang="en-US" sz="4000" dirty="0" err="1">
                <a:solidFill>
                  <a:schemeClr val="bg1"/>
                </a:solidFill>
              </a:rPr>
              <a:t>mae</a:t>
            </a:r>
            <a:r>
              <a:rPr lang="en-GB" altLang="en-US" sz="4000" dirty="0">
                <a:solidFill>
                  <a:schemeClr val="bg1"/>
                </a:solidFill>
              </a:rPr>
              <a:t> </a:t>
            </a:r>
            <a:r>
              <a:rPr lang="en-GB" altLang="en-US" sz="4000" dirty="0">
                <a:solidFill>
                  <a:schemeClr val="bg1"/>
                </a:solidFill>
                <a:hlinkClick r:id="rId3">
                  <a:extLst>
                    <a:ext uri="{A12FA001-AC4F-418D-AE19-62706E023703}">
                      <ahyp:hlinkClr xmlns:ahyp="http://schemas.microsoft.com/office/drawing/2018/hyperlinkcolor" val="tx"/>
                    </a:ext>
                  </a:extLst>
                </a:hlinkClick>
              </a:rPr>
              <a:t> Dylan Wiliam</a:t>
            </a:r>
            <a:r>
              <a:rPr lang="en-GB" altLang="en-US" sz="4000" dirty="0">
                <a:solidFill>
                  <a:schemeClr val="bg1"/>
                </a:solidFill>
              </a:rPr>
              <a:t> yn </a:t>
            </a:r>
            <a:r>
              <a:rPr lang="en-GB" altLang="en-US" sz="4000" dirty="0" err="1">
                <a:solidFill>
                  <a:schemeClr val="bg1"/>
                </a:solidFill>
              </a:rPr>
              <a:t>dweud</a:t>
            </a:r>
            <a:r>
              <a:rPr lang="en-GB" altLang="en-US" sz="4000" dirty="0">
                <a:solidFill>
                  <a:schemeClr val="bg1"/>
                </a:solidFill>
              </a:rPr>
              <a:t>…  </a:t>
            </a:r>
            <a:br>
              <a:rPr lang="en-GB" altLang="en-US" sz="2700" dirty="0">
                <a:solidFill>
                  <a:schemeClr val="bg1"/>
                </a:solidFill>
              </a:rPr>
            </a:br>
            <a:r>
              <a:rPr lang="en-GB" altLang="en-US" sz="4000" dirty="0">
                <a:solidFill>
                  <a:schemeClr val="bg1"/>
                </a:solidFill>
              </a:rPr>
              <a:t>Dylan Wiliam states the following…</a:t>
            </a:r>
            <a:br>
              <a:rPr lang="en-GB" altLang="en-US" sz="4000" dirty="0">
                <a:solidFill>
                  <a:schemeClr val="bg1"/>
                </a:solidFill>
              </a:rPr>
            </a:br>
            <a:endParaRPr lang="en-GB" altLang="en-US" sz="2700" dirty="0">
              <a:solidFill>
                <a:schemeClr val="bg1"/>
              </a:solidFill>
            </a:endParaRPr>
          </a:p>
        </p:txBody>
      </p:sp>
      <p:sp>
        <p:nvSpPr>
          <p:cNvPr id="3" name="Content Placeholder 2"/>
          <p:cNvSpPr>
            <a:spLocks noGrp="1"/>
          </p:cNvSpPr>
          <p:nvPr>
            <p:ph sz="half" idx="1"/>
          </p:nvPr>
        </p:nvSpPr>
        <p:spPr>
          <a:xfrm>
            <a:off x="833411" y="1833776"/>
            <a:ext cx="4254624" cy="4607664"/>
          </a:xfrm>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indent="-342900">
              <a:defRPr/>
            </a:pPr>
            <a:r>
              <a:rPr lang="en-GB" sz="3000" dirty="0">
                <a:solidFill>
                  <a:schemeClr val="bg1"/>
                </a:solidFill>
              </a:rPr>
              <a:t>Asesu – </a:t>
            </a:r>
            <a:r>
              <a:rPr lang="en-GB" sz="3000" dirty="0" err="1">
                <a:solidFill>
                  <a:schemeClr val="bg1"/>
                </a:solidFill>
              </a:rPr>
              <a:t>yr</a:t>
            </a:r>
            <a:r>
              <a:rPr lang="en-GB" sz="3000" dirty="0">
                <a:solidFill>
                  <a:schemeClr val="bg1"/>
                </a:solidFill>
              </a:rPr>
              <a:t> </a:t>
            </a:r>
            <a:r>
              <a:rPr lang="en-GB" sz="3000" dirty="0" err="1">
                <a:solidFill>
                  <a:schemeClr val="bg1"/>
                </a:solidFill>
              </a:rPr>
              <a:t>holl</a:t>
            </a:r>
            <a:r>
              <a:rPr lang="en-GB" sz="3000" dirty="0">
                <a:solidFill>
                  <a:schemeClr val="bg1"/>
                </a:solidFill>
              </a:rPr>
              <a:t> </a:t>
            </a:r>
            <a:r>
              <a:rPr lang="en-GB" sz="3000" dirty="0" err="1">
                <a:solidFill>
                  <a:schemeClr val="bg1"/>
                </a:solidFill>
              </a:rPr>
              <a:t>weithgareddau</a:t>
            </a:r>
            <a:r>
              <a:rPr lang="en-GB" sz="3000" dirty="0">
                <a:solidFill>
                  <a:schemeClr val="bg1"/>
                </a:solidFill>
              </a:rPr>
              <a:t> </a:t>
            </a:r>
            <a:r>
              <a:rPr lang="en-GB" sz="3000" dirty="0" err="1">
                <a:solidFill>
                  <a:schemeClr val="bg1"/>
                </a:solidFill>
              </a:rPr>
              <a:t>ble</a:t>
            </a:r>
            <a:r>
              <a:rPr lang="en-GB" sz="3000" dirty="0">
                <a:solidFill>
                  <a:schemeClr val="bg1"/>
                </a:solidFill>
              </a:rPr>
              <a:t> </a:t>
            </a:r>
            <a:r>
              <a:rPr lang="en-GB" sz="3000" dirty="0" err="1">
                <a:solidFill>
                  <a:schemeClr val="bg1"/>
                </a:solidFill>
              </a:rPr>
              <a:t>mae</a:t>
            </a:r>
            <a:r>
              <a:rPr lang="en-GB" sz="3000" dirty="0">
                <a:solidFill>
                  <a:schemeClr val="bg1"/>
                </a:solidFill>
              </a:rPr>
              <a:t> </a:t>
            </a:r>
            <a:r>
              <a:rPr lang="en-GB" sz="3000" dirty="0" err="1">
                <a:solidFill>
                  <a:schemeClr val="bg1"/>
                </a:solidFill>
              </a:rPr>
              <a:t>athrawon</a:t>
            </a:r>
            <a:r>
              <a:rPr lang="en-GB" sz="3000" dirty="0">
                <a:solidFill>
                  <a:schemeClr val="bg1"/>
                </a:solidFill>
              </a:rPr>
              <a:t> a </a:t>
            </a:r>
            <a:r>
              <a:rPr lang="en-GB" sz="3000" dirty="0" err="1">
                <a:solidFill>
                  <a:schemeClr val="bg1"/>
                </a:solidFill>
              </a:rPr>
              <a:t>myfyrwyr</a:t>
            </a:r>
            <a:r>
              <a:rPr lang="en-GB" sz="3000" dirty="0">
                <a:solidFill>
                  <a:schemeClr val="bg1"/>
                </a:solidFill>
              </a:rPr>
              <a:t> yn asesu </a:t>
            </a:r>
            <a:r>
              <a:rPr lang="en-GB" sz="3000" dirty="0" err="1">
                <a:solidFill>
                  <a:schemeClr val="bg1"/>
                </a:solidFill>
              </a:rPr>
              <a:t>eu</a:t>
            </a:r>
            <a:r>
              <a:rPr lang="en-GB" sz="3000" dirty="0">
                <a:solidFill>
                  <a:schemeClr val="bg1"/>
                </a:solidFill>
              </a:rPr>
              <a:t> </a:t>
            </a:r>
            <a:r>
              <a:rPr lang="en-GB" sz="3000" dirty="0" err="1">
                <a:solidFill>
                  <a:schemeClr val="bg1"/>
                </a:solidFill>
              </a:rPr>
              <a:t>hunain</a:t>
            </a:r>
            <a:endParaRPr lang="en-GB" sz="3000" dirty="0">
              <a:solidFill>
                <a:schemeClr val="bg1"/>
              </a:solidFill>
            </a:endParaRPr>
          </a:p>
          <a:p>
            <a:pPr indent="-342900">
              <a:defRPr/>
            </a:pPr>
            <a:r>
              <a:rPr lang="en-GB" sz="3000" dirty="0" err="1">
                <a:solidFill>
                  <a:schemeClr val="bg1"/>
                </a:solidFill>
              </a:rPr>
              <a:t>Gwybodaeth</a:t>
            </a:r>
            <a:r>
              <a:rPr lang="en-GB" sz="3000" dirty="0">
                <a:solidFill>
                  <a:schemeClr val="bg1"/>
                </a:solidFill>
              </a:rPr>
              <a:t> </a:t>
            </a:r>
            <a:r>
              <a:rPr lang="en-GB" sz="3000" dirty="0" err="1">
                <a:solidFill>
                  <a:schemeClr val="bg1"/>
                </a:solidFill>
              </a:rPr>
              <a:t>sy’n</a:t>
            </a:r>
            <a:r>
              <a:rPr lang="en-GB" sz="3000" dirty="0">
                <a:solidFill>
                  <a:schemeClr val="bg1"/>
                </a:solidFill>
              </a:rPr>
              <a:t> </a:t>
            </a:r>
            <a:r>
              <a:rPr lang="en-GB" sz="3000" dirty="0" err="1">
                <a:solidFill>
                  <a:schemeClr val="bg1"/>
                </a:solidFill>
              </a:rPr>
              <a:t>gallu</a:t>
            </a:r>
            <a:r>
              <a:rPr lang="en-GB" sz="3000" dirty="0">
                <a:solidFill>
                  <a:schemeClr val="bg1"/>
                </a:solidFill>
              </a:rPr>
              <a:t> </a:t>
            </a:r>
            <a:r>
              <a:rPr lang="en-GB" sz="3000" dirty="0" err="1">
                <a:solidFill>
                  <a:schemeClr val="bg1"/>
                </a:solidFill>
              </a:rPr>
              <a:t>cael</a:t>
            </a:r>
            <a:r>
              <a:rPr lang="en-GB" sz="3000" dirty="0">
                <a:solidFill>
                  <a:schemeClr val="bg1"/>
                </a:solidFill>
              </a:rPr>
              <a:t> </a:t>
            </a:r>
            <a:r>
              <a:rPr lang="en-GB" sz="3000" dirty="0" err="1">
                <a:solidFill>
                  <a:schemeClr val="bg1"/>
                </a:solidFill>
              </a:rPr>
              <a:t>ei</a:t>
            </a:r>
            <a:r>
              <a:rPr lang="en-GB" sz="3000" dirty="0">
                <a:solidFill>
                  <a:schemeClr val="bg1"/>
                </a:solidFill>
              </a:rPr>
              <a:t> </a:t>
            </a:r>
            <a:r>
              <a:rPr lang="en-GB" sz="3000" dirty="0" err="1">
                <a:solidFill>
                  <a:schemeClr val="bg1"/>
                </a:solidFill>
              </a:rPr>
              <a:t>ddefnyddio</a:t>
            </a:r>
            <a:r>
              <a:rPr lang="en-GB" sz="3000" dirty="0">
                <a:solidFill>
                  <a:schemeClr val="bg1"/>
                </a:solidFill>
              </a:rPr>
              <a:t> </a:t>
            </a:r>
            <a:r>
              <a:rPr lang="en-GB" sz="3000" dirty="0" err="1">
                <a:solidFill>
                  <a:schemeClr val="bg1"/>
                </a:solidFill>
              </a:rPr>
              <a:t>fel</a:t>
            </a:r>
            <a:r>
              <a:rPr lang="en-GB" sz="3000" dirty="0">
                <a:solidFill>
                  <a:schemeClr val="bg1"/>
                </a:solidFill>
              </a:rPr>
              <a:t> </a:t>
            </a:r>
            <a:r>
              <a:rPr lang="en-GB" sz="3000" dirty="0" err="1">
                <a:solidFill>
                  <a:schemeClr val="bg1"/>
                </a:solidFill>
              </a:rPr>
              <a:t>adborth</a:t>
            </a:r>
            <a:endParaRPr lang="en-GB" sz="3000" dirty="0">
              <a:solidFill>
                <a:schemeClr val="bg1"/>
              </a:solidFill>
            </a:endParaRPr>
          </a:p>
          <a:p>
            <a:pPr indent="-342900">
              <a:defRPr/>
            </a:pPr>
            <a:r>
              <a:rPr lang="en-GB" sz="3000" dirty="0">
                <a:solidFill>
                  <a:schemeClr val="bg1"/>
                </a:solidFill>
              </a:rPr>
              <a:t>Yn </a:t>
            </a:r>
            <a:r>
              <a:rPr lang="en-GB" sz="3000" dirty="0" err="1">
                <a:solidFill>
                  <a:schemeClr val="bg1"/>
                </a:solidFill>
              </a:rPr>
              <a:t>arwain</a:t>
            </a:r>
            <a:r>
              <a:rPr lang="en-GB" sz="3000" dirty="0">
                <a:solidFill>
                  <a:schemeClr val="bg1"/>
                </a:solidFill>
              </a:rPr>
              <a:t> at </a:t>
            </a:r>
            <a:r>
              <a:rPr lang="en-GB" sz="3000" dirty="0" err="1">
                <a:solidFill>
                  <a:schemeClr val="bg1"/>
                </a:solidFill>
              </a:rPr>
              <a:t>yr</a:t>
            </a:r>
            <a:r>
              <a:rPr lang="en-GB" sz="3000" dirty="0">
                <a:solidFill>
                  <a:schemeClr val="bg1"/>
                </a:solidFill>
              </a:rPr>
              <a:t> </a:t>
            </a:r>
            <a:r>
              <a:rPr lang="en-GB" sz="3000" dirty="0" err="1">
                <a:solidFill>
                  <a:schemeClr val="bg1"/>
                </a:solidFill>
              </a:rPr>
              <a:t>athro</a:t>
            </a:r>
            <a:r>
              <a:rPr lang="en-GB" sz="3000" dirty="0">
                <a:solidFill>
                  <a:schemeClr val="bg1"/>
                </a:solidFill>
              </a:rPr>
              <a:t> yn </a:t>
            </a:r>
            <a:r>
              <a:rPr lang="en-GB" sz="3000" dirty="0" err="1">
                <a:solidFill>
                  <a:schemeClr val="bg1"/>
                </a:solidFill>
              </a:rPr>
              <a:t>addasu’r</a:t>
            </a:r>
            <a:r>
              <a:rPr lang="en-GB" sz="3000" dirty="0">
                <a:solidFill>
                  <a:schemeClr val="bg1"/>
                </a:solidFill>
              </a:rPr>
              <a:t> </a:t>
            </a:r>
            <a:r>
              <a:rPr lang="en-GB" sz="3000" dirty="0" err="1">
                <a:solidFill>
                  <a:schemeClr val="bg1"/>
                </a:solidFill>
              </a:rPr>
              <a:t>addysgu</a:t>
            </a:r>
            <a:r>
              <a:rPr lang="en-GB" sz="3000" dirty="0">
                <a:solidFill>
                  <a:schemeClr val="bg1"/>
                </a:solidFill>
              </a:rPr>
              <a:t> a’r </a:t>
            </a:r>
            <a:r>
              <a:rPr lang="en-GB" sz="3000" dirty="0" err="1">
                <a:solidFill>
                  <a:schemeClr val="bg1"/>
                </a:solidFill>
              </a:rPr>
              <a:t>gweithgareddau</a:t>
            </a:r>
            <a:r>
              <a:rPr lang="en-GB" sz="3000" dirty="0">
                <a:solidFill>
                  <a:schemeClr val="bg1"/>
                </a:solidFill>
              </a:rPr>
              <a:t> dysgu</a:t>
            </a:r>
          </a:p>
          <a:p>
            <a:pPr indent="-342900">
              <a:defRPr/>
            </a:pPr>
            <a:r>
              <a:rPr lang="en-GB" sz="3000" dirty="0">
                <a:solidFill>
                  <a:schemeClr val="bg1"/>
                </a:solidFill>
              </a:rPr>
              <a:t>Asesu </a:t>
            </a:r>
            <a:r>
              <a:rPr lang="en-GB" sz="3000" dirty="0" err="1">
                <a:solidFill>
                  <a:schemeClr val="bg1"/>
                </a:solidFill>
              </a:rPr>
              <a:t>ffurfiannol</a:t>
            </a:r>
            <a:r>
              <a:rPr lang="en-GB" sz="3000" dirty="0">
                <a:solidFill>
                  <a:schemeClr val="bg1"/>
                </a:solidFill>
              </a:rPr>
              <a:t> – tystiolaeth yn </a:t>
            </a:r>
            <a:r>
              <a:rPr lang="en-GB" sz="3000" dirty="0" err="1">
                <a:solidFill>
                  <a:schemeClr val="bg1"/>
                </a:solidFill>
              </a:rPr>
              <a:t>cael</a:t>
            </a:r>
            <a:r>
              <a:rPr lang="en-GB" sz="3000" dirty="0">
                <a:solidFill>
                  <a:schemeClr val="bg1"/>
                </a:solidFill>
              </a:rPr>
              <a:t> ei </a:t>
            </a:r>
            <a:r>
              <a:rPr lang="en-GB" sz="3000" dirty="0" err="1">
                <a:solidFill>
                  <a:schemeClr val="bg1"/>
                </a:solidFill>
              </a:rPr>
              <a:t>ddefnyddio</a:t>
            </a:r>
            <a:r>
              <a:rPr lang="en-GB" sz="3000" dirty="0">
                <a:solidFill>
                  <a:schemeClr val="bg1"/>
                </a:solidFill>
              </a:rPr>
              <a:t> </a:t>
            </a:r>
            <a:r>
              <a:rPr lang="en-GB" sz="3000" dirty="0" err="1">
                <a:solidFill>
                  <a:schemeClr val="bg1"/>
                </a:solidFill>
              </a:rPr>
              <a:t>i</a:t>
            </a:r>
            <a:r>
              <a:rPr lang="en-GB" sz="3000" dirty="0">
                <a:solidFill>
                  <a:schemeClr val="bg1"/>
                </a:solidFill>
              </a:rPr>
              <a:t> </a:t>
            </a:r>
            <a:r>
              <a:rPr lang="en-GB" sz="3000" dirty="0" err="1">
                <a:solidFill>
                  <a:schemeClr val="bg1"/>
                </a:solidFill>
              </a:rPr>
              <a:t>addasu’r</a:t>
            </a:r>
            <a:r>
              <a:rPr lang="en-GB" sz="3000" dirty="0">
                <a:solidFill>
                  <a:schemeClr val="bg1"/>
                </a:solidFill>
              </a:rPr>
              <a:t> </a:t>
            </a:r>
            <a:r>
              <a:rPr lang="en-GB" sz="3000" dirty="0" err="1">
                <a:solidFill>
                  <a:schemeClr val="bg1"/>
                </a:solidFill>
              </a:rPr>
              <a:t>addysgu</a:t>
            </a:r>
            <a:r>
              <a:rPr lang="en-GB" sz="3000" dirty="0">
                <a:solidFill>
                  <a:schemeClr val="bg1"/>
                </a:solidFill>
              </a:rPr>
              <a:t> </a:t>
            </a:r>
            <a:r>
              <a:rPr lang="en-GB" sz="3000" dirty="0" err="1">
                <a:solidFill>
                  <a:schemeClr val="bg1"/>
                </a:solidFill>
              </a:rPr>
              <a:t>i</a:t>
            </a:r>
            <a:r>
              <a:rPr lang="en-GB" sz="3000" dirty="0">
                <a:solidFill>
                  <a:schemeClr val="bg1"/>
                </a:solidFill>
              </a:rPr>
              <a:t> </a:t>
            </a:r>
            <a:r>
              <a:rPr lang="en-GB" sz="3000" dirty="0" err="1">
                <a:solidFill>
                  <a:schemeClr val="bg1"/>
                </a:solidFill>
              </a:rPr>
              <a:t>gwrdd</a:t>
            </a:r>
            <a:r>
              <a:rPr lang="en-GB" sz="3000" dirty="0">
                <a:solidFill>
                  <a:schemeClr val="bg1"/>
                </a:solidFill>
              </a:rPr>
              <a:t> ag </a:t>
            </a:r>
            <a:r>
              <a:rPr lang="en-GB" sz="3000" dirty="0" err="1">
                <a:solidFill>
                  <a:schemeClr val="bg1"/>
                </a:solidFill>
              </a:rPr>
              <a:t>anghenion</a:t>
            </a:r>
            <a:r>
              <a:rPr lang="en-GB" sz="3000" dirty="0">
                <a:solidFill>
                  <a:schemeClr val="bg1"/>
                </a:solidFill>
              </a:rPr>
              <a:t> y </a:t>
            </a:r>
            <a:r>
              <a:rPr lang="en-GB" sz="3000" dirty="0" err="1">
                <a:solidFill>
                  <a:schemeClr val="bg1"/>
                </a:solidFill>
              </a:rPr>
              <a:t>dysgwr</a:t>
            </a:r>
            <a:endParaRPr lang="en-GB" sz="3000" dirty="0">
              <a:solidFill>
                <a:schemeClr val="bg1"/>
              </a:solidFill>
            </a:endParaRPr>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US" altLang="en-US" sz="3100" dirty="0">
                <a:solidFill>
                  <a:schemeClr val="bg1"/>
                </a:solidFill>
              </a:rPr>
              <a:t>Assessment – all activities where teachers and students  assess themselves</a:t>
            </a:r>
          </a:p>
          <a:p>
            <a:r>
              <a:rPr lang="en-US" altLang="en-US" sz="3100" dirty="0">
                <a:solidFill>
                  <a:schemeClr val="bg1"/>
                </a:solidFill>
              </a:rPr>
              <a:t>This information used as feedback</a:t>
            </a:r>
          </a:p>
          <a:p>
            <a:r>
              <a:rPr lang="en-US" altLang="en-US" sz="3100" dirty="0">
                <a:solidFill>
                  <a:schemeClr val="bg1"/>
                </a:solidFill>
              </a:rPr>
              <a:t>Leads to modifying teaching and learning activities</a:t>
            </a:r>
          </a:p>
          <a:p>
            <a:r>
              <a:rPr lang="en-US" altLang="en-US" sz="3100" dirty="0">
                <a:solidFill>
                  <a:schemeClr val="bg1"/>
                </a:solidFill>
              </a:rPr>
              <a:t>Formative assessment – evidence is used to adapt the teaching to meet the needs of the student</a:t>
            </a:r>
          </a:p>
          <a:p>
            <a:pPr marL="0" indent="0">
              <a:buNone/>
            </a:pPr>
            <a:endParaRPr lang="en-GB" altLang="en-US" dirty="0">
              <a:solidFill>
                <a:schemeClr val="bg1"/>
              </a:solidFill>
            </a:endParaRPr>
          </a:p>
          <a:p>
            <a:pPr marL="0" indent="0" algn="r">
              <a:buNone/>
            </a:pPr>
            <a:r>
              <a:rPr lang="en-GB" altLang="en-US" dirty="0">
                <a:solidFill>
                  <a:schemeClr val="bg1"/>
                </a:solidFill>
              </a:rPr>
              <a:t>(Black &amp; </a:t>
            </a:r>
            <a:r>
              <a:rPr lang="en-GB" altLang="en-US" dirty="0" err="1">
                <a:solidFill>
                  <a:schemeClr val="bg1"/>
                </a:solidFill>
              </a:rPr>
              <a:t>Wiliam</a:t>
            </a:r>
            <a:r>
              <a:rPr lang="en-GB" altLang="en-US" dirty="0">
                <a:solidFill>
                  <a:schemeClr val="bg1"/>
                </a:solidFill>
              </a:rPr>
              <a:t>, 1998)</a:t>
            </a:r>
          </a:p>
          <a:p>
            <a:endParaRPr lang="en-GB" dirty="0"/>
          </a:p>
        </p:txBody>
      </p:sp>
    </p:spTree>
    <p:extLst>
      <p:ext uri="{BB962C8B-B14F-4D97-AF65-F5344CB8AC3E}">
        <p14:creationId xmlns:p14="http://schemas.microsoft.com/office/powerpoint/2010/main" val="3761050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23126" y="406400"/>
            <a:ext cx="10414206" cy="1320800"/>
          </a:xfrm>
        </p:spPr>
        <p:txBody>
          <a:bodyPr>
            <a:normAutofit fontScale="90000"/>
          </a:bodyPr>
          <a:lstStyle/>
          <a:p>
            <a:r>
              <a:rPr lang="en-GB" altLang="en-US" dirty="0">
                <a:solidFill>
                  <a:schemeClr val="bg1"/>
                </a:solidFill>
              </a:rPr>
              <a:t>Mae </a:t>
            </a:r>
            <a:r>
              <a:rPr lang="en-GB" altLang="en-US" dirty="0">
                <a:solidFill>
                  <a:schemeClr val="bg1"/>
                </a:solidFill>
                <a:hlinkClick r:id="rId3">
                  <a:extLst>
                    <a:ext uri="{A12FA001-AC4F-418D-AE19-62706E023703}">
                      <ahyp:hlinkClr xmlns:ahyp="http://schemas.microsoft.com/office/drawing/2018/hyperlinkcolor" val="tx"/>
                    </a:ext>
                  </a:extLst>
                </a:hlinkClick>
              </a:rPr>
              <a:t>Dylan Wiliam </a:t>
            </a:r>
            <a:r>
              <a:rPr lang="en-GB" altLang="en-US" dirty="0">
                <a:solidFill>
                  <a:schemeClr val="bg1"/>
                </a:solidFill>
              </a:rPr>
              <a:t>hefyd </a:t>
            </a:r>
            <a:r>
              <a:rPr lang="en-GB" altLang="en-US" dirty="0" err="1">
                <a:solidFill>
                  <a:schemeClr val="bg1"/>
                </a:solidFill>
              </a:rPr>
              <a:t>yn</a:t>
            </a:r>
            <a:r>
              <a:rPr lang="en-GB" altLang="en-US" dirty="0">
                <a:solidFill>
                  <a:schemeClr val="bg1"/>
                </a:solidFill>
              </a:rPr>
              <a:t> </a:t>
            </a:r>
            <a:r>
              <a:rPr lang="en-GB" altLang="en-US" dirty="0" err="1">
                <a:solidFill>
                  <a:schemeClr val="bg1"/>
                </a:solidFill>
              </a:rPr>
              <a:t>cyfeirnodi’r</a:t>
            </a:r>
            <a:r>
              <a:rPr lang="en-GB" altLang="en-US" dirty="0">
                <a:solidFill>
                  <a:schemeClr val="bg1"/>
                </a:solidFill>
              </a:rPr>
              <a:t> isod…</a:t>
            </a:r>
            <a:br>
              <a:rPr lang="en-GB" altLang="en-US" dirty="0">
                <a:solidFill>
                  <a:schemeClr val="bg1"/>
                </a:solidFill>
                <a:hlinkClick r:id="rId3">
                  <a:extLst>
                    <a:ext uri="{A12FA001-AC4F-418D-AE19-62706E023703}">
                      <ahyp:hlinkClr xmlns:ahyp="http://schemas.microsoft.com/office/drawing/2018/hyperlinkcolor" val="tx"/>
                    </a:ext>
                  </a:extLst>
                </a:hlinkClick>
              </a:rPr>
            </a:br>
            <a:r>
              <a:rPr lang="en-GB" altLang="en-US" dirty="0">
                <a:solidFill>
                  <a:schemeClr val="bg1"/>
                </a:solidFill>
              </a:rPr>
              <a:t>Dylan Wiliam also cites the following…</a:t>
            </a:r>
            <a:br>
              <a:rPr lang="en-GB" altLang="en-US" dirty="0">
                <a:solidFill>
                  <a:schemeClr val="bg1"/>
                </a:solidFill>
              </a:rPr>
            </a:br>
            <a:br>
              <a:rPr lang="en-GB" altLang="en-US" dirty="0">
                <a:solidFill>
                  <a:schemeClr val="bg1"/>
                </a:solidFill>
                <a:hlinkClick r:id="rId3">
                  <a:extLst>
                    <a:ext uri="{A12FA001-AC4F-418D-AE19-62706E023703}">
                      <ahyp:hlinkClr xmlns:ahyp="http://schemas.microsoft.com/office/drawing/2018/hyperlinkcolor" val="tx"/>
                    </a:ext>
                  </a:extLst>
                </a:hlinkClick>
              </a:rPr>
            </a:br>
            <a:endParaRPr lang="en-GB" altLang="en-US" sz="2700" dirty="0">
              <a:solidFill>
                <a:schemeClr val="bg1"/>
              </a:solidFill>
            </a:endParaRPr>
          </a:p>
        </p:txBody>
      </p:sp>
      <p:sp>
        <p:nvSpPr>
          <p:cNvPr id="2" name="Content Placeholder 1"/>
          <p:cNvSpPr>
            <a:spLocks noGrp="1"/>
          </p:cNvSpPr>
          <p:nvPr>
            <p:ph sz="half" idx="2"/>
          </p:nvPr>
        </p:nvSpPr>
        <p:spPr>
          <a:xfrm>
            <a:off x="1482975" y="1688707"/>
            <a:ext cx="7864225" cy="4095720"/>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defRPr/>
            </a:pPr>
            <a:endParaRPr lang="en-GB" altLang="en-US" dirty="0">
              <a:solidFill>
                <a:schemeClr val="bg1"/>
              </a:solidFill>
            </a:endParaRPr>
          </a:p>
          <a:p>
            <a:pPr marL="0" indent="0">
              <a:defRPr/>
            </a:pPr>
            <a:r>
              <a:rPr lang="en-US" altLang="en-US" sz="2800" dirty="0">
                <a:solidFill>
                  <a:schemeClr val="bg1"/>
                </a:solidFill>
              </a:rPr>
              <a:t>“the process used by teachers and students to </a:t>
            </a:r>
            <a:r>
              <a:rPr lang="en-US" altLang="en-US" sz="2800" dirty="0" err="1">
                <a:solidFill>
                  <a:schemeClr val="bg1"/>
                </a:solidFill>
              </a:rPr>
              <a:t>recognise</a:t>
            </a:r>
            <a:r>
              <a:rPr lang="en-US" altLang="en-US" sz="2800" dirty="0">
                <a:solidFill>
                  <a:schemeClr val="bg1"/>
                </a:solidFill>
              </a:rPr>
              <a:t> and respond to student learning in order to enhance that learning, during the learning”</a:t>
            </a:r>
          </a:p>
          <a:p>
            <a:pPr marL="0" indent="0" algn="r">
              <a:buNone/>
              <a:defRPr/>
            </a:pPr>
            <a:r>
              <a:rPr lang="en-US" altLang="en-US" sz="2800" dirty="0">
                <a:solidFill>
                  <a:schemeClr val="bg1"/>
                </a:solidFill>
              </a:rPr>
              <a:t> (Cowie &amp; Bell, 1999 p. 32)</a:t>
            </a:r>
            <a:r>
              <a:rPr lang="en-GB" altLang="en-US" sz="2800" dirty="0">
                <a:solidFill>
                  <a:schemeClr val="bg1"/>
                </a:solidFill>
              </a:rPr>
              <a:t> </a:t>
            </a:r>
          </a:p>
          <a:p>
            <a:pPr marL="0" indent="0">
              <a:defRPr/>
            </a:pPr>
            <a:endParaRPr lang="en-GB" altLang="en-US" sz="2800" dirty="0">
              <a:solidFill>
                <a:schemeClr val="bg1"/>
              </a:solidFill>
            </a:endParaRPr>
          </a:p>
          <a:p>
            <a:pPr marL="0" indent="0">
              <a:defRPr/>
            </a:pPr>
            <a:r>
              <a:rPr lang="en-US" altLang="en-US" sz="2800" dirty="0">
                <a:solidFill>
                  <a:schemeClr val="bg1"/>
                </a:solidFill>
              </a:rPr>
              <a:t>“assessment carried out during the instructional process for the purpose of improving teaching or learning”</a:t>
            </a:r>
          </a:p>
          <a:p>
            <a:pPr marL="0" indent="0" algn="r">
              <a:buNone/>
              <a:defRPr/>
            </a:pPr>
            <a:r>
              <a:rPr lang="en-US" altLang="en-US" sz="2800" dirty="0">
                <a:solidFill>
                  <a:schemeClr val="bg1"/>
                </a:solidFill>
              </a:rPr>
              <a:t> (Shepard et al., 2005 p. 275)</a:t>
            </a:r>
            <a:r>
              <a:rPr lang="en-GB" altLang="en-US" sz="2800" dirty="0">
                <a:solidFill>
                  <a:schemeClr val="bg1"/>
                </a:solidFill>
              </a:rPr>
              <a:t> </a:t>
            </a:r>
            <a:endParaRPr lang="en-US" altLang="en-US" sz="2800" dirty="0">
              <a:solidFill>
                <a:schemeClr val="bg1"/>
              </a:solidFill>
            </a:endParaRPr>
          </a:p>
          <a:p>
            <a:endParaRPr lang="en-GB" sz="3400" dirty="0"/>
          </a:p>
        </p:txBody>
      </p:sp>
    </p:spTree>
    <p:extLst>
      <p:ext uri="{BB962C8B-B14F-4D97-AF65-F5344CB8AC3E}">
        <p14:creationId xmlns:p14="http://schemas.microsoft.com/office/powerpoint/2010/main" val="291937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2"/>
            <a:ext cx="8208963"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499996" y="251565"/>
            <a:ext cx="8596668" cy="1320800"/>
          </a:xfrm>
        </p:spPr>
        <p:txBody>
          <a:bodyPr>
            <a:normAutofit fontScale="90000"/>
          </a:bodyPr>
          <a:lstStyle/>
          <a:p>
            <a:r>
              <a:rPr lang="en-GB" dirty="0">
                <a:solidFill>
                  <a:schemeClr val="bg1"/>
                </a:solidFill>
              </a:rPr>
              <a:t>Asesu </a:t>
            </a:r>
            <a:r>
              <a:rPr lang="en-GB" dirty="0" err="1">
                <a:solidFill>
                  <a:schemeClr val="bg1"/>
                </a:solidFill>
              </a:rPr>
              <a:t>Ffurfiannol</a:t>
            </a:r>
            <a:r>
              <a:rPr lang="en-GB" dirty="0">
                <a:solidFill>
                  <a:schemeClr val="bg1"/>
                </a:solidFill>
              </a:rPr>
              <a:t>/ </a:t>
            </a:r>
            <a:br>
              <a:rPr lang="en-GB" dirty="0">
                <a:solidFill>
                  <a:schemeClr val="bg1"/>
                </a:solidFill>
              </a:rPr>
            </a:br>
            <a:r>
              <a:rPr lang="en-GB" dirty="0">
                <a:solidFill>
                  <a:schemeClr val="bg1"/>
                </a:solidFill>
              </a:rPr>
              <a:t>								Formative Assessment</a:t>
            </a:r>
            <a:br>
              <a:rPr lang="en-GB" dirty="0">
                <a:solidFill>
                  <a:schemeClr val="bg1"/>
                </a:solidFill>
              </a:rPr>
            </a:br>
            <a:endParaRPr lang="en-GB" dirty="0">
              <a:solidFill>
                <a:schemeClr val="bg1"/>
              </a:solidFill>
            </a:endParaRPr>
          </a:p>
        </p:txBody>
      </p:sp>
      <p:sp>
        <p:nvSpPr>
          <p:cNvPr id="4" name="Content Placeholder 3"/>
          <p:cNvSpPr>
            <a:spLocks noGrp="1"/>
          </p:cNvSpPr>
          <p:nvPr>
            <p:ph sz="half" idx="2"/>
          </p:nvPr>
        </p:nvSpPr>
        <p:spPr>
          <a:xfrm>
            <a:off x="839893" y="1684918"/>
            <a:ext cx="8823838" cy="1891402"/>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r>
              <a:rPr lang="en-US" altLang="en-US" sz="2600" dirty="0">
                <a:solidFill>
                  <a:schemeClr val="bg1"/>
                </a:solidFill>
              </a:rPr>
              <a:t>“Formative assessment refers to frequent, interactive assessments of students’ progress and understanding to identify learning needs and adjust teaching appropriately” (Looney, 2005, p. 21)</a:t>
            </a:r>
          </a:p>
          <a:p>
            <a:endParaRPr lang="en-US" altLang="en-US" dirty="0"/>
          </a:p>
          <a:p>
            <a:endParaRPr lang="en-GB" dirty="0"/>
          </a:p>
        </p:txBody>
      </p:sp>
      <p:pic>
        <p:nvPicPr>
          <p:cNvPr id="1026" name="Picture 2" descr="C:\Users\Alison\AppData\Local\Microsoft\Windows\INetCache\IE\CHEY5274\57233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795" y="36051"/>
            <a:ext cx="2088232" cy="154419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1039220" y="4196772"/>
            <a:ext cx="8425184" cy="1224136"/>
          </a:xfrm>
          <a:prstGeom prst="roundRect">
            <a:avLst/>
          </a:prstGeom>
          <a:solidFill>
            <a:schemeClr val="tx1"/>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solidFill>
                  <a:schemeClr val="bg1"/>
                </a:solidFill>
              </a:rPr>
              <a:t>What do you think </a:t>
            </a:r>
            <a:r>
              <a:rPr lang="en-GB" sz="2400" b="1" u="sng" dirty="0">
                <a:solidFill>
                  <a:schemeClr val="bg1"/>
                </a:solidFill>
              </a:rPr>
              <a:t>Summative Assessment </a:t>
            </a:r>
            <a:r>
              <a:rPr lang="en-GB" sz="2400" dirty="0">
                <a:solidFill>
                  <a:schemeClr val="bg1"/>
                </a:solidFill>
              </a:rPr>
              <a:t>might be therefore?</a:t>
            </a:r>
          </a:p>
          <a:p>
            <a:pPr algn="ctr"/>
            <a:r>
              <a:rPr lang="en-GB" sz="2400" i="1" dirty="0">
                <a:solidFill>
                  <a:schemeClr val="bg1"/>
                </a:solidFill>
              </a:rPr>
              <a:t>Beth, felly, </a:t>
            </a:r>
            <a:r>
              <a:rPr lang="en-GB" sz="2400" i="1" dirty="0" err="1">
                <a:solidFill>
                  <a:schemeClr val="bg1"/>
                </a:solidFill>
              </a:rPr>
              <a:t>yw</a:t>
            </a:r>
            <a:r>
              <a:rPr lang="en-GB" sz="2400" i="1" dirty="0">
                <a:solidFill>
                  <a:schemeClr val="bg1"/>
                </a:solidFill>
              </a:rPr>
              <a:t> </a:t>
            </a:r>
            <a:r>
              <a:rPr lang="en-GB" sz="2400" b="1" i="1" u="sng" dirty="0" err="1">
                <a:solidFill>
                  <a:schemeClr val="bg1"/>
                </a:solidFill>
              </a:rPr>
              <a:t>asesu</a:t>
            </a:r>
            <a:r>
              <a:rPr lang="en-GB" sz="2400" b="1" i="1" u="sng" dirty="0">
                <a:solidFill>
                  <a:schemeClr val="bg1"/>
                </a:solidFill>
              </a:rPr>
              <a:t> </a:t>
            </a:r>
            <a:r>
              <a:rPr lang="en-GB" sz="2400" b="1" i="1" u="sng" dirty="0" err="1">
                <a:solidFill>
                  <a:schemeClr val="bg1"/>
                </a:solidFill>
              </a:rPr>
              <a:t>crynodol</a:t>
            </a:r>
            <a:r>
              <a:rPr lang="en-GB" sz="2400" i="1" dirty="0">
                <a:solidFill>
                  <a:schemeClr val="bg1"/>
                </a:solidFill>
              </a:rPr>
              <a:t>? </a:t>
            </a:r>
          </a:p>
        </p:txBody>
      </p:sp>
    </p:spTree>
    <p:extLst>
      <p:ext uri="{BB962C8B-B14F-4D97-AF65-F5344CB8AC3E}">
        <p14:creationId xmlns:p14="http://schemas.microsoft.com/office/powerpoint/2010/main" val="161657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a:solidFill>
                  <a:schemeClr val="bg1"/>
                </a:solidFill>
              </a:rPr>
              <a:t>Mae </a:t>
            </a:r>
            <a:r>
              <a:rPr lang="en-GB" sz="3300" dirty="0" err="1">
                <a:solidFill>
                  <a:schemeClr val="bg1"/>
                </a:solidFill>
              </a:rPr>
              <a:t>asesu</a:t>
            </a:r>
            <a:r>
              <a:rPr lang="en-GB" sz="3300" dirty="0">
                <a:solidFill>
                  <a:schemeClr val="bg1"/>
                </a:solidFill>
              </a:rPr>
              <a:t> </a:t>
            </a:r>
            <a:r>
              <a:rPr lang="en-GB" sz="3300" dirty="0" err="1">
                <a:solidFill>
                  <a:schemeClr val="bg1"/>
                </a:solidFill>
              </a:rPr>
              <a:t>ffurfiannol</a:t>
            </a:r>
            <a:r>
              <a:rPr lang="en-GB" sz="3300" dirty="0">
                <a:solidFill>
                  <a:schemeClr val="bg1"/>
                </a:solidFill>
              </a:rPr>
              <a:t> yn </a:t>
            </a:r>
            <a:r>
              <a:rPr lang="en-GB" sz="3300" dirty="0" err="1">
                <a:solidFill>
                  <a:schemeClr val="bg1"/>
                </a:solidFill>
              </a:rPr>
              <a:t>digwydd</a:t>
            </a:r>
            <a:r>
              <a:rPr lang="en-GB" sz="3300" dirty="0">
                <a:solidFill>
                  <a:schemeClr val="bg1"/>
                </a:solidFill>
              </a:rPr>
              <a:t> yn ystod y dysgu </a:t>
            </a:r>
            <a:br>
              <a:rPr lang="en-GB" sz="3300" dirty="0">
                <a:solidFill>
                  <a:schemeClr val="bg1"/>
                </a:solidFill>
              </a:rPr>
            </a:br>
            <a:r>
              <a:rPr lang="en-GB" sz="3300" dirty="0">
                <a:solidFill>
                  <a:schemeClr val="bg1"/>
                </a:solidFill>
              </a:rPr>
              <a:t>Formative assessment happens during the teaching </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p:txBody>
          <a:bodyPr/>
          <a:lstStyle/>
          <a:p>
            <a:r>
              <a:rPr lang="en-GB" dirty="0" err="1">
                <a:solidFill>
                  <a:schemeClr val="bg1"/>
                </a:solidFill>
              </a:rPr>
              <a:t>Offeryn</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athrawon</a:t>
            </a:r>
            <a:r>
              <a:rPr lang="en-GB" dirty="0">
                <a:solidFill>
                  <a:schemeClr val="bg1"/>
                </a:solidFill>
              </a:rPr>
              <a:t> yn </a:t>
            </a:r>
            <a:r>
              <a:rPr lang="en-GB" dirty="0" err="1">
                <a:solidFill>
                  <a:schemeClr val="bg1"/>
                </a:solidFill>
              </a:rPr>
              <a:t>defnyddio</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fesur</a:t>
            </a:r>
            <a:r>
              <a:rPr lang="en-GB" dirty="0">
                <a:solidFill>
                  <a:schemeClr val="bg1"/>
                </a:solidFill>
              </a:rPr>
              <a:t> dealltwriaeth </a:t>
            </a:r>
            <a:r>
              <a:rPr lang="en-GB" dirty="0" err="1">
                <a:solidFill>
                  <a:schemeClr val="bg1"/>
                </a:solidFill>
              </a:rPr>
              <a:t>disgybl</a:t>
            </a:r>
            <a:r>
              <a:rPr lang="en-GB" dirty="0">
                <a:solidFill>
                  <a:schemeClr val="bg1"/>
                </a:solidFill>
              </a:rPr>
              <a:t> o </a:t>
            </a:r>
            <a:r>
              <a:rPr lang="en-GB" dirty="0" err="1">
                <a:solidFill>
                  <a:schemeClr val="bg1"/>
                </a:solidFill>
              </a:rPr>
              <a:t>destun</a:t>
            </a:r>
            <a:r>
              <a:rPr lang="en-GB" dirty="0">
                <a:solidFill>
                  <a:schemeClr val="bg1"/>
                </a:solidFill>
              </a:rPr>
              <a:t> neu </a:t>
            </a:r>
            <a:r>
              <a:rPr lang="en-GB" dirty="0" err="1">
                <a:solidFill>
                  <a:schemeClr val="bg1"/>
                </a:solidFill>
              </a:rPr>
              <a:t>sgil</a:t>
            </a:r>
            <a:r>
              <a:rPr lang="en-GB" dirty="0">
                <a:solidFill>
                  <a:schemeClr val="bg1"/>
                </a:solidFill>
              </a:rPr>
              <a:t> </a:t>
            </a:r>
            <a:r>
              <a:rPr lang="en-GB" dirty="0" err="1">
                <a:solidFill>
                  <a:schemeClr val="bg1"/>
                </a:solidFill>
              </a:rPr>
              <a:t>maent</a:t>
            </a:r>
            <a:r>
              <a:rPr lang="en-GB" dirty="0">
                <a:solidFill>
                  <a:schemeClr val="bg1"/>
                </a:solidFill>
              </a:rPr>
              <a:t> yn dysgu. </a:t>
            </a:r>
          </a:p>
          <a:p>
            <a:r>
              <a:rPr lang="en-GB" dirty="0">
                <a:solidFill>
                  <a:schemeClr val="bg1"/>
                </a:solidFill>
              </a:rPr>
              <a:t>Asesu </a:t>
            </a:r>
            <a:r>
              <a:rPr lang="en-GB" dirty="0" err="1">
                <a:solidFill>
                  <a:schemeClr val="bg1"/>
                </a:solidFill>
              </a:rPr>
              <a:t>ffurfiannol</a:t>
            </a:r>
            <a:r>
              <a:rPr lang="en-GB" dirty="0">
                <a:solidFill>
                  <a:schemeClr val="bg1"/>
                </a:solidFill>
              </a:rPr>
              <a:t> yn </a:t>
            </a:r>
            <a:r>
              <a:rPr lang="en-GB" dirty="0" err="1">
                <a:solidFill>
                  <a:schemeClr val="bg1"/>
                </a:solidFill>
              </a:rPr>
              <a:t>adnabod</a:t>
            </a:r>
            <a:r>
              <a:rPr lang="en-GB" dirty="0">
                <a:solidFill>
                  <a:schemeClr val="bg1"/>
                </a:solidFill>
              </a:rPr>
              <a:t> </a:t>
            </a:r>
            <a:r>
              <a:rPr lang="en-GB" dirty="0" err="1">
                <a:solidFill>
                  <a:schemeClr val="bg1"/>
                </a:solidFill>
              </a:rPr>
              <a:t>camddealltwriaeth</a:t>
            </a:r>
            <a:r>
              <a:rPr lang="en-GB" dirty="0">
                <a:solidFill>
                  <a:schemeClr val="bg1"/>
                </a:solidFill>
              </a:rPr>
              <a:t> neu </a:t>
            </a:r>
            <a:r>
              <a:rPr lang="en-GB" dirty="0" err="1">
                <a:solidFill>
                  <a:schemeClr val="bg1"/>
                </a:solidFill>
              </a:rPr>
              <a:t>gamgymeriad</a:t>
            </a:r>
            <a:r>
              <a:rPr lang="en-GB" dirty="0">
                <a:solidFill>
                  <a:schemeClr val="bg1"/>
                </a:solidFill>
              </a:rPr>
              <a:t> </a:t>
            </a:r>
            <a:r>
              <a:rPr lang="en-GB" dirty="0" err="1">
                <a:solidFill>
                  <a:schemeClr val="bg1"/>
                </a:solidFill>
              </a:rPr>
              <a:t>mae</a:t>
            </a:r>
            <a:r>
              <a:rPr lang="en-GB" dirty="0">
                <a:solidFill>
                  <a:schemeClr val="bg1"/>
                </a:solidFill>
              </a:rPr>
              <a:t> disgyblion yn ei </a:t>
            </a:r>
            <a:r>
              <a:rPr lang="en-GB" dirty="0" err="1">
                <a:solidFill>
                  <a:schemeClr val="bg1"/>
                </a:solidFill>
              </a:rPr>
              <a:t>wneud</a:t>
            </a:r>
            <a:r>
              <a:rPr lang="en-GB" dirty="0">
                <a:solidFill>
                  <a:schemeClr val="bg1"/>
                </a:solidFill>
              </a:rPr>
              <a:t> </a:t>
            </a:r>
            <a:r>
              <a:rPr lang="en-GB" dirty="0" err="1">
                <a:solidFill>
                  <a:schemeClr val="bg1"/>
                </a:solidFill>
              </a:rPr>
              <a:t>tra’n</a:t>
            </a:r>
            <a:r>
              <a:rPr lang="en-GB" dirty="0">
                <a:solidFill>
                  <a:schemeClr val="bg1"/>
                </a:solidFill>
              </a:rPr>
              <a:t> </a:t>
            </a:r>
            <a:r>
              <a:rPr lang="en-GB" dirty="0" err="1">
                <a:solidFill>
                  <a:schemeClr val="bg1"/>
                </a:solidFill>
              </a:rPr>
              <a:t>cael</a:t>
            </a:r>
            <a:r>
              <a:rPr lang="en-GB" dirty="0">
                <a:solidFill>
                  <a:schemeClr val="bg1"/>
                </a:solidFill>
              </a:rPr>
              <a:t> </a:t>
            </a:r>
            <a:r>
              <a:rPr lang="en-GB" dirty="0" err="1">
                <a:solidFill>
                  <a:schemeClr val="bg1"/>
                </a:solidFill>
              </a:rPr>
              <a:t>eu</a:t>
            </a:r>
            <a:r>
              <a:rPr lang="en-GB" dirty="0">
                <a:solidFill>
                  <a:schemeClr val="bg1"/>
                </a:solidFill>
              </a:rPr>
              <a:t> dysgu (</a:t>
            </a:r>
            <a:r>
              <a:rPr lang="en-GB" dirty="0" err="1">
                <a:solidFill>
                  <a:schemeClr val="bg1"/>
                </a:solidFill>
              </a:rPr>
              <a:t>Kahl</a:t>
            </a:r>
            <a:r>
              <a:rPr lang="en-GB" dirty="0">
                <a:solidFill>
                  <a:schemeClr val="bg1"/>
                </a:solidFill>
              </a:rPr>
              <a:t>, 2005)</a:t>
            </a:r>
          </a:p>
        </p:txBody>
      </p:sp>
      <p:sp>
        <p:nvSpPr>
          <p:cNvPr id="4" name="Content Placeholder 3"/>
          <p:cNvSpPr>
            <a:spLocks noGrp="1"/>
          </p:cNvSpPr>
          <p:nvPr>
            <p:ph sz="half" idx="2"/>
          </p:nvPr>
        </p:nvSpPr>
        <p:spPr/>
        <p:txBody>
          <a:bodyPr/>
          <a:lstStyle/>
          <a:p>
            <a:r>
              <a:rPr lang="en-US" altLang="en-US" dirty="0">
                <a:solidFill>
                  <a:schemeClr val="bg1"/>
                </a:solidFill>
              </a:rPr>
              <a:t>“A formative assessment is a tool that teachers use to measure student grasp of specific topics and skills they are teaching. It’s a ‘midstream’ tool to identify specific student misconceptions and mistakes while the material is being taught” (Kahl, 2005 p. 11)</a:t>
            </a:r>
            <a:r>
              <a:rPr lang="en-GB" altLang="en-US" dirty="0">
                <a:solidFill>
                  <a:schemeClr val="bg1"/>
                </a:solidFill>
              </a:rPr>
              <a:t> </a:t>
            </a:r>
          </a:p>
          <a:p>
            <a:endParaRPr lang="en-GB" dirty="0"/>
          </a:p>
        </p:txBody>
      </p:sp>
    </p:spTree>
    <p:extLst>
      <p:ext uri="{BB962C8B-B14F-4D97-AF65-F5344CB8AC3E}">
        <p14:creationId xmlns:p14="http://schemas.microsoft.com/office/powerpoint/2010/main" val="3987140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solidFill>
                  <a:schemeClr val="bg1"/>
                </a:solidFill>
              </a:rPr>
              <a:t>Defnyddio’r</a:t>
            </a:r>
            <a:r>
              <a:rPr lang="en-GB" dirty="0">
                <a:solidFill>
                  <a:schemeClr val="bg1"/>
                </a:solidFill>
              </a:rPr>
              <a:t> Wybodaeth </a:t>
            </a:r>
            <a:br>
              <a:rPr lang="en-GB" dirty="0">
                <a:solidFill>
                  <a:schemeClr val="bg1"/>
                </a:solidFill>
              </a:rPr>
            </a:br>
            <a:r>
              <a:rPr lang="en-GB" dirty="0">
                <a:solidFill>
                  <a:schemeClr val="bg1"/>
                </a:solidFill>
              </a:rPr>
              <a:t>									Using the Information</a:t>
            </a:r>
            <a:br>
              <a:rPr lang="en-GB" dirty="0">
                <a:solidFill>
                  <a:schemeClr val="bg1"/>
                </a:solidFill>
              </a:rPr>
            </a:br>
            <a:endParaRPr lang="en-GB" dirty="0">
              <a:solidFill>
                <a:schemeClr val="bg1"/>
              </a:solidFill>
            </a:endParaRPr>
          </a:p>
        </p:txBody>
      </p:sp>
      <p:sp>
        <p:nvSpPr>
          <p:cNvPr id="12290" name="Content Placeholder 2"/>
          <p:cNvSpPr>
            <a:spLocks noGrp="1"/>
          </p:cNvSpPr>
          <p:nvPr>
            <p:ph sz="half" idx="1"/>
          </p:nvPr>
        </p:nvSpPr>
        <p:spPr/>
        <p:txBody>
          <a:bodyPr/>
          <a:lstStyle/>
          <a:p>
            <a:r>
              <a:rPr lang="en-GB" altLang="en-US" dirty="0" err="1">
                <a:solidFill>
                  <a:schemeClr val="bg1"/>
                </a:solidFill>
              </a:rPr>
              <a:t>AaGD</a:t>
            </a:r>
            <a:r>
              <a:rPr lang="en-GB" altLang="en-US" dirty="0">
                <a:solidFill>
                  <a:schemeClr val="bg1"/>
                </a:solidFill>
              </a:rPr>
              <a:t> yw’r broses o </a:t>
            </a:r>
            <a:r>
              <a:rPr lang="en-GB" altLang="en-US" dirty="0" err="1">
                <a:solidFill>
                  <a:schemeClr val="bg1"/>
                </a:solidFill>
              </a:rPr>
              <a:t>gasglu</a:t>
            </a:r>
            <a:r>
              <a:rPr lang="en-GB" altLang="en-US" dirty="0">
                <a:solidFill>
                  <a:schemeClr val="bg1"/>
                </a:solidFill>
              </a:rPr>
              <a:t> tystiolaeth…</a:t>
            </a:r>
            <a:r>
              <a:rPr lang="en-GB" altLang="en-US" dirty="0" err="1">
                <a:solidFill>
                  <a:schemeClr val="bg1"/>
                </a:solidFill>
              </a:rPr>
              <a:t>i</a:t>
            </a:r>
            <a:r>
              <a:rPr lang="en-GB" altLang="en-US" dirty="0">
                <a:solidFill>
                  <a:schemeClr val="bg1"/>
                </a:solidFill>
              </a:rPr>
              <a:t> </a:t>
            </a:r>
            <a:r>
              <a:rPr lang="en-GB" altLang="en-US" dirty="0" err="1">
                <a:solidFill>
                  <a:schemeClr val="bg1"/>
                </a:solidFill>
              </a:rPr>
              <a:t>benderfynu</a:t>
            </a:r>
            <a:r>
              <a:rPr lang="en-GB" altLang="en-US" dirty="0">
                <a:solidFill>
                  <a:schemeClr val="bg1"/>
                </a:solidFill>
              </a:rPr>
              <a:t> </a:t>
            </a:r>
            <a:r>
              <a:rPr lang="en-GB" altLang="en-US" dirty="0" err="1">
                <a:solidFill>
                  <a:schemeClr val="bg1"/>
                </a:solidFill>
              </a:rPr>
              <a:t>ble</a:t>
            </a:r>
            <a:r>
              <a:rPr lang="en-GB" altLang="en-US" dirty="0">
                <a:solidFill>
                  <a:schemeClr val="bg1"/>
                </a:solidFill>
              </a:rPr>
              <a:t> mae’r  </a:t>
            </a:r>
            <a:r>
              <a:rPr lang="en-GB" altLang="en-US" dirty="0" err="1">
                <a:solidFill>
                  <a:schemeClr val="bg1"/>
                </a:solidFill>
              </a:rPr>
              <a:t>dysgwyr</a:t>
            </a:r>
            <a:r>
              <a:rPr lang="en-GB" altLang="en-US" dirty="0">
                <a:solidFill>
                  <a:schemeClr val="bg1"/>
                </a:solidFill>
              </a:rPr>
              <a:t> yn </a:t>
            </a:r>
            <a:r>
              <a:rPr lang="en-GB" altLang="en-US" dirty="0" err="1">
                <a:solidFill>
                  <a:schemeClr val="bg1"/>
                </a:solidFill>
              </a:rPr>
              <a:t>eu</a:t>
            </a:r>
            <a:r>
              <a:rPr lang="en-GB" altLang="en-US" dirty="0">
                <a:solidFill>
                  <a:schemeClr val="bg1"/>
                </a:solidFill>
              </a:rPr>
              <a:t> dysgu, </a:t>
            </a:r>
            <a:r>
              <a:rPr lang="en-GB" altLang="en-US" dirty="0" err="1">
                <a:solidFill>
                  <a:schemeClr val="bg1"/>
                </a:solidFill>
              </a:rPr>
              <a:t>ble</a:t>
            </a:r>
            <a:r>
              <a:rPr lang="en-GB" altLang="en-US" dirty="0">
                <a:solidFill>
                  <a:schemeClr val="bg1"/>
                </a:solidFill>
              </a:rPr>
              <a:t> </a:t>
            </a:r>
            <a:r>
              <a:rPr lang="en-GB" altLang="en-US" dirty="0" err="1">
                <a:solidFill>
                  <a:schemeClr val="bg1"/>
                </a:solidFill>
              </a:rPr>
              <a:t>mae</a:t>
            </a:r>
            <a:r>
              <a:rPr lang="en-GB" altLang="en-US" dirty="0">
                <a:solidFill>
                  <a:schemeClr val="bg1"/>
                </a:solidFill>
              </a:rPr>
              <a:t> angen </a:t>
            </a:r>
            <a:r>
              <a:rPr lang="en-GB" altLang="en-US" dirty="0" err="1">
                <a:solidFill>
                  <a:schemeClr val="bg1"/>
                </a:solidFill>
              </a:rPr>
              <a:t>iddynt</a:t>
            </a:r>
            <a:r>
              <a:rPr lang="en-GB" altLang="en-US" dirty="0">
                <a:solidFill>
                  <a:schemeClr val="bg1"/>
                </a:solidFill>
              </a:rPr>
              <a:t> </a:t>
            </a:r>
            <a:r>
              <a:rPr lang="en-GB" altLang="en-US" dirty="0" err="1">
                <a:solidFill>
                  <a:schemeClr val="bg1"/>
                </a:solidFill>
              </a:rPr>
              <a:t>fynd</a:t>
            </a:r>
            <a:r>
              <a:rPr lang="en-GB" altLang="en-US" dirty="0">
                <a:solidFill>
                  <a:schemeClr val="bg1"/>
                </a:solidFill>
              </a:rPr>
              <a:t> a sut </a:t>
            </a:r>
            <a:r>
              <a:rPr lang="en-GB" altLang="en-US" dirty="0" err="1">
                <a:solidFill>
                  <a:schemeClr val="bg1"/>
                </a:solidFill>
              </a:rPr>
              <a:t>i</a:t>
            </a:r>
            <a:r>
              <a:rPr lang="en-GB" altLang="en-US" dirty="0">
                <a:solidFill>
                  <a:schemeClr val="bg1"/>
                </a:solidFill>
              </a:rPr>
              <a:t> </a:t>
            </a:r>
            <a:r>
              <a:rPr lang="en-GB" altLang="en-US" dirty="0" err="1">
                <a:solidFill>
                  <a:schemeClr val="bg1"/>
                </a:solidFill>
              </a:rPr>
              <a:t>gyrraedd</a:t>
            </a:r>
            <a:r>
              <a:rPr lang="en-GB" altLang="en-US" dirty="0">
                <a:solidFill>
                  <a:schemeClr val="bg1"/>
                </a:solidFill>
              </a:rPr>
              <a:t> </a:t>
            </a:r>
            <a:r>
              <a:rPr lang="en-GB" altLang="en-US" dirty="0" err="1">
                <a:solidFill>
                  <a:schemeClr val="bg1"/>
                </a:solidFill>
              </a:rPr>
              <a:t>yno</a:t>
            </a:r>
            <a:r>
              <a:rPr lang="en-GB" altLang="en-US" dirty="0">
                <a:solidFill>
                  <a:schemeClr val="bg1"/>
                </a:solidFill>
              </a:rPr>
              <a:t> </a:t>
            </a:r>
            <a:r>
              <a:rPr lang="en-US" altLang="en-US" dirty="0">
                <a:solidFill>
                  <a:schemeClr val="bg1"/>
                </a:solidFill>
              </a:rPr>
              <a:t>(</a:t>
            </a:r>
            <a:r>
              <a:rPr lang="en-US" altLang="en-US" dirty="0" err="1">
                <a:solidFill>
                  <a:schemeClr val="bg1"/>
                </a:solidFill>
              </a:rPr>
              <a:t>Broadfoot</a:t>
            </a:r>
            <a:r>
              <a:rPr lang="en-US" altLang="en-US" dirty="0">
                <a:solidFill>
                  <a:schemeClr val="bg1"/>
                </a:solidFill>
              </a:rPr>
              <a:t> et al., 2002 </a:t>
            </a:r>
            <a:r>
              <a:rPr lang="en-US" altLang="en-US" dirty="0" err="1">
                <a:solidFill>
                  <a:schemeClr val="bg1"/>
                </a:solidFill>
              </a:rPr>
              <a:t>tt</a:t>
            </a:r>
            <a:r>
              <a:rPr lang="en-US" altLang="en-US" dirty="0">
                <a:solidFill>
                  <a:schemeClr val="bg1"/>
                </a:solidFill>
              </a:rPr>
              <a:t>. 2-3)</a:t>
            </a:r>
          </a:p>
          <a:p>
            <a:r>
              <a:rPr lang="en-US" altLang="en-US" dirty="0" err="1">
                <a:solidFill>
                  <a:schemeClr val="bg1"/>
                </a:solidFill>
              </a:rPr>
              <a:t>Mae’n</a:t>
            </a:r>
            <a:r>
              <a:rPr lang="en-US" altLang="en-US" dirty="0">
                <a:solidFill>
                  <a:schemeClr val="bg1"/>
                </a:solidFill>
              </a:rPr>
              <a:t> </a:t>
            </a:r>
            <a:r>
              <a:rPr lang="en-US" altLang="en-US" dirty="0" err="1">
                <a:solidFill>
                  <a:schemeClr val="bg1"/>
                </a:solidFill>
              </a:rPr>
              <a:t>wahanol</a:t>
            </a:r>
            <a:r>
              <a:rPr lang="en-US" altLang="en-US" dirty="0">
                <a:solidFill>
                  <a:schemeClr val="bg1"/>
                </a:solidFill>
              </a:rPr>
              <a:t> </a:t>
            </a:r>
            <a:r>
              <a:rPr lang="en-US" altLang="en-US" dirty="0" err="1">
                <a:solidFill>
                  <a:schemeClr val="bg1"/>
                </a:solidFill>
              </a:rPr>
              <a:t>i</a:t>
            </a:r>
            <a:r>
              <a:rPr lang="en-US" altLang="en-US" dirty="0">
                <a:solidFill>
                  <a:schemeClr val="bg1"/>
                </a:solidFill>
              </a:rPr>
              <a:t> </a:t>
            </a:r>
            <a:r>
              <a:rPr lang="en-US" altLang="en-US" dirty="0" err="1">
                <a:solidFill>
                  <a:schemeClr val="bg1"/>
                </a:solidFill>
              </a:rPr>
              <a:t>asesu</a:t>
            </a:r>
            <a:r>
              <a:rPr lang="en-US" altLang="en-US" dirty="0">
                <a:solidFill>
                  <a:schemeClr val="bg1"/>
                </a:solidFill>
              </a:rPr>
              <a:t> </a:t>
            </a:r>
            <a:r>
              <a:rPr lang="en-US" altLang="en-US" dirty="0" err="1">
                <a:solidFill>
                  <a:schemeClr val="bg1"/>
                </a:solidFill>
              </a:rPr>
              <a:t>sydd</a:t>
            </a:r>
            <a:r>
              <a:rPr lang="en-US" altLang="en-US" dirty="0">
                <a:solidFill>
                  <a:schemeClr val="bg1"/>
                </a:solidFill>
              </a:rPr>
              <a:t> </a:t>
            </a:r>
            <a:r>
              <a:rPr lang="en-US" altLang="en-US" dirty="0" err="1">
                <a:solidFill>
                  <a:schemeClr val="bg1"/>
                </a:solidFill>
              </a:rPr>
              <a:t>wedi</a:t>
            </a:r>
            <a:r>
              <a:rPr lang="en-US" altLang="en-US" dirty="0">
                <a:solidFill>
                  <a:schemeClr val="bg1"/>
                </a:solidFill>
              </a:rPr>
              <a:t> </a:t>
            </a:r>
            <a:r>
              <a:rPr lang="en-US" altLang="en-US" dirty="0" err="1">
                <a:solidFill>
                  <a:schemeClr val="bg1"/>
                </a:solidFill>
              </a:rPr>
              <a:t>ei</a:t>
            </a:r>
            <a:r>
              <a:rPr lang="en-US" altLang="en-US" dirty="0">
                <a:solidFill>
                  <a:schemeClr val="bg1"/>
                </a:solidFill>
              </a:rPr>
              <a:t> </a:t>
            </a:r>
            <a:r>
              <a:rPr lang="en-US" altLang="en-US" dirty="0" err="1">
                <a:solidFill>
                  <a:schemeClr val="bg1"/>
                </a:solidFill>
              </a:rPr>
              <a:t>gynllunio</a:t>
            </a:r>
            <a:r>
              <a:rPr lang="en-US" altLang="en-US" dirty="0">
                <a:solidFill>
                  <a:schemeClr val="bg1"/>
                </a:solidFill>
              </a:rPr>
              <a:t> </a:t>
            </a:r>
            <a:r>
              <a:rPr lang="en-US" altLang="en-US" dirty="0" err="1">
                <a:solidFill>
                  <a:schemeClr val="bg1"/>
                </a:solidFill>
              </a:rPr>
              <a:t>i</a:t>
            </a:r>
            <a:r>
              <a:rPr lang="en-US" altLang="en-US" dirty="0">
                <a:solidFill>
                  <a:schemeClr val="bg1"/>
                </a:solidFill>
              </a:rPr>
              <a:t> </a:t>
            </a:r>
            <a:r>
              <a:rPr lang="en-US" altLang="en-US" dirty="0" err="1">
                <a:solidFill>
                  <a:schemeClr val="bg1"/>
                </a:solidFill>
              </a:rPr>
              <a:t>raddio</a:t>
            </a:r>
            <a:r>
              <a:rPr lang="en-US" altLang="en-US" dirty="0">
                <a:solidFill>
                  <a:schemeClr val="bg1"/>
                </a:solidFill>
              </a:rPr>
              <a:t> </a:t>
            </a:r>
            <a:r>
              <a:rPr lang="en-US" altLang="en-US" dirty="0" err="1">
                <a:solidFill>
                  <a:schemeClr val="bg1"/>
                </a:solidFill>
              </a:rPr>
              <a:t>ar</a:t>
            </a:r>
            <a:r>
              <a:rPr lang="en-US" altLang="en-US" dirty="0">
                <a:solidFill>
                  <a:schemeClr val="bg1"/>
                </a:solidFill>
              </a:rPr>
              <a:t> </a:t>
            </a:r>
            <a:r>
              <a:rPr lang="en-US" altLang="en-US" dirty="0" err="1">
                <a:solidFill>
                  <a:schemeClr val="bg1"/>
                </a:solidFill>
              </a:rPr>
              <a:t>allu</a:t>
            </a:r>
            <a:r>
              <a:rPr lang="en-US" altLang="en-US" dirty="0">
                <a:solidFill>
                  <a:schemeClr val="bg1"/>
                </a:solidFill>
              </a:rPr>
              <a:t> </a:t>
            </a:r>
            <a:r>
              <a:rPr lang="en-US" altLang="en-US" dirty="0" err="1">
                <a:solidFill>
                  <a:schemeClr val="bg1"/>
                </a:solidFill>
              </a:rPr>
              <a:t>neu</a:t>
            </a:r>
            <a:r>
              <a:rPr lang="en-US" altLang="en-US" dirty="0">
                <a:solidFill>
                  <a:schemeClr val="bg1"/>
                </a:solidFill>
              </a:rPr>
              <a:t> </a:t>
            </a:r>
            <a:r>
              <a:rPr lang="en-US" altLang="en-US" dirty="0" err="1">
                <a:solidFill>
                  <a:schemeClr val="bg1"/>
                </a:solidFill>
              </a:rPr>
              <a:t>i</a:t>
            </a:r>
            <a:r>
              <a:rPr lang="en-US" altLang="en-US" dirty="0">
                <a:solidFill>
                  <a:schemeClr val="bg1"/>
                </a:solidFill>
              </a:rPr>
              <a:t> </a:t>
            </a:r>
            <a:r>
              <a:rPr lang="en-US" altLang="en-US" dirty="0" err="1">
                <a:solidFill>
                  <a:schemeClr val="bg1"/>
                </a:solidFill>
              </a:rPr>
              <a:t>gadarnhau</a:t>
            </a:r>
            <a:r>
              <a:rPr lang="en-US" altLang="en-US" dirty="0">
                <a:solidFill>
                  <a:schemeClr val="bg1"/>
                </a:solidFill>
              </a:rPr>
              <a:t> </a:t>
            </a:r>
            <a:r>
              <a:rPr lang="en-US" altLang="en-US" dirty="0" err="1">
                <a:solidFill>
                  <a:schemeClr val="bg1"/>
                </a:solidFill>
              </a:rPr>
              <a:t>gallu</a:t>
            </a:r>
            <a:r>
              <a:rPr lang="en-US" altLang="en-US" dirty="0">
                <a:solidFill>
                  <a:schemeClr val="bg1"/>
                </a:solidFill>
              </a:rPr>
              <a:t> (Black et al., 2004)</a:t>
            </a:r>
            <a:endParaRPr lang="en-GB" altLang="en-US" dirty="0">
              <a:solidFill>
                <a:schemeClr val="bg1"/>
              </a:solidFill>
            </a:endParaRPr>
          </a:p>
        </p:txBody>
      </p:sp>
      <p:sp>
        <p:nvSpPr>
          <p:cNvPr id="3" name="Content Placeholder 2"/>
          <p:cNvSpPr>
            <a:spLocks noGrp="1"/>
          </p:cNvSpPr>
          <p:nvPr>
            <p:ph sz="half" idx="2"/>
          </p:nvPr>
        </p:nvSpPr>
        <p:spPr/>
        <p:txBody>
          <a:bodyPr/>
          <a:lstStyle/>
          <a:p>
            <a:r>
              <a:rPr lang="en-GB" dirty="0" err="1">
                <a:solidFill>
                  <a:schemeClr val="bg1"/>
                </a:solidFill>
              </a:rPr>
              <a:t>AfL</a:t>
            </a:r>
            <a:r>
              <a:rPr lang="en-GB" dirty="0">
                <a:solidFill>
                  <a:schemeClr val="bg1"/>
                </a:solidFill>
              </a:rPr>
              <a:t> </a:t>
            </a:r>
            <a:r>
              <a:rPr lang="en-US" altLang="en-US" dirty="0">
                <a:solidFill>
                  <a:schemeClr val="bg1"/>
                </a:solidFill>
              </a:rPr>
              <a:t>is the process of [getting] evidence … to decide where the learners are in their learning, where they need to go and how best to get there”</a:t>
            </a:r>
            <a:r>
              <a:rPr lang="en-GB" altLang="en-US" dirty="0">
                <a:solidFill>
                  <a:schemeClr val="bg1"/>
                </a:solidFill>
              </a:rPr>
              <a:t> </a:t>
            </a:r>
            <a:r>
              <a:rPr lang="en-US" altLang="en-US" dirty="0">
                <a:solidFill>
                  <a:schemeClr val="bg1"/>
                </a:solidFill>
              </a:rPr>
              <a:t>(Broadfoot et al.,  2002 pp. 2-3)</a:t>
            </a:r>
          </a:p>
          <a:p>
            <a:r>
              <a:rPr lang="en-US" dirty="0">
                <a:solidFill>
                  <a:schemeClr val="bg1"/>
                </a:solidFill>
              </a:rPr>
              <a:t>Differs from assessment designed to rank or certify competence </a:t>
            </a:r>
            <a:r>
              <a:rPr lang="en-US" altLang="en-US" dirty="0">
                <a:solidFill>
                  <a:schemeClr val="bg1"/>
                </a:solidFill>
              </a:rPr>
              <a:t>(Black et al., 2004 )</a:t>
            </a:r>
            <a:endParaRPr lang="en-GB" dirty="0">
              <a:solidFill>
                <a:schemeClr val="bg1"/>
              </a:solidFill>
            </a:endParaRPr>
          </a:p>
        </p:txBody>
      </p:sp>
    </p:spTree>
    <p:extLst>
      <p:ext uri="{BB962C8B-B14F-4D97-AF65-F5344CB8AC3E}">
        <p14:creationId xmlns:p14="http://schemas.microsoft.com/office/powerpoint/2010/main" val="1517108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 </a:t>
            </a:r>
            <a:br>
              <a:rPr lang="en-GB" dirty="0">
                <a:solidFill>
                  <a:schemeClr val="bg1"/>
                </a:solidFill>
              </a:rPr>
            </a:br>
            <a:r>
              <a:rPr lang="en-GB" dirty="0" err="1">
                <a:solidFill>
                  <a:schemeClr val="bg1"/>
                </a:solidFill>
              </a:rPr>
              <a:t>Tasg</a:t>
            </a:r>
            <a:r>
              <a:rPr lang="en-GB" dirty="0">
                <a:solidFill>
                  <a:schemeClr val="bg1"/>
                </a:solidFill>
              </a:rPr>
              <a:t> 								Task</a:t>
            </a:r>
          </a:p>
        </p:txBody>
      </p:sp>
      <p:sp>
        <p:nvSpPr>
          <p:cNvPr id="3" name="Content Placeholder 2"/>
          <p:cNvSpPr>
            <a:spLocks noGrp="1"/>
          </p:cNvSpPr>
          <p:nvPr>
            <p:ph sz="half" idx="1"/>
          </p:nvPr>
        </p:nvSpPr>
        <p:spPr/>
        <p:txBody>
          <a:bodyPr>
            <a:normAutofit fontScale="92500" lnSpcReduction="10000"/>
          </a:bodyPr>
          <a:lstStyle/>
          <a:p>
            <a:r>
              <a:rPr lang="en-GB" dirty="0" err="1">
                <a:solidFill>
                  <a:schemeClr val="bg1"/>
                </a:solidFill>
              </a:rPr>
              <a:t>Ysgrifennwch</a:t>
            </a:r>
            <a:r>
              <a:rPr lang="en-GB" dirty="0">
                <a:solidFill>
                  <a:schemeClr val="bg1"/>
                </a:solidFill>
              </a:rPr>
              <a:t> </a:t>
            </a:r>
            <a:r>
              <a:rPr lang="en-GB" dirty="0" err="1">
                <a:solidFill>
                  <a:schemeClr val="bg1"/>
                </a:solidFill>
              </a:rPr>
              <a:t>baragraff</a:t>
            </a:r>
            <a:r>
              <a:rPr lang="en-GB" dirty="0">
                <a:solidFill>
                  <a:schemeClr val="bg1"/>
                </a:solidFill>
              </a:rPr>
              <a:t> sy’n </a:t>
            </a:r>
            <a:r>
              <a:rPr lang="en-GB" dirty="0" err="1">
                <a:solidFill>
                  <a:schemeClr val="bg1"/>
                </a:solidFill>
              </a:rPr>
              <a:t>esbonio’r</a:t>
            </a:r>
            <a:r>
              <a:rPr lang="en-GB" dirty="0">
                <a:solidFill>
                  <a:schemeClr val="bg1"/>
                </a:solidFill>
              </a:rPr>
              <a:t> </a:t>
            </a:r>
            <a:r>
              <a:rPr lang="en-GB" dirty="0" err="1">
                <a:solidFill>
                  <a:schemeClr val="bg1"/>
                </a:solidFill>
              </a:rPr>
              <a:t>gwahaniaeth</a:t>
            </a:r>
            <a:r>
              <a:rPr lang="en-GB" dirty="0">
                <a:solidFill>
                  <a:schemeClr val="bg1"/>
                </a:solidFill>
              </a:rPr>
              <a:t> rhwng </a:t>
            </a:r>
            <a:r>
              <a:rPr lang="en-GB" dirty="0" err="1">
                <a:solidFill>
                  <a:schemeClr val="bg1"/>
                </a:solidFill>
              </a:rPr>
              <a:t>asesu’r</a:t>
            </a:r>
            <a:r>
              <a:rPr lang="en-GB" dirty="0">
                <a:solidFill>
                  <a:schemeClr val="bg1"/>
                </a:solidFill>
              </a:rPr>
              <a:t> dysgu ac asesu </a:t>
            </a:r>
            <a:r>
              <a:rPr lang="en-GB" dirty="0" err="1">
                <a:solidFill>
                  <a:schemeClr val="bg1"/>
                </a:solidFill>
              </a:rPr>
              <a:t>ar</a:t>
            </a:r>
            <a:r>
              <a:rPr lang="en-GB" dirty="0">
                <a:solidFill>
                  <a:schemeClr val="bg1"/>
                </a:solidFill>
              </a:rPr>
              <a:t> gyfer dysgu. </a:t>
            </a:r>
          </a:p>
          <a:p>
            <a:r>
              <a:rPr lang="en-GB" dirty="0" err="1">
                <a:solidFill>
                  <a:schemeClr val="bg1"/>
                </a:solidFill>
              </a:rPr>
              <a:t>Meini</a:t>
            </a:r>
            <a:r>
              <a:rPr lang="en-GB" dirty="0">
                <a:solidFill>
                  <a:schemeClr val="bg1"/>
                </a:solidFill>
              </a:rPr>
              <a:t> </a:t>
            </a:r>
            <a:r>
              <a:rPr lang="en-GB" dirty="0" err="1">
                <a:solidFill>
                  <a:schemeClr val="bg1"/>
                </a:solidFill>
              </a:rPr>
              <a:t>Prawf</a:t>
            </a:r>
            <a:r>
              <a:rPr lang="en-GB" dirty="0">
                <a:solidFill>
                  <a:schemeClr val="bg1"/>
                </a:solidFill>
              </a:rPr>
              <a:t> </a:t>
            </a:r>
            <a:r>
              <a:rPr lang="en-GB" dirty="0" err="1">
                <a:solidFill>
                  <a:schemeClr val="bg1"/>
                </a:solidFill>
              </a:rPr>
              <a:t>Llwyddiant</a:t>
            </a:r>
            <a:endParaRPr lang="en-GB" dirty="0">
              <a:solidFill>
                <a:schemeClr val="bg1"/>
              </a:solidFill>
            </a:endParaRPr>
          </a:p>
          <a:p>
            <a:pPr lvl="1"/>
            <a:r>
              <a:rPr lang="en-GB" dirty="0" err="1">
                <a:solidFill>
                  <a:schemeClr val="bg1"/>
                </a:solidFill>
              </a:rPr>
              <a:t>Defnyddiwch</a:t>
            </a:r>
            <a:r>
              <a:rPr lang="en-GB" dirty="0">
                <a:solidFill>
                  <a:schemeClr val="bg1"/>
                </a:solidFill>
              </a:rPr>
              <a:t> y </a:t>
            </a:r>
            <a:r>
              <a:rPr lang="en-GB" dirty="0" err="1">
                <a:solidFill>
                  <a:schemeClr val="bg1"/>
                </a:solidFill>
              </a:rPr>
              <a:t>termau</a:t>
            </a:r>
            <a:r>
              <a:rPr lang="en-GB" dirty="0">
                <a:solidFill>
                  <a:schemeClr val="bg1"/>
                </a:solidFill>
              </a:rPr>
              <a:t> cywir </a:t>
            </a:r>
            <a:r>
              <a:rPr lang="en-GB" dirty="0" err="1">
                <a:solidFill>
                  <a:schemeClr val="bg1"/>
                </a:solidFill>
              </a:rPr>
              <a:t>i</a:t>
            </a:r>
            <a:r>
              <a:rPr lang="en-GB" dirty="0">
                <a:solidFill>
                  <a:schemeClr val="bg1"/>
                </a:solidFill>
              </a:rPr>
              <a:t> </a:t>
            </a:r>
            <a:r>
              <a:rPr lang="en-GB" dirty="0" err="1">
                <a:solidFill>
                  <a:schemeClr val="bg1"/>
                </a:solidFill>
              </a:rPr>
              <a:t>ddangos</a:t>
            </a:r>
            <a:r>
              <a:rPr lang="en-GB" dirty="0">
                <a:solidFill>
                  <a:schemeClr val="bg1"/>
                </a:solidFill>
              </a:rPr>
              <a:t> eich dealltwriaeth o’r </a:t>
            </a:r>
            <a:r>
              <a:rPr lang="en-GB" dirty="0" err="1">
                <a:solidFill>
                  <a:schemeClr val="bg1"/>
                </a:solidFill>
              </a:rPr>
              <a:t>prif</a:t>
            </a:r>
            <a:r>
              <a:rPr lang="en-GB" dirty="0">
                <a:solidFill>
                  <a:schemeClr val="bg1"/>
                </a:solidFill>
              </a:rPr>
              <a:t> </a:t>
            </a:r>
            <a:r>
              <a:rPr lang="en-GB" dirty="0" err="1">
                <a:solidFill>
                  <a:schemeClr val="bg1"/>
                </a:solidFill>
              </a:rPr>
              <a:t>nodweddion</a:t>
            </a:r>
            <a:r>
              <a:rPr lang="en-GB" dirty="0">
                <a:solidFill>
                  <a:schemeClr val="bg1"/>
                </a:solidFill>
              </a:rPr>
              <a:t>. </a:t>
            </a:r>
          </a:p>
          <a:p>
            <a:pPr lvl="1"/>
            <a:r>
              <a:rPr lang="en-GB" dirty="0" err="1">
                <a:solidFill>
                  <a:schemeClr val="bg1"/>
                </a:solidFill>
              </a:rPr>
              <a:t>Defnyddiwch</a:t>
            </a:r>
            <a:r>
              <a:rPr lang="en-GB" dirty="0">
                <a:solidFill>
                  <a:schemeClr val="bg1"/>
                </a:solidFill>
              </a:rPr>
              <a:t> o </a:t>
            </a:r>
            <a:r>
              <a:rPr lang="en-GB" dirty="0" err="1">
                <a:solidFill>
                  <a:schemeClr val="bg1"/>
                </a:solidFill>
              </a:rPr>
              <a:t>leiaf</a:t>
            </a:r>
            <a:r>
              <a:rPr lang="en-GB" dirty="0">
                <a:solidFill>
                  <a:schemeClr val="bg1"/>
                </a:solidFill>
              </a:rPr>
              <a:t> un </a:t>
            </a:r>
            <a:r>
              <a:rPr lang="en-GB" dirty="0" err="1">
                <a:solidFill>
                  <a:schemeClr val="bg1"/>
                </a:solidFill>
              </a:rPr>
              <a:t>dyfyniad</a:t>
            </a:r>
            <a:r>
              <a:rPr lang="en-GB" dirty="0">
                <a:solidFill>
                  <a:schemeClr val="bg1"/>
                </a:solidFill>
              </a:rPr>
              <a:t> </a:t>
            </a:r>
            <a:r>
              <a:rPr lang="en-GB" dirty="0" err="1">
                <a:solidFill>
                  <a:schemeClr val="bg1"/>
                </a:solidFill>
              </a:rPr>
              <a:t>i</a:t>
            </a:r>
            <a:r>
              <a:rPr lang="en-GB" dirty="0">
                <a:solidFill>
                  <a:schemeClr val="bg1"/>
                </a:solidFill>
              </a:rPr>
              <a:t> gefnogi eich </a:t>
            </a:r>
            <a:r>
              <a:rPr lang="en-GB" dirty="0" err="1">
                <a:solidFill>
                  <a:schemeClr val="bg1"/>
                </a:solidFill>
              </a:rPr>
              <a:t>safbwynt</a:t>
            </a:r>
            <a:r>
              <a:rPr lang="en-GB" dirty="0">
                <a:solidFill>
                  <a:schemeClr val="bg1"/>
                </a:solidFill>
              </a:rPr>
              <a:t>. </a:t>
            </a:r>
          </a:p>
          <a:p>
            <a:pPr lvl="1"/>
            <a:r>
              <a:rPr lang="en-GB" dirty="0" err="1">
                <a:solidFill>
                  <a:schemeClr val="bg1"/>
                </a:solidFill>
              </a:rPr>
              <a:t>Defnyddiwch</a:t>
            </a:r>
            <a:r>
              <a:rPr lang="en-GB" dirty="0">
                <a:solidFill>
                  <a:schemeClr val="bg1"/>
                </a:solidFill>
              </a:rPr>
              <a:t> gyfeirnodi Harvard cywir. </a:t>
            </a:r>
          </a:p>
          <a:p>
            <a:pPr lvl="1"/>
            <a:r>
              <a:rPr lang="en-GB" dirty="0" err="1">
                <a:solidFill>
                  <a:schemeClr val="bg1"/>
                </a:solidFill>
              </a:rPr>
              <a:t>Ysgrifennwch</a:t>
            </a:r>
            <a:r>
              <a:rPr lang="en-GB" dirty="0">
                <a:solidFill>
                  <a:schemeClr val="bg1"/>
                </a:solidFill>
              </a:rPr>
              <a:t> mewn modd </a:t>
            </a:r>
            <a:r>
              <a:rPr lang="en-GB" dirty="0" err="1">
                <a:solidFill>
                  <a:schemeClr val="bg1"/>
                </a:solidFill>
              </a:rPr>
              <a:t>eglur</a:t>
            </a:r>
            <a:r>
              <a:rPr lang="en-GB" dirty="0">
                <a:solidFill>
                  <a:schemeClr val="bg1"/>
                </a:solidFill>
              </a:rPr>
              <a:t>, gan </a:t>
            </a:r>
            <a:r>
              <a:rPr lang="en-GB" dirty="0" err="1">
                <a:solidFill>
                  <a:schemeClr val="bg1"/>
                </a:solidFill>
              </a:rPr>
              <a:t>ddefnyddio</a:t>
            </a:r>
            <a:r>
              <a:rPr lang="en-GB" dirty="0">
                <a:solidFill>
                  <a:schemeClr val="bg1"/>
                </a:solidFill>
              </a:rPr>
              <a:t> </a:t>
            </a:r>
            <a:r>
              <a:rPr lang="en-GB" dirty="0" err="1">
                <a:solidFill>
                  <a:schemeClr val="bg1"/>
                </a:solidFill>
              </a:rPr>
              <a:t>sillafu</a:t>
            </a:r>
            <a:r>
              <a:rPr lang="en-GB" dirty="0">
                <a:solidFill>
                  <a:schemeClr val="bg1"/>
                </a:solidFill>
              </a:rPr>
              <a:t>, </a:t>
            </a:r>
            <a:r>
              <a:rPr lang="en-GB" dirty="0" err="1">
                <a:solidFill>
                  <a:schemeClr val="bg1"/>
                </a:solidFill>
              </a:rPr>
              <a:t>atalnodi</a:t>
            </a:r>
            <a:r>
              <a:rPr lang="en-GB" dirty="0">
                <a:solidFill>
                  <a:schemeClr val="bg1"/>
                </a:solidFill>
              </a:rPr>
              <a:t> a </a:t>
            </a:r>
            <a:r>
              <a:rPr lang="en-GB" dirty="0" err="1">
                <a:solidFill>
                  <a:schemeClr val="bg1"/>
                </a:solidFill>
              </a:rPr>
              <a:t>gramadeg</a:t>
            </a:r>
            <a:r>
              <a:rPr lang="en-GB" dirty="0">
                <a:solidFill>
                  <a:schemeClr val="bg1"/>
                </a:solidFill>
              </a:rPr>
              <a:t> cywir. </a:t>
            </a:r>
          </a:p>
        </p:txBody>
      </p:sp>
      <p:sp>
        <p:nvSpPr>
          <p:cNvPr id="4" name="Content Placeholder 3"/>
          <p:cNvSpPr>
            <a:spLocks noGrp="1"/>
          </p:cNvSpPr>
          <p:nvPr>
            <p:ph sz="half" idx="2"/>
          </p:nvPr>
        </p:nvSpPr>
        <p:spPr/>
        <p:txBody>
          <a:bodyPr>
            <a:normAutofit fontScale="92500" lnSpcReduction="10000"/>
          </a:bodyPr>
          <a:lstStyle/>
          <a:p>
            <a:r>
              <a:rPr lang="en-GB" dirty="0">
                <a:solidFill>
                  <a:schemeClr val="bg1"/>
                </a:solidFill>
              </a:rPr>
              <a:t>Write a paragraph which explains the difference between assessment of and assessment for learning. </a:t>
            </a:r>
          </a:p>
          <a:p>
            <a:r>
              <a:rPr lang="en-GB" dirty="0">
                <a:solidFill>
                  <a:schemeClr val="bg1"/>
                </a:solidFill>
              </a:rPr>
              <a:t>Success Criteria</a:t>
            </a:r>
          </a:p>
          <a:p>
            <a:pPr lvl="1"/>
            <a:r>
              <a:rPr lang="en-GB" dirty="0">
                <a:solidFill>
                  <a:schemeClr val="bg1"/>
                </a:solidFill>
              </a:rPr>
              <a:t>Use the correct technical terms to demonstrate your understanding of key principles.</a:t>
            </a:r>
          </a:p>
          <a:p>
            <a:pPr lvl="1"/>
            <a:r>
              <a:rPr lang="en-GB" dirty="0">
                <a:solidFill>
                  <a:schemeClr val="bg1"/>
                </a:solidFill>
              </a:rPr>
              <a:t>Use at least one quotation to support your view.</a:t>
            </a:r>
          </a:p>
          <a:p>
            <a:pPr lvl="1"/>
            <a:r>
              <a:rPr lang="en-GB" dirty="0">
                <a:solidFill>
                  <a:schemeClr val="bg1"/>
                </a:solidFill>
              </a:rPr>
              <a:t>Use correct Harvard referencing. </a:t>
            </a:r>
          </a:p>
          <a:p>
            <a:pPr lvl="1"/>
            <a:r>
              <a:rPr lang="en-GB" dirty="0">
                <a:solidFill>
                  <a:schemeClr val="bg1"/>
                </a:solidFill>
              </a:rPr>
              <a:t>Write in a clear manner, using correct spelling, punctuation and grammar. </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198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Hunan-asesu/Asesu </a:t>
            </a:r>
            <a:r>
              <a:rPr lang="en-GB" dirty="0" err="1">
                <a:solidFill>
                  <a:schemeClr val="bg1"/>
                </a:solidFill>
              </a:rPr>
              <a:t>cyfoed</a:t>
            </a:r>
            <a:br>
              <a:rPr lang="en-GB" dirty="0">
                <a:solidFill>
                  <a:schemeClr val="bg1"/>
                </a:solidFill>
              </a:rPr>
            </a:br>
            <a:r>
              <a:rPr lang="en-GB" dirty="0">
                <a:solidFill>
                  <a:schemeClr val="bg1"/>
                </a:solidFill>
              </a:rPr>
              <a:t>Self/Peer – Assessment </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p:txBody>
          <a:bodyPr/>
          <a:lstStyle/>
          <a:p>
            <a:r>
              <a:rPr lang="en-GB" dirty="0" err="1">
                <a:solidFill>
                  <a:schemeClr val="bg1"/>
                </a:solidFill>
              </a:rPr>
              <a:t>Cyfnewidiwch</a:t>
            </a:r>
            <a:r>
              <a:rPr lang="en-GB" dirty="0">
                <a:solidFill>
                  <a:schemeClr val="bg1"/>
                </a:solidFill>
              </a:rPr>
              <a:t> waith gyda </a:t>
            </a:r>
            <a:r>
              <a:rPr lang="en-GB" dirty="0" err="1">
                <a:solidFill>
                  <a:schemeClr val="bg1"/>
                </a:solidFill>
              </a:rPr>
              <a:t>phartner</a:t>
            </a:r>
            <a:r>
              <a:rPr lang="en-GB" dirty="0">
                <a:solidFill>
                  <a:schemeClr val="bg1"/>
                </a:solidFill>
              </a:rPr>
              <a:t>. </a:t>
            </a:r>
          </a:p>
        </p:txBody>
      </p:sp>
      <p:sp>
        <p:nvSpPr>
          <p:cNvPr id="4" name="Content Placeholder 3"/>
          <p:cNvSpPr>
            <a:spLocks noGrp="1"/>
          </p:cNvSpPr>
          <p:nvPr>
            <p:ph sz="half" idx="2"/>
          </p:nvPr>
        </p:nvSpPr>
        <p:spPr/>
        <p:txBody>
          <a:bodyPr/>
          <a:lstStyle/>
          <a:p>
            <a:r>
              <a:rPr lang="en-GB" dirty="0">
                <a:solidFill>
                  <a:schemeClr val="bg1"/>
                </a:solidFill>
              </a:rPr>
              <a:t>Swap your work with a partner. </a:t>
            </a:r>
          </a:p>
          <a:p>
            <a:endParaRPr lang="en-GB" dirty="0"/>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486" y="3573017"/>
            <a:ext cx="4211960" cy="2176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0291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636" y="108373"/>
            <a:ext cx="8596668" cy="1320800"/>
          </a:xfrm>
        </p:spPr>
        <p:txBody>
          <a:bodyPr/>
          <a:lstStyle/>
          <a:p>
            <a:r>
              <a:rPr lang="en-GB" dirty="0">
                <a:solidFill>
                  <a:schemeClr val="bg1"/>
                </a:solidFill>
              </a:rPr>
              <a:t> </a:t>
            </a:r>
            <a:br>
              <a:rPr lang="en-GB" dirty="0">
                <a:solidFill>
                  <a:schemeClr val="bg1"/>
                </a:solidFill>
              </a:rPr>
            </a:br>
            <a:r>
              <a:rPr lang="en-GB" dirty="0" err="1">
                <a:solidFill>
                  <a:schemeClr val="bg1"/>
                </a:solidFill>
              </a:rPr>
              <a:t>Adfyfyrio</a:t>
            </a:r>
            <a:r>
              <a:rPr lang="en-GB" dirty="0">
                <a:solidFill>
                  <a:schemeClr val="bg1"/>
                </a:solidFill>
              </a:rPr>
              <a:t>	 					Reflect</a:t>
            </a:r>
          </a:p>
        </p:txBody>
      </p:sp>
      <p:sp>
        <p:nvSpPr>
          <p:cNvPr id="3" name="Content Placeholder 2"/>
          <p:cNvSpPr>
            <a:spLocks noGrp="1"/>
          </p:cNvSpPr>
          <p:nvPr>
            <p:ph sz="half" idx="1"/>
          </p:nvPr>
        </p:nvSpPr>
        <p:spPr/>
        <p:txBody>
          <a:bodyPr>
            <a:normAutofit lnSpcReduction="10000"/>
          </a:bodyPr>
          <a:lstStyle/>
          <a:p>
            <a:r>
              <a:rPr lang="en-GB" dirty="0">
                <a:solidFill>
                  <a:schemeClr val="bg1"/>
                </a:solidFill>
              </a:rPr>
              <a:t>Sut oedd </a:t>
            </a:r>
            <a:r>
              <a:rPr lang="en-GB" dirty="0" err="1">
                <a:solidFill>
                  <a:schemeClr val="bg1"/>
                </a:solidFill>
              </a:rPr>
              <a:t>defnyddio’r</a:t>
            </a:r>
            <a:r>
              <a:rPr lang="en-GB" dirty="0">
                <a:solidFill>
                  <a:schemeClr val="bg1"/>
                </a:solidFill>
              </a:rPr>
              <a:t> </a:t>
            </a:r>
            <a:r>
              <a:rPr lang="en-GB" dirty="0" err="1">
                <a:solidFill>
                  <a:schemeClr val="bg1"/>
                </a:solidFill>
              </a:rPr>
              <a:t>meini</a:t>
            </a:r>
            <a:r>
              <a:rPr lang="en-GB" dirty="0">
                <a:solidFill>
                  <a:schemeClr val="bg1"/>
                </a:solidFill>
              </a:rPr>
              <a:t> </a:t>
            </a:r>
            <a:r>
              <a:rPr lang="en-GB" dirty="0" err="1">
                <a:solidFill>
                  <a:schemeClr val="bg1"/>
                </a:solidFill>
              </a:rPr>
              <a:t>prawf</a:t>
            </a:r>
            <a:r>
              <a:rPr lang="en-GB" dirty="0">
                <a:solidFill>
                  <a:schemeClr val="bg1"/>
                </a:solidFill>
              </a:rPr>
              <a:t> </a:t>
            </a:r>
            <a:r>
              <a:rPr lang="en-GB" dirty="0" err="1">
                <a:solidFill>
                  <a:schemeClr val="bg1"/>
                </a:solidFill>
              </a:rPr>
              <a:t>llwyddiant</a:t>
            </a:r>
            <a:r>
              <a:rPr lang="en-GB" dirty="0">
                <a:solidFill>
                  <a:schemeClr val="bg1"/>
                </a:solidFill>
              </a:rPr>
              <a:t> wedi </a:t>
            </a:r>
            <a:r>
              <a:rPr lang="en-GB" dirty="0" err="1">
                <a:solidFill>
                  <a:schemeClr val="bg1"/>
                </a:solidFill>
              </a:rPr>
              <a:t>effeithio</a:t>
            </a:r>
            <a:r>
              <a:rPr lang="en-GB" dirty="0">
                <a:solidFill>
                  <a:schemeClr val="bg1"/>
                </a:solidFill>
              </a:rPr>
              <a:t> </a:t>
            </a:r>
            <a:r>
              <a:rPr lang="en-GB" dirty="0" err="1">
                <a:solidFill>
                  <a:schemeClr val="bg1"/>
                </a:solidFill>
              </a:rPr>
              <a:t>ar</a:t>
            </a:r>
            <a:r>
              <a:rPr lang="en-GB" dirty="0">
                <a:solidFill>
                  <a:schemeClr val="bg1"/>
                </a:solidFill>
              </a:rPr>
              <a:t> eich </a:t>
            </a:r>
            <a:r>
              <a:rPr lang="en-GB" dirty="0" err="1">
                <a:solidFill>
                  <a:schemeClr val="bg1"/>
                </a:solidFill>
              </a:rPr>
              <a:t>ymateb</a:t>
            </a:r>
            <a:r>
              <a:rPr lang="en-GB" dirty="0">
                <a:solidFill>
                  <a:schemeClr val="bg1"/>
                </a:solidFill>
              </a:rPr>
              <a:t> i’r dasg?</a:t>
            </a:r>
          </a:p>
          <a:p>
            <a:r>
              <a:rPr lang="en-GB" dirty="0">
                <a:solidFill>
                  <a:schemeClr val="bg1"/>
                </a:solidFill>
              </a:rPr>
              <a:t>Sut </a:t>
            </a:r>
            <a:r>
              <a:rPr lang="en-GB" dirty="0" err="1">
                <a:solidFill>
                  <a:schemeClr val="bg1"/>
                </a:solidFill>
              </a:rPr>
              <a:t>oeddech</a:t>
            </a:r>
            <a:r>
              <a:rPr lang="en-GB" dirty="0">
                <a:solidFill>
                  <a:schemeClr val="bg1"/>
                </a:solidFill>
              </a:rPr>
              <a:t> yn </a:t>
            </a:r>
            <a:r>
              <a:rPr lang="en-GB" dirty="0" err="1">
                <a:solidFill>
                  <a:schemeClr val="bg1"/>
                </a:solidFill>
              </a:rPr>
              <a:t>teimlo</a:t>
            </a:r>
            <a:r>
              <a:rPr lang="en-GB" dirty="0">
                <a:solidFill>
                  <a:schemeClr val="bg1"/>
                </a:solidFill>
              </a:rPr>
              <a:t> am </a:t>
            </a:r>
            <a:r>
              <a:rPr lang="en-GB" dirty="0" err="1">
                <a:solidFill>
                  <a:schemeClr val="bg1"/>
                </a:solidFill>
              </a:rPr>
              <a:t>gyfnewid</a:t>
            </a:r>
            <a:r>
              <a:rPr lang="en-GB" dirty="0">
                <a:solidFill>
                  <a:schemeClr val="bg1"/>
                </a:solidFill>
              </a:rPr>
              <a:t> eich gwaith gyda </a:t>
            </a:r>
            <a:r>
              <a:rPr lang="en-GB" dirty="0" err="1">
                <a:solidFill>
                  <a:schemeClr val="bg1"/>
                </a:solidFill>
              </a:rPr>
              <a:t>phartner</a:t>
            </a:r>
            <a:r>
              <a:rPr lang="en-GB" dirty="0">
                <a:solidFill>
                  <a:schemeClr val="bg1"/>
                </a:solidFill>
              </a:rPr>
              <a:t>?</a:t>
            </a:r>
          </a:p>
          <a:p>
            <a:r>
              <a:rPr lang="en-GB" dirty="0">
                <a:solidFill>
                  <a:schemeClr val="bg1"/>
                </a:solidFill>
              </a:rPr>
              <a:t>Pa </a:t>
            </a:r>
            <a:r>
              <a:rPr lang="en-GB" dirty="0" err="1">
                <a:solidFill>
                  <a:schemeClr val="bg1"/>
                </a:solidFill>
              </a:rPr>
              <a:t>mor</a:t>
            </a:r>
            <a:r>
              <a:rPr lang="en-GB" dirty="0">
                <a:solidFill>
                  <a:schemeClr val="bg1"/>
                </a:solidFill>
              </a:rPr>
              <a:t> </a:t>
            </a:r>
            <a:r>
              <a:rPr lang="en-GB" dirty="0" err="1">
                <a:solidFill>
                  <a:schemeClr val="bg1"/>
                </a:solidFill>
              </a:rPr>
              <a:t>ddefnyddiol</a:t>
            </a:r>
            <a:r>
              <a:rPr lang="en-GB" dirty="0">
                <a:solidFill>
                  <a:schemeClr val="bg1"/>
                </a:solidFill>
              </a:rPr>
              <a:t> byddai eich </a:t>
            </a:r>
            <a:r>
              <a:rPr lang="en-GB" dirty="0" err="1">
                <a:solidFill>
                  <a:schemeClr val="bg1"/>
                </a:solidFill>
              </a:rPr>
              <a:t>adborth</a:t>
            </a:r>
            <a:r>
              <a:rPr lang="en-GB" dirty="0">
                <a:solidFill>
                  <a:schemeClr val="bg1"/>
                </a:solidFill>
              </a:rPr>
              <a:t> </a:t>
            </a:r>
            <a:r>
              <a:rPr lang="en-GB" dirty="0" err="1">
                <a:solidFill>
                  <a:schemeClr val="bg1"/>
                </a:solidFill>
              </a:rPr>
              <a:t>heb</a:t>
            </a:r>
            <a:r>
              <a:rPr lang="en-GB" dirty="0">
                <a:solidFill>
                  <a:schemeClr val="bg1"/>
                </a:solidFill>
              </a:rPr>
              <a:t> y </a:t>
            </a:r>
            <a:r>
              <a:rPr lang="en-GB" dirty="0" err="1">
                <a:solidFill>
                  <a:schemeClr val="bg1"/>
                </a:solidFill>
              </a:rPr>
              <a:t>sgaffaldio</a:t>
            </a:r>
            <a:r>
              <a:rPr lang="en-GB" dirty="0">
                <a:solidFill>
                  <a:schemeClr val="bg1"/>
                </a:solidFill>
              </a:rPr>
              <a:t>?</a:t>
            </a:r>
          </a:p>
          <a:p>
            <a:r>
              <a:rPr lang="en-GB" dirty="0">
                <a:solidFill>
                  <a:schemeClr val="bg1"/>
                </a:solidFill>
              </a:rPr>
              <a:t>Byddai </a:t>
            </a:r>
            <a:r>
              <a:rPr lang="en-GB" dirty="0" err="1">
                <a:solidFill>
                  <a:schemeClr val="bg1"/>
                </a:solidFill>
              </a:rPr>
              <a:t>esiamplau</a:t>
            </a:r>
            <a:r>
              <a:rPr lang="en-GB" dirty="0">
                <a:solidFill>
                  <a:schemeClr val="bg1"/>
                </a:solidFill>
              </a:rPr>
              <a:t> o </a:t>
            </a:r>
            <a:r>
              <a:rPr lang="en-GB" dirty="0" err="1">
                <a:solidFill>
                  <a:schemeClr val="bg1"/>
                </a:solidFill>
              </a:rPr>
              <a:t>baragraffau</a:t>
            </a:r>
            <a:r>
              <a:rPr lang="en-GB" dirty="0">
                <a:solidFill>
                  <a:schemeClr val="bg1"/>
                </a:solidFill>
              </a:rPr>
              <a:t> </a:t>
            </a:r>
            <a:r>
              <a:rPr lang="en-GB" dirty="0" err="1">
                <a:solidFill>
                  <a:schemeClr val="bg1"/>
                </a:solidFill>
              </a:rPr>
              <a:t>gorffenedig</a:t>
            </a:r>
            <a:r>
              <a:rPr lang="en-GB" dirty="0">
                <a:solidFill>
                  <a:schemeClr val="bg1"/>
                </a:solidFill>
              </a:rPr>
              <a:t> wedi </a:t>
            </a:r>
            <a:r>
              <a:rPr lang="en-GB" dirty="0" err="1">
                <a:solidFill>
                  <a:schemeClr val="bg1"/>
                </a:solidFill>
              </a:rPr>
              <a:t>newid</a:t>
            </a:r>
            <a:r>
              <a:rPr lang="en-GB" dirty="0">
                <a:solidFill>
                  <a:schemeClr val="bg1"/>
                </a:solidFill>
              </a:rPr>
              <a:t> eich gwaith?</a:t>
            </a:r>
          </a:p>
          <a:p>
            <a:r>
              <a:rPr lang="en-GB" dirty="0">
                <a:solidFill>
                  <a:schemeClr val="bg1"/>
                </a:solidFill>
              </a:rPr>
              <a:t>Sut </a:t>
            </a:r>
            <a:r>
              <a:rPr lang="en-GB" dirty="0" err="1">
                <a:solidFill>
                  <a:schemeClr val="bg1"/>
                </a:solidFill>
              </a:rPr>
              <a:t>fyddech</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teimlo</a:t>
            </a:r>
            <a:r>
              <a:rPr lang="en-GB" dirty="0">
                <a:solidFill>
                  <a:schemeClr val="bg1"/>
                </a:solidFill>
              </a:rPr>
              <a:t> </a:t>
            </a:r>
            <a:r>
              <a:rPr lang="en-GB" dirty="0" err="1">
                <a:solidFill>
                  <a:schemeClr val="bg1"/>
                </a:solidFill>
              </a:rPr>
              <a:t>petawn</a:t>
            </a:r>
            <a:r>
              <a:rPr lang="en-GB" dirty="0">
                <a:solidFill>
                  <a:schemeClr val="bg1"/>
                </a:solidFill>
              </a:rPr>
              <a:t> </a:t>
            </a:r>
            <a:r>
              <a:rPr lang="en-GB" dirty="0" err="1">
                <a:solidFill>
                  <a:schemeClr val="bg1"/>
                </a:solidFill>
              </a:rPr>
              <a:t>i’n</a:t>
            </a:r>
            <a:r>
              <a:rPr lang="en-GB" dirty="0">
                <a:solidFill>
                  <a:schemeClr val="bg1"/>
                </a:solidFill>
              </a:rPr>
              <a:t> </a:t>
            </a:r>
            <a:r>
              <a:rPr lang="en-GB" dirty="0" err="1">
                <a:solidFill>
                  <a:schemeClr val="bg1"/>
                </a:solidFill>
              </a:rPr>
              <a:t>dewis</a:t>
            </a:r>
            <a:r>
              <a:rPr lang="en-GB" dirty="0">
                <a:solidFill>
                  <a:schemeClr val="bg1"/>
                </a:solidFill>
              </a:rPr>
              <a:t> eich gwaith chi? </a:t>
            </a:r>
          </a:p>
        </p:txBody>
      </p:sp>
      <p:sp>
        <p:nvSpPr>
          <p:cNvPr id="4" name="Content Placeholder 3"/>
          <p:cNvSpPr>
            <a:spLocks noGrp="1"/>
          </p:cNvSpPr>
          <p:nvPr>
            <p:ph sz="half" idx="2"/>
          </p:nvPr>
        </p:nvSpPr>
        <p:spPr/>
        <p:txBody>
          <a:bodyPr>
            <a:normAutofit lnSpcReduction="10000"/>
          </a:bodyPr>
          <a:lstStyle/>
          <a:p>
            <a:r>
              <a:rPr lang="en-GB" dirty="0">
                <a:solidFill>
                  <a:schemeClr val="bg1"/>
                </a:solidFill>
              </a:rPr>
              <a:t>How did the use of </a:t>
            </a:r>
            <a:r>
              <a:rPr lang="en-GB" dirty="0">
                <a:solidFill>
                  <a:schemeClr val="bg1"/>
                </a:solidFill>
                <a:hlinkClick r:id="rId3">
                  <a:extLst>
                    <a:ext uri="{A12FA001-AC4F-418D-AE19-62706E023703}">
                      <ahyp:hlinkClr xmlns:ahyp="http://schemas.microsoft.com/office/drawing/2018/hyperlinkcolor" val="tx"/>
                    </a:ext>
                  </a:extLst>
                </a:hlinkClick>
              </a:rPr>
              <a:t>success criteria </a:t>
            </a:r>
            <a:r>
              <a:rPr lang="en-GB" dirty="0">
                <a:solidFill>
                  <a:schemeClr val="bg1"/>
                </a:solidFill>
              </a:rPr>
              <a:t>impact on your approach to writing your paragraph?</a:t>
            </a:r>
          </a:p>
          <a:p>
            <a:r>
              <a:rPr lang="en-GB" dirty="0">
                <a:solidFill>
                  <a:schemeClr val="bg1"/>
                </a:solidFill>
              </a:rPr>
              <a:t>How did you feel about swapping your work with a partner? </a:t>
            </a:r>
          </a:p>
          <a:p>
            <a:r>
              <a:rPr lang="en-GB" dirty="0">
                <a:solidFill>
                  <a:schemeClr val="bg1"/>
                </a:solidFill>
              </a:rPr>
              <a:t>How useful would your feedback have been without scaffolding? </a:t>
            </a:r>
          </a:p>
          <a:p>
            <a:r>
              <a:rPr lang="en-GB" dirty="0">
                <a:solidFill>
                  <a:schemeClr val="bg1"/>
                </a:solidFill>
              </a:rPr>
              <a:t>Would your work be different if I had shown you examples of completed paragraphs?</a:t>
            </a:r>
          </a:p>
          <a:p>
            <a:r>
              <a:rPr lang="en-GB" dirty="0">
                <a:solidFill>
                  <a:schemeClr val="bg1"/>
                </a:solidFill>
              </a:rPr>
              <a:t>How would you feel if I chose your paragraph?</a:t>
            </a:r>
          </a:p>
        </p:txBody>
      </p:sp>
    </p:spTree>
    <p:extLst>
      <p:ext uri="{BB962C8B-B14F-4D97-AF65-F5344CB8AC3E}">
        <p14:creationId xmlns:p14="http://schemas.microsoft.com/office/powerpoint/2010/main" val="2812655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1200" y="274638"/>
            <a:ext cx="8229600" cy="922114"/>
          </a:xfrm>
        </p:spPr>
        <p:txBody>
          <a:bodyPr>
            <a:normAutofit/>
          </a:bodyPr>
          <a:lstStyle/>
          <a:p>
            <a:r>
              <a:rPr lang="en-GB" altLang="en-US" dirty="0" err="1">
                <a:solidFill>
                  <a:schemeClr val="bg1"/>
                </a:solidFill>
              </a:rPr>
              <a:t>Tasg</a:t>
            </a:r>
            <a:r>
              <a:rPr lang="en-GB" altLang="en-US" dirty="0">
                <a:solidFill>
                  <a:schemeClr val="bg1"/>
                </a:solidFill>
              </a:rPr>
              <a:t>									Task</a:t>
            </a:r>
          </a:p>
        </p:txBody>
      </p:sp>
      <p:sp>
        <p:nvSpPr>
          <p:cNvPr id="3" name="Content Placeholder 2"/>
          <p:cNvSpPr>
            <a:spLocks noGrp="1"/>
          </p:cNvSpPr>
          <p:nvPr>
            <p:ph sz="half" idx="1"/>
          </p:nvPr>
        </p:nvSpPr>
        <p:spPr>
          <a:xfrm>
            <a:off x="538392" y="4450617"/>
            <a:ext cx="4406142" cy="1728192"/>
          </a:xfrm>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rtlCol="0">
            <a:normAutofit fontScale="92500"/>
          </a:bodyPr>
          <a:lstStyle/>
          <a:p>
            <a:pPr marL="0" indent="0">
              <a:buNone/>
              <a:defRPr/>
            </a:pPr>
            <a:r>
              <a:rPr lang="en-GB" sz="2800" dirty="0">
                <a:solidFill>
                  <a:schemeClr val="bg1"/>
                </a:solidFill>
              </a:rPr>
              <a:t>Yn seiliedig </a:t>
            </a:r>
            <a:r>
              <a:rPr lang="en-GB" sz="2800" dirty="0" err="1">
                <a:solidFill>
                  <a:schemeClr val="bg1"/>
                </a:solidFill>
              </a:rPr>
              <a:t>ar</a:t>
            </a:r>
            <a:r>
              <a:rPr lang="en-GB" sz="2800" dirty="0">
                <a:solidFill>
                  <a:schemeClr val="bg1"/>
                </a:solidFill>
              </a:rPr>
              <a:t> y </a:t>
            </a:r>
            <a:r>
              <a:rPr lang="en-GB" sz="2800" dirty="0" err="1">
                <a:solidFill>
                  <a:schemeClr val="bg1"/>
                </a:solidFill>
              </a:rPr>
              <a:t>diffiniadau</a:t>
            </a:r>
            <a:r>
              <a:rPr lang="en-GB" sz="2800" dirty="0">
                <a:solidFill>
                  <a:schemeClr val="bg1"/>
                </a:solidFill>
              </a:rPr>
              <a:t> a </a:t>
            </a:r>
            <a:r>
              <a:rPr lang="en-GB" sz="2800" dirty="0" err="1">
                <a:solidFill>
                  <a:schemeClr val="bg1"/>
                </a:solidFill>
              </a:rPr>
              <a:t>ystyriwyd</a:t>
            </a:r>
            <a:r>
              <a:rPr lang="en-GB" sz="2800" dirty="0">
                <a:solidFill>
                  <a:schemeClr val="bg1"/>
                </a:solidFill>
              </a:rPr>
              <a:t> gan Wiliam, </a:t>
            </a:r>
            <a:r>
              <a:rPr lang="en-GB" sz="2800" dirty="0" err="1">
                <a:solidFill>
                  <a:schemeClr val="bg1"/>
                </a:solidFill>
              </a:rPr>
              <a:t>gwnewch</a:t>
            </a:r>
            <a:r>
              <a:rPr lang="en-GB" sz="2800" dirty="0">
                <a:solidFill>
                  <a:schemeClr val="bg1"/>
                </a:solidFill>
              </a:rPr>
              <a:t> </a:t>
            </a:r>
            <a:r>
              <a:rPr lang="en-GB" sz="2800" dirty="0" err="1">
                <a:solidFill>
                  <a:schemeClr val="bg1"/>
                </a:solidFill>
              </a:rPr>
              <a:t>ddiagram</a:t>
            </a:r>
            <a:r>
              <a:rPr lang="en-GB" sz="2800" dirty="0">
                <a:solidFill>
                  <a:schemeClr val="bg1"/>
                </a:solidFill>
              </a:rPr>
              <a:t> </a:t>
            </a:r>
            <a:r>
              <a:rPr lang="en-GB" sz="2800" dirty="0" err="1">
                <a:solidFill>
                  <a:schemeClr val="bg1"/>
                </a:solidFill>
              </a:rPr>
              <a:t>corryn</a:t>
            </a:r>
            <a:r>
              <a:rPr lang="en-GB" sz="2800" dirty="0">
                <a:solidFill>
                  <a:schemeClr val="bg1"/>
                </a:solidFill>
              </a:rPr>
              <a:t> o </a:t>
            </a:r>
            <a:r>
              <a:rPr lang="en-GB" sz="2800" dirty="0" err="1">
                <a:solidFill>
                  <a:schemeClr val="bg1"/>
                </a:solidFill>
              </a:rPr>
              <a:t>brif</a:t>
            </a:r>
            <a:r>
              <a:rPr lang="en-GB" sz="2800" dirty="0">
                <a:solidFill>
                  <a:schemeClr val="bg1"/>
                </a:solidFill>
              </a:rPr>
              <a:t> egwyddorion </a:t>
            </a:r>
            <a:r>
              <a:rPr lang="en-GB" sz="2800" dirty="0" err="1">
                <a:solidFill>
                  <a:schemeClr val="bg1"/>
                </a:solidFill>
              </a:rPr>
              <a:t>AaGD</a:t>
            </a:r>
            <a:r>
              <a:rPr lang="en-GB" sz="2800" dirty="0">
                <a:solidFill>
                  <a:schemeClr val="bg1"/>
                </a:solidFill>
              </a:rPr>
              <a:t>.</a:t>
            </a:r>
          </a:p>
          <a:p>
            <a:pPr marL="0" indent="0">
              <a:buNone/>
              <a:defRPr/>
            </a:pPr>
            <a:endParaRPr lang="en-GB" dirty="0"/>
          </a:p>
          <a:p>
            <a:pPr>
              <a:defRPr/>
            </a:pPr>
            <a:endParaRPr lang="en-GB" dirty="0"/>
          </a:p>
        </p:txBody>
      </p:sp>
      <p:sp>
        <p:nvSpPr>
          <p:cNvPr id="4" name="Content Placeholder 3"/>
          <p:cNvSpPr>
            <a:spLocks noGrp="1"/>
          </p:cNvSpPr>
          <p:nvPr>
            <p:ph sz="half" idx="2"/>
          </p:nvPr>
        </p:nvSpPr>
        <p:spPr>
          <a:xfrm>
            <a:off x="5373716" y="4520539"/>
            <a:ext cx="4527843" cy="1728192"/>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Autofit/>
          </a:bodyPr>
          <a:lstStyle/>
          <a:p>
            <a:pPr marL="68580" indent="0">
              <a:buNone/>
            </a:pPr>
            <a:r>
              <a:rPr lang="en-GB" sz="2600" dirty="0">
                <a:solidFill>
                  <a:schemeClr val="bg1"/>
                </a:solidFill>
              </a:rPr>
              <a:t>Based on the definitions considered by Wiliam, draw a spider diagram of the key principles of </a:t>
            </a:r>
            <a:r>
              <a:rPr lang="en-GB" sz="2600" dirty="0" err="1">
                <a:solidFill>
                  <a:schemeClr val="bg1"/>
                </a:solidFill>
              </a:rPr>
              <a:t>AfL</a:t>
            </a:r>
            <a:r>
              <a:rPr lang="en-GB" sz="2600" dirty="0">
                <a:solidFill>
                  <a:schemeClr val="bg1"/>
                </a:solidFill>
              </a:rPr>
              <a:t>. </a:t>
            </a:r>
          </a:p>
          <a:p>
            <a:endParaRPr lang="en-GB" sz="3200" dirty="0"/>
          </a:p>
        </p:txBody>
      </p:sp>
      <p:graphicFrame>
        <p:nvGraphicFramePr>
          <p:cNvPr id="2" name="Diagram 1"/>
          <p:cNvGraphicFramePr/>
          <p:nvPr>
            <p:extLst>
              <p:ext uri="{D42A27DB-BD31-4B8C-83A1-F6EECF244321}">
                <p14:modId xmlns:p14="http://schemas.microsoft.com/office/powerpoint/2010/main" val="194927469"/>
              </p:ext>
            </p:extLst>
          </p:nvPr>
        </p:nvGraphicFramePr>
        <p:xfrm>
          <a:off x="4765327" y="1335771"/>
          <a:ext cx="5136232"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55889522"/>
              </p:ext>
            </p:extLst>
          </p:nvPr>
        </p:nvGraphicFramePr>
        <p:xfrm>
          <a:off x="0" y="1129185"/>
          <a:ext cx="513623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ustDataLst>
      <p:tags r:id="rId1"/>
    </p:custDataLst>
    <p:extLst>
      <p:ext uri="{BB962C8B-B14F-4D97-AF65-F5344CB8AC3E}">
        <p14:creationId xmlns:p14="http://schemas.microsoft.com/office/powerpoint/2010/main" val="2316576761"/>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solidFill>
                  <a:schemeClr val="bg1"/>
                </a:solidFill>
              </a:rPr>
              <a:t>Egwyddorion </a:t>
            </a:r>
            <a:r>
              <a:rPr lang="en-GB" altLang="en-US" sz="3600" dirty="0" err="1">
                <a:solidFill>
                  <a:schemeClr val="bg1"/>
                </a:solidFill>
              </a:rPr>
              <a:t>AagD</a:t>
            </a:r>
            <a:br>
              <a:rPr lang="en-GB" altLang="en-US" sz="3600" dirty="0">
                <a:solidFill>
                  <a:schemeClr val="bg1"/>
                </a:solidFill>
              </a:rPr>
            </a:br>
            <a:r>
              <a:rPr lang="en-GB" altLang="en-US" sz="3600" dirty="0">
                <a:solidFill>
                  <a:schemeClr val="bg1"/>
                </a:solidFill>
              </a:rPr>
              <a:t>Key Principles of </a:t>
            </a:r>
            <a:r>
              <a:rPr lang="en-GB" altLang="en-US" sz="3600" dirty="0" err="1">
                <a:solidFill>
                  <a:schemeClr val="bg1"/>
                </a:solidFill>
              </a:rPr>
              <a:t>AfL</a:t>
            </a:r>
            <a:endParaRPr lang="en-GB" altLang="en-US" sz="3600" dirty="0">
              <a:solidFill>
                <a:schemeClr val="bg1"/>
              </a:solidFill>
            </a:endParaRPr>
          </a:p>
        </p:txBody>
      </p:sp>
      <p:sp>
        <p:nvSpPr>
          <p:cNvPr id="9" name="Oval 8"/>
          <p:cNvSpPr/>
          <p:nvPr/>
        </p:nvSpPr>
        <p:spPr>
          <a:xfrm>
            <a:off x="1415480" y="2988022"/>
            <a:ext cx="3887986" cy="2147986"/>
          </a:xfrm>
          <a:prstGeom prst="ellipse">
            <a:avLst/>
          </a:prstGeom>
          <a:solidFill>
            <a:schemeClr val="tx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yn </a:t>
            </a:r>
            <a:r>
              <a:rPr lang="en-GB" sz="2400" dirty="0" err="1">
                <a:solidFill>
                  <a:srgbClr val="FFFF00"/>
                </a:solidFill>
              </a:rPr>
              <a:t>ffurfiannol</a:t>
            </a:r>
            <a:r>
              <a:rPr lang="en-GB" sz="2400" dirty="0">
                <a:solidFill>
                  <a:srgbClr val="FFFF00"/>
                </a:solidFill>
              </a:rPr>
              <a:t> </a:t>
            </a: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a:solidFill>
            <a:schemeClr val="tx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a:solidFill>
                  <a:srgbClr val="FFFF00"/>
                </a:solidFill>
              </a:rPr>
              <a:t>Amcanion</a:t>
            </a:r>
            <a:r>
              <a:rPr lang="en-GB" sz="2000" dirty="0">
                <a:solidFill>
                  <a:srgbClr val="FFFF00"/>
                </a:solidFill>
              </a:rPr>
              <a:t> 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a:solidFill>
            <a:schemeClr val="tx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a:solidFill>
            <a:schemeClr val="tx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a:solidFill>
            <a:schemeClr val="tx1"/>
          </a:solidFill>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solidFill>
                  <a:schemeClr val="bg1"/>
                </a:solidFill>
              </a:rPr>
              <a:t>Beth </a:t>
            </a:r>
            <a:r>
              <a:rPr lang="en-GB" altLang="en-US" dirty="0" err="1">
                <a:solidFill>
                  <a:schemeClr val="bg1"/>
                </a:solidFill>
              </a:rPr>
              <a:t>mae</a:t>
            </a:r>
            <a:r>
              <a:rPr lang="en-GB" altLang="en-US" dirty="0">
                <a:solidFill>
                  <a:schemeClr val="bg1"/>
                </a:solidFill>
              </a:rPr>
              <a:t> hyn yn edrych fel…</a:t>
            </a:r>
            <a:endParaRPr lang="en-GB" dirty="0">
              <a:solidFill>
                <a:schemeClr val="bg1"/>
              </a:solidFill>
            </a:endParaRPr>
          </a:p>
        </p:txBody>
      </p:sp>
      <p:sp>
        <p:nvSpPr>
          <p:cNvPr id="5" name="Content Placeholder 4"/>
          <p:cNvSpPr>
            <a:spLocks noGrp="1"/>
          </p:cNvSpPr>
          <p:nvPr>
            <p:ph idx="1"/>
          </p:nvPr>
        </p:nvSpPr>
        <p:spPr>
          <a:xfrm>
            <a:off x="589281" y="1659363"/>
            <a:ext cx="8596668" cy="3461278"/>
          </a:xfrm>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solidFill>
                  <a:schemeClr val="bg1"/>
                </a:solidFill>
              </a:rPr>
              <a:t>Ystyriwch</a:t>
            </a:r>
            <a:r>
              <a:rPr lang="en-GB" b="1" dirty="0">
                <a:solidFill>
                  <a:schemeClr val="bg1"/>
                </a:solidFill>
              </a:rPr>
              <a:t> y </a:t>
            </a:r>
            <a:r>
              <a:rPr lang="en-GB" b="1" dirty="0" err="1">
                <a:solidFill>
                  <a:schemeClr val="bg1"/>
                </a:solidFill>
              </a:rPr>
              <a:t>pum</a:t>
            </a:r>
            <a:r>
              <a:rPr lang="en-GB" b="1" dirty="0">
                <a:solidFill>
                  <a:schemeClr val="bg1"/>
                </a:solidFill>
              </a:rPr>
              <a:t> </a:t>
            </a:r>
            <a:r>
              <a:rPr lang="en-GB" b="1" dirty="0" err="1">
                <a:solidFill>
                  <a:schemeClr val="bg1"/>
                </a:solidFill>
              </a:rPr>
              <a:t>egwyddor</a:t>
            </a:r>
            <a:r>
              <a:rPr lang="en-GB" b="1" dirty="0">
                <a:solidFill>
                  <a:schemeClr val="bg1"/>
                </a:solidFill>
              </a:rPr>
              <a:t> </a:t>
            </a:r>
            <a:r>
              <a:rPr lang="en-GB" b="1" dirty="0" err="1">
                <a:solidFill>
                  <a:schemeClr val="bg1"/>
                </a:solidFill>
              </a:rPr>
              <a:t>canlynol</a:t>
            </a:r>
            <a:r>
              <a:rPr lang="en-GB" b="1" dirty="0">
                <a:solidFill>
                  <a:schemeClr val="bg1"/>
                </a:solidFill>
              </a:rPr>
              <a:t>.</a:t>
            </a:r>
          </a:p>
          <a:p>
            <a:pPr marL="0" indent="0">
              <a:buNone/>
              <a:defRPr/>
            </a:pPr>
            <a:r>
              <a:rPr lang="en-GB" b="1" dirty="0" err="1">
                <a:solidFill>
                  <a:schemeClr val="bg1"/>
                </a:solidFill>
              </a:rPr>
              <a:t>Disgrifiwch</a:t>
            </a:r>
            <a:r>
              <a:rPr lang="en-GB" b="1" dirty="0">
                <a:solidFill>
                  <a:schemeClr val="bg1"/>
                </a:solidFill>
              </a:rPr>
              <a:t> </a:t>
            </a:r>
            <a:r>
              <a:rPr lang="en-GB" b="1" dirty="0" err="1">
                <a:solidFill>
                  <a:schemeClr val="bg1"/>
                </a:solidFill>
              </a:rPr>
              <a:t>sut</a:t>
            </a:r>
            <a:r>
              <a:rPr lang="en-GB" b="1" dirty="0">
                <a:solidFill>
                  <a:schemeClr val="bg1"/>
                </a:solidFill>
              </a:rPr>
              <a:t> </a:t>
            </a:r>
            <a:r>
              <a:rPr lang="en-GB" b="1" dirty="0" err="1">
                <a:solidFill>
                  <a:schemeClr val="bg1"/>
                </a:solidFill>
              </a:rPr>
              <a:t>gallai</a:t>
            </a:r>
            <a:r>
              <a:rPr lang="en-GB" b="1" dirty="0">
                <a:solidFill>
                  <a:schemeClr val="bg1"/>
                </a:solidFill>
              </a:rPr>
              <a:t> </a:t>
            </a:r>
            <a:r>
              <a:rPr lang="en-GB" b="1" dirty="0" err="1">
                <a:solidFill>
                  <a:schemeClr val="bg1"/>
                </a:solidFill>
              </a:rPr>
              <a:t>hyn</a:t>
            </a:r>
            <a:r>
              <a:rPr lang="en-GB" b="1" dirty="0">
                <a:solidFill>
                  <a:schemeClr val="bg1"/>
                </a:solidFill>
              </a:rPr>
              <a:t> </a:t>
            </a:r>
            <a:r>
              <a:rPr lang="en-GB" b="1" dirty="0" err="1">
                <a:solidFill>
                  <a:schemeClr val="bg1"/>
                </a:solidFill>
              </a:rPr>
              <a:t>edrych</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ymarferol</a:t>
            </a:r>
            <a:r>
              <a:rPr lang="en-GB" b="1" dirty="0">
                <a:solidFill>
                  <a:schemeClr val="bg1"/>
                </a:solidFill>
              </a:rPr>
              <a:t>:</a:t>
            </a:r>
          </a:p>
          <a:p>
            <a:pPr>
              <a:defRPr/>
            </a:pPr>
            <a:r>
              <a:rPr lang="en-GB" dirty="0" err="1">
                <a:solidFill>
                  <a:schemeClr val="bg1"/>
                </a:solidFill>
              </a:rPr>
              <a:t>darparu</a:t>
            </a:r>
            <a:r>
              <a:rPr lang="en-GB" dirty="0">
                <a:solidFill>
                  <a:schemeClr val="bg1"/>
                </a:solidFill>
              </a:rPr>
              <a:t> </a:t>
            </a:r>
            <a:r>
              <a:rPr lang="en-GB" dirty="0" err="1">
                <a:solidFill>
                  <a:schemeClr val="bg1"/>
                </a:solidFill>
              </a:rPr>
              <a:t>adborth</a:t>
            </a:r>
            <a:r>
              <a:rPr lang="en-GB" dirty="0">
                <a:solidFill>
                  <a:schemeClr val="bg1"/>
                </a:solidFill>
              </a:rPr>
              <a:t> </a:t>
            </a:r>
            <a:r>
              <a:rPr lang="en-GB" dirty="0" err="1">
                <a:solidFill>
                  <a:schemeClr val="bg1"/>
                </a:solidFill>
              </a:rPr>
              <a:t>effeithiol</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ddisgyblion</a:t>
            </a:r>
            <a:r>
              <a:rPr lang="en-GB" dirty="0">
                <a:solidFill>
                  <a:schemeClr val="bg1"/>
                </a:solidFill>
              </a:rPr>
              <a:t>;</a:t>
            </a:r>
          </a:p>
          <a:p>
            <a:pPr>
              <a:defRPr/>
            </a:pPr>
            <a:r>
              <a:rPr lang="en-GB" dirty="0">
                <a:solidFill>
                  <a:schemeClr val="bg1"/>
                </a:solidFill>
              </a:rPr>
              <a:t>cynnwys disgyblion yn </a:t>
            </a:r>
            <a:r>
              <a:rPr lang="en-GB" dirty="0" err="1">
                <a:solidFill>
                  <a:schemeClr val="bg1"/>
                </a:solidFill>
              </a:rPr>
              <a:t>weithredol</a:t>
            </a:r>
            <a:r>
              <a:rPr lang="en-GB" dirty="0">
                <a:solidFill>
                  <a:schemeClr val="bg1"/>
                </a:solidFill>
              </a:rPr>
              <a:t> yn </a:t>
            </a:r>
            <a:r>
              <a:rPr lang="en-GB" dirty="0" err="1">
                <a:solidFill>
                  <a:schemeClr val="bg1"/>
                </a:solidFill>
              </a:rPr>
              <a:t>eu</a:t>
            </a:r>
            <a:r>
              <a:rPr lang="en-GB" dirty="0">
                <a:solidFill>
                  <a:schemeClr val="bg1"/>
                </a:solidFill>
              </a:rPr>
              <a:t> dysgu </a:t>
            </a:r>
            <a:r>
              <a:rPr lang="en-GB" dirty="0" err="1">
                <a:solidFill>
                  <a:schemeClr val="bg1"/>
                </a:solidFill>
              </a:rPr>
              <a:t>eu</a:t>
            </a:r>
            <a:r>
              <a:rPr lang="en-GB" dirty="0">
                <a:solidFill>
                  <a:schemeClr val="bg1"/>
                </a:solidFill>
              </a:rPr>
              <a:t> </a:t>
            </a:r>
            <a:r>
              <a:rPr lang="en-GB" dirty="0" err="1">
                <a:solidFill>
                  <a:schemeClr val="bg1"/>
                </a:solidFill>
              </a:rPr>
              <a:t>hun</a:t>
            </a:r>
            <a:r>
              <a:rPr lang="en-GB" dirty="0">
                <a:solidFill>
                  <a:schemeClr val="bg1"/>
                </a:solidFill>
              </a:rPr>
              <a:t>;</a:t>
            </a:r>
          </a:p>
          <a:p>
            <a:pPr>
              <a:defRPr/>
            </a:pPr>
            <a:r>
              <a:rPr lang="en-GB" dirty="0" err="1">
                <a:solidFill>
                  <a:schemeClr val="bg1"/>
                </a:solidFill>
              </a:rPr>
              <a:t>addasu’r</a:t>
            </a:r>
            <a:r>
              <a:rPr lang="en-GB" dirty="0">
                <a:solidFill>
                  <a:schemeClr val="bg1"/>
                </a:solidFill>
              </a:rPr>
              <a:t> </a:t>
            </a:r>
            <a:r>
              <a:rPr lang="en-GB" dirty="0" err="1">
                <a:solidFill>
                  <a:schemeClr val="bg1"/>
                </a:solidFill>
              </a:rPr>
              <a:t>addysgu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gymryd</a:t>
            </a:r>
            <a:r>
              <a:rPr lang="en-GB" dirty="0">
                <a:solidFill>
                  <a:schemeClr val="bg1"/>
                </a:solidFill>
              </a:rPr>
              <a:t> </a:t>
            </a:r>
            <a:r>
              <a:rPr lang="en-GB" dirty="0" err="1">
                <a:solidFill>
                  <a:schemeClr val="bg1"/>
                </a:solidFill>
              </a:rPr>
              <a:t>i</a:t>
            </a:r>
            <a:r>
              <a:rPr lang="en-GB" dirty="0">
                <a:solidFill>
                  <a:schemeClr val="bg1"/>
                </a:solidFill>
              </a:rPr>
              <a:t> ystyriaeth </a:t>
            </a:r>
            <a:r>
              <a:rPr lang="en-GB" dirty="0" err="1">
                <a:solidFill>
                  <a:schemeClr val="bg1"/>
                </a:solidFill>
              </a:rPr>
              <a:t>ganlyniadau</a:t>
            </a:r>
            <a:r>
              <a:rPr lang="en-GB" dirty="0">
                <a:solidFill>
                  <a:schemeClr val="bg1"/>
                </a:solidFill>
              </a:rPr>
              <a:t> asesu;</a:t>
            </a:r>
          </a:p>
          <a:p>
            <a:pPr>
              <a:defRPr/>
            </a:pPr>
            <a:r>
              <a:rPr lang="en-GB" dirty="0" err="1">
                <a:solidFill>
                  <a:schemeClr val="bg1"/>
                </a:solidFill>
              </a:rPr>
              <a:t>adnabod</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effaith</a:t>
            </a:r>
            <a:r>
              <a:rPr lang="en-GB" dirty="0">
                <a:solidFill>
                  <a:schemeClr val="bg1"/>
                </a:solidFill>
              </a:rPr>
              <a:t> </a:t>
            </a:r>
            <a:r>
              <a:rPr lang="en-GB" dirty="0" err="1">
                <a:solidFill>
                  <a:schemeClr val="bg1"/>
                </a:solidFill>
              </a:rPr>
              <a:t>enfawr</a:t>
            </a:r>
            <a:r>
              <a:rPr lang="en-GB" dirty="0">
                <a:solidFill>
                  <a:schemeClr val="bg1"/>
                </a:solidFill>
              </a:rPr>
              <a:t> </a:t>
            </a:r>
            <a:r>
              <a:rPr lang="en-GB" dirty="0" err="1">
                <a:solidFill>
                  <a:schemeClr val="bg1"/>
                </a:solidFill>
              </a:rPr>
              <a:t>mae</a:t>
            </a:r>
            <a:r>
              <a:rPr lang="en-GB" dirty="0">
                <a:solidFill>
                  <a:schemeClr val="bg1"/>
                </a:solidFill>
              </a:rPr>
              <a:t> asesu yn ei </a:t>
            </a:r>
            <a:r>
              <a:rPr lang="en-GB" dirty="0" err="1">
                <a:solidFill>
                  <a:schemeClr val="bg1"/>
                </a:solidFill>
              </a:rPr>
              <a:t>gael</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ysgogiad</a:t>
            </a:r>
            <a:r>
              <a:rPr lang="en-GB" dirty="0">
                <a:solidFill>
                  <a:schemeClr val="bg1"/>
                </a:solidFill>
              </a:rPr>
              <a:t> a </a:t>
            </a:r>
            <a:r>
              <a:rPr lang="en-GB" dirty="0" err="1">
                <a:solidFill>
                  <a:schemeClr val="bg1"/>
                </a:solidFill>
              </a:rPr>
              <a:t>hunan-hyder</a:t>
            </a:r>
            <a:r>
              <a:rPr lang="en-GB" dirty="0">
                <a:solidFill>
                  <a:schemeClr val="bg1"/>
                </a:solidFill>
              </a:rPr>
              <a:t> disgyblion, </a:t>
            </a:r>
            <a:r>
              <a:rPr lang="en-GB" dirty="0" err="1">
                <a:solidFill>
                  <a:schemeClr val="bg1"/>
                </a:solidFill>
              </a:rPr>
              <a:t>ffactorau</a:t>
            </a:r>
            <a:r>
              <a:rPr lang="en-GB" dirty="0">
                <a:solidFill>
                  <a:schemeClr val="bg1"/>
                </a:solidFill>
              </a:rPr>
              <a:t> </a:t>
            </a:r>
            <a:r>
              <a:rPr lang="en-GB" dirty="0" err="1">
                <a:solidFill>
                  <a:schemeClr val="bg1"/>
                </a:solidFill>
              </a:rPr>
              <a:t>allweddol</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a:t>
            </a:r>
          </a:p>
          <a:p>
            <a:pPr>
              <a:defRPr/>
            </a:pPr>
            <a:r>
              <a:rPr lang="en-GB" dirty="0" err="1">
                <a:solidFill>
                  <a:schemeClr val="bg1"/>
                </a:solidFill>
              </a:rPr>
              <a:t>ysytried</a:t>
            </a:r>
            <a:r>
              <a:rPr lang="en-GB" dirty="0">
                <a:solidFill>
                  <a:schemeClr val="bg1"/>
                </a:solidFill>
              </a:rPr>
              <a:t> </a:t>
            </a:r>
            <a:r>
              <a:rPr lang="en-GB" dirty="0" err="1">
                <a:solidFill>
                  <a:schemeClr val="bg1"/>
                </a:solidFill>
              </a:rPr>
              <a:t>yr</a:t>
            </a:r>
            <a:r>
              <a:rPr lang="en-GB" dirty="0">
                <a:solidFill>
                  <a:schemeClr val="bg1"/>
                </a:solidFill>
              </a:rPr>
              <a:t> angen </a:t>
            </a:r>
            <a:r>
              <a:rPr lang="en-GB" dirty="0" err="1">
                <a:solidFill>
                  <a:schemeClr val="bg1"/>
                </a:solidFill>
              </a:rPr>
              <a:t>i</a:t>
            </a:r>
            <a:r>
              <a:rPr lang="en-GB" dirty="0">
                <a:solidFill>
                  <a:schemeClr val="bg1"/>
                </a:solidFill>
              </a:rPr>
              <a:t> </a:t>
            </a:r>
            <a:r>
              <a:rPr lang="en-GB" dirty="0" err="1">
                <a:solidFill>
                  <a:schemeClr val="bg1"/>
                </a:solidFill>
              </a:rPr>
              <a:t>ddisgyblion</a:t>
            </a:r>
            <a:r>
              <a:rPr lang="en-GB" dirty="0">
                <a:solidFill>
                  <a:schemeClr val="bg1"/>
                </a:solidFill>
              </a:rPr>
              <a:t> </a:t>
            </a:r>
            <a:r>
              <a:rPr lang="en-GB" dirty="0" err="1">
                <a:solidFill>
                  <a:schemeClr val="bg1"/>
                </a:solidFill>
              </a:rPr>
              <a:t>allu</a:t>
            </a:r>
            <a:r>
              <a:rPr lang="en-GB" dirty="0">
                <a:solidFill>
                  <a:schemeClr val="bg1"/>
                </a:solidFill>
              </a:rPr>
              <a:t> asesu </a:t>
            </a:r>
            <a:r>
              <a:rPr lang="en-GB" dirty="0" err="1">
                <a:solidFill>
                  <a:schemeClr val="bg1"/>
                </a:solidFill>
              </a:rPr>
              <a:t>eu</a:t>
            </a:r>
            <a:r>
              <a:rPr lang="en-GB" dirty="0">
                <a:solidFill>
                  <a:schemeClr val="bg1"/>
                </a:solidFill>
              </a:rPr>
              <a:t> </a:t>
            </a:r>
            <a:r>
              <a:rPr lang="en-GB" dirty="0" err="1">
                <a:solidFill>
                  <a:schemeClr val="bg1"/>
                </a:solidFill>
              </a:rPr>
              <a:t>hunain</a:t>
            </a:r>
            <a:r>
              <a:rPr lang="en-GB" dirty="0">
                <a:solidFill>
                  <a:schemeClr val="bg1"/>
                </a:solidFill>
              </a:rPr>
              <a:t> ac </a:t>
            </a:r>
            <a:r>
              <a:rPr lang="en-GB" dirty="0" err="1">
                <a:solidFill>
                  <a:schemeClr val="bg1"/>
                </a:solidFill>
              </a:rPr>
              <a:t>i</a:t>
            </a:r>
            <a:r>
              <a:rPr lang="en-GB" dirty="0">
                <a:solidFill>
                  <a:schemeClr val="bg1"/>
                </a:solidFill>
              </a:rPr>
              <a:t> </a:t>
            </a:r>
            <a:r>
              <a:rPr lang="en-GB" dirty="0" err="1">
                <a:solidFill>
                  <a:schemeClr val="bg1"/>
                </a:solidFill>
              </a:rPr>
              <a:t>ddeall</a:t>
            </a:r>
            <a:r>
              <a:rPr lang="en-GB" dirty="0">
                <a:solidFill>
                  <a:schemeClr val="bg1"/>
                </a:solidFill>
              </a:rPr>
              <a:t> sut </a:t>
            </a:r>
            <a:r>
              <a:rPr lang="en-GB" dirty="0" err="1">
                <a:solidFill>
                  <a:schemeClr val="bg1"/>
                </a:solidFill>
              </a:rPr>
              <a:t>i</a:t>
            </a:r>
            <a:r>
              <a:rPr lang="en-GB" dirty="0">
                <a:solidFill>
                  <a:schemeClr val="bg1"/>
                </a:solidFill>
              </a:rPr>
              <a:t> </a:t>
            </a:r>
            <a:r>
              <a:rPr lang="en-GB" dirty="0" err="1">
                <a:solidFill>
                  <a:schemeClr val="bg1"/>
                </a:solidFill>
              </a:rPr>
              <a:t>wella</a:t>
            </a:r>
            <a:r>
              <a:rPr lang="en-GB" dirty="0">
                <a:solidFill>
                  <a:schemeClr val="bg1"/>
                </a:solidFill>
              </a:rPr>
              <a:t>.</a:t>
            </a:r>
          </a:p>
        </p:txBody>
      </p:sp>
    </p:spTree>
    <p:extLst>
      <p:ext uri="{BB962C8B-B14F-4D97-AF65-F5344CB8AC3E}">
        <p14:creationId xmlns:p14="http://schemas.microsoft.com/office/powerpoint/2010/main" val="2905668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br>
              <a:rPr lang="en-GB" sz="3600" dirty="0"/>
            </a:b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solidFill>
                  <a:schemeClr val="bg1"/>
                </a:solidFill>
              </a:rPr>
              <a:t>Look at the five principles below. Describe what this might look like in practice:</a:t>
            </a:r>
            <a:endParaRPr lang="en-US" altLang="en-US" sz="2400" b="1" dirty="0">
              <a:solidFill>
                <a:schemeClr val="bg1"/>
              </a:solidFill>
            </a:endParaRPr>
          </a:p>
          <a:p>
            <a:pPr>
              <a:defRPr/>
            </a:pPr>
            <a:r>
              <a:rPr lang="en-GB" sz="2400" dirty="0">
                <a:solidFill>
                  <a:schemeClr val="bg1"/>
                </a:solidFill>
              </a:rPr>
              <a:t>providing effective feedback to pupils;</a:t>
            </a:r>
          </a:p>
          <a:p>
            <a:pPr>
              <a:defRPr/>
            </a:pPr>
            <a:r>
              <a:rPr lang="en-GB" sz="2400" dirty="0">
                <a:solidFill>
                  <a:schemeClr val="bg1"/>
                </a:solidFill>
              </a:rPr>
              <a:t>actively involving pupils in their own learning;</a:t>
            </a:r>
          </a:p>
          <a:p>
            <a:pPr>
              <a:defRPr/>
            </a:pPr>
            <a:r>
              <a:rPr lang="en-GB" sz="2400" dirty="0">
                <a:solidFill>
                  <a:schemeClr val="bg1"/>
                </a:solidFill>
              </a:rPr>
              <a:t>adjusting teaching to take account of the results of assessment;</a:t>
            </a:r>
          </a:p>
          <a:p>
            <a:pPr>
              <a:defRPr/>
            </a:pPr>
            <a:r>
              <a:rPr lang="en-GB" sz="2400" dirty="0">
                <a:solidFill>
                  <a:schemeClr val="bg1"/>
                </a:solidFill>
              </a:rPr>
              <a:t>recognising the profound influence assessment has on the motivation and self-esteem of pupils, both of which are crucial to learning;</a:t>
            </a:r>
          </a:p>
          <a:p>
            <a:pPr>
              <a:defRPr/>
            </a:pPr>
            <a:r>
              <a:rPr lang="en-GB" sz="2400" dirty="0">
                <a:solidFill>
                  <a:schemeClr val="bg1"/>
                </a:solidFill>
              </a:rPr>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solidFill>
                  <a:schemeClr val="bg1"/>
                </a:solidFill>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r>
              <a:rPr lang="en-GB" altLang="en-US" dirty="0" err="1"/>
              <a:t>Asesu</a:t>
            </a:r>
            <a:r>
              <a:rPr lang="en-GB" altLang="en-US" dirty="0"/>
              <a:t> </a:t>
            </a:r>
            <a:r>
              <a:rPr lang="en-GB" altLang="en-US" dirty="0" err="1"/>
              <a:t>Ffurfiannol</a:t>
            </a:r>
            <a:br>
              <a:rPr lang="en-GB" altLang="en-US" dirty="0"/>
            </a:br>
            <a:r>
              <a:rPr lang="en-GB" altLang="en-US" dirty="0"/>
              <a:t>Formative Assessment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GB" sz="2400" dirty="0"/>
              <a:t>Mae’r pump </a:t>
            </a:r>
            <a:r>
              <a:rPr lang="en-GB" sz="2400" dirty="0" err="1"/>
              <a:t>egwyddor</a:t>
            </a:r>
            <a:r>
              <a:rPr lang="en-GB" sz="2400" dirty="0"/>
              <a:t> </a:t>
            </a:r>
            <a:r>
              <a:rPr lang="en-GB" sz="2400" dirty="0" err="1"/>
              <a:t>rydym</a:t>
            </a:r>
            <a:r>
              <a:rPr lang="en-GB" sz="2400" dirty="0"/>
              <a:t> newydd </a:t>
            </a:r>
            <a:r>
              <a:rPr lang="en-GB" sz="2400" dirty="0" err="1"/>
              <a:t>ystyried</a:t>
            </a:r>
            <a:r>
              <a:rPr lang="en-GB" sz="2400" dirty="0"/>
              <a:t> yn </a:t>
            </a:r>
            <a:r>
              <a:rPr lang="en-GB" sz="2400" dirty="0" err="1"/>
              <a:t>rhan</a:t>
            </a:r>
            <a:r>
              <a:rPr lang="en-GB" sz="2400" dirty="0"/>
              <a:t> o’r gwaith </a:t>
            </a:r>
            <a:r>
              <a:rPr lang="en-GB" sz="2400" dirty="0" err="1"/>
              <a:t>pwysig</a:t>
            </a:r>
            <a:r>
              <a:rPr lang="en-GB" sz="2400" dirty="0"/>
              <a:t> ‘Inside the Black Box’   </a:t>
            </a:r>
            <a:r>
              <a:rPr lang="en-GB" sz="1600" b="1" dirty="0"/>
              <a:t>(Black a Wiliam, 1998)</a:t>
            </a:r>
          </a:p>
          <a:p>
            <a:pPr>
              <a:defRPr/>
            </a:pPr>
            <a:r>
              <a:rPr lang="en-GB" sz="2400" dirty="0" err="1"/>
              <a:t>Gwyliwch</a:t>
            </a:r>
            <a:r>
              <a:rPr lang="en-GB" sz="2400" dirty="0"/>
              <a:t> y </a:t>
            </a:r>
            <a:r>
              <a:rPr lang="en-GB" sz="2400" dirty="0" err="1"/>
              <a:t>ddau</a:t>
            </a:r>
            <a:r>
              <a:rPr lang="en-GB" sz="2400" dirty="0"/>
              <a:t> </a:t>
            </a:r>
            <a:r>
              <a:rPr lang="en-GB" sz="2400" dirty="0" err="1"/>
              <a:t>fideo</a:t>
            </a:r>
            <a:r>
              <a:rPr lang="en-GB" sz="2400" dirty="0"/>
              <a:t> </a:t>
            </a:r>
            <a:r>
              <a:rPr lang="en-GB" sz="2400" dirty="0" err="1"/>
              <a:t>byr</a:t>
            </a:r>
            <a:r>
              <a:rPr lang="en-GB" sz="2400" dirty="0"/>
              <a:t> yma. </a:t>
            </a:r>
            <a:r>
              <a:rPr lang="en-GB" sz="2400" dirty="0" err="1"/>
              <a:t>Gwnewch</a:t>
            </a:r>
            <a:r>
              <a:rPr lang="en-GB" sz="2400" dirty="0"/>
              <a:t> </a:t>
            </a:r>
            <a:r>
              <a:rPr lang="en-GB" sz="2400" dirty="0" err="1"/>
              <a:t>nodiadau</a:t>
            </a:r>
            <a:r>
              <a:rPr lang="en-GB" sz="2400" dirty="0"/>
              <a:t> wrth </a:t>
            </a:r>
            <a:r>
              <a:rPr lang="en-GB" sz="2400" dirty="0" err="1"/>
              <a:t>wylio</a:t>
            </a:r>
            <a:endParaRPr lang="en-GB" sz="2400" dirty="0"/>
          </a:p>
          <a:p>
            <a:pPr>
              <a:defRPr/>
            </a:pPr>
            <a:r>
              <a:rPr lang="en-GB" sz="2400" dirty="0"/>
              <a:t>Beth </a:t>
            </a:r>
            <a:r>
              <a:rPr lang="en-GB" sz="2400" dirty="0" err="1"/>
              <a:t>yw’r</a:t>
            </a:r>
            <a:r>
              <a:rPr lang="en-GB" sz="2400" dirty="0"/>
              <a:t> </a:t>
            </a:r>
            <a:r>
              <a:rPr lang="en-GB" sz="2400" dirty="0" err="1"/>
              <a:t>prif</a:t>
            </a:r>
            <a:r>
              <a:rPr lang="en-GB" sz="2400" dirty="0"/>
              <a:t> </a:t>
            </a:r>
            <a:r>
              <a:rPr lang="en-GB" sz="2400" dirty="0" err="1"/>
              <a:t>bwyntiau</a:t>
            </a:r>
            <a:r>
              <a:rPr lang="en-GB" sz="2400"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55000" lnSpcReduction="20000"/>
          </a:bodyPr>
          <a:lstStyle/>
          <a:p>
            <a:pPr>
              <a:buFont typeface="Arial" panose="020B0604020202020204" pitchFamily="34" charset="0"/>
              <a:buChar char="•"/>
              <a:defRPr/>
            </a:pPr>
            <a:r>
              <a:rPr lang="en-GB" sz="4500" dirty="0"/>
              <a:t>The five principles we have just looked at form part of the seminal work </a:t>
            </a:r>
            <a:r>
              <a:rPr lang="en-GB" sz="4500" i="1" dirty="0"/>
              <a:t>Inside the Black Box. </a:t>
            </a:r>
            <a:r>
              <a:rPr lang="en-GB" sz="2900" b="1" i="1" dirty="0"/>
              <a:t>(Black and Wiliam, 1998)</a:t>
            </a:r>
          </a:p>
          <a:p>
            <a:pPr indent="-342900">
              <a:defRPr/>
            </a:pPr>
            <a:r>
              <a:rPr lang="en-GB" sz="4500" i="1" dirty="0"/>
              <a:t>Watch the two short videos below. Make notes as you watch. </a:t>
            </a:r>
          </a:p>
          <a:p>
            <a:pPr>
              <a:defRPr/>
            </a:pPr>
            <a:r>
              <a:rPr lang="en-GB" sz="2000" dirty="0">
                <a:hlinkClick r:id="rId4"/>
              </a:rPr>
              <a:t>https://www.youtube.com/watch?v=sYdVe5O7KBE </a:t>
            </a:r>
            <a:r>
              <a:rPr lang="en-GB" sz="2000" dirty="0">
                <a:hlinkClick r:id="rId5"/>
              </a:rPr>
              <a:t>https://www.youtube.com/watch?v=n7Ox5aoZ4ww </a:t>
            </a:r>
            <a:endParaRPr lang="en-GB" sz="2000" dirty="0"/>
          </a:p>
          <a:p>
            <a:pPr>
              <a:defRPr/>
            </a:pPr>
            <a:r>
              <a:rPr lang="en-US" sz="4400" dirty="0"/>
              <a:t>What are the main points?</a:t>
            </a:r>
          </a:p>
          <a:p>
            <a:pPr>
              <a:buNone/>
              <a:defRPr/>
            </a:pPr>
            <a:endParaRPr lang="en-GB" i="1" dirty="0"/>
          </a:p>
          <a:p>
            <a:endParaRPr lang="en-GB" dirty="0"/>
          </a:p>
        </p:txBody>
      </p:sp>
    </p:spTree>
    <p:custDataLst>
      <p:tags r:id="rId1"/>
    </p:custDataLst>
    <p:extLst>
      <p:ext uri="{BB962C8B-B14F-4D97-AF65-F5344CB8AC3E}">
        <p14:creationId xmlns:p14="http://schemas.microsoft.com/office/powerpoint/2010/main" val="3554915573"/>
      </p:ext>
    </p:extLst>
  </p:cSld>
  <p:clrMapOvr>
    <a:masterClrMapping/>
  </p:clrMapOvr>
  <p:transition spd="slow" advTm="26467"/>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GB" altLang="en-US" dirty="0">
                <a:solidFill>
                  <a:schemeClr val="bg1"/>
                </a:solidFill>
              </a:rPr>
              <a:t>Beth </a:t>
            </a:r>
            <a:r>
              <a:rPr lang="en-GB" altLang="en-US" dirty="0" err="1">
                <a:solidFill>
                  <a:schemeClr val="bg1"/>
                </a:solidFill>
              </a:rPr>
              <a:t>mae’n</a:t>
            </a:r>
            <a:r>
              <a:rPr lang="en-GB" altLang="en-US" dirty="0">
                <a:solidFill>
                  <a:schemeClr val="bg1"/>
                </a:solidFill>
              </a:rPr>
              <a:t> ei </a:t>
            </a:r>
            <a:r>
              <a:rPr lang="en-GB" altLang="en-US" dirty="0" err="1">
                <a:solidFill>
                  <a:schemeClr val="bg1"/>
                </a:solidFill>
              </a:rPr>
              <a:t>olygu</a:t>
            </a:r>
            <a:r>
              <a:rPr lang="en-GB" altLang="en-US" dirty="0">
                <a:solidFill>
                  <a:schemeClr val="bg1"/>
                </a:solidFill>
              </a:rPr>
              <a:t> </a:t>
            </a:r>
            <a:r>
              <a:rPr lang="en-GB" altLang="en-US" dirty="0" err="1">
                <a:solidFill>
                  <a:schemeClr val="bg1"/>
                </a:solidFill>
              </a:rPr>
              <a:t>i</a:t>
            </a:r>
            <a:r>
              <a:rPr lang="en-GB" altLang="en-US" dirty="0">
                <a:solidFill>
                  <a:schemeClr val="bg1"/>
                </a:solidFill>
              </a:rPr>
              <a:t> </a:t>
            </a:r>
            <a:r>
              <a:rPr lang="en-GB" altLang="en-US" dirty="0" err="1">
                <a:solidFill>
                  <a:schemeClr val="bg1"/>
                </a:solidFill>
              </a:rPr>
              <a:t>ddeall</a:t>
            </a:r>
            <a:r>
              <a:rPr lang="en-GB" altLang="en-US" dirty="0">
                <a:solidFill>
                  <a:schemeClr val="bg1"/>
                </a:solidFill>
              </a:rPr>
              <a:t> </a:t>
            </a:r>
            <a:r>
              <a:rPr lang="en-GB" altLang="en-US" dirty="0" err="1">
                <a:solidFill>
                  <a:schemeClr val="bg1"/>
                </a:solidFill>
              </a:rPr>
              <a:t>rhywbeth</a:t>
            </a:r>
            <a:r>
              <a:rPr lang="en-GB" altLang="en-US" dirty="0">
                <a:solidFill>
                  <a:schemeClr val="bg1"/>
                </a:solidFill>
              </a:rPr>
              <a:t>?</a:t>
            </a:r>
            <a:br>
              <a:rPr lang="en-GB" altLang="en-US" dirty="0">
                <a:solidFill>
                  <a:schemeClr val="bg1"/>
                </a:solidFill>
              </a:rPr>
            </a:br>
            <a:r>
              <a:rPr lang="en-GB" altLang="en-US" dirty="0">
                <a:solidFill>
                  <a:schemeClr val="bg1"/>
                </a:solidFill>
              </a:rPr>
              <a:t>What does it mean to understand something? </a:t>
            </a:r>
          </a:p>
        </p:txBody>
      </p:sp>
      <p:sp>
        <p:nvSpPr>
          <p:cNvPr id="4" name="Content Placeholder 3"/>
          <p:cNvSpPr>
            <a:spLocks noGrp="1"/>
          </p:cNvSpPr>
          <p:nvPr>
            <p:ph sz="half" idx="1"/>
          </p:nvPr>
        </p:nvSpPr>
        <p:spPr/>
        <p:txBody>
          <a:bodyPr>
            <a:normAutofit fontScale="92500" lnSpcReduction="20000"/>
          </a:bodyPr>
          <a:lstStyle/>
          <a:p>
            <a:r>
              <a:rPr lang="en-GB" dirty="0" err="1">
                <a:solidFill>
                  <a:schemeClr val="bg1"/>
                </a:solidFill>
              </a:rPr>
              <a:t>Yn</a:t>
            </a:r>
            <a:r>
              <a:rPr lang="en-GB" dirty="0">
                <a:solidFill>
                  <a:schemeClr val="bg1"/>
                </a:solidFill>
              </a:rPr>
              <a:t> </a:t>
            </a:r>
            <a:r>
              <a:rPr lang="en-GB" dirty="0" err="1">
                <a:solidFill>
                  <a:schemeClr val="bg1"/>
                </a:solidFill>
              </a:rPr>
              <a:t>ôl</a:t>
            </a:r>
            <a:r>
              <a:rPr lang="en-GB" dirty="0">
                <a:solidFill>
                  <a:schemeClr val="bg1"/>
                </a:solidFill>
              </a:rPr>
              <a:t> Holt (1964 </a:t>
            </a:r>
            <a:r>
              <a:rPr lang="en-GB" dirty="0" err="1">
                <a:solidFill>
                  <a:schemeClr val="bg1"/>
                </a:solidFill>
              </a:rPr>
              <a:t>yn</a:t>
            </a:r>
            <a:r>
              <a:rPr lang="en-GB" dirty="0">
                <a:solidFill>
                  <a:schemeClr val="bg1"/>
                </a:solidFill>
              </a:rPr>
              <a:t> Capel et al, 2009) </a:t>
            </a:r>
            <a:r>
              <a:rPr lang="en-GB" dirty="0" err="1">
                <a:solidFill>
                  <a:schemeClr val="bg1"/>
                </a:solidFill>
              </a:rPr>
              <a:t>mae</a:t>
            </a:r>
            <a:r>
              <a:rPr lang="en-GB" dirty="0">
                <a:solidFill>
                  <a:schemeClr val="bg1"/>
                </a:solidFill>
              </a:rPr>
              <a:t> </a:t>
            </a:r>
            <a:r>
              <a:rPr lang="en-GB" dirty="0" err="1">
                <a:solidFill>
                  <a:schemeClr val="bg1"/>
                </a:solidFill>
              </a:rPr>
              <a:t>deall</a:t>
            </a:r>
            <a:r>
              <a:rPr lang="en-GB" dirty="0">
                <a:solidFill>
                  <a:schemeClr val="bg1"/>
                </a:solidFill>
              </a:rPr>
              <a:t> </a:t>
            </a:r>
            <a:r>
              <a:rPr lang="en-GB" dirty="0" err="1">
                <a:solidFill>
                  <a:schemeClr val="bg1"/>
                </a:solidFill>
              </a:rPr>
              <a:t>rhywbeth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golygu</a:t>
            </a:r>
            <a:r>
              <a:rPr lang="en-GB" dirty="0">
                <a:solidFill>
                  <a:schemeClr val="bg1"/>
                </a:solidFill>
              </a:rPr>
              <a:t>:</a:t>
            </a:r>
          </a:p>
          <a:p>
            <a:r>
              <a:rPr lang="en-GB" dirty="0">
                <a:solidFill>
                  <a:schemeClr val="bg1"/>
                </a:solidFill>
              </a:rPr>
              <a:t>Gallu rhoi </a:t>
            </a:r>
            <a:r>
              <a:rPr lang="en-GB" dirty="0" err="1">
                <a:solidFill>
                  <a:schemeClr val="bg1"/>
                </a:solidFill>
              </a:rPr>
              <a:t>rhywbeth</a:t>
            </a:r>
            <a:r>
              <a:rPr lang="en-GB" dirty="0">
                <a:solidFill>
                  <a:schemeClr val="bg1"/>
                </a:solidFill>
              </a:rPr>
              <a:t> yn eich </a:t>
            </a:r>
            <a:r>
              <a:rPr lang="en-GB" dirty="0" err="1">
                <a:solidFill>
                  <a:schemeClr val="bg1"/>
                </a:solidFill>
              </a:rPr>
              <a:t>geiriau</a:t>
            </a:r>
            <a:r>
              <a:rPr lang="en-GB" dirty="0">
                <a:solidFill>
                  <a:schemeClr val="bg1"/>
                </a:solidFill>
              </a:rPr>
              <a:t> eich </a:t>
            </a:r>
            <a:r>
              <a:rPr lang="en-GB" dirty="0" err="1">
                <a:solidFill>
                  <a:schemeClr val="bg1"/>
                </a:solidFill>
              </a:rPr>
              <a:t>hunan</a:t>
            </a:r>
            <a:endParaRPr lang="en-GB" dirty="0">
              <a:solidFill>
                <a:schemeClr val="bg1"/>
              </a:solidFill>
            </a:endParaRPr>
          </a:p>
          <a:p>
            <a:r>
              <a:rPr lang="en-GB" dirty="0" err="1">
                <a:solidFill>
                  <a:schemeClr val="bg1"/>
                </a:solidFill>
              </a:rPr>
              <a:t>Rhoi</a:t>
            </a:r>
            <a:r>
              <a:rPr lang="en-GB" dirty="0">
                <a:solidFill>
                  <a:schemeClr val="bg1"/>
                </a:solidFill>
              </a:rPr>
              <a:t> </a:t>
            </a:r>
            <a:r>
              <a:rPr lang="en-GB" dirty="0" err="1">
                <a:solidFill>
                  <a:schemeClr val="bg1"/>
                </a:solidFill>
              </a:rPr>
              <a:t>enghreifftiau</a:t>
            </a:r>
            <a:r>
              <a:rPr lang="en-GB" dirty="0">
                <a:solidFill>
                  <a:schemeClr val="bg1"/>
                </a:solidFill>
              </a:rPr>
              <a:t> </a:t>
            </a:r>
            <a:r>
              <a:rPr lang="en-GB" dirty="0" err="1">
                <a:solidFill>
                  <a:schemeClr val="bg1"/>
                </a:solidFill>
              </a:rPr>
              <a:t>ohono</a:t>
            </a:r>
            <a:endParaRPr lang="en-GB" dirty="0">
              <a:solidFill>
                <a:schemeClr val="bg1"/>
              </a:solidFill>
            </a:endParaRPr>
          </a:p>
          <a:p>
            <a:r>
              <a:rPr lang="en-GB" dirty="0">
                <a:solidFill>
                  <a:schemeClr val="bg1"/>
                </a:solidFill>
              </a:rPr>
              <a:t>Ei </a:t>
            </a:r>
            <a:r>
              <a:rPr lang="en-GB" dirty="0" err="1">
                <a:solidFill>
                  <a:schemeClr val="bg1"/>
                </a:solidFill>
              </a:rPr>
              <a:t>adnabod</a:t>
            </a:r>
            <a:r>
              <a:rPr lang="en-GB" dirty="0">
                <a:solidFill>
                  <a:schemeClr val="bg1"/>
                </a:solidFill>
              </a:rPr>
              <a:t> mewn gwahanol </a:t>
            </a:r>
            <a:r>
              <a:rPr lang="en-GB" dirty="0" err="1">
                <a:solidFill>
                  <a:schemeClr val="bg1"/>
                </a:solidFill>
              </a:rPr>
              <a:t>sefyllfaoedd</a:t>
            </a:r>
            <a:r>
              <a:rPr lang="en-GB" dirty="0">
                <a:solidFill>
                  <a:schemeClr val="bg1"/>
                </a:solidFill>
              </a:rPr>
              <a:t>/</a:t>
            </a:r>
            <a:r>
              <a:rPr lang="en-GB" dirty="0" err="1">
                <a:solidFill>
                  <a:schemeClr val="bg1"/>
                </a:solidFill>
              </a:rPr>
              <a:t>cyd-destunau</a:t>
            </a:r>
            <a:endParaRPr lang="en-GB" dirty="0">
              <a:solidFill>
                <a:schemeClr val="bg1"/>
              </a:solidFill>
            </a:endParaRPr>
          </a:p>
          <a:p>
            <a:r>
              <a:rPr lang="en-GB" dirty="0">
                <a:solidFill>
                  <a:schemeClr val="bg1"/>
                </a:solidFill>
              </a:rPr>
              <a:t>Gweld </a:t>
            </a:r>
            <a:r>
              <a:rPr lang="en-GB" dirty="0" err="1">
                <a:solidFill>
                  <a:schemeClr val="bg1"/>
                </a:solidFill>
              </a:rPr>
              <a:t>cysylltiadau</a:t>
            </a:r>
            <a:r>
              <a:rPr lang="en-GB" dirty="0">
                <a:solidFill>
                  <a:schemeClr val="bg1"/>
                </a:solidFill>
              </a:rPr>
              <a:t> </a:t>
            </a:r>
            <a:r>
              <a:rPr lang="en-GB" dirty="0" err="1">
                <a:solidFill>
                  <a:schemeClr val="bg1"/>
                </a:solidFill>
              </a:rPr>
              <a:t>rhyngddo</a:t>
            </a:r>
            <a:r>
              <a:rPr lang="en-GB" dirty="0">
                <a:solidFill>
                  <a:schemeClr val="bg1"/>
                </a:solidFill>
              </a:rPr>
              <a:t> a  </a:t>
            </a:r>
            <a:r>
              <a:rPr lang="en-GB" dirty="0" err="1">
                <a:solidFill>
                  <a:schemeClr val="bg1"/>
                </a:solidFill>
              </a:rPr>
              <a:t>ffeithiau</a:t>
            </a:r>
            <a:r>
              <a:rPr lang="en-GB" dirty="0">
                <a:solidFill>
                  <a:schemeClr val="bg1"/>
                </a:solidFill>
              </a:rPr>
              <a:t> a </a:t>
            </a:r>
            <a:r>
              <a:rPr lang="en-GB" dirty="0" err="1">
                <a:solidFill>
                  <a:schemeClr val="bg1"/>
                </a:solidFill>
              </a:rPr>
              <a:t>chysyniadau</a:t>
            </a:r>
            <a:r>
              <a:rPr lang="en-GB" dirty="0">
                <a:solidFill>
                  <a:schemeClr val="bg1"/>
                </a:solidFill>
              </a:rPr>
              <a:t> eraill</a:t>
            </a:r>
          </a:p>
          <a:p>
            <a:r>
              <a:rPr lang="en-GB" dirty="0">
                <a:solidFill>
                  <a:schemeClr val="bg1"/>
                </a:solidFill>
              </a:rPr>
              <a:t>Gallu ei </a:t>
            </a:r>
            <a:r>
              <a:rPr lang="en-GB" dirty="0" err="1">
                <a:solidFill>
                  <a:schemeClr val="bg1"/>
                </a:solidFill>
              </a:rPr>
              <a:t>ddefnyddio</a:t>
            </a:r>
            <a:r>
              <a:rPr lang="en-GB" dirty="0">
                <a:solidFill>
                  <a:schemeClr val="bg1"/>
                </a:solidFill>
              </a:rPr>
              <a:t> mewn gwahanol </a:t>
            </a:r>
            <a:r>
              <a:rPr lang="en-GB" dirty="0" err="1">
                <a:solidFill>
                  <a:schemeClr val="bg1"/>
                </a:solidFill>
              </a:rPr>
              <a:t>ffyrdd</a:t>
            </a:r>
            <a:endParaRPr lang="en-GB" dirty="0">
              <a:solidFill>
                <a:schemeClr val="bg1"/>
              </a:solidFill>
            </a:endParaRPr>
          </a:p>
          <a:p>
            <a:r>
              <a:rPr lang="en-GB" dirty="0" err="1">
                <a:solidFill>
                  <a:schemeClr val="bg1"/>
                </a:solidFill>
              </a:rPr>
              <a:t>Rhagweld</a:t>
            </a:r>
            <a:r>
              <a:rPr lang="en-GB" dirty="0">
                <a:solidFill>
                  <a:schemeClr val="bg1"/>
                </a:solidFill>
              </a:rPr>
              <a:t> rhai </a:t>
            </a:r>
            <a:r>
              <a:rPr lang="en-GB" dirty="0" err="1">
                <a:solidFill>
                  <a:schemeClr val="bg1"/>
                </a:solidFill>
              </a:rPr>
              <a:t>o’i</a:t>
            </a:r>
            <a:r>
              <a:rPr lang="en-GB" dirty="0">
                <a:solidFill>
                  <a:schemeClr val="bg1"/>
                </a:solidFill>
              </a:rPr>
              <a:t> </a:t>
            </a:r>
            <a:r>
              <a:rPr lang="en-GB" dirty="0" err="1">
                <a:solidFill>
                  <a:schemeClr val="bg1"/>
                </a:solidFill>
              </a:rPr>
              <a:t>ganlyniadau</a:t>
            </a:r>
            <a:endParaRPr lang="en-GB" dirty="0">
              <a:solidFill>
                <a:schemeClr val="bg1"/>
              </a:solidFill>
            </a:endParaRPr>
          </a:p>
          <a:p>
            <a:r>
              <a:rPr lang="en-GB" dirty="0" err="1">
                <a:solidFill>
                  <a:schemeClr val="bg1"/>
                </a:solidFill>
              </a:rPr>
              <a:t>Nodi’r</a:t>
            </a:r>
            <a:r>
              <a:rPr lang="en-GB" dirty="0">
                <a:solidFill>
                  <a:schemeClr val="bg1"/>
                </a:solidFill>
              </a:rPr>
              <a:t> </a:t>
            </a:r>
            <a:r>
              <a:rPr lang="en-GB" dirty="0" err="1">
                <a:solidFill>
                  <a:schemeClr val="bg1"/>
                </a:solidFill>
              </a:rPr>
              <a:t>gwrthwyneb</a:t>
            </a:r>
            <a:r>
              <a:rPr lang="en-GB" dirty="0">
                <a:solidFill>
                  <a:schemeClr val="bg1"/>
                </a:solidFill>
              </a:rPr>
              <a:t> iddo</a:t>
            </a:r>
          </a:p>
        </p:txBody>
      </p:sp>
      <p:sp>
        <p:nvSpPr>
          <p:cNvPr id="2" name="Content Placeholder 1"/>
          <p:cNvSpPr>
            <a:spLocks noGrp="1"/>
          </p:cNvSpPr>
          <p:nvPr>
            <p:ph sz="half" idx="2"/>
          </p:nvPr>
        </p:nvSpPr>
        <p:spPr>
          <a:xfrm>
            <a:off x="5089969" y="2160589"/>
            <a:ext cx="4707965" cy="4362131"/>
          </a:xfrm>
        </p:spPr>
        <p:txBody>
          <a:bodyPr>
            <a:normAutofit fontScale="92500" lnSpcReduction="20000"/>
          </a:bodyPr>
          <a:lstStyle/>
          <a:p>
            <a:r>
              <a:rPr lang="en-GB" dirty="0">
                <a:solidFill>
                  <a:schemeClr val="bg1"/>
                </a:solidFill>
              </a:rPr>
              <a:t>“</a:t>
            </a:r>
            <a:r>
              <a:rPr lang="en-GB" b="1" i="1" dirty="0">
                <a:solidFill>
                  <a:schemeClr val="bg1"/>
                </a:solidFill>
              </a:rPr>
              <a:t>It may help to have in our minds a picture of what we mean by understanding. I feel I understand something if I can do some, at least, of the following: </a:t>
            </a:r>
          </a:p>
          <a:p>
            <a:pPr lvl="1"/>
            <a:r>
              <a:rPr lang="en-GB" dirty="0">
                <a:solidFill>
                  <a:schemeClr val="bg1"/>
                </a:solidFill>
              </a:rPr>
              <a:t>State it in my own words</a:t>
            </a:r>
          </a:p>
          <a:p>
            <a:pPr lvl="1"/>
            <a:r>
              <a:rPr lang="en-GB" dirty="0">
                <a:solidFill>
                  <a:schemeClr val="bg1"/>
                </a:solidFill>
              </a:rPr>
              <a:t>Give examples of it</a:t>
            </a:r>
          </a:p>
          <a:p>
            <a:pPr lvl="1"/>
            <a:r>
              <a:rPr lang="en-GB" dirty="0">
                <a:solidFill>
                  <a:schemeClr val="bg1"/>
                </a:solidFill>
              </a:rPr>
              <a:t>Recognise it in various guises and circumstances</a:t>
            </a:r>
          </a:p>
          <a:p>
            <a:pPr lvl="1"/>
            <a:r>
              <a:rPr lang="en-GB" dirty="0">
                <a:solidFill>
                  <a:schemeClr val="bg1"/>
                </a:solidFill>
              </a:rPr>
              <a:t>See connections between it and other facts or ideas</a:t>
            </a:r>
          </a:p>
          <a:p>
            <a:pPr lvl="1"/>
            <a:r>
              <a:rPr lang="en-GB" dirty="0">
                <a:solidFill>
                  <a:schemeClr val="bg1"/>
                </a:solidFill>
              </a:rPr>
              <a:t>Make use of it in various ways</a:t>
            </a:r>
          </a:p>
          <a:p>
            <a:pPr lvl="1"/>
            <a:r>
              <a:rPr lang="en-GB" dirty="0">
                <a:solidFill>
                  <a:schemeClr val="bg1"/>
                </a:solidFill>
              </a:rPr>
              <a:t>Foresee some of its consequences</a:t>
            </a:r>
          </a:p>
          <a:p>
            <a:pPr lvl="1"/>
            <a:r>
              <a:rPr lang="en-GB" dirty="0">
                <a:solidFill>
                  <a:schemeClr val="bg1"/>
                </a:solidFill>
              </a:rPr>
              <a:t>State its opposite or converse. “</a:t>
            </a:r>
          </a:p>
          <a:p>
            <a:r>
              <a:rPr lang="en-GB" dirty="0">
                <a:solidFill>
                  <a:schemeClr val="bg1"/>
                </a:solidFill>
              </a:rPr>
              <a:t>Holt (1964, in Capel et al, 2009, p.335)</a:t>
            </a:r>
          </a:p>
          <a:p>
            <a:endParaRPr lang="en-GB" dirty="0"/>
          </a:p>
        </p:txBody>
      </p:sp>
    </p:spTree>
    <p:extLst>
      <p:ext uri="{BB962C8B-B14F-4D97-AF65-F5344CB8AC3E}">
        <p14:creationId xmlns:p14="http://schemas.microsoft.com/office/powerpoint/2010/main" val="2185624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solidFill>
                  <a:schemeClr val="bg1"/>
                </a:solidFill>
              </a:rPr>
              <a:t>Pam bod </a:t>
            </a:r>
            <a:r>
              <a:rPr lang="en-GB" altLang="en-US" dirty="0" err="1">
                <a:solidFill>
                  <a:schemeClr val="bg1"/>
                </a:solidFill>
              </a:rPr>
              <a:t>hyn</a:t>
            </a:r>
            <a:r>
              <a:rPr lang="en-GB" altLang="en-US" dirty="0">
                <a:solidFill>
                  <a:schemeClr val="bg1"/>
                </a:solidFill>
              </a:rPr>
              <a:t> </a:t>
            </a:r>
            <a:r>
              <a:rPr lang="en-GB" altLang="en-US" dirty="0" err="1">
                <a:solidFill>
                  <a:schemeClr val="bg1"/>
                </a:solidFill>
              </a:rPr>
              <a:t>yn</a:t>
            </a:r>
            <a:r>
              <a:rPr lang="en-GB" altLang="en-US" dirty="0">
                <a:solidFill>
                  <a:schemeClr val="bg1"/>
                </a:solidFill>
              </a:rPr>
              <a:t> </a:t>
            </a:r>
            <a:r>
              <a:rPr lang="en-GB" altLang="en-US" dirty="0" err="1">
                <a:solidFill>
                  <a:schemeClr val="bg1"/>
                </a:solidFill>
              </a:rPr>
              <a:t>bwysig</a:t>
            </a:r>
            <a:r>
              <a:rPr lang="en-GB" altLang="en-US" dirty="0">
                <a:solidFill>
                  <a:schemeClr val="bg1"/>
                </a:solidFill>
              </a:rPr>
              <a:t>?</a:t>
            </a:r>
            <a:br>
              <a:rPr lang="en-GB" altLang="en-US" dirty="0">
                <a:solidFill>
                  <a:schemeClr val="bg1"/>
                </a:solidFill>
              </a:rPr>
            </a:br>
            <a:r>
              <a:rPr lang="en-GB" altLang="en-US" dirty="0">
                <a:solidFill>
                  <a:schemeClr val="bg1"/>
                </a:solidFill>
              </a:rPr>
              <a:t>Why is this important?</a:t>
            </a:r>
          </a:p>
        </p:txBody>
      </p:sp>
      <p:sp>
        <p:nvSpPr>
          <p:cNvPr id="3" name="Content Placeholder 2"/>
          <p:cNvSpPr>
            <a:spLocks noGrp="1"/>
          </p:cNvSpPr>
          <p:nvPr>
            <p:ph sz="half" idx="1"/>
          </p:nvPr>
        </p:nvSpPr>
        <p:spPr>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solidFill>
                  <a:schemeClr val="bg1"/>
                </a:solidFill>
              </a:rPr>
              <a:t>Mae’n </a:t>
            </a:r>
            <a:r>
              <a:rPr lang="en-GB" dirty="0" err="1">
                <a:solidFill>
                  <a:schemeClr val="bg1"/>
                </a:solidFill>
              </a:rPr>
              <a:t>pwysleisio</a:t>
            </a:r>
            <a:r>
              <a:rPr lang="en-GB" dirty="0">
                <a:solidFill>
                  <a:schemeClr val="bg1"/>
                </a:solidFill>
              </a:rPr>
              <a:t> </a:t>
            </a:r>
            <a:r>
              <a:rPr lang="en-GB" dirty="0" err="1">
                <a:solidFill>
                  <a:schemeClr val="bg1"/>
                </a:solidFill>
              </a:rPr>
              <a:t>mai</a:t>
            </a:r>
            <a:r>
              <a:rPr lang="en-GB" dirty="0">
                <a:solidFill>
                  <a:schemeClr val="bg1"/>
                </a:solidFill>
              </a:rPr>
              <a:t> nid </a:t>
            </a:r>
            <a:r>
              <a:rPr lang="en-GB" dirty="0" err="1">
                <a:solidFill>
                  <a:schemeClr val="bg1"/>
                </a:solidFill>
              </a:rPr>
              <a:t>gwybod</a:t>
            </a:r>
            <a:r>
              <a:rPr lang="en-GB" dirty="0">
                <a:solidFill>
                  <a:schemeClr val="bg1"/>
                </a:solidFill>
              </a:rPr>
              <a:t> </a:t>
            </a:r>
            <a:r>
              <a:rPr lang="en-GB" dirty="0" err="1">
                <a:solidFill>
                  <a:schemeClr val="bg1"/>
                </a:solidFill>
              </a:rPr>
              <a:t>rhywbeth</a:t>
            </a:r>
            <a:r>
              <a:rPr lang="en-GB" dirty="0">
                <a:solidFill>
                  <a:schemeClr val="bg1"/>
                </a:solidFill>
              </a:rPr>
              <a:t> yn unig sy’n </a:t>
            </a:r>
            <a:r>
              <a:rPr lang="en-GB" dirty="0" err="1">
                <a:solidFill>
                  <a:schemeClr val="bg1"/>
                </a:solidFill>
              </a:rPr>
              <a:t>bwysig</a:t>
            </a:r>
            <a:r>
              <a:rPr lang="en-GB" dirty="0">
                <a:solidFill>
                  <a:schemeClr val="bg1"/>
                </a:solidFill>
              </a:rPr>
              <a:t> ond gallu </a:t>
            </a:r>
            <a:r>
              <a:rPr lang="en-GB" dirty="0" err="1">
                <a:solidFill>
                  <a:schemeClr val="bg1"/>
                </a:solidFill>
              </a:rPr>
              <a:t>defnyddio</a:t>
            </a:r>
            <a:r>
              <a:rPr lang="en-GB" dirty="0">
                <a:solidFill>
                  <a:schemeClr val="bg1"/>
                </a:solidFill>
              </a:rPr>
              <a:t>/</a:t>
            </a:r>
            <a:r>
              <a:rPr lang="en-GB" dirty="0" err="1">
                <a:solidFill>
                  <a:schemeClr val="bg1"/>
                </a:solidFill>
              </a:rPr>
              <a:t>cymhwyso’r</a:t>
            </a:r>
            <a:r>
              <a:rPr lang="en-GB" dirty="0">
                <a:solidFill>
                  <a:schemeClr val="bg1"/>
                </a:solidFill>
              </a:rPr>
              <a:t>  wybodaeth.</a:t>
            </a:r>
          </a:p>
          <a:p>
            <a:pPr>
              <a:defRPr/>
            </a:pPr>
            <a:r>
              <a:rPr lang="en-GB" dirty="0">
                <a:solidFill>
                  <a:schemeClr val="bg1"/>
                </a:solidFill>
              </a:rPr>
              <a:t>Mae angen </a:t>
            </a:r>
            <a:r>
              <a:rPr lang="en-GB" dirty="0" err="1">
                <a:solidFill>
                  <a:schemeClr val="bg1"/>
                </a:solidFill>
              </a:rPr>
              <a:t>i</a:t>
            </a:r>
            <a:r>
              <a:rPr lang="en-GB" dirty="0">
                <a:solidFill>
                  <a:schemeClr val="bg1"/>
                </a:solidFill>
              </a:rPr>
              <a:t> </a:t>
            </a:r>
            <a:r>
              <a:rPr lang="en-GB" dirty="0" err="1">
                <a:solidFill>
                  <a:schemeClr val="bg1"/>
                </a:solidFill>
              </a:rPr>
              <a:t>athrawon</a:t>
            </a:r>
            <a:r>
              <a:rPr lang="en-GB" dirty="0">
                <a:solidFill>
                  <a:schemeClr val="bg1"/>
                </a:solidFill>
              </a:rPr>
              <a:t> </a:t>
            </a:r>
            <a:r>
              <a:rPr lang="en-GB" dirty="0" err="1">
                <a:solidFill>
                  <a:schemeClr val="bg1"/>
                </a:solidFill>
              </a:rPr>
              <a:t>gael</a:t>
            </a:r>
            <a:r>
              <a:rPr lang="en-GB" dirty="0">
                <a:solidFill>
                  <a:schemeClr val="bg1"/>
                </a:solidFill>
              </a:rPr>
              <a:t> dealltwriaeth </a:t>
            </a:r>
            <a:r>
              <a:rPr lang="en-GB" dirty="0" err="1">
                <a:solidFill>
                  <a:schemeClr val="bg1"/>
                </a:solidFill>
              </a:rPr>
              <a:t>glir</a:t>
            </a:r>
            <a:r>
              <a:rPr lang="en-GB" dirty="0">
                <a:solidFill>
                  <a:schemeClr val="bg1"/>
                </a:solidFill>
              </a:rPr>
              <a:t> o </a:t>
            </a:r>
            <a:r>
              <a:rPr lang="en-GB" u="sng" dirty="0" err="1">
                <a:solidFill>
                  <a:schemeClr val="bg1"/>
                </a:solidFill>
              </a:rPr>
              <a:t>beth</a:t>
            </a:r>
            <a:r>
              <a:rPr lang="en-GB" u="sng" dirty="0">
                <a:solidFill>
                  <a:schemeClr val="bg1"/>
                </a:solidFill>
              </a:rPr>
              <a:t> </a:t>
            </a:r>
            <a:r>
              <a:rPr lang="en-GB" u="sng" dirty="0" err="1">
                <a:solidFill>
                  <a:schemeClr val="bg1"/>
                </a:solidFill>
              </a:rPr>
              <a:t>mae</a:t>
            </a:r>
            <a:r>
              <a:rPr lang="en-GB" u="sng" dirty="0">
                <a:solidFill>
                  <a:schemeClr val="bg1"/>
                </a:solidFill>
              </a:rPr>
              <a:t> </a:t>
            </a:r>
            <a:r>
              <a:rPr lang="en-GB" u="sng" dirty="0" err="1">
                <a:solidFill>
                  <a:schemeClr val="bg1"/>
                </a:solidFill>
              </a:rPr>
              <a:t>cynnydd</a:t>
            </a:r>
            <a:r>
              <a:rPr lang="en-GB" u="sng" dirty="0">
                <a:solidFill>
                  <a:schemeClr val="bg1"/>
                </a:solidFill>
              </a:rPr>
              <a:t> yn edrych fel</a:t>
            </a:r>
            <a:r>
              <a:rPr lang="en-GB" dirty="0">
                <a:solidFill>
                  <a:schemeClr val="bg1"/>
                </a:solidFill>
              </a:rPr>
              <a:t> - a </a:t>
            </a:r>
            <a:r>
              <a:rPr lang="en-GB" dirty="0" err="1">
                <a:solidFill>
                  <a:schemeClr val="bg1"/>
                </a:solidFill>
              </a:rPr>
              <a:t>gwybod</a:t>
            </a:r>
            <a:r>
              <a:rPr lang="en-GB" dirty="0">
                <a:solidFill>
                  <a:schemeClr val="bg1"/>
                </a:solidFill>
              </a:rPr>
              <a:t> sut </a:t>
            </a:r>
            <a:r>
              <a:rPr lang="en-GB" dirty="0" err="1">
                <a:solidFill>
                  <a:schemeClr val="bg1"/>
                </a:solidFill>
              </a:rPr>
              <a:t>i</a:t>
            </a:r>
            <a:r>
              <a:rPr lang="en-GB" dirty="0">
                <a:solidFill>
                  <a:schemeClr val="bg1"/>
                </a:solidFill>
              </a:rPr>
              <a:t> </a:t>
            </a:r>
            <a:r>
              <a:rPr lang="en-GB" dirty="0" err="1">
                <a:solidFill>
                  <a:schemeClr val="bg1"/>
                </a:solidFill>
              </a:rPr>
              <a:t>ddatblygu</a:t>
            </a:r>
            <a:r>
              <a:rPr lang="en-GB" dirty="0">
                <a:solidFill>
                  <a:schemeClr val="bg1"/>
                </a:solidFill>
              </a:rPr>
              <a:t> gallu </a:t>
            </a:r>
            <a:r>
              <a:rPr lang="en-GB" dirty="0" err="1">
                <a:solidFill>
                  <a:schemeClr val="bg1"/>
                </a:solidFill>
              </a:rPr>
              <a:t>dysgwyr</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ganfod</a:t>
            </a:r>
            <a:r>
              <a:rPr lang="en-GB" dirty="0">
                <a:solidFill>
                  <a:schemeClr val="bg1"/>
                </a:solidFill>
              </a:rPr>
              <a:t>, </a:t>
            </a:r>
            <a:r>
              <a:rPr lang="en-GB" dirty="0" err="1">
                <a:solidFill>
                  <a:schemeClr val="bg1"/>
                </a:solidFill>
              </a:rPr>
              <a:t>prosesu</a:t>
            </a:r>
            <a:r>
              <a:rPr lang="en-GB" dirty="0">
                <a:solidFill>
                  <a:schemeClr val="bg1"/>
                </a:solidFill>
              </a:rPr>
              <a:t> a </a:t>
            </a:r>
            <a:r>
              <a:rPr lang="en-GB" dirty="0" err="1">
                <a:solidFill>
                  <a:schemeClr val="bg1"/>
                </a:solidFill>
              </a:rPr>
              <a:t>chyfathrebu</a:t>
            </a:r>
            <a:r>
              <a:rPr lang="en-GB" dirty="0">
                <a:solidFill>
                  <a:schemeClr val="bg1"/>
                </a:solidFill>
              </a:rPr>
              <a:t> gwybodaeth yn </a:t>
            </a:r>
            <a:r>
              <a:rPr lang="en-GB" dirty="0" err="1">
                <a:solidFill>
                  <a:schemeClr val="bg1"/>
                </a:solidFill>
              </a:rPr>
              <a:t>effeithiol</a:t>
            </a:r>
            <a:endParaRPr lang="en-GB" dirty="0">
              <a:solidFill>
                <a:schemeClr val="bg1"/>
              </a:solidFill>
            </a:endParaRPr>
          </a:p>
          <a:p>
            <a:pPr>
              <a:defRPr/>
            </a:pPr>
            <a:endParaRPr lang="en-GB" dirty="0"/>
          </a:p>
        </p:txBody>
      </p:sp>
      <p:sp>
        <p:nvSpPr>
          <p:cNvPr id="2" name="Content Placeholder 1"/>
          <p:cNvSpPr>
            <a:spLocks noGrp="1"/>
          </p:cNvSpPr>
          <p:nvPr>
            <p:ph sz="half" idx="2"/>
          </p:nvPr>
        </p:nvSpPr>
        <p:spPr>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solidFill>
                  <a:schemeClr val="bg1"/>
                </a:solidFill>
              </a:rPr>
              <a:t>It emphasises that learning isn’t just about </a:t>
            </a:r>
            <a:r>
              <a:rPr lang="en-GB" i="1" dirty="0">
                <a:solidFill>
                  <a:schemeClr val="bg1"/>
                </a:solidFill>
              </a:rPr>
              <a:t>knowing</a:t>
            </a:r>
            <a:r>
              <a:rPr lang="en-GB" dirty="0">
                <a:solidFill>
                  <a:schemeClr val="bg1"/>
                </a:solidFill>
              </a:rPr>
              <a:t> something, but about being able to </a:t>
            </a:r>
            <a:r>
              <a:rPr lang="en-GB" i="1" dirty="0">
                <a:solidFill>
                  <a:schemeClr val="bg1"/>
                </a:solidFill>
              </a:rPr>
              <a:t>apply</a:t>
            </a:r>
            <a:r>
              <a:rPr lang="en-GB" dirty="0">
                <a:solidFill>
                  <a:schemeClr val="bg1"/>
                </a:solidFill>
              </a:rPr>
              <a:t> it. </a:t>
            </a:r>
          </a:p>
          <a:p>
            <a:pPr>
              <a:defRPr/>
            </a:pPr>
            <a:endParaRPr lang="en-GB" dirty="0">
              <a:solidFill>
                <a:schemeClr val="bg1"/>
              </a:solidFill>
            </a:endParaRPr>
          </a:p>
          <a:p>
            <a:pPr>
              <a:defRPr/>
            </a:pPr>
            <a:r>
              <a:rPr lang="en-GB" dirty="0">
                <a:solidFill>
                  <a:schemeClr val="bg1"/>
                </a:solidFill>
              </a:rPr>
              <a:t>Teachers need a clear grasp of what </a:t>
            </a:r>
            <a:r>
              <a:rPr lang="en-GB" u="sng" dirty="0">
                <a:solidFill>
                  <a:schemeClr val="bg1"/>
                </a:solidFill>
              </a:rPr>
              <a:t>progression actually looks </a:t>
            </a:r>
            <a:r>
              <a:rPr lang="en-GB" dirty="0">
                <a:solidFill>
                  <a:schemeClr val="bg1"/>
                </a:solidFill>
              </a:rPr>
              <a:t>– how to help develop learners’ abilities to acquire, process and communicate information effectively </a:t>
            </a:r>
          </a:p>
          <a:p>
            <a:pPr marL="0" indent="0">
              <a:buNone/>
              <a:defRPr/>
            </a:pPr>
            <a:endParaRPr lang="en-GB" dirty="0"/>
          </a:p>
          <a:p>
            <a:endParaRPr lang="en-GB" dirty="0"/>
          </a:p>
        </p:txBody>
      </p:sp>
    </p:spTree>
    <p:extLst>
      <p:ext uri="{BB962C8B-B14F-4D97-AF65-F5344CB8AC3E}">
        <p14:creationId xmlns:p14="http://schemas.microsoft.com/office/powerpoint/2010/main" val="4243530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solidFill>
                  <a:schemeClr val="bg1"/>
                </a:solidFill>
              </a:rPr>
              <a:t>Pam bod </a:t>
            </a:r>
            <a:r>
              <a:rPr lang="en-GB" altLang="en-US" dirty="0" err="1">
                <a:solidFill>
                  <a:schemeClr val="bg1"/>
                </a:solidFill>
              </a:rPr>
              <a:t>hyn</a:t>
            </a:r>
            <a:r>
              <a:rPr lang="en-GB" altLang="en-US" dirty="0">
                <a:solidFill>
                  <a:schemeClr val="bg1"/>
                </a:solidFill>
              </a:rPr>
              <a:t> </a:t>
            </a:r>
            <a:r>
              <a:rPr lang="en-GB" altLang="en-US" dirty="0" err="1">
                <a:solidFill>
                  <a:schemeClr val="bg1"/>
                </a:solidFill>
              </a:rPr>
              <a:t>yn</a:t>
            </a:r>
            <a:r>
              <a:rPr lang="en-GB" altLang="en-US" dirty="0">
                <a:solidFill>
                  <a:schemeClr val="bg1"/>
                </a:solidFill>
              </a:rPr>
              <a:t> </a:t>
            </a:r>
            <a:r>
              <a:rPr lang="en-GB" altLang="en-US" dirty="0" err="1">
                <a:solidFill>
                  <a:schemeClr val="bg1"/>
                </a:solidFill>
              </a:rPr>
              <a:t>bwysig</a:t>
            </a:r>
            <a:r>
              <a:rPr lang="en-GB" altLang="en-US" dirty="0">
                <a:solidFill>
                  <a:schemeClr val="bg1"/>
                </a:solidFill>
              </a:rPr>
              <a:t>?</a:t>
            </a:r>
            <a:br>
              <a:rPr lang="en-GB" altLang="en-US" dirty="0">
                <a:solidFill>
                  <a:schemeClr val="bg1"/>
                </a:solidFill>
              </a:rPr>
            </a:br>
            <a:r>
              <a:rPr lang="en-GB" altLang="en-US" dirty="0">
                <a:solidFill>
                  <a:schemeClr val="bg1"/>
                </a:solidFill>
              </a:rPr>
              <a:t>Why is this important?</a:t>
            </a:r>
          </a:p>
        </p:txBody>
      </p:sp>
      <p:sp>
        <p:nvSpPr>
          <p:cNvPr id="3" name="Content Placeholder 2"/>
          <p:cNvSpPr>
            <a:spLocks noGrp="1"/>
          </p:cNvSpPr>
          <p:nvPr>
            <p:ph sz="half" idx="1"/>
          </p:nvPr>
        </p:nvSpPr>
        <p:spPr>
          <a:xfrm>
            <a:off x="761257" y="2852936"/>
            <a:ext cx="4038600" cy="3273227"/>
          </a:xfrm>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solidFill>
                  <a:schemeClr val="bg1"/>
                </a:solidFill>
              </a:rPr>
              <a:t>Mae </a:t>
            </a:r>
            <a:r>
              <a:rPr lang="en-GB" sz="2400" dirty="0" err="1">
                <a:solidFill>
                  <a:schemeClr val="bg1"/>
                </a:solidFill>
              </a:rPr>
              <a:t>angen</a:t>
            </a:r>
            <a:r>
              <a:rPr lang="en-GB" sz="2400" dirty="0">
                <a:solidFill>
                  <a:schemeClr val="bg1"/>
                </a:solidFill>
              </a:rPr>
              <a:t> </a:t>
            </a:r>
            <a:r>
              <a:rPr lang="en-GB" sz="2400" dirty="0" err="1">
                <a:solidFill>
                  <a:schemeClr val="bg1"/>
                </a:solidFill>
              </a:rPr>
              <a:t>i’r</a:t>
            </a:r>
            <a:r>
              <a:rPr lang="en-GB" sz="2400" dirty="0">
                <a:solidFill>
                  <a:schemeClr val="bg1"/>
                </a:solidFill>
              </a:rPr>
              <a:t> </a:t>
            </a:r>
            <a:r>
              <a:rPr lang="en-GB" sz="2400" dirty="0" err="1">
                <a:solidFill>
                  <a:schemeClr val="bg1"/>
                </a:solidFill>
              </a:rPr>
              <a:t>asesu</a:t>
            </a:r>
            <a:r>
              <a:rPr lang="en-GB" sz="2400" dirty="0">
                <a:solidFill>
                  <a:schemeClr val="bg1"/>
                </a:solidFill>
              </a:rPr>
              <a:t> </a:t>
            </a:r>
            <a:r>
              <a:rPr lang="en-GB" sz="2400" dirty="0" err="1">
                <a:solidFill>
                  <a:schemeClr val="bg1"/>
                </a:solidFill>
              </a:rPr>
              <a:t>ei</a:t>
            </a:r>
            <a:r>
              <a:rPr lang="en-GB" sz="2400" dirty="0">
                <a:solidFill>
                  <a:schemeClr val="bg1"/>
                </a:solidFill>
              </a:rPr>
              <a:t> </a:t>
            </a:r>
            <a:r>
              <a:rPr lang="en-GB" sz="2400" dirty="0" err="1">
                <a:solidFill>
                  <a:schemeClr val="bg1"/>
                </a:solidFill>
              </a:rPr>
              <a:t>hun</a:t>
            </a:r>
            <a:r>
              <a:rPr lang="en-GB" sz="2400" dirty="0">
                <a:solidFill>
                  <a:schemeClr val="bg1"/>
                </a:solidFill>
              </a:rPr>
              <a:t> </a:t>
            </a:r>
            <a:r>
              <a:rPr lang="en-GB" sz="2400" dirty="0" err="1">
                <a:solidFill>
                  <a:schemeClr val="bg1"/>
                </a:solidFill>
              </a:rPr>
              <a:t>fod</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brofiad</a:t>
            </a:r>
            <a:r>
              <a:rPr lang="en-GB" sz="2400" dirty="0">
                <a:solidFill>
                  <a:schemeClr val="bg1"/>
                </a:solidFill>
              </a:rPr>
              <a:t> </a:t>
            </a:r>
            <a:r>
              <a:rPr lang="en-GB" sz="2400" dirty="0" err="1">
                <a:solidFill>
                  <a:schemeClr val="bg1"/>
                </a:solidFill>
              </a:rPr>
              <a:t>gwerth</a:t>
            </a:r>
            <a:r>
              <a:rPr lang="en-GB" sz="2400" dirty="0">
                <a:solidFill>
                  <a:schemeClr val="bg1"/>
                </a:solidFill>
              </a:rPr>
              <a:t> </a:t>
            </a:r>
            <a:r>
              <a:rPr lang="en-GB" sz="2400" dirty="0" err="1">
                <a:solidFill>
                  <a:schemeClr val="bg1"/>
                </a:solidFill>
              </a:rPr>
              <a:t>chweil</a:t>
            </a:r>
            <a:r>
              <a:rPr lang="en-GB" sz="2400" dirty="0">
                <a:solidFill>
                  <a:schemeClr val="bg1"/>
                </a:solidFill>
              </a:rPr>
              <a:t> </a:t>
            </a:r>
            <a:r>
              <a:rPr lang="en-GB" sz="2400" dirty="0" err="1">
                <a:solidFill>
                  <a:schemeClr val="bg1"/>
                </a:solidFill>
              </a:rPr>
              <a:t>i’r</a:t>
            </a:r>
            <a:r>
              <a:rPr lang="en-GB" sz="2400" dirty="0">
                <a:solidFill>
                  <a:schemeClr val="bg1"/>
                </a:solidFill>
              </a:rPr>
              <a:t> </a:t>
            </a:r>
            <a:r>
              <a:rPr lang="en-GB" sz="2400" dirty="0" err="1">
                <a:solidFill>
                  <a:schemeClr val="bg1"/>
                </a:solidFill>
              </a:rPr>
              <a:t>disgyblion</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hytrach</a:t>
            </a:r>
            <a:r>
              <a:rPr lang="en-GB" sz="2400" dirty="0">
                <a:solidFill>
                  <a:schemeClr val="bg1"/>
                </a:solidFill>
              </a:rPr>
              <a:t> </a:t>
            </a:r>
            <a:r>
              <a:rPr lang="en-GB" sz="2400" dirty="0" err="1">
                <a:solidFill>
                  <a:schemeClr val="bg1"/>
                </a:solidFill>
              </a:rPr>
              <a:t>na</a:t>
            </a:r>
            <a:r>
              <a:rPr lang="en-GB" sz="2400" dirty="0">
                <a:solidFill>
                  <a:schemeClr val="bg1"/>
                </a:solidFill>
              </a:rPr>
              <a:t> </a:t>
            </a:r>
            <a:r>
              <a:rPr lang="en-GB" sz="2400" dirty="0" err="1">
                <a:solidFill>
                  <a:schemeClr val="bg1"/>
                </a:solidFill>
              </a:rPr>
              <a:t>thasg</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fesur</a:t>
            </a:r>
            <a:r>
              <a:rPr lang="en-GB" sz="2400" dirty="0">
                <a:solidFill>
                  <a:schemeClr val="bg1"/>
                </a:solidFill>
              </a:rPr>
              <a:t> </a:t>
            </a:r>
            <a:r>
              <a:rPr lang="en-GB" sz="2400" dirty="0" err="1">
                <a:solidFill>
                  <a:schemeClr val="bg1"/>
                </a:solidFill>
              </a:rPr>
              <a:t>yr</a:t>
            </a:r>
            <a:r>
              <a:rPr lang="en-GB" sz="2400" dirty="0">
                <a:solidFill>
                  <a:schemeClr val="bg1"/>
                </a:solidFill>
              </a:rPr>
              <a:t> </a:t>
            </a:r>
            <a:r>
              <a:rPr lang="en-GB" sz="2400" dirty="0" err="1">
                <a:solidFill>
                  <a:schemeClr val="bg1"/>
                </a:solidFill>
              </a:rPr>
              <a:t>hyn</a:t>
            </a:r>
            <a:r>
              <a:rPr lang="en-GB" sz="2400" dirty="0">
                <a:solidFill>
                  <a:schemeClr val="bg1"/>
                </a:solidFill>
              </a:rPr>
              <a:t> y </a:t>
            </a:r>
            <a:r>
              <a:rPr lang="en-GB" sz="2400" dirty="0" err="1">
                <a:solidFill>
                  <a:schemeClr val="bg1"/>
                </a:solidFill>
              </a:rPr>
              <a:t>maent</a:t>
            </a:r>
            <a:r>
              <a:rPr lang="en-GB" sz="2400" dirty="0">
                <a:solidFill>
                  <a:schemeClr val="bg1"/>
                </a:solidFill>
              </a:rPr>
              <a:t> </a:t>
            </a:r>
            <a:r>
              <a:rPr lang="en-GB" sz="2400" dirty="0" err="1">
                <a:solidFill>
                  <a:schemeClr val="bg1"/>
                </a:solidFill>
              </a:rPr>
              <a:t>wedi</a:t>
            </a:r>
            <a:r>
              <a:rPr lang="en-GB" sz="2400" dirty="0">
                <a:solidFill>
                  <a:schemeClr val="bg1"/>
                </a:solidFill>
              </a:rPr>
              <a:t> </a:t>
            </a:r>
            <a:r>
              <a:rPr lang="en-GB" sz="2400" dirty="0" err="1">
                <a:solidFill>
                  <a:schemeClr val="bg1"/>
                </a:solidFill>
              </a:rPr>
              <a:t>ei</a:t>
            </a:r>
            <a:r>
              <a:rPr lang="en-GB" sz="2400" dirty="0">
                <a:solidFill>
                  <a:schemeClr val="bg1"/>
                </a:solidFill>
              </a:rPr>
              <a:t> </a:t>
            </a:r>
            <a:r>
              <a:rPr lang="en-GB" sz="2400" dirty="0" err="1">
                <a:solidFill>
                  <a:schemeClr val="bg1"/>
                </a:solidFill>
              </a:rPr>
              <a:t>ddysgu’n</a:t>
            </a:r>
            <a:r>
              <a:rPr lang="en-GB" sz="2400" dirty="0">
                <a:solidFill>
                  <a:schemeClr val="bg1"/>
                </a:solidFill>
              </a:rPr>
              <a:t> </a:t>
            </a:r>
            <a:r>
              <a:rPr lang="en-GB" sz="2400" dirty="0" err="1">
                <a:solidFill>
                  <a:schemeClr val="bg1"/>
                </a:solidFill>
              </a:rPr>
              <a:t>unig</a:t>
            </a:r>
            <a:r>
              <a:rPr lang="en-GB" sz="2400" dirty="0">
                <a:solidFill>
                  <a:schemeClr val="bg1"/>
                </a:solidFill>
              </a:rPr>
              <a:t>.</a:t>
            </a:r>
          </a:p>
        </p:txBody>
      </p:sp>
      <p:sp>
        <p:nvSpPr>
          <p:cNvPr id="2" name="Content Placeholder 1"/>
          <p:cNvSpPr>
            <a:spLocks noGrp="1"/>
          </p:cNvSpPr>
          <p:nvPr>
            <p:ph sz="half" idx="2"/>
          </p:nvPr>
        </p:nvSpPr>
        <p:spPr>
          <a:xfrm>
            <a:off x="6172200" y="2852937"/>
            <a:ext cx="4038600" cy="3273227"/>
          </a:xfrm>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solidFill>
                  <a:schemeClr val="bg1"/>
                </a:solidFill>
              </a:rPr>
              <a:t>The assessment itself needs to be a worthwhile learning experience for pupils, rather than simply a task to measure what they’ve learned. </a:t>
            </a:r>
          </a:p>
          <a:p>
            <a:endParaRPr lang="en-GB" dirty="0"/>
          </a:p>
        </p:txBody>
      </p:sp>
      <p:pic>
        <p:nvPicPr>
          <p:cNvPr id="2050" name="Picture 2" descr="C:\Users\Alison\AppData\Local\Microsoft\Windows\INetCache\IE\DJ4LQXPF\iStock_000017123843XSmal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223" y="601464"/>
            <a:ext cx="2347979" cy="132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36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solidFill>
                  <a:schemeClr val="bg1"/>
                </a:solidFill>
              </a:rPr>
              <a:t>I </a:t>
            </a:r>
            <a:r>
              <a:rPr lang="en-GB" altLang="en-US" sz="2600" dirty="0" err="1">
                <a:solidFill>
                  <a:schemeClr val="bg1"/>
                </a:solidFill>
              </a:rPr>
              <a:t>ba</a:t>
            </a:r>
            <a:r>
              <a:rPr lang="en-GB" altLang="en-US" sz="2600" dirty="0">
                <a:solidFill>
                  <a:schemeClr val="bg1"/>
                </a:solidFill>
              </a:rPr>
              <a:t> </a:t>
            </a:r>
            <a:r>
              <a:rPr lang="en-GB" altLang="en-US" sz="2600" dirty="0" err="1">
                <a:solidFill>
                  <a:schemeClr val="bg1"/>
                </a:solidFill>
              </a:rPr>
              <a:t>raddau</a:t>
            </a:r>
            <a:r>
              <a:rPr lang="en-GB" altLang="en-US" sz="2600" dirty="0">
                <a:solidFill>
                  <a:schemeClr val="bg1"/>
                </a:solidFill>
              </a:rPr>
              <a:t> </a:t>
            </a:r>
            <a:r>
              <a:rPr lang="en-GB" altLang="en-US" sz="2600" dirty="0" err="1">
                <a:solidFill>
                  <a:schemeClr val="bg1"/>
                </a:solidFill>
              </a:rPr>
              <a:t>rydych</a:t>
            </a:r>
            <a:r>
              <a:rPr lang="en-GB" altLang="en-US" sz="2600" dirty="0">
                <a:solidFill>
                  <a:schemeClr val="bg1"/>
                </a:solidFill>
              </a:rPr>
              <a:t> </a:t>
            </a:r>
            <a:r>
              <a:rPr lang="en-GB" altLang="en-US" sz="2600" dirty="0" err="1">
                <a:solidFill>
                  <a:schemeClr val="bg1"/>
                </a:solidFill>
              </a:rPr>
              <a:t>chi’n</a:t>
            </a:r>
            <a:r>
              <a:rPr lang="en-GB" altLang="en-US" sz="2600" dirty="0">
                <a:solidFill>
                  <a:schemeClr val="bg1"/>
                </a:solidFill>
              </a:rPr>
              <a:t> </a:t>
            </a:r>
            <a:r>
              <a:rPr lang="en-GB" altLang="en-US" sz="2600" dirty="0" err="1">
                <a:solidFill>
                  <a:schemeClr val="bg1"/>
                </a:solidFill>
              </a:rPr>
              <a:t>cytuno</a:t>
            </a:r>
            <a:r>
              <a:rPr lang="en-GB" altLang="en-US" sz="2600" dirty="0">
                <a:solidFill>
                  <a:schemeClr val="bg1"/>
                </a:solidFill>
              </a:rPr>
              <a:t> </a:t>
            </a:r>
            <a:r>
              <a:rPr lang="en-GB" altLang="en-US" sz="2600" dirty="0" err="1">
                <a:solidFill>
                  <a:schemeClr val="bg1"/>
                </a:solidFill>
              </a:rPr>
              <a:t>gyda’r</a:t>
            </a:r>
            <a:r>
              <a:rPr lang="en-GB" altLang="en-US" sz="2600" dirty="0">
                <a:solidFill>
                  <a:schemeClr val="bg1"/>
                </a:solidFill>
              </a:rPr>
              <a:t> </a:t>
            </a:r>
            <a:r>
              <a:rPr lang="en-GB" altLang="en-US" sz="2600" dirty="0" err="1">
                <a:solidFill>
                  <a:schemeClr val="bg1"/>
                </a:solidFill>
              </a:rPr>
              <a:t>canlynol</a:t>
            </a:r>
            <a:r>
              <a:rPr lang="en-GB" altLang="en-US" sz="2600" dirty="0">
                <a:solidFill>
                  <a:schemeClr val="bg1"/>
                </a:solidFill>
              </a:rPr>
              <a:t>?</a:t>
            </a:r>
            <a:br>
              <a:rPr lang="en-GB" altLang="en-US" sz="2600" dirty="0">
                <a:solidFill>
                  <a:schemeClr val="bg1"/>
                </a:solidFill>
              </a:rPr>
            </a:br>
            <a:r>
              <a:rPr lang="en-GB" altLang="en-US" sz="2600" dirty="0">
                <a:solidFill>
                  <a:schemeClr val="bg1"/>
                </a:solidFill>
              </a:rPr>
              <a:t>To what extent do you agree with the suggestion below? </a:t>
            </a:r>
          </a:p>
        </p:txBody>
      </p:sp>
      <p:sp>
        <p:nvSpPr>
          <p:cNvPr id="3" name="Content Placeholder 2"/>
          <p:cNvSpPr>
            <a:spLocks noGrp="1"/>
          </p:cNvSpPr>
          <p:nvPr>
            <p:ph sz="half" idx="1"/>
          </p:nvPr>
        </p:nvSpPr>
        <p:spPr>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a:noAutofit/>
          </a:bodyPr>
          <a:lstStyle/>
          <a:p>
            <a:pPr marL="68580" indent="0">
              <a:buNone/>
              <a:defRPr/>
            </a:pPr>
            <a:r>
              <a:rPr lang="en-GB" dirty="0">
                <a:solidFill>
                  <a:schemeClr val="bg1"/>
                </a:solidFill>
              </a:rPr>
              <a:t>Mae </a:t>
            </a:r>
            <a:r>
              <a:rPr lang="en-GB" dirty="0" err="1">
                <a:solidFill>
                  <a:schemeClr val="bg1"/>
                </a:solidFill>
              </a:rPr>
              <a:t>yna</a:t>
            </a:r>
            <a:r>
              <a:rPr lang="en-GB" dirty="0">
                <a:solidFill>
                  <a:schemeClr val="bg1"/>
                </a:solidFill>
              </a:rPr>
              <a:t> </a:t>
            </a:r>
            <a:r>
              <a:rPr lang="en-GB" dirty="0" err="1">
                <a:solidFill>
                  <a:schemeClr val="bg1"/>
                </a:solidFill>
              </a:rPr>
              <a:t>bryder</a:t>
            </a:r>
            <a:r>
              <a:rPr lang="en-GB" dirty="0">
                <a:solidFill>
                  <a:schemeClr val="bg1"/>
                </a:solidFill>
              </a:rPr>
              <a:t> o asesu </a:t>
            </a:r>
            <a:r>
              <a:rPr lang="en-GB" dirty="0" err="1">
                <a:solidFill>
                  <a:schemeClr val="bg1"/>
                </a:solidFill>
              </a:rPr>
              <a:t>pethau</a:t>
            </a:r>
            <a:r>
              <a:rPr lang="en-GB" dirty="0">
                <a:solidFill>
                  <a:schemeClr val="bg1"/>
                </a:solidFill>
              </a:rPr>
              <a:t> sy’n </a:t>
            </a:r>
            <a:r>
              <a:rPr lang="en-GB" dirty="0" err="1">
                <a:solidFill>
                  <a:schemeClr val="bg1"/>
                </a:solidFill>
              </a:rPr>
              <a:t>gymharol</a:t>
            </a:r>
            <a:r>
              <a:rPr lang="en-GB" dirty="0">
                <a:solidFill>
                  <a:schemeClr val="bg1"/>
                </a:solidFill>
              </a:rPr>
              <a:t> </a:t>
            </a:r>
            <a:r>
              <a:rPr lang="en-GB" dirty="0" err="1">
                <a:solidFill>
                  <a:schemeClr val="bg1"/>
                </a:solidFill>
              </a:rPr>
              <a:t>hawdd</a:t>
            </a:r>
            <a:r>
              <a:rPr lang="en-GB" dirty="0">
                <a:solidFill>
                  <a:schemeClr val="bg1"/>
                </a:solidFill>
              </a:rPr>
              <a:t> </a:t>
            </a:r>
            <a:r>
              <a:rPr lang="en-GB" dirty="0" err="1">
                <a:solidFill>
                  <a:schemeClr val="bg1"/>
                </a:solidFill>
              </a:rPr>
              <a:t>i</a:t>
            </a:r>
            <a:r>
              <a:rPr lang="en-GB" dirty="0">
                <a:solidFill>
                  <a:schemeClr val="bg1"/>
                </a:solidFill>
              </a:rPr>
              <a:t> asesu (</a:t>
            </a:r>
            <a:r>
              <a:rPr lang="en-GB" dirty="0" err="1">
                <a:solidFill>
                  <a:schemeClr val="bg1"/>
                </a:solidFill>
              </a:rPr>
              <a:t>neu’r</a:t>
            </a:r>
            <a:r>
              <a:rPr lang="en-GB" dirty="0">
                <a:solidFill>
                  <a:schemeClr val="bg1"/>
                </a:solidFill>
              </a:rPr>
              <a:t> hyn sy’n gallu </a:t>
            </a:r>
            <a:r>
              <a:rPr lang="en-GB" dirty="0" err="1">
                <a:solidFill>
                  <a:schemeClr val="bg1"/>
                </a:solidFill>
              </a:rPr>
              <a:t>cael</a:t>
            </a:r>
            <a:r>
              <a:rPr lang="en-GB" dirty="0">
                <a:solidFill>
                  <a:schemeClr val="bg1"/>
                </a:solidFill>
              </a:rPr>
              <a:t> ei asesu mewn </a:t>
            </a:r>
            <a:r>
              <a:rPr lang="en-GB" dirty="0" err="1">
                <a:solidFill>
                  <a:schemeClr val="bg1"/>
                </a:solidFill>
              </a:rPr>
              <a:t>arholiaau</a:t>
            </a:r>
            <a:r>
              <a:rPr lang="en-GB" dirty="0">
                <a:solidFill>
                  <a:schemeClr val="bg1"/>
                </a:solidFill>
              </a:rPr>
              <a:t> </a:t>
            </a:r>
            <a:r>
              <a:rPr lang="en-GB" dirty="0" err="1">
                <a:solidFill>
                  <a:schemeClr val="bg1"/>
                </a:solidFill>
              </a:rPr>
              <a:t>cyhoeddus</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draul</a:t>
            </a:r>
            <a:r>
              <a:rPr lang="en-GB" dirty="0">
                <a:solidFill>
                  <a:schemeClr val="bg1"/>
                </a:solidFill>
              </a:rPr>
              <a:t> asesu </a:t>
            </a:r>
            <a:r>
              <a:rPr lang="en-GB" dirty="0" err="1">
                <a:solidFill>
                  <a:schemeClr val="bg1"/>
                </a:solidFill>
              </a:rPr>
              <a:t>profiadau</a:t>
            </a:r>
            <a:r>
              <a:rPr lang="en-GB" dirty="0">
                <a:solidFill>
                  <a:schemeClr val="bg1"/>
                </a:solidFill>
              </a:rPr>
              <a:t> dysgu sy’n </a:t>
            </a:r>
            <a:r>
              <a:rPr lang="en-GB" dirty="0" err="1">
                <a:solidFill>
                  <a:schemeClr val="bg1"/>
                </a:solidFill>
              </a:rPr>
              <a:t>werthfawr</a:t>
            </a:r>
            <a:r>
              <a:rPr lang="en-GB" dirty="0">
                <a:solidFill>
                  <a:schemeClr val="bg1"/>
                </a:solidFill>
              </a:rPr>
              <a:t> ac yn wrth </a:t>
            </a:r>
            <a:r>
              <a:rPr lang="en-GB" dirty="0" err="1">
                <a:solidFill>
                  <a:schemeClr val="bg1"/>
                </a:solidFill>
              </a:rPr>
              <a:t>chweil</a:t>
            </a:r>
            <a:r>
              <a:rPr lang="en-GB" dirty="0">
                <a:solidFill>
                  <a:schemeClr val="bg1"/>
                </a:solidFill>
              </a:rPr>
              <a:t>, ond yn </a:t>
            </a:r>
            <a:r>
              <a:rPr lang="en-GB" dirty="0" err="1">
                <a:solidFill>
                  <a:schemeClr val="bg1"/>
                </a:solidFill>
              </a:rPr>
              <a:t>anodd</a:t>
            </a:r>
            <a:r>
              <a:rPr lang="en-GB" dirty="0">
                <a:solidFill>
                  <a:schemeClr val="bg1"/>
                </a:solidFill>
              </a:rPr>
              <a:t> </a:t>
            </a:r>
            <a:r>
              <a:rPr lang="en-GB" dirty="0" err="1">
                <a:solidFill>
                  <a:schemeClr val="bg1"/>
                </a:solidFill>
              </a:rPr>
              <a:t>i</a:t>
            </a:r>
            <a:r>
              <a:rPr lang="en-GB" dirty="0">
                <a:solidFill>
                  <a:schemeClr val="bg1"/>
                </a:solidFill>
              </a:rPr>
              <a:t> asesu. Mae </a:t>
            </a:r>
            <a:r>
              <a:rPr lang="en-GB" dirty="0" err="1">
                <a:solidFill>
                  <a:schemeClr val="bg1"/>
                </a:solidFill>
              </a:rPr>
              <a:t>rhai</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gymharol</a:t>
            </a:r>
            <a:r>
              <a:rPr lang="en-GB" dirty="0">
                <a:solidFill>
                  <a:schemeClr val="bg1"/>
                </a:solidFill>
              </a:rPr>
              <a:t> </a:t>
            </a:r>
            <a:r>
              <a:rPr lang="en-GB" dirty="0" err="1">
                <a:solidFill>
                  <a:schemeClr val="bg1"/>
                </a:solidFill>
              </a:rPr>
              <a:t>hawdd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adnabod</a:t>
            </a:r>
            <a:r>
              <a:rPr lang="en-GB" dirty="0">
                <a:solidFill>
                  <a:schemeClr val="bg1"/>
                </a:solidFill>
              </a:rPr>
              <a:t>, </a:t>
            </a:r>
            <a:r>
              <a:rPr lang="en-GB" dirty="0" err="1">
                <a:solidFill>
                  <a:schemeClr val="bg1"/>
                </a:solidFill>
              </a:rPr>
              <a:t>eraill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fwy</a:t>
            </a:r>
            <a:r>
              <a:rPr lang="en-GB" dirty="0">
                <a:solidFill>
                  <a:schemeClr val="bg1"/>
                </a:solidFill>
              </a:rPr>
              <a:t> </a:t>
            </a:r>
            <a:r>
              <a:rPr lang="en-GB" dirty="0" err="1">
                <a:solidFill>
                  <a:schemeClr val="bg1"/>
                </a:solidFill>
              </a:rPr>
              <a:t>anodd</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ddisgrifio</a:t>
            </a:r>
            <a:r>
              <a:rPr lang="en-GB" dirty="0">
                <a:solidFill>
                  <a:schemeClr val="bg1"/>
                </a:solidFill>
              </a:rPr>
              <a:t> ac </a:t>
            </a:r>
            <a:r>
              <a:rPr lang="en-GB" dirty="0" err="1">
                <a:solidFill>
                  <a:schemeClr val="bg1"/>
                </a:solidFill>
              </a:rPr>
              <a:t>adnabod</a:t>
            </a:r>
            <a:r>
              <a:rPr lang="en-GB" dirty="0">
                <a:solidFill>
                  <a:schemeClr val="bg1"/>
                </a:solidFill>
              </a:rPr>
              <a:t>.</a:t>
            </a:r>
          </a:p>
        </p:txBody>
      </p:sp>
      <p:sp>
        <p:nvSpPr>
          <p:cNvPr id="2" name="Content Placeholder 1"/>
          <p:cNvSpPr>
            <a:spLocks noGrp="1"/>
          </p:cNvSpPr>
          <p:nvPr>
            <p:ph sz="half" idx="2"/>
          </p:nvPr>
        </p:nvSpPr>
        <p:spPr>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pPr marL="68580" indent="0">
              <a:buNone/>
              <a:defRPr/>
            </a:pPr>
            <a:r>
              <a:rPr lang="en-GB" dirty="0">
                <a:solidFill>
                  <a:schemeClr val="bg1"/>
                </a:solidFill>
              </a:rPr>
              <a:t>“There is a danger of assessing things that are comparatively easy to assess (or which are assessed in public examinations), at the expense of assessing learning experiences that are valuable and worthwhile, but difficult to assess. Some skills are relatively straightforward to identify, others are harder to describe and identify.”</a:t>
            </a:r>
          </a:p>
          <a:p>
            <a:pPr marL="0" indent="0" algn="r">
              <a:buNone/>
              <a:defRPr/>
            </a:pPr>
            <a:endParaRPr lang="en-GB" sz="1800" i="1" dirty="0">
              <a:solidFill>
                <a:schemeClr val="bg1"/>
              </a:solidFill>
            </a:endParaRPr>
          </a:p>
          <a:p>
            <a:pPr marL="0" indent="0" algn="r">
              <a:buNone/>
              <a:defRPr/>
            </a:pPr>
            <a:r>
              <a:rPr lang="en-GB" sz="1800" i="1" dirty="0">
                <a:solidFill>
                  <a:schemeClr val="bg1"/>
                </a:solidFill>
              </a:rPr>
              <a:t>From Unit 6.1, Capel et al, 2009 </a:t>
            </a:r>
          </a:p>
          <a:p>
            <a:endParaRPr lang="en-GB" dirty="0"/>
          </a:p>
        </p:txBody>
      </p:sp>
    </p:spTree>
    <p:extLst>
      <p:ext uri="{BB962C8B-B14F-4D97-AF65-F5344CB8AC3E}">
        <p14:creationId xmlns:p14="http://schemas.microsoft.com/office/powerpoint/2010/main" val="99110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3">
                                            <p:bg/>
                                          </p:spTgt>
                                        </p:tgtEl>
                                        <p:attrNameLst>
                                          <p:attrName>ppt_x</p:attrName>
                                        </p:attrNameLst>
                                      </p:cBhvr>
                                      <p:tavLst>
                                        <p:tav tm="0">
                                          <p:val>
                                            <p:strVal val="ppt_x"/>
                                          </p:val>
                                        </p:tav>
                                        <p:tav tm="100000">
                                          <p:val>
                                            <p:strVal val="ppt_x"/>
                                          </p:val>
                                        </p:tav>
                                      </p:tavLst>
                                    </p:anim>
                                    <p:anim calcmode="lin" valueType="num">
                                      <p:cBhvr additive="base">
                                        <p:cTn id="13" dur="500"/>
                                        <p:tgtEl>
                                          <p:spTgt spid="3">
                                            <p:bg/>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bg/>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solidFill>
                  <a:schemeClr val="bg1"/>
                </a:solidFill>
              </a:rPr>
              <a:t>I </a:t>
            </a:r>
            <a:r>
              <a:rPr lang="en-GB" altLang="en-US" sz="2600" dirty="0" err="1">
                <a:solidFill>
                  <a:schemeClr val="bg1"/>
                </a:solidFill>
              </a:rPr>
              <a:t>ba</a:t>
            </a:r>
            <a:r>
              <a:rPr lang="en-GB" altLang="en-US" sz="2600" dirty="0">
                <a:solidFill>
                  <a:schemeClr val="bg1"/>
                </a:solidFill>
              </a:rPr>
              <a:t> </a:t>
            </a:r>
            <a:r>
              <a:rPr lang="en-GB" altLang="en-US" sz="2600" dirty="0" err="1">
                <a:solidFill>
                  <a:schemeClr val="bg1"/>
                </a:solidFill>
              </a:rPr>
              <a:t>raddau</a:t>
            </a:r>
            <a:r>
              <a:rPr lang="en-GB" altLang="en-US" sz="2600" dirty="0">
                <a:solidFill>
                  <a:schemeClr val="bg1"/>
                </a:solidFill>
              </a:rPr>
              <a:t> </a:t>
            </a:r>
            <a:r>
              <a:rPr lang="en-GB" altLang="en-US" sz="2600" dirty="0" err="1">
                <a:solidFill>
                  <a:schemeClr val="bg1"/>
                </a:solidFill>
              </a:rPr>
              <a:t>rydych</a:t>
            </a:r>
            <a:r>
              <a:rPr lang="en-GB" altLang="en-US" sz="2600" dirty="0">
                <a:solidFill>
                  <a:schemeClr val="bg1"/>
                </a:solidFill>
              </a:rPr>
              <a:t> </a:t>
            </a:r>
            <a:r>
              <a:rPr lang="en-GB" altLang="en-US" sz="2600" dirty="0" err="1">
                <a:solidFill>
                  <a:schemeClr val="bg1"/>
                </a:solidFill>
              </a:rPr>
              <a:t>chi’n</a:t>
            </a:r>
            <a:r>
              <a:rPr lang="en-GB" altLang="en-US" sz="2600" dirty="0">
                <a:solidFill>
                  <a:schemeClr val="bg1"/>
                </a:solidFill>
              </a:rPr>
              <a:t> </a:t>
            </a:r>
            <a:r>
              <a:rPr lang="en-GB" altLang="en-US" sz="2600" dirty="0" err="1">
                <a:solidFill>
                  <a:schemeClr val="bg1"/>
                </a:solidFill>
              </a:rPr>
              <a:t>cytuno</a:t>
            </a:r>
            <a:r>
              <a:rPr lang="en-GB" altLang="en-US" sz="2600" dirty="0">
                <a:solidFill>
                  <a:schemeClr val="bg1"/>
                </a:solidFill>
              </a:rPr>
              <a:t> </a:t>
            </a:r>
            <a:r>
              <a:rPr lang="en-GB" altLang="en-US" sz="2600" dirty="0" err="1">
                <a:solidFill>
                  <a:schemeClr val="bg1"/>
                </a:solidFill>
              </a:rPr>
              <a:t>gyda’r</a:t>
            </a:r>
            <a:r>
              <a:rPr lang="en-GB" altLang="en-US" sz="2600" dirty="0">
                <a:solidFill>
                  <a:schemeClr val="bg1"/>
                </a:solidFill>
              </a:rPr>
              <a:t> </a:t>
            </a:r>
            <a:r>
              <a:rPr lang="en-GB" altLang="en-US" sz="2600" dirty="0" err="1">
                <a:solidFill>
                  <a:schemeClr val="bg1"/>
                </a:solidFill>
              </a:rPr>
              <a:t>canlynol</a:t>
            </a:r>
            <a:r>
              <a:rPr lang="en-GB" altLang="en-US" sz="2600" dirty="0">
                <a:solidFill>
                  <a:schemeClr val="bg1"/>
                </a:solidFill>
              </a:rPr>
              <a:t>?</a:t>
            </a:r>
            <a:br>
              <a:rPr lang="en-GB" altLang="en-US" sz="2600" dirty="0">
                <a:solidFill>
                  <a:schemeClr val="bg1"/>
                </a:solidFill>
              </a:rPr>
            </a:br>
            <a:r>
              <a:rPr lang="en-GB" altLang="en-US" sz="2600" dirty="0">
                <a:solidFill>
                  <a:schemeClr val="bg1"/>
                </a:solidFill>
              </a:rPr>
              <a:t>To what extent do you agree with the suggestion below? </a:t>
            </a:r>
          </a:p>
        </p:txBody>
      </p:sp>
      <p:sp>
        <p:nvSpPr>
          <p:cNvPr id="4" name="Content Placeholder 3"/>
          <p:cNvSpPr>
            <a:spLocks noGrp="1"/>
          </p:cNvSpPr>
          <p:nvPr>
            <p:ph sz="half" idx="1"/>
          </p:nvPr>
        </p:nvSpPr>
        <p:spPr>
          <a:prstGeom prst="rect">
            <a:avLst/>
          </a:prstGeom>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r>
              <a:rPr lang="en-GB" dirty="0">
                <a:solidFill>
                  <a:schemeClr val="bg1"/>
                </a:solidFill>
              </a:rPr>
              <a:t>Mae </a:t>
            </a:r>
            <a:r>
              <a:rPr lang="en-GB" dirty="0" err="1">
                <a:solidFill>
                  <a:schemeClr val="bg1"/>
                </a:solidFill>
              </a:rPr>
              <a:t>rhai</a:t>
            </a:r>
            <a:r>
              <a:rPr lang="en-GB" dirty="0">
                <a:solidFill>
                  <a:schemeClr val="bg1"/>
                </a:solidFill>
              </a:rPr>
              <a:t> </a:t>
            </a:r>
            <a:r>
              <a:rPr lang="en-GB" dirty="0" err="1">
                <a:solidFill>
                  <a:schemeClr val="bg1"/>
                </a:solidFill>
              </a:rPr>
              <a:t>beirniaid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dadlau</a:t>
            </a:r>
            <a:r>
              <a:rPr lang="en-GB" dirty="0">
                <a:solidFill>
                  <a:schemeClr val="bg1"/>
                </a:solidFill>
              </a:rPr>
              <a:t> bod </a:t>
            </a:r>
            <a:r>
              <a:rPr lang="en-GB" dirty="0" err="1">
                <a:solidFill>
                  <a:schemeClr val="bg1"/>
                </a:solidFill>
              </a:rPr>
              <a:t>peryg</a:t>
            </a:r>
            <a:r>
              <a:rPr lang="en-GB" dirty="0">
                <a:solidFill>
                  <a:schemeClr val="bg1"/>
                </a:solidFill>
              </a:rPr>
              <a:t> o </a:t>
            </a:r>
            <a:r>
              <a:rPr lang="en-GB" dirty="0" err="1">
                <a:solidFill>
                  <a:schemeClr val="bg1"/>
                </a:solidFill>
              </a:rPr>
              <a:t>densiwn</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defnydd</a:t>
            </a:r>
            <a:r>
              <a:rPr lang="en-GB" dirty="0">
                <a:solidFill>
                  <a:schemeClr val="bg1"/>
                </a:solidFill>
              </a:rPr>
              <a:t> o </a:t>
            </a:r>
            <a:r>
              <a:rPr lang="en-GB" dirty="0" err="1">
                <a:solidFill>
                  <a:schemeClr val="bg1"/>
                </a:solidFill>
              </a:rPr>
              <a:t>asesu</a:t>
            </a:r>
            <a:r>
              <a:rPr lang="en-GB" dirty="0">
                <a:solidFill>
                  <a:schemeClr val="bg1"/>
                </a:solidFill>
              </a:rPr>
              <a:t>. Pan </a:t>
            </a:r>
            <a:r>
              <a:rPr lang="en-GB" dirty="0" err="1">
                <a:solidFill>
                  <a:schemeClr val="bg1"/>
                </a:solidFill>
              </a:rPr>
              <a:t>yn</a:t>
            </a:r>
            <a:r>
              <a:rPr lang="en-GB" dirty="0">
                <a:solidFill>
                  <a:schemeClr val="bg1"/>
                </a:solidFill>
              </a:rPr>
              <a:t> </a:t>
            </a:r>
            <a:r>
              <a:rPr lang="en-GB" dirty="0" err="1">
                <a:solidFill>
                  <a:schemeClr val="bg1"/>
                </a:solidFill>
              </a:rPr>
              <a:t>cael</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ddefnyddio</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disgyblion</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dyfodol</a:t>
            </a:r>
            <a:r>
              <a:rPr lang="en-GB" dirty="0">
                <a:solidFill>
                  <a:schemeClr val="bg1"/>
                </a:solidFill>
              </a:rPr>
              <a:t> </a:t>
            </a:r>
            <a:r>
              <a:rPr lang="en-GB" dirty="0" err="1">
                <a:solidFill>
                  <a:schemeClr val="bg1"/>
                </a:solidFill>
              </a:rPr>
              <a:t>mae’n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gwneud</a:t>
            </a:r>
            <a:r>
              <a:rPr lang="en-GB" dirty="0">
                <a:solidFill>
                  <a:schemeClr val="bg1"/>
                </a:solidFill>
              </a:rPr>
              <a:t> </a:t>
            </a:r>
            <a:r>
              <a:rPr lang="en-GB" dirty="0" err="1">
                <a:solidFill>
                  <a:schemeClr val="bg1"/>
                </a:solidFill>
              </a:rPr>
              <a:t>gwahaniaeth</a:t>
            </a:r>
            <a:r>
              <a:rPr lang="en-GB" dirty="0">
                <a:solidFill>
                  <a:schemeClr val="bg1"/>
                </a:solidFill>
              </a:rPr>
              <a:t> (Black et al, 2003).</a:t>
            </a:r>
          </a:p>
          <a:p>
            <a:r>
              <a:rPr lang="en-GB" dirty="0">
                <a:solidFill>
                  <a:schemeClr val="bg1"/>
                </a:solidFill>
              </a:rPr>
              <a:t> Mae angen </a:t>
            </a:r>
            <a:r>
              <a:rPr lang="en-GB" dirty="0" err="1">
                <a:solidFill>
                  <a:schemeClr val="bg1"/>
                </a:solidFill>
              </a:rPr>
              <a:t>i</a:t>
            </a:r>
            <a:r>
              <a:rPr lang="en-GB" dirty="0">
                <a:solidFill>
                  <a:schemeClr val="bg1"/>
                </a:solidFill>
              </a:rPr>
              <a:t> </a:t>
            </a:r>
            <a:r>
              <a:rPr lang="en-GB" dirty="0" err="1">
                <a:solidFill>
                  <a:schemeClr val="bg1"/>
                </a:solidFill>
              </a:rPr>
              <a:t>athrawon</a:t>
            </a:r>
            <a:r>
              <a:rPr lang="en-GB" dirty="0">
                <a:solidFill>
                  <a:schemeClr val="bg1"/>
                </a:solidFill>
              </a:rPr>
              <a:t> fod yn </a:t>
            </a:r>
            <a:r>
              <a:rPr lang="en-GB" dirty="0" err="1">
                <a:solidFill>
                  <a:schemeClr val="bg1"/>
                </a:solidFill>
              </a:rPr>
              <a:t>glir</a:t>
            </a:r>
            <a:r>
              <a:rPr lang="en-GB" dirty="0">
                <a:solidFill>
                  <a:schemeClr val="bg1"/>
                </a:solidFill>
              </a:rPr>
              <a:t> am nod </a:t>
            </a:r>
            <a:r>
              <a:rPr lang="en-GB" dirty="0" err="1">
                <a:solidFill>
                  <a:schemeClr val="bg1"/>
                </a:solidFill>
              </a:rPr>
              <a:t>yr</a:t>
            </a:r>
            <a:r>
              <a:rPr lang="en-GB" dirty="0">
                <a:solidFill>
                  <a:schemeClr val="bg1"/>
                </a:solidFill>
              </a:rPr>
              <a:t> asesu – </a:t>
            </a:r>
            <a:r>
              <a:rPr lang="en-GB" dirty="0" err="1">
                <a:solidFill>
                  <a:schemeClr val="bg1"/>
                </a:solidFill>
              </a:rPr>
              <a:t>h.y</a:t>
            </a:r>
            <a:r>
              <a:rPr lang="en-GB" dirty="0">
                <a:solidFill>
                  <a:schemeClr val="bg1"/>
                </a:solidFill>
              </a:rPr>
              <a:t> asesu </a:t>
            </a:r>
            <a:r>
              <a:rPr lang="en-GB" dirty="0" err="1">
                <a:solidFill>
                  <a:schemeClr val="bg1"/>
                </a:solidFill>
              </a:rPr>
              <a:t>atebolrwydd</a:t>
            </a:r>
            <a:r>
              <a:rPr lang="en-GB" dirty="0">
                <a:solidFill>
                  <a:schemeClr val="bg1"/>
                </a:solidFill>
              </a:rPr>
              <a:t>, asesu </a:t>
            </a:r>
            <a:r>
              <a:rPr lang="en-GB" dirty="0" err="1">
                <a:solidFill>
                  <a:schemeClr val="bg1"/>
                </a:solidFill>
              </a:rPr>
              <a:t>ar</a:t>
            </a:r>
            <a:r>
              <a:rPr lang="en-GB" dirty="0">
                <a:solidFill>
                  <a:schemeClr val="bg1"/>
                </a:solidFill>
              </a:rPr>
              <a:t> gyfer </a:t>
            </a:r>
            <a:r>
              <a:rPr lang="en-GB" dirty="0" err="1">
                <a:solidFill>
                  <a:schemeClr val="bg1"/>
                </a:solidFill>
              </a:rPr>
              <a:t>ennill</a:t>
            </a:r>
            <a:r>
              <a:rPr lang="en-GB" dirty="0">
                <a:solidFill>
                  <a:schemeClr val="bg1"/>
                </a:solidFill>
              </a:rPr>
              <a:t> </a:t>
            </a:r>
            <a:r>
              <a:rPr lang="en-GB" dirty="0" err="1">
                <a:solidFill>
                  <a:schemeClr val="bg1"/>
                </a:solidFill>
              </a:rPr>
              <a:t>tystysgrif</a:t>
            </a:r>
            <a:r>
              <a:rPr lang="en-GB" dirty="0">
                <a:solidFill>
                  <a:schemeClr val="bg1"/>
                </a:solidFill>
              </a:rPr>
              <a:t> neu asesu dysgu.</a:t>
            </a:r>
          </a:p>
        </p:txBody>
      </p:sp>
      <p:sp>
        <p:nvSpPr>
          <p:cNvPr id="6" name="Content Placeholder 5"/>
          <p:cNvSpPr>
            <a:spLocks noGrp="1"/>
          </p:cNvSpPr>
          <p:nvPr>
            <p:ph sz="half" idx="2"/>
          </p:nvPr>
        </p:nvSpPr>
        <p:spPr>
          <a:prstGeom prst="rect">
            <a:avLst/>
          </a:prstGeom>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r>
              <a:rPr lang="en-GB" dirty="0">
                <a:solidFill>
                  <a:schemeClr val="bg1"/>
                </a:solidFill>
              </a:rPr>
              <a:t>Some critics argue that there is a risk of inherent tensions in the use of assessment. When used to develop pupils’ future learning it can make a substantial difference (Black et al, 2003). </a:t>
            </a:r>
          </a:p>
          <a:p>
            <a:r>
              <a:rPr lang="en-GB" dirty="0">
                <a:solidFill>
                  <a:schemeClr val="bg1"/>
                </a:solidFill>
              </a:rPr>
              <a:t>Teachers themselves need to be clear about whether they are assessing for accountability, certification or learning</a:t>
            </a:r>
            <a:r>
              <a:rPr lang="en-GB" dirty="0"/>
              <a:t>. </a:t>
            </a:r>
          </a:p>
          <a:p>
            <a:endParaRPr lang="en-GB" dirty="0"/>
          </a:p>
        </p:txBody>
      </p:sp>
    </p:spTree>
    <p:extLst>
      <p:ext uri="{BB962C8B-B14F-4D97-AF65-F5344CB8AC3E}">
        <p14:creationId xmlns:p14="http://schemas.microsoft.com/office/powerpoint/2010/main" val="22373812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a:t> </a:t>
            </a:r>
            <a:br>
              <a:rPr lang="en-GB" altLang="en-US" dirty="0"/>
            </a:br>
            <a:r>
              <a:rPr lang="en-GB" altLang="en-US" dirty="0" err="1"/>
              <a:t>Tasg</a:t>
            </a:r>
            <a:r>
              <a:rPr lang="en-GB" altLang="en-US" dirty="0"/>
              <a:t> 							Task</a:t>
            </a:r>
          </a:p>
        </p:txBody>
      </p:sp>
      <p:sp>
        <p:nvSpPr>
          <p:cNvPr id="3" name="Content Placeholder 2"/>
          <p:cNvSpPr>
            <a:spLocks noGrp="1"/>
          </p:cNvSpPr>
          <p:nvPr>
            <p:ph sz="half" idx="1"/>
          </p:nvPr>
        </p:nvSpPr>
        <p:spPr>
          <a:xfrm>
            <a:off x="677334" y="2160589"/>
            <a:ext cx="4184035" cy="2790718"/>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err="1"/>
              <a:t>Edrychwch</a:t>
            </a:r>
            <a:r>
              <a:rPr lang="en-GB" dirty="0"/>
              <a:t> </a:t>
            </a:r>
            <a:r>
              <a:rPr lang="en-GB" dirty="0" err="1"/>
              <a:t>ar</a:t>
            </a:r>
            <a:r>
              <a:rPr lang="en-GB" dirty="0"/>
              <a:t> y strategaethau Asesu </a:t>
            </a:r>
            <a:r>
              <a:rPr lang="en-GB" dirty="0" err="1"/>
              <a:t>ar</a:t>
            </a:r>
            <a:r>
              <a:rPr lang="en-GB" dirty="0"/>
              <a:t> gyfer Dysgu sydd wedi </a:t>
            </a:r>
            <a:r>
              <a:rPr lang="en-GB" dirty="0" err="1"/>
              <a:t>eu</a:t>
            </a:r>
            <a:r>
              <a:rPr lang="en-GB" dirty="0"/>
              <a:t> </a:t>
            </a:r>
            <a:r>
              <a:rPr lang="en-GB" dirty="0" err="1"/>
              <a:t>cymryd</a:t>
            </a:r>
            <a:r>
              <a:rPr lang="en-GB" dirty="0"/>
              <a:t> o </a:t>
            </a:r>
            <a:r>
              <a:rPr lang="en-GB" dirty="0" err="1"/>
              <a:t>bwynt</a:t>
            </a:r>
            <a:r>
              <a:rPr lang="en-GB" dirty="0"/>
              <a:t> </a:t>
            </a:r>
            <a:r>
              <a:rPr lang="en-GB" dirty="0" err="1"/>
              <a:t>pwer</a:t>
            </a:r>
            <a:r>
              <a:rPr lang="en-GB" dirty="0"/>
              <a:t> </a:t>
            </a:r>
            <a:r>
              <a:rPr lang="en-GB" dirty="0" err="1"/>
              <a:t>AaGD</a:t>
            </a:r>
            <a:r>
              <a:rPr lang="en-GB" dirty="0"/>
              <a:t> Mike </a:t>
            </a:r>
            <a:r>
              <a:rPr lang="en-GB" dirty="0" err="1"/>
              <a:t>Gershon</a:t>
            </a:r>
            <a:r>
              <a:rPr lang="en-GB" dirty="0"/>
              <a:t> (rhestr gyfeirnodi)</a:t>
            </a:r>
          </a:p>
          <a:p>
            <a:pPr>
              <a:defRPr/>
            </a:pPr>
            <a:r>
              <a:rPr lang="en-GB" dirty="0" err="1"/>
              <a:t>Dewisiwch</a:t>
            </a:r>
            <a:r>
              <a:rPr lang="en-GB" dirty="0"/>
              <a:t> 2 strategaeth a </a:t>
            </a:r>
            <a:r>
              <a:rPr lang="en-GB" dirty="0" err="1"/>
              <a:t>nodwch</a:t>
            </a:r>
            <a:r>
              <a:rPr lang="en-GB" dirty="0"/>
              <a:t> </a:t>
            </a:r>
            <a:r>
              <a:rPr lang="en-GB" dirty="0" err="1"/>
              <a:t>yr</a:t>
            </a:r>
            <a:r>
              <a:rPr lang="en-GB" dirty="0"/>
              <a:t> egwyddorion </a:t>
            </a:r>
            <a:r>
              <a:rPr lang="en-GB" dirty="0" err="1"/>
              <a:t>AaGD</a:t>
            </a:r>
            <a:r>
              <a:rPr lang="en-GB" dirty="0"/>
              <a:t> sy’n </a:t>
            </a:r>
            <a:r>
              <a:rPr lang="en-GB" dirty="0" err="1"/>
              <a:t>eu</a:t>
            </a:r>
            <a:r>
              <a:rPr lang="en-GB" dirty="0"/>
              <a:t> </a:t>
            </a:r>
            <a:r>
              <a:rPr lang="en-GB" dirty="0" err="1"/>
              <a:t>tanategu</a:t>
            </a:r>
            <a:r>
              <a:rPr lang="en-GB" dirty="0"/>
              <a:t>.</a:t>
            </a:r>
          </a:p>
        </p:txBody>
      </p:sp>
      <p:sp>
        <p:nvSpPr>
          <p:cNvPr id="2" name="Content Placeholder 1"/>
          <p:cNvSpPr>
            <a:spLocks noGrp="1"/>
          </p:cNvSpPr>
          <p:nvPr>
            <p:ph sz="half" idx="2"/>
          </p:nvPr>
        </p:nvSpPr>
        <p:spPr>
          <a:xfrm>
            <a:off x="5089970" y="2160590"/>
            <a:ext cx="4184034" cy="2790718"/>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Look at the following Assessment for Learning strategies taken from Mike </a:t>
            </a:r>
            <a:r>
              <a:rPr lang="en-GB" dirty="0" err="1"/>
              <a:t>Gershon’s</a:t>
            </a:r>
            <a:r>
              <a:rPr lang="en-GB" dirty="0"/>
              <a:t> useful </a:t>
            </a:r>
            <a:r>
              <a:rPr lang="en-GB" dirty="0" err="1"/>
              <a:t>AfL</a:t>
            </a:r>
            <a:r>
              <a:rPr lang="en-GB" dirty="0"/>
              <a:t> </a:t>
            </a:r>
            <a:r>
              <a:rPr lang="en-GB" dirty="0" err="1"/>
              <a:t>powerpoint</a:t>
            </a:r>
            <a:r>
              <a:rPr lang="en-GB" dirty="0"/>
              <a:t> (Reference slide)</a:t>
            </a:r>
          </a:p>
          <a:p>
            <a:pPr marL="0" indent="0">
              <a:buNone/>
              <a:defRPr/>
            </a:pPr>
            <a:endParaRPr lang="en-GB" dirty="0"/>
          </a:p>
          <a:p>
            <a:pPr>
              <a:defRPr/>
            </a:pPr>
            <a:r>
              <a:rPr lang="en-GB" dirty="0"/>
              <a:t>Choose two strategies and identify the underpinning principles of </a:t>
            </a:r>
            <a:r>
              <a:rPr lang="en-GB" dirty="0" err="1"/>
              <a:t>AfL</a:t>
            </a:r>
            <a:r>
              <a:rPr lang="en-GB" dirty="0"/>
              <a:t>. </a:t>
            </a:r>
          </a:p>
          <a:p>
            <a:endParaRPr lang="en-GB" dirty="0"/>
          </a:p>
        </p:txBody>
      </p:sp>
      <p:sp>
        <p:nvSpPr>
          <p:cNvPr id="4" name="TextBox 3"/>
          <p:cNvSpPr txBox="1"/>
          <p:nvPr/>
        </p:nvSpPr>
        <p:spPr>
          <a:xfrm>
            <a:off x="3325707" y="5242560"/>
            <a:ext cx="3752426" cy="923330"/>
          </a:xfrm>
          <a:prstGeom prst="rect">
            <a:avLst/>
          </a:prstGeom>
          <a:noFill/>
        </p:spPr>
        <p:txBody>
          <a:bodyPr wrap="square" rtlCol="0">
            <a:spAutoFit/>
          </a:bodyPr>
          <a:lstStyle/>
          <a:p>
            <a:r>
              <a:rPr lang="en-GB">
                <a:hlinkClick r:id="rId2"/>
              </a:rPr>
              <a:t>https://www.tes.com/teaching-resource/assessment-for-learning-toolkit-6020165</a:t>
            </a:r>
            <a:endParaRPr lang="en-GB" dirty="0"/>
          </a:p>
        </p:txBody>
      </p:sp>
    </p:spTree>
    <p:extLst>
      <p:ext uri="{BB962C8B-B14F-4D97-AF65-F5344CB8AC3E}">
        <p14:creationId xmlns:p14="http://schemas.microsoft.com/office/powerpoint/2010/main" val="1522349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solidFill>
                  <a:schemeClr val="bg1"/>
                </a:solidFill>
                <a:ea typeface="MS PGothic" pitchFamily="34" charset="-128"/>
              </a:rPr>
              <a:t>Goleuadau</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Traffig</a:t>
            </a:r>
            <a:endParaRPr lang="en-GB" altLang="en-US" dirty="0">
              <a:solidFill>
                <a:schemeClr val="bg1"/>
              </a:solidFill>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a:solidFill>
                  <a:schemeClr val="bg1"/>
                </a:solidFill>
                <a:ea typeface="MS PGothic" pitchFamily="34" charset="-128"/>
              </a:rPr>
              <a:t>Defnyddio</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goleuadau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traffig</a:t>
            </a:r>
            <a:r>
              <a:rPr lang="en-GB" altLang="en-US" sz="1600" dirty="0">
                <a:solidFill>
                  <a:schemeClr val="bg1"/>
                </a:solidFill>
                <a:ea typeface="MS PGothic" pitchFamily="34" charset="-128"/>
              </a:rPr>
              <a:t> fel modd </a:t>
            </a:r>
            <a:r>
              <a:rPr lang="en-GB" altLang="en-US" sz="1600" dirty="0" err="1">
                <a:solidFill>
                  <a:schemeClr val="bg1"/>
                </a:solidFill>
                <a:ea typeface="MS PGothic" pitchFamily="34" charset="-128"/>
              </a:rPr>
              <a:t>gweledol</a:t>
            </a:r>
            <a:r>
              <a:rPr lang="en-GB" altLang="en-US" sz="1600" dirty="0">
                <a:solidFill>
                  <a:schemeClr val="bg1"/>
                </a:solidFill>
                <a:ea typeface="MS PGothic" pitchFamily="34" charset="-128"/>
              </a:rPr>
              <a:t> o arddangos dealltwriaeth.</a:t>
            </a:r>
          </a:p>
          <a:p>
            <a:pPr eaLnBrk="1" hangingPunct="1">
              <a:buFontTx/>
              <a:buNone/>
            </a:pPr>
            <a:r>
              <a:rPr lang="en-GB" altLang="en-US" sz="1600" dirty="0" err="1">
                <a:solidFill>
                  <a:schemeClr val="bg1"/>
                </a:solidFill>
                <a:ea typeface="MS PGothic" pitchFamily="34" charset="-128"/>
              </a:rPr>
              <a:t>e.e</a:t>
            </a:r>
            <a:r>
              <a:rPr lang="en-GB" altLang="en-US" sz="1600" dirty="0">
                <a:solidFill>
                  <a:schemeClr val="bg1"/>
                </a:solidFill>
                <a:ea typeface="MS PGothic" pitchFamily="34" charset="-128"/>
              </a:rPr>
              <a:t>. </a:t>
            </a:r>
          </a:p>
          <a:p>
            <a:pPr eaLnBrk="1" hangingPunct="1"/>
            <a:r>
              <a:rPr lang="en-GB" altLang="en-US" sz="1600" dirty="0">
                <a:solidFill>
                  <a:schemeClr val="bg1"/>
                </a:solidFill>
                <a:ea typeface="MS PGothic" pitchFamily="34" charset="-128"/>
              </a:rPr>
              <a:t>Mae gan </a:t>
            </a:r>
            <a:r>
              <a:rPr lang="en-GB" altLang="en-US" sz="1600" dirty="0" err="1">
                <a:solidFill>
                  <a:schemeClr val="bg1"/>
                </a:solidFill>
                <a:ea typeface="MS PGothic" pitchFamily="34" charset="-128"/>
              </a:rPr>
              <a:t>ddisgyblion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gardiau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coch</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melyn</a:t>
            </a:r>
            <a:r>
              <a:rPr lang="en-GB" altLang="en-US" sz="1600" dirty="0">
                <a:solidFill>
                  <a:schemeClr val="bg1"/>
                </a:solidFill>
                <a:ea typeface="MS PGothic" pitchFamily="34" charset="-128"/>
              </a:rPr>
              <a:t> a </a:t>
            </a:r>
            <a:r>
              <a:rPr lang="en-GB" altLang="en-US" sz="1600" dirty="0" err="1">
                <a:solidFill>
                  <a:schemeClr val="bg1"/>
                </a:solidFill>
                <a:ea typeface="MS PGothic" pitchFamily="34" charset="-128"/>
              </a:rPr>
              <a:t>gwyrdd</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Maent</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yn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gallu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dangos</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rhain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ar</a:t>
            </a:r>
            <a:r>
              <a:rPr lang="en-GB" altLang="en-US" sz="1600" dirty="0">
                <a:solidFill>
                  <a:schemeClr val="bg1"/>
                </a:solidFill>
                <a:ea typeface="MS PGothic" pitchFamily="34" charset="-128"/>
              </a:rPr>
              <a:t> y </a:t>
            </a:r>
            <a:r>
              <a:rPr lang="en-GB" altLang="en-US" sz="1600" dirty="0" err="1">
                <a:solidFill>
                  <a:schemeClr val="bg1"/>
                </a:solidFill>
                <a:ea typeface="MS PGothic" pitchFamily="34" charset="-128"/>
              </a:rPr>
              <a:t>ddesg</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neu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yn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yr</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awyr</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Coch</a:t>
            </a:r>
            <a:r>
              <a:rPr lang="en-GB" altLang="en-US" sz="1600" dirty="0">
                <a:solidFill>
                  <a:schemeClr val="bg1"/>
                </a:solidFill>
                <a:ea typeface="MS PGothic" pitchFamily="34" charset="-128"/>
              </a:rPr>
              <a:t> = dim </a:t>
            </a:r>
            <a:r>
              <a:rPr lang="en-GB" altLang="en-US" sz="1600" dirty="0" err="1">
                <a:solidFill>
                  <a:schemeClr val="bg1"/>
                </a:solidFill>
                <a:ea typeface="MS PGothic" pitchFamily="34" charset="-128"/>
              </a:rPr>
              <a:t>yn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deall</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gwyrdd</a:t>
            </a:r>
            <a:r>
              <a:rPr lang="en-GB" altLang="en-US" sz="1600" dirty="0">
                <a:solidFill>
                  <a:schemeClr val="bg1"/>
                </a:solidFill>
                <a:ea typeface="MS PGothic" pitchFamily="34" charset="-128"/>
              </a:rPr>
              <a:t> – </a:t>
            </a:r>
            <a:r>
              <a:rPr lang="en-GB" altLang="en-US" sz="1600" dirty="0" err="1">
                <a:solidFill>
                  <a:schemeClr val="bg1"/>
                </a:solidFill>
                <a:ea typeface="MS PGothic" pitchFamily="34" charset="-128"/>
              </a:rPr>
              <a:t>deall</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yn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llwyr</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ayb</a:t>
            </a:r>
            <a:r>
              <a:rPr lang="en-GB" altLang="en-US" sz="1600" dirty="0">
                <a:solidFill>
                  <a:schemeClr val="bg1"/>
                </a:solidFill>
                <a:ea typeface="MS PGothic" pitchFamily="34" charset="-128"/>
              </a:rPr>
              <a:t>.)</a:t>
            </a:r>
          </a:p>
          <a:p>
            <a:pPr eaLnBrk="1" hangingPunct="1"/>
            <a:endParaRPr lang="en-GB" altLang="en-US" sz="1600" dirty="0">
              <a:solidFill>
                <a:schemeClr val="bg1"/>
              </a:solidFill>
              <a:ea typeface="MS PGothic" pitchFamily="34" charset="-128"/>
            </a:endParaRPr>
          </a:p>
          <a:p>
            <a:pPr eaLnBrk="1" hangingPunct="1"/>
            <a:r>
              <a:rPr lang="en-GB" altLang="en-US" sz="1600" dirty="0">
                <a:solidFill>
                  <a:schemeClr val="bg1"/>
                </a:solidFill>
                <a:ea typeface="MS PGothic" pitchFamily="34" charset="-128"/>
              </a:rPr>
              <a:t>Disgyblion yn </a:t>
            </a:r>
            <a:r>
              <a:rPr lang="en-GB" altLang="en-US" sz="1600" dirty="0" err="1">
                <a:solidFill>
                  <a:schemeClr val="bg1"/>
                </a:solidFill>
                <a:ea typeface="MS PGothic" pitchFamily="34" charset="-128"/>
              </a:rPr>
              <a:t>hunan</a:t>
            </a:r>
            <a:r>
              <a:rPr lang="en-GB" altLang="en-US" sz="1600" dirty="0">
                <a:solidFill>
                  <a:schemeClr val="bg1"/>
                </a:solidFill>
                <a:ea typeface="MS PGothic" pitchFamily="34" charset="-128"/>
              </a:rPr>
              <a:t> – asesu gan </a:t>
            </a:r>
            <a:r>
              <a:rPr lang="en-GB" altLang="en-US" sz="1600" dirty="0" err="1">
                <a:solidFill>
                  <a:schemeClr val="bg1"/>
                </a:solidFill>
                <a:ea typeface="MS PGothic" pitchFamily="34" charset="-128"/>
              </a:rPr>
              <a:t>ddefnyddio’r</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goleuadau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traffig</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Athrawon</a:t>
            </a:r>
            <a:r>
              <a:rPr lang="en-GB" altLang="en-US" sz="1600" dirty="0">
                <a:solidFill>
                  <a:schemeClr val="bg1"/>
                </a:solidFill>
                <a:ea typeface="MS PGothic" pitchFamily="34" charset="-128"/>
              </a:rPr>
              <a:t> yn gallu </a:t>
            </a:r>
            <a:r>
              <a:rPr lang="en-GB" altLang="en-US" sz="1600" dirty="0" err="1">
                <a:solidFill>
                  <a:schemeClr val="bg1"/>
                </a:solidFill>
                <a:ea typeface="MS PGothic" pitchFamily="34" charset="-128"/>
              </a:rPr>
              <a:t>cofnodi</a:t>
            </a:r>
            <a:r>
              <a:rPr lang="en-GB" altLang="en-US" sz="1600" dirty="0">
                <a:solidFill>
                  <a:schemeClr val="bg1"/>
                </a:solidFill>
                <a:ea typeface="MS PGothic" pitchFamily="34" charset="-128"/>
              </a:rPr>
              <a:t> rhain yn </a:t>
            </a:r>
            <a:r>
              <a:rPr lang="en-GB" altLang="en-US" sz="1600" dirty="0" err="1">
                <a:solidFill>
                  <a:schemeClr val="bg1"/>
                </a:solidFill>
                <a:ea typeface="MS PGothic" pitchFamily="34" charset="-128"/>
              </a:rPr>
              <a:t>weledol</a:t>
            </a:r>
            <a:r>
              <a:rPr lang="en-GB" altLang="en-US" sz="1600" dirty="0">
                <a:solidFill>
                  <a:schemeClr val="bg1"/>
                </a:solidFill>
                <a:ea typeface="MS PGothic" pitchFamily="34" charset="-128"/>
              </a:rPr>
              <a:t> yn </a:t>
            </a:r>
            <a:r>
              <a:rPr lang="en-GB" altLang="en-US" sz="1600" dirty="0" err="1">
                <a:solidFill>
                  <a:schemeClr val="bg1"/>
                </a:solidFill>
                <a:ea typeface="MS PGothic" pitchFamily="34" charset="-128"/>
              </a:rPr>
              <a:t>eu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llyfrau</a:t>
            </a:r>
            <a:r>
              <a:rPr lang="en-GB" altLang="en-US" sz="1600" dirty="0">
                <a:solidFill>
                  <a:schemeClr val="bg1"/>
                </a:solidFill>
                <a:ea typeface="MS PGothic" pitchFamily="34" charset="-128"/>
              </a:rPr>
              <a:t> marcio. </a:t>
            </a:r>
          </a:p>
          <a:p>
            <a:pPr eaLnBrk="1" hangingPunct="1"/>
            <a:endParaRPr lang="en-GB" altLang="en-US" sz="1600" dirty="0">
              <a:solidFill>
                <a:schemeClr val="bg1"/>
              </a:solidFill>
              <a:ea typeface="MS PGothic" pitchFamily="34" charset="-128"/>
            </a:endParaRPr>
          </a:p>
          <a:p>
            <a:pPr eaLnBrk="1" hangingPunct="1"/>
            <a:r>
              <a:rPr lang="en-GB" altLang="en-US" sz="1600" dirty="0" err="1">
                <a:solidFill>
                  <a:schemeClr val="bg1"/>
                </a:solidFill>
                <a:ea typeface="MS PGothic" pitchFamily="34" charset="-128"/>
              </a:rPr>
              <a:t>Asesu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cyfoedion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ayb</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Gan</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ddefnyddio</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goleuadau</a:t>
            </a:r>
            <a:r>
              <a:rPr lang="en-GB" altLang="en-US" sz="1600" dirty="0">
                <a:solidFill>
                  <a:schemeClr val="bg1"/>
                </a:solidFill>
                <a:ea typeface="MS PGothic" pitchFamily="34" charset="-128"/>
              </a:rPr>
              <a:t> </a:t>
            </a:r>
            <a:r>
              <a:rPr lang="en-GB" altLang="en-US" sz="1600" dirty="0" err="1">
                <a:solidFill>
                  <a:schemeClr val="bg1"/>
                </a:solidFill>
                <a:ea typeface="MS PGothic" pitchFamily="34" charset="-128"/>
              </a:rPr>
              <a:t>traffig</a:t>
            </a:r>
            <a:r>
              <a:rPr lang="en-GB" altLang="en-US" sz="1600" dirty="0">
                <a:solidFill>
                  <a:schemeClr val="bg1"/>
                </a:solidFill>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a:solidFill>
                  <a:schemeClr val="bg1"/>
                </a:solidFill>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solidFill>
                  <a:schemeClr val="bg1"/>
                </a:solidFill>
                <a:ea typeface="MS PGothic" pitchFamily="34" charset="-128"/>
              </a:rPr>
              <a:t>Use traffic lights as a visual means of </a:t>
            </a:r>
          </a:p>
          <a:p>
            <a:pPr eaLnBrk="1" hangingPunct="1">
              <a:buFontTx/>
              <a:buNone/>
            </a:pPr>
            <a:r>
              <a:rPr lang="en-GB" altLang="en-US" sz="1600" dirty="0">
                <a:solidFill>
                  <a:schemeClr val="bg1"/>
                </a:solidFill>
                <a:ea typeface="MS PGothic" pitchFamily="34" charset="-128"/>
              </a:rPr>
              <a:t>showing understanding.</a:t>
            </a:r>
          </a:p>
          <a:p>
            <a:pPr eaLnBrk="1" hangingPunct="1">
              <a:buFontTx/>
              <a:buNone/>
            </a:pPr>
            <a:endParaRPr lang="en-GB" altLang="en-US" sz="1600" dirty="0">
              <a:solidFill>
                <a:schemeClr val="bg1"/>
              </a:solidFill>
              <a:ea typeface="MS PGothic" pitchFamily="34" charset="-128"/>
            </a:endParaRPr>
          </a:p>
          <a:p>
            <a:pPr eaLnBrk="1" hangingPunct="1">
              <a:buFontTx/>
              <a:buNone/>
            </a:pPr>
            <a:r>
              <a:rPr lang="en-GB" altLang="en-US" sz="1600" dirty="0">
                <a:solidFill>
                  <a:schemeClr val="bg1"/>
                </a:solidFill>
                <a:ea typeface="MS PGothic" pitchFamily="34" charset="-128"/>
              </a:rPr>
              <a:t>e.g. </a:t>
            </a:r>
          </a:p>
          <a:p>
            <a:pPr eaLnBrk="1" hangingPunct="1"/>
            <a:r>
              <a:rPr lang="en-GB" altLang="en-US" sz="1600" dirty="0">
                <a:solidFill>
                  <a:schemeClr val="bg1"/>
                </a:solidFill>
                <a:ea typeface="MS PGothic" pitchFamily="34" charset="-128"/>
              </a:rPr>
              <a:t>Students have red, amber and green cards which they show on their desks or in the air. (red = don</a:t>
            </a:r>
            <a:r>
              <a:rPr lang="en-GB" altLang="en-US" sz="1600" dirty="0">
                <a:solidFill>
                  <a:schemeClr val="bg1"/>
                </a:solidFill>
              </a:rPr>
              <a:t>’</a:t>
            </a:r>
            <a:r>
              <a:rPr lang="en-GB" altLang="ja-JP" sz="1600" dirty="0">
                <a:solidFill>
                  <a:schemeClr val="bg1"/>
                </a:solidFill>
              </a:rPr>
              <a:t>t understand, green = totally get it etc.)</a:t>
            </a:r>
          </a:p>
          <a:p>
            <a:pPr eaLnBrk="1" hangingPunct="1"/>
            <a:endParaRPr lang="en-GB" altLang="en-US" sz="1600" dirty="0">
              <a:solidFill>
                <a:schemeClr val="bg1"/>
              </a:solidFill>
              <a:ea typeface="MS PGothic" pitchFamily="34" charset="-128"/>
            </a:endParaRPr>
          </a:p>
          <a:p>
            <a:pPr eaLnBrk="1" hangingPunct="1"/>
            <a:r>
              <a:rPr lang="en-GB" altLang="en-US" sz="1600" dirty="0">
                <a:solidFill>
                  <a:schemeClr val="bg1"/>
                </a:solidFill>
                <a:ea typeface="MS PGothic" pitchFamily="34" charset="-128"/>
              </a:rPr>
              <a:t>Students self-assess using traffic lights. The teacher could then record these visually in their mark book.</a:t>
            </a:r>
          </a:p>
          <a:p>
            <a:pPr eaLnBrk="1" hangingPunct="1"/>
            <a:endParaRPr lang="en-GB" altLang="en-US" sz="1600" dirty="0">
              <a:solidFill>
                <a:schemeClr val="bg1"/>
              </a:solidFill>
              <a:ea typeface="MS PGothic" pitchFamily="34" charset="-128"/>
            </a:endParaRPr>
          </a:p>
          <a:p>
            <a:pPr eaLnBrk="1" hangingPunct="1"/>
            <a:r>
              <a:rPr lang="en-GB" altLang="en-US" sz="1600" dirty="0">
                <a:solidFill>
                  <a:schemeClr val="bg1"/>
                </a:solidFill>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solidFill>
                  <a:schemeClr val="bg1"/>
                </a:solidFill>
                <a:ea typeface="MS PGothic" pitchFamily="34" charset="-128"/>
              </a:rPr>
              <a:t>2 </a:t>
            </a:r>
            <a:r>
              <a:rPr lang="en-GB" altLang="en-US" dirty="0" err="1">
                <a:solidFill>
                  <a:schemeClr val="bg1"/>
                </a:solidFill>
                <a:ea typeface="MS PGothic" pitchFamily="34" charset="-128"/>
              </a:rPr>
              <a:t>seren</a:t>
            </a:r>
            <a:r>
              <a:rPr lang="en-GB" altLang="en-US" dirty="0">
                <a:solidFill>
                  <a:schemeClr val="bg1"/>
                </a:solidFill>
                <a:ea typeface="MS PGothic" pitchFamily="34" charset="-128"/>
              </a:rPr>
              <a:t> a </a:t>
            </a:r>
            <a:r>
              <a:rPr lang="en-GB" altLang="en-US" dirty="0" err="1">
                <a:solidFill>
                  <a:schemeClr val="bg1"/>
                </a:solidFill>
                <a:ea typeface="MS PGothic" pitchFamily="34" charset="-128"/>
              </a:rPr>
              <a:t>dymuniad</a:t>
            </a:r>
            <a:endParaRPr lang="en-GB" altLang="en-US" dirty="0">
              <a:solidFill>
                <a:schemeClr val="bg1"/>
              </a:solidFill>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a:solidFill>
                  <a:schemeClr val="bg1"/>
                </a:solidFill>
                <a:ea typeface="MS PGothic" pitchFamily="34" charset="-128"/>
              </a:rPr>
              <a:t>Wrth asesu </a:t>
            </a:r>
            <a:r>
              <a:rPr lang="en-GB" altLang="en-US" dirty="0" err="1">
                <a:solidFill>
                  <a:schemeClr val="bg1"/>
                </a:solidFill>
                <a:ea typeface="MS PGothic" pitchFamily="34" charset="-128"/>
              </a:rPr>
              <a:t>cyfoed</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gofyn</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i</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ddisgybl</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nodi</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dwy</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seren</a:t>
            </a:r>
            <a:r>
              <a:rPr lang="en-GB" altLang="en-US" dirty="0">
                <a:solidFill>
                  <a:schemeClr val="bg1"/>
                </a:solidFill>
                <a:ea typeface="MS PGothic" pitchFamily="34" charset="-128"/>
              </a:rPr>
              <a:t> a </a:t>
            </a:r>
            <a:r>
              <a:rPr lang="en-GB" altLang="en-US" dirty="0" err="1">
                <a:solidFill>
                  <a:schemeClr val="bg1"/>
                </a:solidFill>
                <a:ea typeface="MS PGothic" pitchFamily="34" charset="-128"/>
              </a:rPr>
              <a:t>dymuniad</a:t>
            </a:r>
            <a:r>
              <a:rPr lang="en-GB" altLang="en-US" dirty="0">
                <a:solidFill>
                  <a:schemeClr val="bg1"/>
                </a:solidFill>
                <a:ea typeface="MS PGothic" pitchFamily="34" charset="-128"/>
              </a:rPr>
              <a:t> am waith </a:t>
            </a:r>
            <a:r>
              <a:rPr lang="en-GB" altLang="en-US" dirty="0" err="1">
                <a:solidFill>
                  <a:schemeClr val="bg1"/>
                </a:solidFill>
                <a:ea typeface="MS PGothic" pitchFamily="34" charset="-128"/>
              </a:rPr>
              <a:t>disgybl</a:t>
            </a:r>
            <a:r>
              <a:rPr lang="en-GB" altLang="en-US" dirty="0">
                <a:solidFill>
                  <a:schemeClr val="bg1"/>
                </a:solidFill>
                <a:ea typeface="MS PGothic" pitchFamily="34" charset="-128"/>
              </a:rPr>
              <a:t> arall.</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err="1">
                <a:solidFill>
                  <a:schemeClr val="bg1"/>
                </a:solidFill>
                <a:ea typeface="MS PGothic" pitchFamily="34" charset="-128"/>
              </a:rPr>
              <a:t>Dwy</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seren</a:t>
            </a:r>
            <a:r>
              <a:rPr lang="en-GB" altLang="en-US" dirty="0">
                <a:solidFill>
                  <a:schemeClr val="bg1"/>
                </a:solidFill>
                <a:ea typeface="MS PGothic" pitchFamily="34" charset="-128"/>
              </a:rPr>
              <a:t> = 2 </a:t>
            </a:r>
            <a:r>
              <a:rPr lang="en-GB" altLang="en-US" dirty="0" err="1">
                <a:solidFill>
                  <a:schemeClr val="bg1"/>
                </a:solidFill>
                <a:ea typeface="MS PGothic" pitchFamily="34" charset="-128"/>
              </a:rPr>
              <a:t>beth</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sy’n</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dda</a:t>
            </a:r>
            <a:r>
              <a:rPr lang="en-GB" altLang="en-US" dirty="0">
                <a:solidFill>
                  <a:schemeClr val="bg1"/>
                </a:solidFill>
                <a:ea typeface="MS PGothic" pitchFamily="34" charset="-128"/>
              </a:rPr>
              <a:t> am y </a:t>
            </a:r>
            <a:r>
              <a:rPr lang="en-GB" altLang="en-US" dirty="0" err="1">
                <a:solidFill>
                  <a:schemeClr val="bg1"/>
                </a:solidFill>
                <a:ea typeface="MS PGothic" pitchFamily="34" charset="-128"/>
              </a:rPr>
              <a:t>gwaith</a:t>
            </a:r>
            <a:endParaRPr lang="en-GB" altLang="en-US" dirty="0">
              <a:solidFill>
                <a:schemeClr val="bg1"/>
              </a:solidFill>
              <a:ea typeface="MS PGothic" pitchFamily="34" charset="-128"/>
            </a:endParaRP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err="1">
                <a:solidFill>
                  <a:schemeClr val="bg1"/>
                </a:solidFill>
                <a:ea typeface="MS PGothic" pitchFamily="34" charset="-128"/>
              </a:rPr>
              <a:t>Dymuniad</a:t>
            </a:r>
            <a:r>
              <a:rPr lang="en-GB" altLang="en-US" dirty="0">
                <a:solidFill>
                  <a:schemeClr val="bg1"/>
                </a:solidFill>
                <a:ea typeface="MS PGothic" pitchFamily="34" charset="-128"/>
              </a:rPr>
              <a:t> = </a:t>
            </a:r>
            <a:r>
              <a:rPr lang="en-GB" altLang="en-US" dirty="0" err="1">
                <a:solidFill>
                  <a:schemeClr val="bg1"/>
                </a:solidFill>
                <a:ea typeface="MS PGothic" pitchFamily="34" charset="-128"/>
              </a:rPr>
              <a:t>rhywbeth</a:t>
            </a:r>
            <a:r>
              <a:rPr lang="en-GB" altLang="en-US" dirty="0">
                <a:solidFill>
                  <a:schemeClr val="bg1"/>
                </a:solidFill>
                <a:ea typeface="MS PGothic" pitchFamily="34" charset="-128"/>
              </a:rPr>
              <a:t> sy’n </a:t>
            </a:r>
            <a:r>
              <a:rPr lang="en-GB" altLang="en-US" dirty="0" err="1">
                <a:solidFill>
                  <a:schemeClr val="bg1"/>
                </a:solidFill>
                <a:ea typeface="MS PGothic" pitchFamily="34" charset="-128"/>
              </a:rPr>
              <a:t>bosib</a:t>
            </a:r>
            <a:r>
              <a:rPr lang="en-GB" altLang="en-US" dirty="0">
                <a:solidFill>
                  <a:schemeClr val="bg1"/>
                </a:solidFill>
                <a:ea typeface="MS PGothic" pitchFamily="34" charset="-128"/>
              </a:rPr>
              <a:t> gwneud yn well </a:t>
            </a:r>
            <a:r>
              <a:rPr lang="en-GB" altLang="en-US" dirty="0" err="1">
                <a:solidFill>
                  <a:schemeClr val="bg1"/>
                </a:solidFill>
                <a:ea typeface="MS PGothic" pitchFamily="34" charset="-128"/>
              </a:rPr>
              <a:t>fyth</a:t>
            </a:r>
            <a:r>
              <a:rPr lang="en-GB" altLang="en-US" dirty="0">
                <a:solidFill>
                  <a:schemeClr val="bg1"/>
                </a:solidFill>
                <a:ea typeface="MS PGothic" pitchFamily="34" charset="-128"/>
              </a:rPr>
              <a:t> y </a:t>
            </a:r>
            <a:r>
              <a:rPr lang="en-GB" altLang="en-US" dirty="0" err="1">
                <a:solidFill>
                  <a:schemeClr val="bg1"/>
                </a:solidFill>
                <a:ea typeface="MS PGothic" pitchFamily="34" charset="-128"/>
              </a:rPr>
              <a:t>tro</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nesaf</a:t>
            </a:r>
            <a:r>
              <a:rPr lang="en-GB" altLang="en-US" dirty="0">
                <a:solidFill>
                  <a:schemeClr val="bg1"/>
                </a:solidFill>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solidFill>
                  <a:schemeClr val="bg1"/>
                </a:solidFill>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a:solidFill>
                  <a:schemeClr val="bg1"/>
                </a:solidFill>
                <a:ea typeface="MS PGothic" pitchFamily="34" charset="-128"/>
              </a:rPr>
              <a:t>For peer assessment, ask students to </a:t>
            </a:r>
          </a:p>
          <a:p>
            <a:pPr eaLnBrk="1" hangingPunct="1">
              <a:buFontTx/>
              <a:buNone/>
            </a:pPr>
            <a:r>
              <a:rPr lang="en-GB" altLang="en-US" dirty="0">
                <a:solidFill>
                  <a:schemeClr val="bg1"/>
                </a:solidFill>
                <a:ea typeface="MS PGothic" pitchFamily="34" charset="-128"/>
              </a:rPr>
              <a:t>give two stars and a wish.</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a:solidFill>
                  <a:schemeClr val="bg1"/>
                </a:solidFill>
                <a:ea typeface="MS PGothic" pitchFamily="34" charset="-128"/>
              </a:rPr>
              <a:t>Two stars = 2 things that are good </a:t>
            </a:r>
          </a:p>
          <a:p>
            <a:pPr eaLnBrk="1" hangingPunct="1">
              <a:buFontTx/>
              <a:buNone/>
            </a:pPr>
            <a:r>
              <a:rPr lang="en-GB" altLang="en-US" dirty="0">
                <a:solidFill>
                  <a:schemeClr val="bg1"/>
                </a:solidFill>
                <a:ea typeface="MS PGothic" pitchFamily="34" charset="-128"/>
              </a:rPr>
              <a:t>about the piece of work</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a:solidFill>
                  <a:schemeClr val="bg1"/>
                </a:solidFill>
                <a:ea typeface="MS PGothic" pitchFamily="34" charset="-128"/>
              </a:rPr>
              <a:t>A wish = something they can improve </a:t>
            </a:r>
          </a:p>
          <a:p>
            <a:pPr eaLnBrk="1" hangingPunct="1">
              <a:buFontTx/>
              <a:buNone/>
            </a:pPr>
            <a:r>
              <a:rPr lang="en-GB" altLang="en-US" dirty="0">
                <a:solidFill>
                  <a:schemeClr val="bg1"/>
                </a:solidFill>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solidFill>
                  <a:schemeClr val="bg1"/>
                </a:solidFill>
                <a:ea typeface="MS PGothic" pitchFamily="34" charset="-128"/>
              </a:rPr>
              <a:t>Bodiau</a:t>
            </a:r>
            <a:endParaRPr lang="en-GB" altLang="en-US" dirty="0">
              <a:solidFill>
                <a:schemeClr val="bg1"/>
              </a:solidFill>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a:solidFill>
                  <a:schemeClr val="bg1"/>
                </a:solidFill>
                <a:ea typeface="MS PGothic" pitchFamily="34" charset="-128"/>
              </a:rPr>
              <a:t>Cadarnhau</a:t>
            </a:r>
            <a:r>
              <a:rPr lang="en-GB" altLang="en-US" dirty="0">
                <a:solidFill>
                  <a:schemeClr val="bg1"/>
                </a:solidFill>
                <a:ea typeface="MS PGothic" pitchFamily="34" charset="-128"/>
              </a:rPr>
              <a:t> dealltwriaeth y dosbarth o’r hyn sy’n </a:t>
            </a:r>
            <a:r>
              <a:rPr lang="en-GB" altLang="en-US" dirty="0" err="1">
                <a:solidFill>
                  <a:schemeClr val="bg1"/>
                </a:solidFill>
                <a:ea typeface="MS PGothic" pitchFamily="34" charset="-128"/>
              </a:rPr>
              <a:t>cael</a:t>
            </a:r>
            <a:r>
              <a:rPr lang="en-GB" altLang="en-US" dirty="0">
                <a:solidFill>
                  <a:schemeClr val="bg1"/>
                </a:solidFill>
                <a:ea typeface="MS PGothic" pitchFamily="34" charset="-128"/>
              </a:rPr>
              <a:t> ei </a:t>
            </a:r>
            <a:r>
              <a:rPr lang="en-GB" altLang="en-US" dirty="0" err="1">
                <a:solidFill>
                  <a:schemeClr val="bg1"/>
                </a:solidFill>
                <a:ea typeface="MS PGothic" pitchFamily="34" charset="-128"/>
              </a:rPr>
              <a:t>ddysgu</a:t>
            </a:r>
            <a:r>
              <a:rPr lang="en-GB" altLang="en-US" dirty="0">
                <a:solidFill>
                  <a:schemeClr val="bg1"/>
                </a:solidFill>
                <a:ea typeface="MS PGothic" pitchFamily="34" charset="-128"/>
              </a:rPr>
              <a:t> wrth </a:t>
            </a:r>
            <a:r>
              <a:rPr lang="en-GB" altLang="en-US" dirty="0" err="1">
                <a:solidFill>
                  <a:schemeClr val="bg1"/>
                </a:solidFill>
                <a:ea typeface="MS PGothic" pitchFamily="34" charset="-128"/>
              </a:rPr>
              <a:t>ofyn</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iddynt</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ddangos</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bodiau</a:t>
            </a:r>
            <a:r>
              <a:rPr lang="en-GB" altLang="en-US" dirty="0">
                <a:solidFill>
                  <a:schemeClr val="bg1"/>
                </a:solidFill>
                <a:ea typeface="MS PGothic" pitchFamily="34" charset="-128"/>
              </a:rPr>
              <a:t>. </a:t>
            </a:r>
          </a:p>
          <a:p>
            <a:pPr eaLnBrk="1" hangingPunct="1">
              <a:buFontTx/>
              <a:buNone/>
            </a:pPr>
            <a:r>
              <a:rPr lang="en-GB" altLang="en-US" dirty="0" err="1">
                <a:solidFill>
                  <a:schemeClr val="bg1"/>
                </a:solidFill>
                <a:ea typeface="MS PGothic" pitchFamily="34" charset="-128"/>
              </a:rPr>
              <a:t>Bodiau</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i</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fyny</a:t>
            </a:r>
            <a:r>
              <a:rPr lang="en-GB" altLang="en-US" dirty="0">
                <a:solidFill>
                  <a:schemeClr val="bg1"/>
                </a:solidFill>
                <a:ea typeface="MS PGothic" pitchFamily="34" charset="-128"/>
              </a:rPr>
              <a:t> = Rwy’n </a:t>
            </a:r>
            <a:r>
              <a:rPr lang="en-GB" altLang="en-US" dirty="0" err="1">
                <a:solidFill>
                  <a:schemeClr val="bg1"/>
                </a:solidFill>
                <a:ea typeface="MS PGothic" pitchFamily="34" charset="-128"/>
              </a:rPr>
              <a:t>deall</a:t>
            </a:r>
            <a:endParaRPr lang="en-GB" altLang="en-US" dirty="0">
              <a:solidFill>
                <a:schemeClr val="bg1"/>
              </a:solidFill>
              <a:ea typeface="MS PGothic" pitchFamily="34" charset="-128"/>
            </a:endParaRP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err="1">
                <a:solidFill>
                  <a:schemeClr val="bg1"/>
                </a:solidFill>
                <a:ea typeface="MS PGothic" pitchFamily="34" charset="-128"/>
              </a:rPr>
              <a:t>Bodiau</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hanner</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ffordd</a:t>
            </a:r>
            <a:r>
              <a:rPr lang="en-GB" altLang="en-US" dirty="0">
                <a:solidFill>
                  <a:schemeClr val="bg1"/>
                </a:solidFill>
                <a:ea typeface="MS PGothic" pitchFamily="34" charset="-128"/>
              </a:rPr>
              <a:t> = </a:t>
            </a:r>
            <a:r>
              <a:rPr lang="en-GB" altLang="en-US" dirty="0" err="1">
                <a:solidFill>
                  <a:schemeClr val="bg1"/>
                </a:solidFill>
                <a:ea typeface="MS PGothic" pitchFamily="34" charset="-128"/>
              </a:rPr>
              <a:t>bron</a:t>
            </a:r>
            <a:r>
              <a:rPr lang="en-GB" altLang="en-US" dirty="0">
                <a:solidFill>
                  <a:schemeClr val="bg1"/>
                </a:solidFill>
                <a:ea typeface="MS PGothic" pitchFamily="34" charset="-128"/>
              </a:rPr>
              <a:t> a </a:t>
            </a:r>
            <a:r>
              <a:rPr lang="en-GB" altLang="en-US" dirty="0" err="1">
                <a:solidFill>
                  <a:schemeClr val="bg1"/>
                </a:solidFill>
                <a:ea typeface="MS PGothic" pitchFamily="34" charset="-128"/>
              </a:rPr>
              <a:t>deall</a:t>
            </a:r>
            <a:endParaRPr lang="en-GB" altLang="en-US" dirty="0">
              <a:solidFill>
                <a:schemeClr val="bg1"/>
              </a:solidFill>
              <a:ea typeface="MS PGothic" pitchFamily="34" charset="-128"/>
            </a:endParaRP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err="1">
                <a:solidFill>
                  <a:schemeClr val="bg1"/>
                </a:solidFill>
                <a:ea typeface="MS PGothic" pitchFamily="34" charset="-128"/>
              </a:rPr>
              <a:t>Bodiau</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lawr</a:t>
            </a:r>
            <a:r>
              <a:rPr lang="en-GB" altLang="en-US" dirty="0">
                <a:solidFill>
                  <a:schemeClr val="bg1"/>
                </a:solidFill>
                <a:ea typeface="MS PGothic" pitchFamily="34" charset="-128"/>
              </a:rPr>
              <a:t> = Nid </a:t>
            </a:r>
            <a:r>
              <a:rPr lang="en-GB" altLang="en-US" dirty="0" err="1">
                <a:solidFill>
                  <a:schemeClr val="bg1"/>
                </a:solidFill>
                <a:ea typeface="MS PGothic" pitchFamily="34" charset="-128"/>
              </a:rPr>
              <a:t>wyf</a:t>
            </a:r>
            <a:r>
              <a:rPr lang="en-GB" altLang="en-US" dirty="0">
                <a:solidFill>
                  <a:schemeClr val="bg1"/>
                </a:solidFill>
                <a:ea typeface="MS PGothic" pitchFamily="34" charset="-128"/>
              </a:rPr>
              <a:t> yn </a:t>
            </a:r>
            <a:r>
              <a:rPr lang="en-GB" altLang="en-US" dirty="0" err="1">
                <a:solidFill>
                  <a:schemeClr val="bg1"/>
                </a:solidFill>
                <a:ea typeface="MS PGothic" pitchFamily="34" charset="-128"/>
              </a:rPr>
              <a:t>deall</a:t>
            </a:r>
            <a:endParaRPr lang="en-GB" altLang="en-US" dirty="0">
              <a:solidFill>
                <a:schemeClr val="bg1"/>
              </a:solidFill>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a:solidFill>
                  <a:schemeClr val="bg1"/>
                </a:solidFill>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a:solidFill>
                  <a:schemeClr val="bg1"/>
                </a:solidFill>
                <a:ea typeface="MS PGothic" pitchFamily="34" charset="-128"/>
              </a:rPr>
              <a:t>Check class understanding of what </a:t>
            </a:r>
          </a:p>
          <a:p>
            <a:pPr eaLnBrk="1" hangingPunct="1">
              <a:buFontTx/>
              <a:buNone/>
            </a:pPr>
            <a:r>
              <a:rPr lang="en-GB" altLang="en-US" dirty="0">
                <a:solidFill>
                  <a:schemeClr val="bg1"/>
                </a:solidFill>
                <a:ea typeface="MS PGothic" pitchFamily="34" charset="-128"/>
              </a:rPr>
              <a:t>you are teaching by asking them </a:t>
            </a:r>
          </a:p>
          <a:p>
            <a:pPr eaLnBrk="1" hangingPunct="1">
              <a:buFontTx/>
              <a:buNone/>
            </a:pPr>
            <a:r>
              <a:rPr lang="en-GB" altLang="en-US" dirty="0">
                <a:solidFill>
                  <a:schemeClr val="bg1"/>
                </a:solidFill>
                <a:ea typeface="MS PGothic" pitchFamily="34" charset="-128"/>
              </a:rPr>
              <a:t>to show their thumbs.</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a:solidFill>
                  <a:schemeClr val="bg1"/>
                </a:solidFill>
                <a:ea typeface="MS PGothic" pitchFamily="34" charset="-128"/>
              </a:rPr>
              <a:t>Thumbs up = I get it</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a:solidFill>
                  <a:schemeClr val="bg1"/>
                </a:solidFill>
                <a:ea typeface="MS PGothic" pitchFamily="34" charset="-128"/>
              </a:rPr>
              <a:t>Thumbs half way = sort of</a:t>
            </a:r>
          </a:p>
          <a:p>
            <a:pPr eaLnBrk="1" hangingPunct="1">
              <a:buFontTx/>
              <a:buNone/>
            </a:pPr>
            <a:endParaRPr lang="en-GB" altLang="en-US" dirty="0">
              <a:solidFill>
                <a:schemeClr val="bg1"/>
              </a:solidFill>
              <a:ea typeface="MS PGothic" pitchFamily="34" charset="-128"/>
            </a:endParaRPr>
          </a:p>
          <a:p>
            <a:pPr eaLnBrk="1" hangingPunct="1">
              <a:buFontTx/>
              <a:buNone/>
            </a:pPr>
            <a:r>
              <a:rPr lang="en-GB" altLang="en-US" dirty="0">
                <a:solidFill>
                  <a:schemeClr val="bg1"/>
                </a:solidFill>
                <a:ea typeface="MS PGothic" pitchFamily="34" charset="-128"/>
              </a:rPr>
              <a:t>Thumbs down = I don</a:t>
            </a:r>
            <a:r>
              <a:rPr lang="ja-JP" altLang="en-GB" dirty="0">
                <a:solidFill>
                  <a:schemeClr val="bg1"/>
                </a:solidFill>
              </a:rPr>
              <a:t>’</a:t>
            </a:r>
            <a:r>
              <a:rPr lang="en-GB" altLang="ja-JP" dirty="0">
                <a:solidFill>
                  <a:schemeClr val="bg1"/>
                </a:solidFill>
              </a:rPr>
              <a:t>t get it</a:t>
            </a:r>
            <a:endParaRPr lang="en-GB" altLang="en-US" dirty="0">
              <a:solidFill>
                <a:schemeClr val="bg1"/>
              </a:solidFill>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solidFill>
                  <a:schemeClr val="bg1"/>
                </a:solidFill>
                <a:ea typeface="MS PGothic" pitchFamily="34" charset="-128"/>
              </a:rPr>
              <a:t>Cynllun</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marcio</a:t>
            </a:r>
            <a:r>
              <a:rPr lang="en-GB" altLang="en-US" dirty="0">
                <a:solidFill>
                  <a:schemeClr val="bg1"/>
                </a:solidFill>
                <a:ea typeface="MS PGothic" pitchFamily="34" charset="-128"/>
              </a:rPr>
              <a:t> </a:t>
            </a:r>
            <a:r>
              <a:rPr lang="en-GB" altLang="en-US" dirty="0" err="1">
                <a:solidFill>
                  <a:schemeClr val="bg1"/>
                </a:solidFill>
                <a:ea typeface="MS PGothic" pitchFamily="34" charset="-128"/>
              </a:rPr>
              <a:t>disgyblion</a:t>
            </a:r>
            <a:endParaRPr lang="en-GB" altLang="en-US" dirty="0">
              <a:solidFill>
                <a:schemeClr val="bg1"/>
              </a:solidFill>
              <a:ea typeface="MS PGothic" pitchFamily="34" charset="-128"/>
            </a:endParaRPr>
          </a:p>
        </p:txBody>
      </p:sp>
      <p:sp>
        <p:nvSpPr>
          <p:cNvPr id="25603" name="Rectangle 3"/>
          <p:cNvSpPr>
            <a:spLocks noGrp="1" noChangeArrowheads="1"/>
          </p:cNvSpPr>
          <p:nvPr>
            <p:ph type="body" sz="half" idx="1"/>
          </p:nvPr>
        </p:nvSpPr>
        <p:spPr>
          <a:xfrm>
            <a:off x="1981200" y="1600200"/>
            <a:ext cx="4546848" cy="4781128"/>
          </a:xfrm>
        </p:spPr>
        <p:txBody>
          <a:bodyPr>
            <a:normAutofit/>
          </a:bodyPr>
          <a:lstStyle/>
          <a:p>
            <a:pPr eaLnBrk="1" hangingPunct="1">
              <a:buFontTx/>
              <a:buNone/>
            </a:pPr>
            <a:r>
              <a:rPr lang="en-GB" altLang="en-US" sz="2200" dirty="0" err="1">
                <a:solidFill>
                  <a:schemeClr val="bg1"/>
                </a:solidFill>
                <a:ea typeface="MS PGothic" pitchFamily="34" charset="-128"/>
              </a:rPr>
              <a:t>Gofyn</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i</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ddisgyblion</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gynhyrchu</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cynllun</a:t>
            </a:r>
            <a:r>
              <a:rPr lang="en-GB" altLang="en-US" sz="2200" dirty="0">
                <a:solidFill>
                  <a:schemeClr val="bg1"/>
                </a:solidFill>
                <a:ea typeface="MS PGothic" pitchFamily="34" charset="-128"/>
              </a:rPr>
              <a:t> marcio </a:t>
            </a:r>
            <a:r>
              <a:rPr lang="en-GB" altLang="en-US" sz="2200" dirty="0" err="1">
                <a:solidFill>
                  <a:schemeClr val="bg1"/>
                </a:solidFill>
                <a:ea typeface="MS PGothic" pitchFamily="34" charset="-128"/>
              </a:rPr>
              <a:t>eu</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hunain</a:t>
            </a:r>
            <a:r>
              <a:rPr lang="en-GB" altLang="en-US" sz="2200" dirty="0">
                <a:solidFill>
                  <a:schemeClr val="bg1"/>
                </a:solidFill>
                <a:ea typeface="MS PGothic" pitchFamily="34" charset="-128"/>
              </a:rPr>
              <a:t>.</a:t>
            </a:r>
          </a:p>
          <a:p>
            <a:pPr eaLnBrk="1" hangingPunct="1">
              <a:buFontTx/>
              <a:buNone/>
            </a:pPr>
            <a:r>
              <a:rPr lang="en-GB" altLang="en-US" sz="2200" dirty="0" err="1">
                <a:solidFill>
                  <a:schemeClr val="bg1"/>
                </a:solidFill>
                <a:ea typeface="MS PGothic" pitchFamily="34" charset="-128"/>
              </a:rPr>
              <a:t>Byddant</a:t>
            </a:r>
            <a:r>
              <a:rPr lang="en-GB" altLang="en-US" sz="2200" dirty="0">
                <a:solidFill>
                  <a:schemeClr val="bg1"/>
                </a:solidFill>
                <a:ea typeface="MS PGothic" pitchFamily="34" charset="-128"/>
              </a:rPr>
              <a:t> yn gallu marcio </a:t>
            </a:r>
            <a:r>
              <a:rPr lang="en-GB" altLang="en-US" sz="2200" dirty="0" err="1">
                <a:solidFill>
                  <a:schemeClr val="bg1"/>
                </a:solidFill>
                <a:ea typeface="MS PGothic" pitchFamily="34" charset="-128"/>
              </a:rPr>
              <a:t>cyfoed</a:t>
            </a:r>
            <a:r>
              <a:rPr lang="en-GB" altLang="en-US" sz="2200" dirty="0">
                <a:solidFill>
                  <a:schemeClr val="bg1"/>
                </a:solidFill>
                <a:ea typeface="MS PGothic" pitchFamily="34" charset="-128"/>
              </a:rPr>
              <a:t> neu </a:t>
            </a:r>
            <a:r>
              <a:rPr lang="en-GB" altLang="en-US" sz="2200" dirty="0" err="1">
                <a:solidFill>
                  <a:schemeClr val="bg1"/>
                </a:solidFill>
                <a:ea typeface="MS PGothic" pitchFamily="34" charset="-128"/>
              </a:rPr>
              <a:t>hunan</a:t>
            </a:r>
            <a:r>
              <a:rPr lang="en-GB" altLang="en-US" sz="2200" dirty="0">
                <a:solidFill>
                  <a:schemeClr val="bg1"/>
                </a:solidFill>
                <a:ea typeface="MS PGothic" pitchFamily="34" charset="-128"/>
              </a:rPr>
              <a:t>-asesu yn </a:t>
            </a:r>
            <a:r>
              <a:rPr lang="en-GB" altLang="en-US" sz="2200" dirty="0" err="1">
                <a:solidFill>
                  <a:schemeClr val="bg1"/>
                </a:solidFill>
                <a:ea typeface="MS PGothic" pitchFamily="34" charset="-128"/>
              </a:rPr>
              <a:t>ôl</a:t>
            </a:r>
            <a:r>
              <a:rPr lang="en-GB" altLang="en-US" sz="2200" dirty="0">
                <a:solidFill>
                  <a:schemeClr val="bg1"/>
                </a:solidFill>
                <a:ea typeface="MS PGothic" pitchFamily="34" charset="-128"/>
              </a:rPr>
              <a:t> y </a:t>
            </a:r>
            <a:r>
              <a:rPr lang="en-GB" altLang="en-US" sz="2200" dirty="0" err="1">
                <a:solidFill>
                  <a:schemeClr val="bg1"/>
                </a:solidFill>
                <a:ea typeface="MS PGothic" pitchFamily="34" charset="-128"/>
              </a:rPr>
              <a:t>cynllun</a:t>
            </a:r>
            <a:r>
              <a:rPr lang="en-GB" altLang="en-US" sz="2200" dirty="0">
                <a:solidFill>
                  <a:schemeClr val="bg1"/>
                </a:solidFill>
                <a:ea typeface="MS PGothic" pitchFamily="34" charset="-128"/>
              </a:rPr>
              <a:t> marcio. </a:t>
            </a:r>
          </a:p>
          <a:p>
            <a:pPr eaLnBrk="1" hangingPunct="1">
              <a:buFontTx/>
              <a:buNone/>
            </a:pPr>
            <a:r>
              <a:rPr lang="en-GB" altLang="en-US" sz="2200" dirty="0" err="1">
                <a:solidFill>
                  <a:schemeClr val="bg1"/>
                </a:solidFill>
                <a:ea typeface="MS PGothic" pitchFamily="34" charset="-128"/>
              </a:rPr>
              <a:t>Bydd</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angen</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trafod</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pwrpas</a:t>
            </a:r>
            <a:r>
              <a:rPr lang="en-GB" altLang="en-US" sz="2200" dirty="0">
                <a:solidFill>
                  <a:schemeClr val="bg1"/>
                </a:solidFill>
                <a:ea typeface="MS PGothic" pitchFamily="34" charset="-128"/>
              </a:rPr>
              <a:t> y </a:t>
            </a:r>
            <a:r>
              <a:rPr lang="en-GB" altLang="en-US" sz="2200" dirty="0" err="1">
                <a:solidFill>
                  <a:schemeClr val="bg1"/>
                </a:solidFill>
                <a:ea typeface="MS PGothic" pitchFamily="34" charset="-128"/>
              </a:rPr>
              <a:t>cynllun</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marcio</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gyda’r</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disgyblion</a:t>
            </a:r>
            <a:r>
              <a:rPr lang="en-GB" altLang="en-US" sz="2200" dirty="0">
                <a:solidFill>
                  <a:schemeClr val="bg1"/>
                </a:solidFill>
                <a:ea typeface="MS PGothic" pitchFamily="34" charset="-128"/>
              </a:rPr>
              <a:t> – </a:t>
            </a:r>
            <a:r>
              <a:rPr lang="en-GB" altLang="en-US" sz="2200" dirty="0" err="1">
                <a:solidFill>
                  <a:schemeClr val="bg1"/>
                </a:solidFill>
                <a:ea typeface="MS PGothic" pitchFamily="34" charset="-128"/>
              </a:rPr>
              <a:t>gwneud</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penderfyniad</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cyfathrebu</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safonau</a:t>
            </a:r>
            <a:r>
              <a:rPr lang="en-GB" altLang="en-US" sz="2200" dirty="0">
                <a:solidFill>
                  <a:schemeClr val="bg1"/>
                </a:solidFill>
                <a:ea typeface="MS PGothic" pitchFamily="34" charset="-128"/>
              </a:rPr>
              <a:t> </a:t>
            </a:r>
            <a:r>
              <a:rPr lang="en-GB" altLang="en-US" sz="2200" dirty="0" err="1">
                <a:solidFill>
                  <a:schemeClr val="bg1"/>
                </a:solidFill>
                <a:ea typeface="MS PGothic" pitchFamily="34" charset="-128"/>
              </a:rPr>
              <a:t>ayb</a:t>
            </a:r>
            <a:r>
              <a:rPr lang="en-GB" altLang="en-US" sz="2200" dirty="0">
                <a:solidFill>
                  <a:schemeClr val="bg1"/>
                </a:solidFill>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436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solidFill>
                  <a:schemeClr val="bg1"/>
                </a:solidFill>
                <a:ea typeface="MS PGothic" pitchFamily="34" charset="-128"/>
              </a:rPr>
              <a:t>Student Mark-Scheme</a:t>
            </a:r>
          </a:p>
        </p:txBody>
      </p:sp>
      <p:sp>
        <p:nvSpPr>
          <p:cNvPr id="25603" name="Rectangle 3"/>
          <p:cNvSpPr>
            <a:spLocks noGrp="1" noChangeArrowheads="1"/>
          </p:cNvSpPr>
          <p:nvPr>
            <p:ph type="body" sz="half" idx="1"/>
          </p:nvPr>
        </p:nvSpPr>
        <p:spPr>
          <a:xfrm>
            <a:off x="1981200" y="1600201"/>
            <a:ext cx="5122912" cy="4525963"/>
          </a:xfrm>
        </p:spPr>
        <p:txBody>
          <a:bodyPr>
            <a:noAutofit/>
          </a:bodyPr>
          <a:lstStyle/>
          <a:p>
            <a:pPr eaLnBrk="1" hangingPunct="1">
              <a:buFontTx/>
              <a:buNone/>
            </a:pPr>
            <a:r>
              <a:rPr lang="en-GB" altLang="en-US" sz="2200" dirty="0">
                <a:solidFill>
                  <a:schemeClr val="bg1"/>
                </a:solidFill>
                <a:ea typeface="MS PGothic" pitchFamily="34" charset="-128"/>
              </a:rPr>
              <a:t>Ask students to produce their own </a:t>
            </a:r>
          </a:p>
          <a:p>
            <a:pPr eaLnBrk="1" hangingPunct="1">
              <a:buFontTx/>
              <a:buNone/>
            </a:pPr>
            <a:r>
              <a:rPr lang="en-GB" altLang="en-US" sz="2200" dirty="0">
                <a:solidFill>
                  <a:schemeClr val="bg1"/>
                </a:solidFill>
                <a:ea typeface="MS PGothic" pitchFamily="34" charset="-128"/>
              </a:rPr>
              <a:t>mark-schemes working individually or </a:t>
            </a:r>
          </a:p>
          <a:p>
            <a:pPr eaLnBrk="1" hangingPunct="1">
              <a:buFontTx/>
              <a:buNone/>
            </a:pPr>
            <a:r>
              <a:rPr lang="en-GB" altLang="en-US" sz="2200" dirty="0">
                <a:solidFill>
                  <a:schemeClr val="bg1"/>
                </a:solidFill>
                <a:ea typeface="MS PGothic" pitchFamily="34" charset="-128"/>
              </a:rPr>
              <a:t>in groups. They can then peer- or </a:t>
            </a:r>
          </a:p>
          <a:p>
            <a:pPr eaLnBrk="1" hangingPunct="1">
              <a:buFontTx/>
              <a:buNone/>
            </a:pPr>
            <a:r>
              <a:rPr lang="en-GB" altLang="en-US" sz="2200" dirty="0">
                <a:solidFill>
                  <a:schemeClr val="bg1"/>
                </a:solidFill>
                <a:ea typeface="MS PGothic" pitchFamily="34" charset="-128"/>
              </a:rPr>
              <a:t>self-assess work in accordance </a:t>
            </a:r>
          </a:p>
          <a:p>
            <a:pPr eaLnBrk="1" hangingPunct="1">
              <a:buFontTx/>
              <a:buNone/>
            </a:pPr>
            <a:r>
              <a:rPr lang="en-GB" altLang="en-US" sz="2200" dirty="0">
                <a:solidFill>
                  <a:schemeClr val="bg1"/>
                </a:solidFill>
                <a:ea typeface="MS PGothic" pitchFamily="34" charset="-128"/>
              </a:rPr>
              <a:t>with these schemes.</a:t>
            </a:r>
          </a:p>
          <a:p>
            <a:pPr eaLnBrk="1" hangingPunct="1">
              <a:buFontTx/>
              <a:buNone/>
            </a:pPr>
            <a:endParaRPr lang="en-GB" altLang="en-US" sz="2200" dirty="0">
              <a:solidFill>
                <a:schemeClr val="bg1"/>
              </a:solidFill>
              <a:ea typeface="MS PGothic" pitchFamily="34" charset="-128"/>
            </a:endParaRPr>
          </a:p>
          <a:p>
            <a:pPr eaLnBrk="1" hangingPunct="1">
              <a:buFontTx/>
              <a:buNone/>
            </a:pPr>
            <a:r>
              <a:rPr lang="en-GB" altLang="en-US" sz="2200" dirty="0">
                <a:solidFill>
                  <a:schemeClr val="bg1"/>
                </a:solidFill>
                <a:ea typeface="MS PGothic" pitchFamily="34" charset="-128"/>
              </a:rPr>
              <a:t>Talk about the purpose of a mark-</a:t>
            </a:r>
          </a:p>
          <a:p>
            <a:pPr eaLnBrk="1" hangingPunct="1">
              <a:buFontTx/>
              <a:buNone/>
            </a:pPr>
            <a:r>
              <a:rPr lang="en-GB" altLang="en-US" sz="2200" dirty="0">
                <a:solidFill>
                  <a:schemeClr val="bg1"/>
                </a:solidFill>
                <a:ea typeface="MS PGothic" pitchFamily="34" charset="-128"/>
              </a:rPr>
              <a:t>scheme with students – judgement, </a:t>
            </a:r>
          </a:p>
          <a:p>
            <a:pPr eaLnBrk="1" hangingPunct="1">
              <a:buFontTx/>
              <a:buNone/>
            </a:pPr>
            <a:r>
              <a:rPr lang="en-GB" altLang="en-US" sz="2200" dirty="0">
                <a:solidFill>
                  <a:schemeClr val="bg1"/>
                </a:solidFill>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24727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a:solidFill>
                  <a:schemeClr val="bg1"/>
                </a:solidFill>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solidFill>
                  <a:schemeClr val="bg1"/>
                </a:solidFill>
                <a:ea typeface="MS PGothic" pitchFamily="34" charset="-128"/>
              </a:rPr>
              <a:t>Ar</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ddechrau</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testun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newydd</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disgyblion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i</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greu</a:t>
            </a:r>
            <a:r>
              <a:rPr lang="en-US" altLang="en-US" sz="1800" dirty="0">
                <a:solidFill>
                  <a:schemeClr val="bg1"/>
                </a:solidFill>
                <a:ea typeface="MS PGothic" pitchFamily="34" charset="-128"/>
              </a:rPr>
              <a:t> grid </a:t>
            </a:r>
            <a:r>
              <a:rPr lang="en-US" altLang="en-US" sz="1800" dirty="0" err="1">
                <a:solidFill>
                  <a:schemeClr val="bg1"/>
                </a:solidFill>
                <a:ea typeface="MS PGothic" pitchFamily="34" charset="-128"/>
              </a:rPr>
              <a:t>gyda</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tair</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colofn</a:t>
            </a:r>
            <a:r>
              <a:rPr lang="en-US" altLang="en-US" sz="1800" dirty="0">
                <a:solidFill>
                  <a:schemeClr val="bg1"/>
                </a:solidFill>
                <a:ea typeface="MS PGothic" pitchFamily="34" charset="-128"/>
              </a:rPr>
              <a:t> –</a:t>
            </a:r>
          </a:p>
          <a:p>
            <a:pPr eaLnBrk="1" hangingPunct="1">
              <a:buFontTx/>
              <a:buNone/>
            </a:pPr>
            <a:endParaRPr lang="en-US" altLang="en-US" sz="1800" dirty="0">
              <a:solidFill>
                <a:schemeClr val="bg1"/>
              </a:solidFill>
              <a:ea typeface="MS PGothic" pitchFamily="34" charset="-128"/>
            </a:endParaRPr>
          </a:p>
          <a:p>
            <a:pPr eaLnBrk="1" hangingPunct="1">
              <a:buFontTx/>
              <a:buNone/>
            </a:pPr>
            <a:r>
              <a:rPr lang="en-US" altLang="en-US" sz="1800" dirty="0">
                <a:solidFill>
                  <a:schemeClr val="bg1"/>
                </a:solidFill>
                <a:ea typeface="MS PGothic" pitchFamily="34" charset="-128"/>
              </a:rPr>
              <a:t>Beth </a:t>
            </a:r>
            <a:r>
              <a:rPr lang="en-US" altLang="en-US" dirty="0" err="1">
                <a:solidFill>
                  <a:schemeClr val="bg1"/>
                </a:solidFill>
                <a:ea typeface="MS PGothic" pitchFamily="34" charset="-128"/>
              </a:rPr>
              <a:t>dwi</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yn</a:t>
            </a:r>
            <a:r>
              <a:rPr lang="en-US" altLang="en-US" sz="1800" dirty="0">
                <a:solidFill>
                  <a:schemeClr val="bg1"/>
                </a:solidFill>
                <a:ea typeface="MS PGothic" pitchFamily="34" charset="-128"/>
              </a:rPr>
              <a:t> </a:t>
            </a:r>
            <a:r>
              <a:rPr lang="en-US" altLang="en-US" sz="1800" b="1" dirty="0" err="1">
                <a:solidFill>
                  <a:schemeClr val="bg1"/>
                </a:solidFill>
                <a:ea typeface="MS PGothic" pitchFamily="34" charset="-128"/>
              </a:rPr>
              <a:t>g</a:t>
            </a:r>
            <a:r>
              <a:rPr lang="en-US" altLang="en-US" sz="1800" dirty="0" err="1">
                <a:solidFill>
                  <a:schemeClr val="bg1"/>
                </a:solidFill>
                <a:ea typeface="MS PGothic" pitchFamily="34" charset="-128"/>
              </a:rPr>
              <a:t>wybod</a:t>
            </a:r>
            <a:r>
              <a:rPr lang="en-US" altLang="en-US" sz="1800" dirty="0">
                <a:solidFill>
                  <a:schemeClr val="bg1"/>
                </a:solidFill>
                <a:ea typeface="MS PGothic" pitchFamily="34" charset="-128"/>
              </a:rPr>
              <a:t>;</a:t>
            </a:r>
          </a:p>
          <a:p>
            <a:pPr eaLnBrk="1" hangingPunct="1">
              <a:buFontTx/>
              <a:buNone/>
            </a:pPr>
            <a:r>
              <a:rPr lang="en-US" altLang="en-US" sz="1800" dirty="0">
                <a:solidFill>
                  <a:schemeClr val="bg1"/>
                </a:solidFill>
                <a:ea typeface="MS PGothic" pitchFamily="34" charset="-128"/>
              </a:rPr>
              <a:t>Beth </a:t>
            </a:r>
            <a:r>
              <a:rPr lang="en-US" altLang="en-US" sz="1800" dirty="0" err="1">
                <a:solidFill>
                  <a:schemeClr val="bg1"/>
                </a:solidFill>
                <a:ea typeface="MS PGothic" pitchFamily="34" charset="-128"/>
              </a:rPr>
              <a:t>dwi</a:t>
            </a:r>
            <a:r>
              <a:rPr lang="en-US" altLang="en-US" sz="1800" dirty="0">
                <a:solidFill>
                  <a:schemeClr val="bg1"/>
                </a:solidFill>
                <a:ea typeface="MS PGothic" pitchFamily="34" charset="-128"/>
              </a:rPr>
              <a:t> </a:t>
            </a:r>
            <a:r>
              <a:rPr lang="en-US" altLang="en-US" sz="1800" b="1" dirty="0" err="1">
                <a:solidFill>
                  <a:schemeClr val="bg1"/>
                </a:solidFill>
                <a:ea typeface="MS PGothic" pitchFamily="34" charset="-128"/>
              </a:rPr>
              <a:t>e</a:t>
            </a:r>
            <a:r>
              <a:rPr lang="en-US" altLang="en-US" sz="1800" dirty="0" err="1">
                <a:solidFill>
                  <a:schemeClr val="bg1"/>
                </a:solidFill>
                <a:ea typeface="MS PGothic" pitchFamily="34" charset="-128"/>
              </a:rPr>
              <a:t>isiau</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gwybod</a:t>
            </a:r>
            <a:r>
              <a:rPr lang="en-US" altLang="en-US" sz="1800" dirty="0">
                <a:solidFill>
                  <a:schemeClr val="bg1"/>
                </a:solidFill>
                <a:ea typeface="MS PGothic" pitchFamily="34" charset="-128"/>
              </a:rPr>
              <a:t>;</a:t>
            </a:r>
          </a:p>
          <a:p>
            <a:pPr eaLnBrk="1" hangingPunct="1">
              <a:buFontTx/>
              <a:buNone/>
            </a:pPr>
            <a:r>
              <a:rPr lang="en-US" altLang="en-US" sz="1800" dirty="0">
                <a:solidFill>
                  <a:schemeClr val="bg1"/>
                </a:solidFill>
                <a:ea typeface="MS PGothic" pitchFamily="34" charset="-128"/>
              </a:rPr>
              <a:t>Beth </a:t>
            </a:r>
            <a:r>
              <a:rPr lang="en-US" altLang="en-US" dirty="0" err="1">
                <a:solidFill>
                  <a:schemeClr val="bg1"/>
                </a:solidFill>
                <a:ea typeface="MS PGothic" pitchFamily="34" charset="-128"/>
              </a:rPr>
              <a:t>dwi</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wedi</a:t>
            </a:r>
            <a:r>
              <a:rPr lang="en-US" altLang="en-US" sz="1800" dirty="0">
                <a:solidFill>
                  <a:schemeClr val="bg1"/>
                </a:solidFill>
                <a:ea typeface="MS PGothic" pitchFamily="34" charset="-128"/>
              </a:rPr>
              <a:t> </a:t>
            </a:r>
            <a:r>
              <a:rPr lang="en-US" altLang="en-US" sz="1800" b="1" dirty="0" err="1">
                <a:solidFill>
                  <a:schemeClr val="bg1"/>
                </a:solidFill>
                <a:ea typeface="MS PGothic" pitchFamily="34" charset="-128"/>
              </a:rPr>
              <a:t>d</a:t>
            </a:r>
            <a:r>
              <a:rPr lang="en-US" altLang="en-US" sz="1800" dirty="0" err="1">
                <a:solidFill>
                  <a:schemeClr val="bg1"/>
                </a:solidFill>
                <a:ea typeface="MS PGothic" pitchFamily="34" charset="-128"/>
              </a:rPr>
              <a:t>ysgu</a:t>
            </a:r>
            <a:r>
              <a:rPr lang="en-US" altLang="en-US" sz="1800" dirty="0">
                <a:solidFill>
                  <a:schemeClr val="bg1"/>
                </a:solidFill>
                <a:ea typeface="MS PGothic" pitchFamily="34" charset="-128"/>
              </a:rPr>
              <a:t>.</a:t>
            </a:r>
          </a:p>
          <a:p>
            <a:pPr eaLnBrk="1" hangingPunct="1">
              <a:buFontTx/>
              <a:buNone/>
            </a:pPr>
            <a:endParaRPr lang="en-US" altLang="en-US" sz="1800" dirty="0">
              <a:solidFill>
                <a:schemeClr val="bg1"/>
              </a:solidFill>
              <a:ea typeface="MS PGothic" pitchFamily="34" charset="-128"/>
            </a:endParaRPr>
          </a:p>
          <a:p>
            <a:pPr eaLnBrk="1" hangingPunct="1">
              <a:buFontTx/>
              <a:buNone/>
            </a:pPr>
            <a:r>
              <a:rPr lang="en-US" altLang="en-US" sz="1800" dirty="0" err="1">
                <a:solidFill>
                  <a:schemeClr val="bg1"/>
                </a:solidFill>
                <a:ea typeface="MS PGothic" pitchFamily="34" charset="-128"/>
              </a:rPr>
              <a:t>Maent</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dechrau</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trwy</a:t>
            </a:r>
            <a:r>
              <a:rPr lang="en-US" altLang="en-US" sz="1800" dirty="0">
                <a:solidFill>
                  <a:schemeClr val="bg1"/>
                </a:solidFill>
                <a:ea typeface="MS PGothic" pitchFamily="34" charset="-128"/>
              </a:rPr>
              <a:t> </a:t>
            </a:r>
            <a:r>
              <a:rPr lang="en-US" altLang="en-US" dirty="0" err="1">
                <a:solidFill>
                  <a:schemeClr val="bg1"/>
                </a:solidFill>
                <a:ea typeface="MS PGothic" pitchFamily="34" charset="-128"/>
              </a:rPr>
              <a:t>f</a:t>
            </a:r>
            <a:r>
              <a:rPr lang="en-US" altLang="en-US" sz="1800" dirty="0" err="1">
                <a:solidFill>
                  <a:schemeClr val="bg1"/>
                </a:solidFill>
                <a:ea typeface="MS PGothic" pitchFamily="34" charset="-128"/>
              </a:rPr>
              <a:t>eddwl</a:t>
            </a:r>
            <a:r>
              <a:rPr lang="en-US" altLang="en-US" sz="1800" dirty="0">
                <a:solidFill>
                  <a:schemeClr val="bg1"/>
                </a:solidFill>
                <a:ea typeface="MS PGothic" pitchFamily="34" charset="-128"/>
              </a:rPr>
              <a:t> a </a:t>
            </a:r>
            <a:r>
              <a:rPr lang="en-US" altLang="en-US" sz="1800" dirty="0" err="1">
                <a:solidFill>
                  <a:schemeClr val="bg1"/>
                </a:solidFill>
                <a:ea typeface="MS PGothic" pitchFamily="34" charset="-128"/>
              </a:rPr>
              <a:t>llenwi</a:t>
            </a:r>
            <a:r>
              <a:rPr lang="en-US" altLang="en-US" dirty="0" err="1">
                <a:solidFill>
                  <a:schemeClr val="bg1"/>
                </a:solidFill>
                <a:ea typeface="MS PGothic" pitchFamily="34" charset="-128"/>
              </a:rPr>
              <a:t>’r</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ddwy</a:t>
            </a:r>
            <a:r>
              <a:rPr lang="en-US" altLang="en-US" sz="1800" dirty="0">
                <a:solidFill>
                  <a:schemeClr val="bg1"/>
                </a:solidFill>
                <a:ea typeface="MS PGothic" pitchFamily="34" charset="-128"/>
              </a:rPr>
              <a:t> </a:t>
            </a:r>
            <a:r>
              <a:rPr lang="en-US" altLang="en-US" dirty="0" err="1">
                <a:solidFill>
                  <a:schemeClr val="bg1"/>
                </a:solidFill>
                <a:ea typeface="MS PGothic" pitchFamily="34" charset="-128"/>
              </a:rPr>
              <a:t>g</a:t>
            </a:r>
            <a:r>
              <a:rPr lang="en-US" altLang="en-US" sz="1800" dirty="0" err="1">
                <a:solidFill>
                  <a:schemeClr val="bg1"/>
                </a:solidFill>
                <a:ea typeface="MS PGothic" pitchFamily="34" charset="-128"/>
              </a:rPr>
              <a:t>olofn</a:t>
            </a:r>
            <a:r>
              <a:rPr lang="en-US" altLang="en-US" sz="1800" dirty="0">
                <a:solidFill>
                  <a:schemeClr val="bg1"/>
                </a:solidFill>
                <a:ea typeface="MS PGothic" pitchFamily="34" charset="-128"/>
              </a:rPr>
              <a:t> </a:t>
            </a:r>
            <a:r>
              <a:rPr lang="en-US" altLang="en-US" dirty="0" err="1">
                <a:solidFill>
                  <a:schemeClr val="bg1"/>
                </a:solidFill>
                <a:ea typeface="MS PGothic" pitchFamily="34" charset="-128"/>
              </a:rPr>
              <a:t>g</a:t>
            </a:r>
            <a:r>
              <a:rPr lang="en-US" altLang="en-US" sz="1800" dirty="0" err="1">
                <a:solidFill>
                  <a:schemeClr val="bg1"/>
                </a:solidFill>
                <a:ea typeface="MS PGothic" pitchFamily="34" charset="-128"/>
              </a:rPr>
              <a:t>yntaf</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Yna</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byddant</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dychwelyd</a:t>
            </a:r>
            <a:r>
              <a:rPr lang="en-US" altLang="en-US" sz="1800" dirty="0">
                <a:solidFill>
                  <a:schemeClr val="bg1"/>
                </a:solidFill>
                <a:ea typeface="MS PGothic" pitchFamily="34" charset="-128"/>
              </a:rPr>
              <a:t> at y </a:t>
            </a:r>
            <a:r>
              <a:rPr lang="en-US" altLang="en-US" sz="1800" dirty="0" err="1">
                <a:solidFill>
                  <a:schemeClr val="bg1"/>
                </a:solidFill>
                <a:ea typeface="MS PGothic" pitchFamily="34" charset="-128"/>
              </a:rPr>
              <a:t>drydydd</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golofn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ar</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ddiwedd</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yr</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uned</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neu</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dychwelyd</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ato</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trwy</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gydol</a:t>
            </a:r>
            <a:r>
              <a:rPr lang="en-US" altLang="en-US" sz="1800" dirty="0">
                <a:solidFill>
                  <a:schemeClr val="bg1"/>
                </a:solidFill>
                <a:ea typeface="MS PGothic" pitchFamily="34" charset="-128"/>
              </a:rPr>
              <a:t> y </a:t>
            </a:r>
            <a:r>
              <a:rPr lang="en-US" altLang="en-US" sz="1800" dirty="0" err="1">
                <a:solidFill>
                  <a:schemeClr val="bg1"/>
                </a:solidFill>
                <a:ea typeface="MS PGothic" pitchFamily="34" charset="-128"/>
              </a:rPr>
              <a:t>gwaith</a:t>
            </a:r>
            <a:r>
              <a:rPr lang="en-US" altLang="en-US" sz="1800" dirty="0">
                <a:solidFill>
                  <a:schemeClr val="bg1"/>
                </a:solidFill>
                <a:ea typeface="MS PGothic" pitchFamily="34" charset="-128"/>
              </a:rPr>
              <a:t>)</a:t>
            </a:r>
          </a:p>
          <a:p>
            <a:pPr eaLnBrk="1" hangingPunct="1">
              <a:buFontTx/>
              <a:buNone/>
            </a:pPr>
            <a:endParaRPr lang="en-US" altLang="en-US" sz="1800" dirty="0">
              <a:solidFill>
                <a:schemeClr val="bg1"/>
              </a:solidFill>
              <a:ea typeface="MS PGothic" pitchFamily="34" charset="-128"/>
            </a:endParaRPr>
          </a:p>
          <a:p>
            <a:pPr eaLnBrk="1" hangingPunct="1">
              <a:buFontTx/>
              <a:buNone/>
            </a:pPr>
            <a:r>
              <a:rPr lang="en-US" altLang="en-US" sz="1800" dirty="0" err="1">
                <a:solidFill>
                  <a:schemeClr val="bg1"/>
                </a:solidFill>
                <a:ea typeface="MS PGothic" pitchFamily="34" charset="-128"/>
              </a:rPr>
              <a:t>Amrywiaeth</a:t>
            </a:r>
            <a:r>
              <a:rPr lang="en-US" altLang="en-US" sz="1800" dirty="0">
                <a:solidFill>
                  <a:schemeClr val="bg1"/>
                </a:solidFill>
                <a:ea typeface="MS PGothic" pitchFamily="34" charset="-128"/>
              </a:rPr>
              <a:t> – </a:t>
            </a:r>
            <a:r>
              <a:rPr lang="en-US" altLang="en-US" sz="1800" dirty="0" err="1">
                <a:solidFill>
                  <a:schemeClr val="bg1"/>
                </a:solidFill>
                <a:ea typeface="MS PGothic" pitchFamily="34" charset="-128"/>
              </a:rPr>
              <a:t>colofn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ychwanegol</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Sut</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byddai’n</a:t>
            </a:r>
            <a:r>
              <a:rPr lang="en-US" altLang="en-US" sz="1800" dirty="0">
                <a:solidFill>
                  <a:schemeClr val="bg1"/>
                </a:solidFill>
                <a:ea typeface="MS PGothic" pitchFamily="34" charset="-128"/>
              </a:rPr>
              <a:t> </a:t>
            </a:r>
            <a:r>
              <a:rPr lang="en-US" altLang="en-US" sz="1800" dirty="0" err="1">
                <a:solidFill>
                  <a:schemeClr val="bg1"/>
                </a:solidFill>
                <a:ea typeface="MS PGothic" pitchFamily="34" charset="-128"/>
              </a:rPr>
              <a:t>dysgu</a:t>
            </a:r>
            <a:r>
              <a:rPr lang="en-US" altLang="en-US" sz="1800" dirty="0">
                <a:solidFill>
                  <a:schemeClr val="bg1"/>
                </a:solidFill>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a:t>Gweler</a:t>
            </a:r>
            <a:r>
              <a:rPr lang="en-GB" dirty="0"/>
              <a:t> </a:t>
            </a:r>
            <a:r>
              <a:rPr lang="en-GB" dirty="0" err="1"/>
              <a:t>sleid</a:t>
            </a:r>
            <a:endParaRPr lang="en-GB" dirty="0"/>
          </a:p>
        </p:txBody>
      </p:sp>
    </p:spTree>
    <p:extLst>
      <p:ext uri="{BB962C8B-B14F-4D97-AF65-F5344CB8AC3E}">
        <p14:creationId xmlns:p14="http://schemas.microsoft.com/office/powerpoint/2010/main" val="36190437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dirty="0">
                <a:solidFill>
                  <a:schemeClr val="bg1"/>
                </a:solidFill>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dirty="0">
                <a:solidFill>
                  <a:schemeClr val="bg1"/>
                </a:solidFill>
                <a:ea typeface="MS PGothic" pitchFamily="34" charset="-128"/>
              </a:rPr>
              <a:t>At the beginning of a topic pupils create a </a:t>
            </a:r>
          </a:p>
          <a:p>
            <a:pPr eaLnBrk="1" hangingPunct="1">
              <a:buFontTx/>
              <a:buNone/>
            </a:pPr>
            <a:r>
              <a:rPr lang="en-US" altLang="en-US" sz="1600" dirty="0">
                <a:solidFill>
                  <a:schemeClr val="bg1"/>
                </a:solidFill>
                <a:ea typeface="MS PGothic" pitchFamily="34" charset="-128"/>
              </a:rPr>
              <a:t>grid with three columns – </a:t>
            </a:r>
          </a:p>
          <a:p>
            <a:pPr eaLnBrk="1" hangingPunct="1">
              <a:buFontTx/>
              <a:buNone/>
            </a:pPr>
            <a:endParaRPr lang="en-US" altLang="en-US" sz="1600" dirty="0">
              <a:solidFill>
                <a:schemeClr val="bg1"/>
              </a:solidFill>
              <a:ea typeface="MS PGothic" pitchFamily="34" charset="-128"/>
            </a:endParaRPr>
          </a:p>
          <a:p>
            <a:pPr eaLnBrk="1" hangingPunct="1">
              <a:buFontTx/>
              <a:buNone/>
            </a:pPr>
            <a:r>
              <a:rPr lang="en-US" altLang="en-US" sz="1600" dirty="0">
                <a:solidFill>
                  <a:schemeClr val="bg1"/>
                </a:solidFill>
                <a:ea typeface="MS PGothic" pitchFamily="34" charset="-128"/>
              </a:rPr>
              <a:t>What They Know;</a:t>
            </a:r>
          </a:p>
          <a:p>
            <a:pPr eaLnBrk="1" hangingPunct="1">
              <a:buFontTx/>
              <a:buNone/>
            </a:pPr>
            <a:r>
              <a:rPr lang="en-US" altLang="en-US" sz="1600" dirty="0">
                <a:solidFill>
                  <a:schemeClr val="bg1"/>
                </a:solidFill>
                <a:ea typeface="MS PGothic" pitchFamily="34" charset="-128"/>
              </a:rPr>
              <a:t>What They Want To Know;</a:t>
            </a:r>
          </a:p>
          <a:p>
            <a:pPr eaLnBrk="1" hangingPunct="1">
              <a:buFontTx/>
              <a:buNone/>
            </a:pPr>
            <a:r>
              <a:rPr lang="en-US" altLang="en-US" sz="1600" dirty="0">
                <a:solidFill>
                  <a:schemeClr val="bg1"/>
                </a:solidFill>
                <a:ea typeface="MS PGothic" pitchFamily="34" charset="-128"/>
              </a:rPr>
              <a:t>What They Have Learnt.</a:t>
            </a:r>
          </a:p>
          <a:p>
            <a:pPr eaLnBrk="1" hangingPunct="1">
              <a:buFontTx/>
              <a:buNone/>
            </a:pPr>
            <a:endParaRPr lang="en-US" altLang="en-US" sz="1600" dirty="0">
              <a:solidFill>
                <a:schemeClr val="bg1"/>
              </a:solidFill>
              <a:ea typeface="MS PGothic" pitchFamily="34" charset="-128"/>
            </a:endParaRPr>
          </a:p>
          <a:p>
            <a:pPr eaLnBrk="1" hangingPunct="1">
              <a:buFontTx/>
              <a:buNone/>
            </a:pPr>
            <a:r>
              <a:rPr lang="en-US" altLang="en-US" sz="1600" dirty="0">
                <a:solidFill>
                  <a:schemeClr val="bg1"/>
                </a:solidFill>
                <a:ea typeface="MS PGothic" pitchFamily="34" charset="-128"/>
              </a:rPr>
              <a:t>They begin by brainstorming and filling in </a:t>
            </a:r>
          </a:p>
          <a:p>
            <a:pPr eaLnBrk="1" hangingPunct="1">
              <a:buFontTx/>
              <a:buNone/>
            </a:pPr>
            <a:r>
              <a:rPr lang="en-US" altLang="en-US" sz="1600" dirty="0">
                <a:solidFill>
                  <a:schemeClr val="bg1"/>
                </a:solidFill>
                <a:ea typeface="MS PGothic" pitchFamily="34" charset="-128"/>
              </a:rPr>
              <a:t>the first two columns and then return to </a:t>
            </a:r>
          </a:p>
          <a:p>
            <a:pPr eaLnBrk="1" hangingPunct="1">
              <a:buFontTx/>
              <a:buNone/>
            </a:pPr>
            <a:r>
              <a:rPr lang="en-US" altLang="en-US" sz="1600" dirty="0">
                <a:solidFill>
                  <a:schemeClr val="bg1"/>
                </a:solidFill>
                <a:ea typeface="MS PGothic" pitchFamily="34" charset="-128"/>
              </a:rPr>
              <a:t>the third at the end of the unit (or refer </a:t>
            </a:r>
          </a:p>
          <a:p>
            <a:pPr eaLnBrk="1" hangingPunct="1">
              <a:buFontTx/>
              <a:buNone/>
            </a:pPr>
            <a:r>
              <a:rPr lang="en-US" altLang="en-US" sz="1600" dirty="0">
                <a:solidFill>
                  <a:schemeClr val="bg1"/>
                </a:solidFill>
                <a:ea typeface="MS PGothic" pitchFamily="34" charset="-128"/>
              </a:rPr>
              <a:t>throughout) .</a:t>
            </a:r>
          </a:p>
          <a:p>
            <a:pPr eaLnBrk="1" hangingPunct="1">
              <a:buFontTx/>
              <a:buNone/>
            </a:pPr>
            <a:endParaRPr lang="en-US" altLang="en-US" sz="1600" dirty="0">
              <a:solidFill>
                <a:schemeClr val="bg1"/>
              </a:solidFill>
              <a:ea typeface="MS PGothic" pitchFamily="34" charset="-128"/>
            </a:endParaRPr>
          </a:p>
          <a:p>
            <a:pPr eaLnBrk="1" hangingPunct="1">
              <a:buFontTx/>
              <a:buNone/>
            </a:pPr>
            <a:endParaRPr lang="en-US" altLang="en-US" sz="1600" dirty="0">
              <a:solidFill>
                <a:schemeClr val="bg1"/>
              </a:solidFill>
              <a:ea typeface="MS PGothic" pitchFamily="34" charset="-128"/>
            </a:endParaRPr>
          </a:p>
          <a:p>
            <a:pPr eaLnBrk="1" hangingPunct="1">
              <a:buFontTx/>
              <a:buNone/>
            </a:pPr>
            <a:r>
              <a:rPr lang="en-US" altLang="en-US" sz="1600" dirty="0">
                <a:solidFill>
                  <a:schemeClr val="bg1"/>
                </a:solidFill>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solidFill>
                  <a:schemeClr val="bg1"/>
                </a:solidFill>
              </a:rPr>
              <a:t>Asesu </a:t>
            </a:r>
            <a:r>
              <a:rPr lang="en-GB" dirty="0" err="1">
                <a:solidFill>
                  <a:schemeClr val="bg1"/>
                </a:solidFill>
              </a:rPr>
              <a:t>ar</a:t>
            </a:r>
            <a:r>
              <a:rPr lang="en-GB" dirty="0">
                <a:solidFill>
                  <a:schemeClr val="bg1"/>
                </a:solidFill>
              </a:rPr>
              <a:t> Gyfer Dysgu - GED </a:t>
            </a:r>
            <a:br>
              <a:rPr lang="en-GB" dirty="0">
                <a:solidFill>
                  <a:schemeClr val="bg1"/>
                </a:solidFill>
              </a:rPr>
            </a:br>
            <a:r>
              <a:rPr lang="en-GB" dirty="0">
                <a:solidFill>
                  <a:schemeClr val="bg1"/>
                </a:solidFill>
              </a:rPr>
              <a:t>Assessment for Learning – Be KWL</a:t>
            </a:r>
            <a:br>
              <a:rPr lang="en-GB" dirty="0">
                <a:solidFill>
                  <a:schemeClr val="bg1"/>
                </a:solidFill>
              </a:rPr>
            </a:br>
            <a:endParaRPr lang="en-GB" dirty="0">
              <a:solidFill>
                <a:schemeClr val="bg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618821132"/>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solidFill>
                      <a:schemeClr val="tx1"/>
                    </a:solidFill>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solidFill>
                      <a:schemeClr val="tx1"/>
                    </a:solidFill>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solidFill>
                      <a:schemeClr val="tx1"/>
                    </a:solidFill>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br>
              <a:rPr lang="en-GB" dirty="0"/>
            </a:br>
            <a:r>
              <a:rPr lang="en-GB" dirty="0"/>
              <a:t>Assessment for Learning</a:t>
            </a:r>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Gwyliwch</a:t>
            </a:r>
            <a:r>
              <a:rPr lang="en-GB" dirty="0"/>
              <a:t> y clip </a:t>
            </a:r>
            <a:r>
              <a:rPr lang="en-GB" dirty="0" err="1"/>
              <a:t>canlynol</a:t>
            </a:r>
            <a:r>
              <a:rPr lang="en-GB" dirty="0"/>
              <a:t> ac </a:t>
            </a:r>
            <a:r>
              <a:rPr lang="en-GB" dirty="0" err="1"/>
              <a:t>adfyfyriwch</a:t>
            </a:r>
            <a:r>
              <a:rPr lang="en-GB" dirty="0"/>
              <a:t> </a:t>
            </a:r>
            <a:r>
              <a:rPr lang="en-GB" dirty="0" err="1"/>
              <a:t>ar</a:t>
            </a:r>
            <a:r>
              <a:rPr lang="en-GB" dirty="0"/>
              <a:t> y </a:t>
            </a:r>
            <a:r>
              <a:rPr lang="en-GB" dirty="0" err="1"/>
              <a:t>canlynol</a:t>
            </a:r>
            <a:r>
              <a:rPr lang="en-GB" dirty="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Pa </a:t>
            </a:r>
            <a:r>
              <a:rPr lang="en-GB" dirty="0" err="1"/>
              <a:t>dechnegau</a:t>
            </a:r>
            <a:r>
              <a:rPr lang="en-GB" dirty="0"/>
              <a:t> </a:t>
            </a:r>
            <a:r>
              <a:rPr lang="en-GB" dirty="0" err="1"/>
              <a:t>AaGD</a:t>
            </a:r>
            <a:r>
              <a:rPr lang="en-GB" dirty="0"/>
              <a:t> </a:t>
            </a:r>
            <a:r>
              <a:rPr lang="en-GB" dirty="0" err="1"/>
              <a:t>allwch</a:t>
            </a:r>
            <a:r>
              <a:rPr lang="en-GB" dirty="0"/>
              <a:t> chi </a:t>
            </a:r>
            <a:r>
              <a:rPr lang="en-GB" dirty="0" err="1"/>
              <a:t>eu</a:t>
            </a:r>
            <a:r>
              <a:rPr lang="en-GB" dirty="0"/>
              <a:t> </a:t>
            </a:r>
            <a:r>
              <a:rPr lang="en-GB" dirty="0" err="1"/>
              <a:t>hadnabod</a:t>
            </a:r>
            <a:r>
              <a:rPr lang="en-GB" dirty="0"/>
              <a:t>?</a:t>
            </a:r>
          </a:p>
          <a:p>
            <a:r>
              <a:rPr lang="en-GB" dirty="0"/>
              <a:t>Beth </a:t>
            </a:r>
            <a:r>
              <a:rPr lang="en-GB" dirty="0" err="1"/>
              <a:t>yw</a:t>
            </a:r>
            <a:r>
              <a:rPr lang="en-GB" dirty="0"/>
              <a:t> </a:t>
            </a:r>
            <a:r>
              <a:rPr lang="en-GB" dirty="0" err="1"/>
              <a:t>manteision</a:t>
            </a:r>
            <a:r>
              <a:rPr lang="en-GB" dirty="0"/>
              <a:t> y dull yma?</a:t>
            </a:r>
          </a:p>
          <a:p>
            <a:r>
              <a:rPr lang="en-GB" dirty="0"/>
              <a:t>Pa </a:t>
            </a:r>
            <a:r>
              <a:rPr lang="en-GB" dirty="0" err="1"/>
              <a:t>heriau</a:t>
            </a:r>
            <a:r>
              <a:rPr lang="en-GB" dirty="0"/>
              <a:t> posibl sydd </a:t>
            </a:r>
            <a:r>
              <a:rPr lang="en-GB" dirty="0" err="1"/>
              <a:t>i</a:t>
            </a:r>
            <a:r>
              <a:rPr lang="en-GB" dirty="0"/>
              <a:t> </a:t>
            </a:r>
            <a:r>
              <a:rPr lang="en-GB" dirty="0" err="1"/>
              <a:t>weithredu’r</a:t>
            </a:r>
            <a:r>
              <a:rPr lang="en-GB" dirty="0"/>
              <a:t> </a:t>
            </a:r>
            <a:r>
              <a:rPr lang="en-GB" dirty="0" err="1"/>
              <a:t>technegau</a:t>
            </a:r>
            <a:r>
              <a:rPr lang="en-GB" dirty="0"/>
              <a:t> Asesu </a:t>
            </a:r>
            <a:r>
              <a:rPr lang="en-GB" dirty="0" err="1"/>
              <a:t>ar</a:t>
            </a:r>
            <a:r>
              <a:rPr lang="en-GB" dirty="0"/>
              <a:t> Gyfer Dysgu  yma?</a:t>
            </a:r>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Watch the following clip and reflect on the following:</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What </a:t>
            </a:r>
            <a:r>
              <a:rPr lang="en-GB" dirty="0" err="1"/>
              <a:t>AfL</a:t>
            </a:r>
            <a:r>
              <a:rPr lang="en-GB" dirty="0"/>
              <a:t> techniques can you identify?</a:t>
            </a:r>
          </a:p>
          <a:p>
            <a:r>
              <a:rPr lang="en-GB" dirty="0"/>
              <a:t>What are the advantages of this approach?</a:t>
            </a:r>
          </a:p>
          <a:p>
            <a:r>
              <a:rPr lang="en-GB" dirty="0"/>
              <a:t>What challenges can you identify in implementing the above Assessment for Learning techniques.</a:t>
            </a:r>
          </a:p>
        </p:txBody>
      </p:sp>
    </p:spTree>
    <p:extLst>
      <p:ext uri="{BB962C8B-B14F-4D97-AF65-F5344CB8AC3E}">
        <p14:creationId xmlns:p14="http://schemas.microsoft.com/office/powerpoint/2010/main" val="23584130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br>
              <a:rPr lang="en-GB" u="sng" dirty="0">
                <a:solidFill>
                  <a:schemeClr val="bg1"/>
                </a:solidFill>
              </a:rPr>
            </a:br>
            <a:r>
              <a:rPr lang="en-GB" u="sng" dirty="0">
                <a:solidFill>
                  <a:schemeClr val="bg1"/>
                </a:solidFill>
              </a:rPr>
              <a:t>Rhestr gyfeirnodi/Reference list</a:t>
            </a:r>
          </a:p>
        </p:txBody>
      </p:sp>
      <p:sp>
        <p:nvSpPr>
          <p:cNvPr id="8" name="Content Placeholder 7"/>
          <p:cNvSpPr>
            <a:spLocks noGrp="1"/>
          </p:cNvSpPr>
          <p:nvPr>
            <p:ph idx="1"/>
          </p:nvPr>
        </p:nvSpPr>
        <p:spPr>
          <a:xfrm>
            <a:off x="1919536" y="1844824"/>
            <a:ext cx="8280920" cy="4539960"/>
          </a:xfrm>
        </p:spPr>
        <p:txBody>
          <a:bodyPr>
            <a:normAutofit/>
          </a:bodyPr>
          <a:lstStyle/>
          <a:p>
            <a:r>
              <a:rPr lang="en-GB" dirty="0">
                <a:solidFill>
                  <a:schemeClr val="bg1"/>
                </a:solidFill>
              </a:rPr>
              <a:t>Cambridge (no date) Getting Started with Assessment for Learning. Available online at: </a:t>
            </a:r>
            <a:r>
              <a:rPr lang="en-GB" dirty="0">
                <a:solidFill>
                  <a:schemeClr val="bg1"/>
                </a:solidFill>
                <a:hlinkClick r:id="rId2">
                  <a:extLst>
                    <a:ext uri="{A12FA001-AC4F-418D-AE19-62706E023703}">
                      <ahyp:hlinkClr xmlns:ahyp="http://schemas.microsoft.com/office/drawing/2018/hyperlinkcolor" val="tx"/>
                    </a:ext>
                  </a:extLst>
                </a:hlinkClick>
              </a:rPr>
              <a:t>http://cambridge-community.org.uk/professional-development/gswafl/index.html</a:t>
            </a:r>
            <a:r>
              <a:rPr lang="en-GB" dirty="0">
                <a:solidFill>
                  <a:schemeClr val="bg1"/>
                </a:solidFill>
              </a:rPr>
              <a:t>  (accessed 30/8/24)</a:t>
            </a:r>
          </a:p>
          <a:p>
            <a:r>
              <a:rPr lang="en-GB" dirty="0" err="1">
                <a:solidFill>
                  <a:schemeClr val="bg1"/>
                </a:solidFill>
              </a:rPr>
              <a:t>Gershon</a:t>
            </a:r>
            <a:r>
              <a:rPr lang="en-GB" dirty="0">
                <a:solidFill>
                  <a:schemeClr val="bg1"/>
                </a:solidFill>
              </a:rPr>
              <a:t>, M. (no date) Assessment for Learning tools </a:t>
            </a:r>
            <a:r>
              <a:rPr lang="en-GB" dirty="0" err="1">
                <a:solidFill>
                  <a:schemeClr val="bg1"/>
                </a:solidFill>
              </a:rPr>
              <a:t>powerpoint</a:t>
            </a:r>
            <a:r>
              <a:rPr lang="en-GB" dirty="0">
                <a:solidFill>
                  <a:schemeClr val="bg1"/>
                </a:solidFill>
              </a:rPr>
              <a:t>. Available online at: </a:t>
            </a:r>
          </a:p>
          <a:p>
            <a:r>
              <a:rPr lang="en-GB" dirty="0">
                <a:solidFill>
                  <a:schemeClr val="bg1"/>
                </a:solidFill>
                <a:hlinkClick r:id="rId3">
                  <a:extLst>
                    <a:ext uri="{A12FA001-AC4F-418D-AE19-62706E023703}">
                      <ahyp:hlinkClr xmlns:ahyp="http://schemas.microsoft.com/office/drawing/2018/hyperlinkcolor" val="tx"/>
                    </a:ext>
                  </a:extLst>
                </a:hlinkClick>
              </a:rPr>
              <a:t>https://www.tes.com/teaching-resource/assessment-for-learning-toolkit-6020165</a:t>
            </a:r>
            <a:r>
              <a:rPr lang="en-GB" dirty="0">
                <a:solidFill>
                  <a:schemeClr val="bg1"/>
                </a:solidFill>
              </a:rPr>
              <a:t> (</a:t>
            </a:r>
            <a:r>
              <a:rPr lang="en-GB">
                <a:solidFill>
                  <a:schemeClr val="bg1"/>
                </a:solidFill>
              </a:rPr>
              <a:t>accessed 30/8/24)</a:t>
            </a:r>
            <a:endParaRPr lang="en-GB" dirty="0">
              <a:solidFill>
                <a:schemeClr val="bg1"/>
              </a:solidFill>
            </a:endParaRPr>
          </a:p>
          <a:p>
            <a:r>
              <a:rPr lang="en-GB" dirty="0">
                <a:solidFill>
                  <a:schemeClr val="bg1"/>
                </a:solidFill>
              </a:rPr>
              <a:t>Welsh Government (2010) How to develop thinking and assessment for learning in the classroom. Available online at: </a:t>
            </a:r>
            <a:r>
              <a:rPr lang="en-GB" dirty="0">
                <a:solidFill>
                  <a:schemeClr val="bg1"/>
                </a:solidFill>
                <a:hlinkClick r:id="rId4">
                  <a:extLst>
                    <a:ext uri="{A12FA001-AC4F-418D-AE19-62706E023703}">
                      <ahyp:hlinkClr xmlns:ahyp="http://schemas.microsoft.com/office/drawing/2018/hyperlinkcolor" val="tx"/>
                    </a:ext>
                  </a:extLst>
                </a:hlinkClick>
              </a:rPr>
              <a:t>http://learning.gov.wales/docs/learningwales/publications/130429how-to-develop-thinking-en.pdf</a:t>
            </a:r>
            <a:r>
              <a:rPr lang="en-GB" dirty="0">
                <a:solidFill>
                  <a:schemeClr val="bg1"/>
                </a:solidFill>
              </a:rPr>
              <a:t> (accessed 30/8/24)</a:t>
            </a:r>
          </a:p>
          <a:p>
            <a:endParaRPr lang="en-GB" dirty="0"/>
          </a:p>
        </p:txBody>
      </p:sp>
    </p:spTree>
    <p:extLst>
      <p:ext uri="{BB962C8B-B14F-4D97-AF65-F5344CB8AC3E}">
        <p14:creationId xmlns:p14="http://schemas.microsoft.com/office/powerpoint/2010/main" val="951307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TIMING" val="|6.3|3.3|2|2.6|2.3"/>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3251</Words>
  <Application>Microsoft Office PowerPoint</Application>
  <PresentationFormat>Widescreen</PresentationFormat>
  <Paragraphs>357</Paragraphs>
  <Slides>41</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MS PGothic</vt:lpstr>
      <vt:lpstr>Arial</vt:lpstr>
      <vt:lpstr>Calibri</vt:lpstr>
      <vt:lpstr>Symbol</vt:lpstr>
      <vt:lpstr>Times New Roman</vt:lpstr>
      <vt:lpstr>Trebuchet MS</vt:lpstr>
      <vt:lpstr>Wingdings 3</vt:lpstr>
      <vt:lpstr>Facet</vt:lpstr>
      <vt:lpstr> Astudiaethau Cwricwlwm ac Asesu Curriculum and Assessment Studies</vt:lpstr>
      <vt:lpstr>Deilliannau Dysgu Learning Outcomes </vt:lpstr>
      <vt:lpstr>Deilliannau Dysgu Learning Outcomes </vt:lpstr>
      <vt:lpstr>Deilliannau Dysgu Learning Outcomes </vt:lpstr>
      <vt:lpstr>Fy nghynllun gwers / My lesson plan</vt:lpstr>
      <vt:lpstr>Asesu ar Gyfer Dysgu - GED  Assessment for Learning – KWL  </vt:lpstr>
      <vt:lpstr>Beth yw asesu? What is assessment?</vt:lpstr>
      <vt:lpstr>Beth yw Asesu ar gyfer Dysgu (AaGD)? What actually is Assessment for Learning (AfL)?   </vt:lpstr>
      <vt:lpstr>Asesu ar gyfer Dysgu – Canolog i addysgu effeithiol Assessment for Learning – Central to effective teaching  </vt:lpstr>
      <vt:lpstr>Dyma mae  Dylan Wiliam yn dweud…   Dylan Wiliam states the following… </vt:lpstr>
      <vt:lpstr>Mae Dylan Wiliam hefyd yn cyfeirnodi’r isod… Dylan Wiliam also cites the following…  </vt:lpstr>
      <vt:lpstr>Asesu Ffurfiannol/          Formative Assessment </vt:lpstr>
      <vt:lpstr>Mae asesu ffurfiannol yn digwydd yn ystod y dysgu  Formative assessment happens during the teaching  </vt:lpstr>
      <vt:lpstr>Defnyddio’r Wybodaeth           Using the Information </vt:lpstr>
      <vt:lpstr>  Tasg         Task</vt:lpstr>
      <vt:lpstr>Hunan-asesu/Asesu cyfoed Self/Peer – Assessment  </vt:lpstr>
      <vt:lpstr>  Adfyfyrio       Reflect</vt:lpstr>
      <vt:lpstr>Tasg         Task</vt:lpstr>
      <vt:lpstr>Egwyddorion AagD Key Principles of AfL</vt:lpstr>
      <vt:lpstr>Beth mae hyn yn edrych fel…</vt:lpstr>
      <vt:lpstr>  </vt:lpstr>
      <vt:lpstr>Asesu Ffurfiannol Formative Assessment</vt:lpstr>
      <vt:lpstr>Beth mae’n ei olygu i ddeall rhywbeth? What does it mean to understand something? </vt:lpstr>
      <vt:lpstr>Pam bod hyn yn bwysig? Why is this important?</vt:lpstr>
      <vt:lpstr>Pam bod hyn yn bwysig? Why is this important?</vt:lpstr>
      <vt:lpstr>I ba raddau rydych chi’n cytuno gyda’r canlynol? To what extent do you agree with the suggestion below? </vt:lpstr>
      <vt:lpstr>I ba raddau rydych chi’n cytuno gyda’r canlynol? To what extent do you agree with the suggestion below? </vt:lpstr>
      <vt:lpstr>  Tasg        Task</vt:lpstr>
      <vt:lpstr>Goleuadau Traffig</vt:lpstr>
      <vt:lpstr>Traffic Lights</vt:lpstr>
      <vt:lpstr>2 seren a dymuniad</vt:lpstr>
      <vt:lpstr>2 stars and a wish</vt:lpstr>
      <vt:lpstr>Bodiau</vt:lpstr>
      <vt:lpstr>Thumbs</vt:lpstr>
      <vt:lpstr>Cynllun marcio disgyblion</vt:lpstr>
      <vt:lpstr>Student Mark-Scheme</vt:lpstr>
      <vt:lpstr>Grid GED</vt:lpstr>
      <vt:lpstr>KWL</vt:lpstr>
      <vt:lpstr>Asesu ar Gyfer Dysgu - GED  Assessment for Learning – Be KWL </vt:lpstr>
      <vt:lpstr>Asesu ar gyfer Dysgu Assessment for Learning</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Helen A Griffiths</cp:lastModifiedBy>
  <cp:revision>24</cp:revision>
  <dcterms:created xsi:type="dcterms:W3CDTF">2019-08-13T12:12:06Z</dcterms:created>
  <dcterms:modified xsi:type="dcterms:W3CDTF">2026-10-02T14:53:55Z</dcterms:modified>
</cp:coreProperties>
</file>