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357" r:id="rId3"/>
    <p:sldId id="257" r:id="rId4"/>
    <p:sldId id="352" r:id="rId5"/>
    <p:sldId id="358" r:id="rId6"/>
    <p:sldId id="359" r:id="rId7"/>
    <p:sldId id="3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A67856-C479-4002-5A81-8F9C686A7BD5}" v="99" dt="2024-10-15T08:59:48.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8A9B30-3A6F-4269-BBF1-8B95D50D269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3A3EFEB-03ED-46BA-A215-5FC388AD4A46}">
      <dgm:prSet/>
      <dgm:spPr/>
      <dgm:t>
        <a:bodyPr/>
        <a:lstStyle/>
        <a:p>
          <a:r>
            <a:rPr lang="en-GB"/>
            <a:t>Review The Standford Rape Case 2015</a:t>
          </a:r>
          <a:endParaRPr lang="en-US"/>
        </a:p>
      </dgm:t>
    </dgm:pt>
    <dgm:pt modelId="{F1D34B40-AEA6-4922-A01A-0A183D288A9A}" type="parTrans" cxnId="{6999B256-6E1C-4A4C-98CF-2347CD1B6256}">
      <dgm:prSet/>
      <dgm:spPr/>
      <dgm:t>
        <a:bodyPr/>
        <a:lstStyle/>
        <a:p>
          <a:endParaRPr lang="en-US"/>
        </a:p>
      </dgm:t>
    </dgm:pt>
    <dgm:pt modelId="{ABCC5D00-A566-48AB-A5E9-42200562F3E6}" type="sibTrans" cxnId="{6999B256-6E1C-4A4C-98CF-2347CD1B6256}">
      <dgm:prSet/>
      <dgm:spPr/>
      <dgm:t>
        <a:bodyPr/>
        <a:lstStyle/>
        <a:p>
          <a:endParaRPr lang="en-US"/>
        </a:p>
      </dgm:t>
    </dgm:pt>
    <dgm:pt modelId="{19CD89E7-7C64-4164-9B55-716B1218C934}">
      <dgm:prSet/>
      <dgm:spPr/>
      <dgm:t>
        <a:bodyPr/>
        <a:lstStyle/>
        <a:p>
          <a:r>
            <a:rPr lang="en-GB"/>
            <a:t>Independent News Paper: </a:t>
          </a:r>
          <a:endParaRPr lang="en-US"/>
        </a:p>
      </dgm:t>
    </dgm:pt>
    <dgm:pt modelId="{0FB58342-8AB6-4348-A360-DCC4E39F6890}" type="parTrans" cxnId="{BB16F533-48A9-4FFB-87DB-CAF66B1FEAB6}">
      <dgm:prSet/>
      <dgm:spPr/>
      <dgm:t>
        <a:bodyPr/>
        <a:lstStyle/>
        <a:p>
          <a:endParaRPr lang="en-US"/>
        </a:p>
      </dgm:t>
    </dgm:pt>
    <dgm:pt modelId="{0236992D-8CFF-4FD6-BF59-CCF3CBDF18CC}" type="sibTrans" cxnId="{BB16F533-48A9-4FFB-87DB-CAF66B1FEAB6}">
      <dgm:prSet/>
      <dgm:spPr/>
      <dgm:t>
        <a:bodyPr/>
        <a:lstStyle/>
        <a:p>
          <a:endParaRPr lang="en-US"/>
        </a:p>
      </dgm:t>
    </dgm:pt>
    <dgm:pt modelId="{2B90F5D1-7E9E-445F-8118-B7BCE5465BEE}">
      <dgm:prSet/>
      <dgm:spPr/>
      <dgm:t>
        <a:bodyPr/>
        <a:lstStyle/>
        <a:p>
          <a:r>
            <a:rPr lang="en-GB">
              <a:hlinkClick xmlns:r="http://schemas.openxmlformats.org/officeDocument/2006/relationships" r:id="rId1"/>
            </a:rPr>
            <a:t>Stanford University rape case: Victim's letter in full | The Independent | The Independent</a:t>
          </a:r>
          <a:r>
            <a:rPr lang="en-GB"/>
            <a:t> </a:t>
          </a:r>
          <a:endParaRPr lang="en-US"/>
        </a:p>
      </dgm:t>
    </dgm:pt>
    <dgm:pt modelId="{9EC2CB62-DB0C-45CA-AE6A-50F721DA674F}" type="parTrans" cxnId="{F10E3A03-9935-493B-99ED-79C6025B25AD}">
      <dgm:prSet/>
      <dgm:spPr/>
      <dgm:t>
        <a:bodyPr/>
        <a:lstStyle/>
        <a:p>
          <a:endParaRPr lang="en-US"/>
        </a:p>
      </dgm:t>
    </dgm:pt>
    <dgm:pt modelId="{D50038DA-7592-4AC7-9DFD-8D32EF1DF3F3}" type="sibTrans" cxnId="{F10E3A03-9935-493B-99ED-79C6025B25AD}">
      <dgm:prSet/>
      <dgm:spPr/>
      <dgm:t>
        <a:bodyPr/>
        <a:lstStyle/>
        <a:p>
          <a:endParaRPr lang="en-US"/>
        </a:p>
      </dgm:t>
    </dgm:pt>
    <dgm:pt modelId="{238842F8-605A-4A9D-9426-F3675DF2AEC9}" type="pres">
      <dgm:prSet presAssocID="{828A9B30-3A6F-4269-BBF1-8B95D50D2693}" presName="vert0" presStyleCnt="0">
        <dgm:presLayoutVars>
          <dgm:dir/>
          <dgm:animOne val="branch"/>
          <dgm:animLvl val="lvl"/>
        </dgm:presLayoutVars>
      </dgm:prSet>
      <dgm:spPr/>
    </dgm:pt>
    <dgm:pt modelId="{8F3DAB5D-2C9F-4C40-A65F-23D49B32A219}" type="pres">
      <dgm:prSet presAssocID="{B3A3EFEB-03ED-46BA-A215-5FC388AD4A46}" presName="thickLine" presStyleLbl="alignNode1" presStyleIdx="0" presStyleCnt="3"/>
      <dgm:spPr/>
    </dgm:pt>
    <dgm:pt modelId="{C58E6ACF-9CE3-4913-9BCE-02F34FF0B97D}" type="pres">
      <dgm:prSet presAssocID="{B3A3EFEB-03ED-46BA-A215-5FC388AD4A46}" presName="horz1" presStyleCnt="0"/>
      <dgm:spPr/>
    </dgm:pt>
    <dgm:pt modelId="{952E7754-DF1F-45E8-AF35-FE7643B382CC}" type="pres">
      <dgm:prSet presAssocID="{B3A3EFEB-03ED-46BA-A215-5FC388AD4A46}" presName="tx1" presStyleLbl="revTx" presStyleIdx="0" presStyleCnt="3"/>
      <dgm:spPr/>
    </dgm:pt>
    <dgm:pt modelId="{72A59666-C9A8-4BC9-9B35-5ACD0A90BD6F}" type="pres">
      <dgm:prSet presAssocID="{B3A3EFEB-03ED-46BA-A215-5FC388AD4A46}" presName="vert1" presStyleCnt="0"/>
      <dgm:spPr/>
    </dgm:pt>
    <dgm:pt modelId="{9700421E-747D-4393-998A-274B20E9E67B}" type="pres">
      <dgm:prSet presAssocID="{19CD89E7-7C64-4164-9B55-716B1218C934}" presName="thickLine" presStyleLbl="alignNode1" presStyleIdx="1" presStyleCnt="3"/>
      <dgm:spPr/>
    </dgm:pt>
    <dgm:pt modelId="{952DD25F-51A7-4C2C-89CA-EE10E1058A16}" type="pres">
      <dgm:prSet presAssocID="{19CD89E7-7C64-4164-9B55-716B1218C934}" presName="horz1" presStyleCnt="0"/>
      <dgm:spPr/>
    </dgm:pt>
    <dgm:pt modelId="{548015BF-E569-4DE8-8CAF-046B56BC686A}" type="pres">
      <dgm:prSet presAssocID="{19CD89E7-7C64-4164-9B55-716B1218C934}" presName="tx1" presStyleLbl="revTx" presStyleIdx="1" presStyleCnt="3"/>
      <dgm:spPr/>
    </dgm:pt>
    <dgm:pt modelId="{EA0D5DD0-1132-46D1-A91C-91BB2B39F3AE}" type="pres">
      <dgm:prSet presAssocID="{19CD89E7-7C64-4164-9B55-716B1218C934}" presName="vert1" presStyleCnt="0"/>
      <dgm:spPr/>
    </dgm:pt>
    <dgm:pt modelId="{D46EF3BA-0846-42A3-962F-1D754D301684}" type="pres">
      <dgm:prSet presAssocID="{2B90F5D1-7E9E-445F-8118-B7BCE5465BEE}" presName="thickLine" presStyleLbl="alignNode1" presStyleIdx="2" presStyleCnt="3"/>
      <dgm:spPr/>
    </dgm:pt>
    <dgm:pt modelId="{BDD65023-9F03-480E-BA26-7F8AD7288306}" type="pres">
      <dgm:prSet presAssocID="{2B90F5D1-7E9E-445F-8118-B7BCE5465BEE}" presName="horz1" presStyleCnt="0"/>
      <dgm:spPr/>
    </dgm:pt>
    <dgm:pt modelId="{3E376E09-BB32-41E4-91AA-4DCB60DD01D8}" type="pres">
      <dgm:prSet presAssocID="{2B90F5D1-7E9E-445F-8118-B7BCE5465BEE}" presName="tx1" presStyleLbl="revTx" presStyleIdx="2" presStyleCnt="3"/>
      <dgm:spPr/>
    </dgm:pt>
    <dgm:pt modelId="{538BC6B6-F194-4AF8-B852-E31C3E968F97}" type="pres">
      <dgm:prSet presAssocID="{2B90F5D1-7E9E-445F-8118-B7BCE5465BEE}" presName="vert1" presStyleCnt="0"/>
      <dgm:spPr/>
    </dgm:pt>
  </dgm:ptLst>
  <dgm:cxnLst>
    <dgm:cxn modelId="{F10E3A03-9935-493B-99ED-79C6025B25AD}" srcId="{828A9B30-3A6F-4269-BBF1-8B95D50D2693}" destId="{2B90F5D1-7E9E-445F-8118-B7BCE5465BEE}" srcOrd="2" destOrd="0" parTransId="{9EC2CB62-DB0C-45CA-AE6A-50F721DA674F}" sibTransId="{D50038DA-7592-4AC7-9DFD-8D32EF1DF3F3}"/>
    <dgm:cxn modelId="{BB16F533-48A9-4FFB-87DB-CAF66B1FEAB6}" srcId="{828A9B30-3A6F-4269-BBF1-8B95D50D2693}" destId="{19CD89E7-7C64-4164-9B55-716B1218C934}" srcOrd="1" destOrd="0" parTransId="{0FB58342-8AB6-4348-A360-DCC4E39F6890}" sibTransId="{0236992D-8CFF-4FD6-BF59-CCF3CBDF18CC}"/>
    <dgm:cxn modelId="{6999B256-6E1C-4A4C-98CF-2347CD1B6256}" srcId="{828A9B30-3A6F-4269-BBF1-8B95D50D2693}" destId="{B3A3EFEB-03ED-46BA-A215-5FC388AD4A46}" srcOrd="0" destOrd="0" parTransId="{F1D34B40-AEA6-4922-A01A-0A183D288A9A}" sibTransId="{ABCC5D00-A566-48AB-A5E9-42200562F3E6}"/>
    <dgm:cxn modelId="{D867F68C-FA6C-49F6-A822-EBE585404383}" type="presOf" srcId="{2B90F5D1-7E9E-445F-8118-B7BCE5465BEE}" destId="{3E376E09-BB32-41E4-91AA-4DCB60DD01D8}" srcOrd="0" destOrd="0" presId="urn:microsoft.com/office/officeart/2008/layout/LinedList"/>
    <dgm:cxn modelId="{A55E84BF-6E92-4177-B2A8-3F53D73D6DEA}" type="presOf" srcId="{19CD89E7-7C64-4164-9B55-716B1218C934}" destId="{548015BF-E569-4DE8-8CAF-046B56BC686A}" srcOrd="0" destOrd="0" presId="urn:microsoft.com/office/officeart/2008/layout/LinedList"/>
    <dgm:cxn modelId="{41DC3CC7-E3C8-427F-B19B-3D5DC1868F3A}" type="presOf" srcId="{B3A3EFEB-03ED-46BA-A215-5FC388AD4A46}" destId="{952E7754-DF1F-45E8-AF35-FE7643B382CC}" srcOrd="0" destOrd="0" presId="urn:microsoft.com/office/officeart/2008/layout/LinedList"/>
    <dgm:cxn modelId="{979F1AF9-182F-467E-9C29-84FBA5588FCA}" type="presOf" srcId="{828A9B30-3A6F-4269-BBF1-8B95D50D2693}" destId="{238842F8-605A-4A9D-9426-F3675DF2AEC9}" srcOrd="0" destOrd="0" presId="urn:microsoft.com/office/officeart/2008/layout/LinedList"/>
    <dgm:cxn modelId="{DB9DC733-4118-4D6C-8C9F-8F04C008715B}" type="presParOf" srcId="{238842F8-605A-4A9D-9426-F3675DF2AEC9}" destId="{8F3DAB5D-2C9F-4C40-A65F-23D49B32A219}" srcOrd="0" destOrd="0" presId="urn:microsoft.com/office/officeart/2008/layout/LinedList"/>
    <dgm:cxn modelId="{BE9F5A87-2624-49F6-A9C3-A27F0BA1E087}" type="presParOf" srcId="{238842F8-605A-4A9D-9426-F3675DF2AEC9}" destId="{C58E6ACF-9CE3-4913-9BCE-02F34FF0B97D}" srcOrd="1" destOrd="0" presId="urn:microsoft.com/office/officeart/2008/layout/LinedList"/>
    <dgm:cxn modelId="{104A19BB-575A-4C40-B4B4-D81375413348}" type="presParOf" srcId="{C58E6ACF-9CE3-4913-9BCE-02F34FF0B97D}" destId="{952E7754-DF1F-45E8-AF35-FE7643B382CC}" srcOrd="0" destOrd="0" presId="urn:microsoft.com/office/officeart/2008/layout/LinedList"/>
    <dgm:cxn modelId="{06BC18B0-A667-49B3-86B2-A79D5AB93E20}" type="presParOf" srcId="{C58E6ACF-9CE3-4913-9BCE-02F34FF0B97D}" destId="{72A59666-C9A8-4BC9-9B35-5ACD0A90BD6F}" srcOrd="1" destOrd="0" presId="urn:microsoft.com/office/officeart/2008/layout/LinedList"/>
    <dgm:cxn modelId="{8F0AE4D5-D83B-47EC-8CA6-655C096F31AB}" type="presParOf" srcId="{238842F8-605A-4A9D-9426-F3675DF2AEC9}" destId="{9700421E-747D-4393-998A-274B20E9E67B}" srcOrd="2" destOrd="0" presId="urn:microsoft.com/office/officeart/2008/layout/LinedList"/>
    <dgm:cxn modelId="{5A37656A-EDAD-4CCB-B608-8BC2F3AEC995}" type="presParOf" srcId="{238842F8-605A-4A9D-9426-F3675DF2AEC9}" destId="{952DD25F-51A7-4C2C-89CA-EE10E1058A16}" srcOrd="3" destOrd="0" presId="urn:microsoft.com/office/officeart/2008/layout/LinedList"/>
    <dgm:cxn modelId="{0048B9DC-F0E4-4E89-9063-28A1B4BF90D0}" type="presParOf" srcId="{952DD25F-51A7-4C2C-89CA-EE10E1058A16}" destId="{548015BF-E569-4DE8-8CAF-046B56BC686A}" srcOrd="0" destOrd="0" presId="urn:microsoft.com/office/officeart/2008/layout/LinedList"/>
    <dgm:cxn modelId="{9B0E260F-51EE-4607-B360-890DF4D5DE4C}" type="presParOf" srcId="{952DD25F-51A7-4C2C-89CA-EE10E1058A16}" destId="{EA0D5DD0-1132-46D1-A91C-91BB2B39F3AE}" srcOrd="1" destOrd="0" presId="urn:microsoft.com/office/officeart/2008/layout/LinedList"/>
    <dgm:cxn modelId="{5B22A4C1-AD88-4367-A2B8-6DA7303C1B74}" type="presParOf" srcId="{238842F8-605A-4A9D-9426-F3675DF2AEC9}" destId="{D46EF3BA-0846-42A3-962F-1D754D301684}" srcOrd="4" destOrd="0" presId="urn:microsoft.com/office/officeart/2008/layout/LinedList"/>
    <dgm:cxn modelId="{25237A39-CD47-4FFD-B540-3FE492D83E73}" type="presParOf" srcId="{238842F8-605A-4A9D-9426-F3675DF2AEC9}" destId="{BDD65023-9F03-480E-BA26-7F8AD7288306}" srcOrd="5" destOrd="0" presId="urn:microsoft.com/office/officeart/2008/layout/LinedList"/>
    <dgm:cxn modelId="{C0F9235B-CA22-4CC0-B3F4-A1D0E2A56974}" type="presParOf" srcId="{BDD65023-9F03-480E-BA26-7F8AD7288306}" destId="{3E376E09-BB32-41E4-91AA-4DCB60DD01D8}" srcOrd="0" destOrd="0" presId="urn:microsoft.com/office/officeart/2008/layout/LinedList"/>
    <dgm:cxn modelId="{B1CEA95F-75AD-4836-86F8-AC203ACF7B06}" type="presParOf" srcId="{BDD65023-9F03-480E-BA26-7F8AD7288306}" destId="{538BC6B6-F194-4AF8-B852-E31C3E968F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DAB5D-2C9F-4C40-A65F-23D49B32A219}">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E7754-DF1F-45E8-AF35-FE7643B382C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Review The Standford Rape Case 2015</a:t>
          </a:r>
          <a:endParaRPr lang="en-US" sz="3700" kern="1200"/>
        </a:p>
      </dsp:txBody>
      <dsp:txXfrm>
        <a:off x="0" y="2703"/>
        <a:ext cx="6900512" cy="1843578"/>
      </dsp:txXfrm>
    </dsp:sp>
    <dsp:sp modelId="{9700421E-747D-4393-998A-274B20E9E67B}">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015BF-E569-4DE8-8CAF-046B56BC686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Independent News Paper: </a:t>
          </a:r>
          <a:endParaRPr lang="en-US" sz="3700" kern="1200"/>
        </a:p>
      </dsp:txBody>
      <dsp:txXfrm>
        <a:off x="0" y="1846281"/>
        <a:ext cx="6900512" cy="1843578"/>
      </dsp:txXfrm>
    </dsp:sp>
    <dsp:sp modelId="{D46EF3BA-0846-42A3-962F-1D754D301684}">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76E09-BB32-41E4-91AA-4DCB60DD01D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hlinkClick xmlns:r="http://schemas.openxmlformats.org/officeDocument/2006/relationships" r:id="rId1"/>
            </a:rPr>
            <a:t>Stanford University rape case: Victim's letter in full | The Independent | The Independent</a:t>
          </a:r>
          <a:r>
            <a:rPr lang="en-GB" sz="3700" kern="1200"/>
            <a:t> </a:t>
          </a:r>
          <a:endParaRPr lang="en-US" sz="37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1D689-0DF8-4EEA-BA37-642244308983}" type="datetimeFigureOut">
              <a:t>10/15/2024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435E11-20BD-426F-A7B1-4E808C22356D}" type="slidenum">
              <a:t>‹#›</a:t>
            </a:fld>
            <a:endParaRPr lang="en-US"/>
          </a:p>
        </p:txBody>
      </p:sp>
    </p:spTree>
    <p:extLst>
      <p:ext uri="{BB962C8B-B14F-4D97-AF65-F5344CB8AC3E}">
        <p14:creationId xmlns:p14="http://schemas.microsoft.com/office/powerpoint/2010/main" val="579386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are victims and witnesses important? – </a:t>
            </a:r>
            <a:r>
              <a:rPr lang="en-US" dirty="0"/>
              <a:t>In relation to obtaining best evidence from Victims, Witnesses and Defendants, it would be best practice where you can to separate all involved to take accounts, which will help assist you in making decisions.</a:t>
            </a:r>
            <a:endParaRPr lang="en-US" dirty="0">
              <a:cs typeface="Calibri"/>
            </a:endParaRPr>
          </a:p>
          <a:p>
            <a:r>
              <a:rPr lang="en-US" dirty="0"/>
              <a:t>There are some areas for consideration:</a:t>
            </a:r>
            <a:endParaRPr lang="en-US" dirty="0">
              <a:cs typeface="Calibri"/>
            </a:endParaRPr>
          </a:p>
          <a:p>
            <a:r>
              <a:rPr lang="en-US" dirty="0"/>
              <a:t>•There will be a variance in accounts – each person will see things from a different perspective i.e. angle of viewpoint.</a:t>
            </a:r>
            <a:endParaRPr lang="en-US" dirty="0">
              <a:cs typeface="Calibri"/>
            </a:endParaRPr>
          </a:p>
          <a:p>
            <a:r>
              <a:rPr lang="en-US" dirty="0"/>
              <a:t>•Are there any other information sources that can be obtained? – CCTV</a:t>
            </a:r>
            <a:endParaRPr lang="en-US" dirty="0">
              <a:cs typeface="Calibri"/>
            </a:endParaRPr>
          </a:p>
          <a:p>
            <a:r>
              <a:rPr lang="en-US" dirty="0"/>
              <a:t>•It </a:t>
            </a:r>
            <a:r>
              <a:rPr lang="en-GB" dirty="0"/>
              <a:t>is important to keep the defendant/suspect from the victim and witnesses where possible, to prevent an escalation of the situation</a:t>
            </a:r>
            <a:endParaRPr lang="en-GB" dirty="0">
              <a:cs typeface="Calibri"/>
            </a:endParaRPr>
          </a:p>
          <a:p>
            <a:r>
              <a:rPr lang="en-GB" dirty="0"/>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dirty="0">
              <a:cs typeface="Calibri"/>
            </a:endParaRPr>
          </a:p>
          <a:p>
            <a:r>
              <a:rPr lang="en-GB" dirty="0"/>
              <a:t>•Dependant on the course of action you will take e.g. arrest, PCR, PND, the defendant will give an account either in a PACE custody based interview, or on the street whereby you will issue the correct disposal. </a:t>
            </a:r>
            <a:endParaRPr lang="en-GB" dirty="0">
              <a:cs typeface="Calibri"/>
            </a:endParaRPr>
          </a:p>
          <a:p>
            <a:endParaRPr lang="en-GB" dirty="0">
              <a:cs typeface="Calibri"/>
            </a:endParaRPr>
          </a:p>
          <a:p>
            <a:r>
              <a:rPr lang="en-GB" dirty="0"/>
              <a:t>•Incident – what has happened; to whom; timings; </a:t>
            </a:r>
            <a:endParaRPr lang="en-GB" dirty="0">
              <a:cs typeface="Calibri"/>
            </a:endParaRPr>
          </a:p>
          <a:p>
            <a:r>
              <a:rPr lang="en-GB" dirty="0"/>
              <a:t>•Victim account - note injury, damage or theft etc.</a:t>
            </a:r>
            <a:endParaRPr lang="en-GB" dirty="0">
              <a:cs typeface="Calibri"/>
            </a:endParaRPr>
          </a:p>
          <a:p>
            <a:r>
              <a:rPr lang="en-GB" dirty="0"/>
              <a:t>•Witness account – what have they seen, where were they when it happened, is there any CCTV</a:t>
            </a:r>
            <a:endParaRPr lang="en-GB" dirty="0">
              <a:cs typeface="Calibri"/>
            </a:endParaRPr>
          </a:p>
          <a:p>
            <a:r>
              <a:rPr lang="en-GB" dirty="0"/>
              <a:t>•Defence account – Interview in Custody; contemporaneous account; Body Warn, EPNB </a:t>
            </a:r>
            <a:endParaRPr lang="en-GB" dirty="0">
              <a:cs typeface="Calibri"/>
            </a:endParaRPr>
          </a:p>
          <a:p>
            <a:r>
              <a:rPr lang="en-GB" dirty="0"/>
              <a:t>•Police Action – Examples can be: Report for prosecution; arrest and charge; No further action. In essence, we must use the necessary legislation that is applicable at the time, or if other issues arise. Remember unconscious bias and try not to react on it</a:t>
            </a: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4</a:t>
            </a:fld>
            <a:endParaRPr lang="en-US"/>
          </a:p>
        </p:txBody>
      </p:sp>
    </p:spTree>
    <p:extLst>
      <p:ext uri="{BB962C8B-B14F-4D97-AF65-F5344CB8AC3E}">
        <p14:creationId xmlns:p14="http://schemas.microsoft.com/office/powerpoint/2010/main" val="2159151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Week 3 </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Recap</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4AD24-0EC8-9B99-24B0-7AF8BDABAA8D}"/>
              </a:ext>
            </a:extLst>
          </p:cNvPr>
          <p:cNvSpPr>
            <a:spLocks noGrp="1"/>
          </p:cNvSpPr>
          <p:nvPr>
            <p:ph type="title"/>
          </p:nvPr>
        </p:nvSpPr>
        <p:spPr>
          <a:xfrm>
            <a:off x="635000" y="640823"/>
            <a:ext cx="3418659" cy="5583148"/>
          </a:xfrm>
        </p:spPr>
        <p:txBody>
          <a:bodyPr anchor="ctr">
            <a:normAutofit/>
          </a:bodyPr>
          <a:lstStyle/>
          <a:p>
            <a:r>
              <a:rPr lang="en-GB" sz="5400"/>
              <a:t>Task - Tomorrow</a:t>
            </a:r>
          </a:p>
        </p:txBody>
      </p:sp>
      <p:graphicFrame>
        <p:nvGraphicFramePr>
          <p:cNvPr id="5" name="Content Placeholder 2">
            <a:extLst>
              <a:ext uri="{FF2B5EF4-FFF2-40B4-BE49-F238E27FC236}">
                <a16:creationId xmlns:a16="http://schemas.microsoft.com/office/drawing/2014/main" id="{AD64C336-6C99-0255-E70A-51EB5A3A4C0D}"/>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029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5514F-CE35-424D-D936-417755F66943}"/>
              </a:ext>
            </a:extLst>
          </p:cNvPr>
          <p:cNvSpPr>
            <a:spLocks noGrp="1"/>
          </p:cNvSpPr>
          <p:nvPr>
            <p:ph type="title"/>
          </p:nvPr>
        </p:nvSpPr>
        <p:spPr/>
        <p:txBody>
          <a:bodyPr/>
          <a:lstStyle/>
          <a:p>
            <a:r>
              <a:rPr lang="en-US" dirty="0"/>
              <a:t>Victims &amp; witnesses </a:t>
            </a:r>
          </a:p>
        </p:txBody>
      </p:sp>
      <p:sp>
        <p:nvSpPr>
          <p:cNvPr id="3" name="Content Placeholder 2">
            <a:extLst>
              <a:ext uri="{FF2B5EF4-FFF2-40B4-BE49-F238E27FC236}">
                <a16:creationId xmlns:a16="http://schemas.microsoft.com/office/drawing/2014/main" id="{34C0694E-63AA-1582-0192-521E5DC183FE}"/>
              </a:ext>
            </a:extLst>
          </p:cNvPr>
          <p:cNvSpPr>
            <a:spLocks noGrp="1"/>
          </p:cNvSpPr>
          <p:nvPr>
            <p:ph idx="1"/>
          </p:nvPr>
        </p:nvSpPr>
        <p:spPr/>
        <p:txBody>
          <a:bodyPr vert="horz" lIns="91440" tIns="45720" rIns="91440" bIns="45720" rtlCol="0" anchor="t">
            <a:normAutofit/>
          </a:bodyPr>
          <a:lstStyle/>
          <a:p>
            <a:r>
              <a:rPr lang="en-US" dirty="0">
                <a:latin typeface="Calibri"/>
                <a:ea typeface="+mn-lt"/>
                <a:cs typeface="+mn-lt"/>
              </a:rPr>
              <a:t>a person who has suffered harm, including physical, mental or emotional harm or economic loss which was directly caused by a criminal offence</a:t>
            </a:r>
          </a:p>
          <a:p>
            <a:r>
              <a:rPr lang="en-US" dirty="0">
                <a:latin typeface="Calibri"/>
                <a:ea typeface="+mn-lt"/>
                <a:cs typeface="+mn-lt"/>
              </a:rPr>
              <a:t> close relative of a person whose death was directly caused by a criminal offence</a:t>
            </a:r>
          </a:p>
          <a:p>
            <a:r>
              <a:rPr lang="en-US" dirty="0">
                <a:latin typeface="Calibri"/>
                <a:ea typeface="+mn-lt"/>
                <a:cs typeface="+mn-lt"/>
              </a:rPr>
              <a:t>one who sees, knows or vouches for something /One who gives testimony under oath</a:t>
            </a:r>
            <a:endParaRPr lang="en-US" dirty="0">
              <a:latin typeface="Calibri"/>
              <a:ea typeface="Calibri"/>
              <a:cs typeface="Calibri"/>
            </a:endParaRPr>
          </a:p>
        </p:txBody>
      </p:sp>
    </p:spTree>
    <p:extLst>
      <p:ext uri="{BB962C8B-B14F-4D97-AF65-F5344CB8AC3E}">
        <p14:creationId xmlns:p14="http://schemas.microsoft.com/office/powerpoint/2010/main" val="19475387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C8A580-D3FC-2E19-06DF-A13771613544}"/>
              </a:ext>
            </a:extLst>
          </p:cNvPr>
          <p:cNvPicPr>
            <a:picLocks noChangeAspect="1"/>
          </p:cNvPicPr>
          <p:nvPr/>
        </p:nvPicPr>
        <p:blipFill>
          <a:blip r:embed="rId2"/>
          <a:stretch>
            <a:fillRect/>
          </a:stretch>
        </p:blipFill>
        <p:spPr>
          <a:xfrm>
            <a:off x="643467" y="315310"/>
            <a:ext cx="10905066" cy="6006661"/>
          </a:xfrm>
          <a:prstGeom prst="rect">
            <a:avLst/>
          </a:prstGeom>
        </p:spPr>
      </p:pic>
    </p:spTree>
    <p:extLst>
      <p:ext uri="{BB962C8B-B14F-4D97-AF65-F5344CB8AC3E}">
        <p14:creationId xmlns:p14="http://schemas.microsoft.com/office/powerpoint/2010/main" val="5422357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71162"/>
            <a:ext cx="2840182" cy="4764609"/>
          </a:xfrm>
        </p:spPr>
        <p:txBody>
          <a:bodyPr vert="horz" lIns="91440" tIns="45720" rIns="91440" bIns="45720" rtlCol="0" anchor="ctr">
            <a:normAutofit/>
          </a:bodyPr>
          <a:lstStyle/>
          <a:p>
            <a:br>
              <a:rPr lang="en-US" sz="3200" b="1" kern="1200" dirty="0"/>
            </a:br>
            <a:r>
              <a:rPr lang="en-GB" sz="3200" b="1" kern="1200" dirty="0">
                <a:latin typeface="+mj-lt"/>
                <a:ea typeface="+mj-ea"/>
                <a:cs typeface="+mj-cs"/>
              </a:rPr>
              <a:t>Victim, Witness and Defence Accounts</a:t>
            </a:r>
            <a:r>
              <a:rPr lang="en-GB" sz="3200" b="1" dirty="0"/>
              <a:t> / Evidence</a:t>
            </a:r>
            <a:endParaRPr lang="en-GB" sz="3200" kern="1200" dirty="0">
              <a:latin typeface="+mj-lt"/>
              <a:cs typeface="Calibri Light"/>
            </a:endParaRPr>
          </a:p>
          <a:p>
            <a:endParaRPr lang="en-GB" sz="3200" kern="1200" dirty="0">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4162-A175-29ED-7DD2-51A2F1D11567}"/>
              </a:ext>
            </a:extLst>
          </p:cNvPr>
          <p:cNvSpPr>
            <a:spLocks noGrp="1"/>
          </p:cNvSpPr>
          <p:nvPr>
            <p:ph type="title"/>
          </p:nvPr>
        </p:nvSpPr>
        <p:spPr/>
        <p:txBody>
          <a:bodyPr/>
          <a:lstStyle/>
          <a:p>
            <a:r>
              <a:rPr lang="en-US" dirty="0"/>
              <a:t>Impact on Victims </a:t>
            </a:r>
          </a:p>
        </p:txBody>
      </p:sp>
      <p:sp>
        <p:nvSpPr>
          <p:cNvPr id="3" name="Content Placeholder 2">
            <a:extLst>
              <a:ext uri="{FF2B5EF4-FFF2-40B4-BE49-F238E27FC236}">
                <a16:creationId xmlns:a16="http://schemas.microsoft.com/office/drawing/2014/main" id="{AFA90E72-DFDC-7212-C068-1C9E41D89B05}"/>
              </a:ext>
            </a:extLst>
          </p:cNvPr>
          <p:cNvSpPr>
            <a:spLocks noGrp="1"/>
          </p:cNvSpPr>
          <p:nvPr>
            <p:ph idx="1"/>
          </p:nvPr>
        </p:nvSpPr>
        <p:spPr/>
        <p:txBody>
          <a:bodyPr vert="horz" lIns="91440" tIns="45720" rIns="91440" bIns="45720" rtlCol="0" anchor="t">
            <a:normAutofit/>
          </a:bodyPr>
          <a:lstStyle/>
          <a:p>
            <a:r>
              <a:rPr lang="en-US" dirty="0"/>
              <a:t>Powerless</a:t>
            </a:r>
          </a:p>
          <a:p>
            <a:r>
              <a:rPr lang="en-US" dirty="0"/>
              <a:t>Fear</a:t>
            </a:r>
          </a:p>
          <a:p>
            <a:r>
              <a:rPr lang="en-US" dirty="0"/>
              <a:t>PTSD</a:t>
            </a:r>
          </a:p>
          <a:p>
            <a:r>
              <a:rPr lang="en-US" dirty="0"/>
              <a:t>Vulnerable</a:t>
            </a:r>
          </a:p>
          <a:p>
            <a:r>
              <a:rPr lang="en-US" dirty="0"/>
              <a:t>Loss – items/family/job</a:t>
            </a:r>
          </a:p>
        </p:txBody>
      </p:sp>
    </p:spTree>
    <p:extLst>
      <p:ext uri="{BB962C8B-B14F-4D97-AF65-F5344CB8AC3E}">
        <p14:creationId xmlns:p14="http://schemas.microsoft.com/office/powerpoint/2010/main" val="3269395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11B7B-C466-4D49-4DAF-B685ED42A51F}"/>
              </a:ext>
            </a:extLst>
          </p:cNvPr>
          <p:cNvSpPr>
            <a:spLocks noGrp="1"/>
          </p:cNvSpPr>
          <p:nvPr>
            <p:ph type="title"/>
          </p:nvPr>
        </p:nvSpPr>
        <p:spPr/>
        <p:txBody>
          <a:bodyPr/>
          <a:lstStyle/>
          <a:p>
            <a:r>
              <a:rPr lang="en-US" dirty="0"/>
              <a:t>What Victims want</a:t>
            </a:r>
          </a:p>
        </p:txBody>
      </p:sp>
      <p:sp>
        <p:nvSpPr>
          <p:cNvPr id="3" name="Content Placeholder 2">
            <a:extLst>
              <a:ext uri="{FF2B5EF4-FFF2-40B4-BE49-F238E27FC236}">
                <a16:creationId xmlns:a16="http://schemas.microsoft.com/office/drawing/2014/main" id="{BAF34107-A066-3EC4-E55A-4F90A1467FDC}"/>
              </a:ext>
            </a:extLst>
          </p:cNvPr>
          <p:cNvSpPr>
            <a:spLocks noGrp="1"/>
          </p:cNvSpPr>
          <p:nvPr>
            <p:ph idx="1"/>
          </p:nvPr>
        </p:nvSpPr>
        <p:spPr/>
        <p:txBody>
          <a:bodyPr vert="horz" lIns="91440" tIns="45720" rIns="91440" bIns="45720" rtlCol="0" anchor="t">
            <a:normAutofit/>
          </a:bodyPr>
          <a:lstStyle/>
          <a:p>
            <a:r>
              <a:rPr lang="en-US" dirty="0">
                <a:latin typeface="Arial"/>
                <a:cs typeface="Arial"/>
              </a:rPr>
              <a:t>•</a:t>
            </a:r>
            <a:r>
              <a:rPr lang="en-US" dirty="0">
                <a:latin typeface="Calibri"/>
                <a:ea typeface="Calibri"/>
                <a:cs typeface="Calibri"/>
              </a:rPr>
              <a:t>Reassurance</a:t>
            </a:r>
            <a:endParaRPr lang="en-US" dirty="0"/>
          </a:p>
          <a:p>
            <a:r>
              <a:rPr lang="en-US" dirty="0">
                <a:latin typeface="Arial"/>
                <a:cs typeface="Arial"/>
              </a:rPr>
              <a:t>•</a:t>
            </a:r>
            <a:r>
              <a:rPr lang="en-US" dirty="0">
                <a:latin typeface="Calibri"/>
                <a:ea typeface="Calibri"/>
                <a:cs typeface="Calibri"/>
              </a:rPr>
              <a:t>Emotional vent</a:t>
            </a:r>
            <a:endParaRPr lang="en-US" dirty="0"/>
          </a:p>
          <a:p>
            <a:r>
              <a:rPr lang="en-US" dirty="0">
                <a:latin typeface="Arial"/>
                <a:cs typeface="Arial"/>
              </a:rPr>
              <a:t>•</a:t>
            </a:r>
            <a:r>
              <a:rPr lang="en-US" dirty="0">
                <a:latin typeface="Calibri"/>
                <a:ea typeface="Calibri"/>
                <a:cs typeface="Calibri"/>
              </a:rPr>
              <a:t>Explanation &amp; advice</a:t>
            </a:r>
            <a:endParaRPr lang="en-US"/>
          </a:p>
          <a:p>
            <a:r>
              <a:rPr lang="en-US" dirty="0">
                <a:latin typeface="Arial"/>
                <a:cs typeface="Arial"/>
              </a:rPr>
              <a:t>•</a:t>
            </a:r>
            <a:r>
              <a:rPr lang="en-US" dirty="0">
                <a:latin typeface="Calibri"/>
                <a:ea typeface="Calibri"/>
                <a:cs typeface="Calibri"/>
              </a:rPr>
              <a:t>Regain control</a:t>
            </a:r>
            <a:endParaRPr lang="en-US"/>
          </a:p>
          <a:p>
            <a:r>
              <a:rPr lang="en-US" dirty="0">
                <a:latin typeface="Arial"/>
                <a:cs typeface="Arial"/>
              </a:rPr>
              <a:t>•</a:t>
            </a:r>
            <a:r>
              <a:rPr lang="en-US" dirty="0">
                <a:latin typeface="Calibri"/>
                <a:ea typeface="Calibri"/>
                <a:cs typeface="Calibri"/>
              </a:rPr>
              <a:t>A single point of contact</a:t>
            </a:r>
            <a:endParaRPr lang="en-US" dirty="0"/>
          </a:p>
          <a:p>
            <a:r>
              <a:rPr lang="en-US" dirty="0">
                <a:latin typeface="Arial"/>
                <a:cs typeface="Arial"/>
              </a:rPr>
              <a:t>•</a:t>
            </a:r>
            <a:r>
              <a:rPr lang="en-US" dirty="0">
                <a:latin typeface="Calibri"/>
                <a:ea typeface="Calibri"/>
                <a:cs typeface="Calibri"/>
              </a:rPr>
              <a:t>Quality of service</a:t>
            </a:r>
            <a:endParaRPr lang="en-US" dirty="0"/>
          </a:p>
          <a:p>
            <a:r>
              <a:rPr lang="en-US" dirty="0">
                <a:latin typeface="Arial"/>
                <a:cs typeface="Arial"/>
              </a:rPr>
              <a:t>•</a:t>
            </a:r>
            <a:r>
              <a:rPr lang="en-US" dirty="0">
                <a:latin typeface="Calibri"/>
                <a:ea typeface="Calibri"/>
                <a:cs typeface="Calibri"/>
              </a:rPr>
              <a:t>Updates</a:t>
            </a:r>
            <a:endParaRPr lang="en-US" dirty="0"/>
          </a:p>
          <a:p>
            <a:r>
              <a:rPr lang="en-US" dirty="0">
                <a:latin typeface="Arial"/>
                <a:cs typeface="Arial"/>
              </a:rPr>
              <a:t>•</a:t>
            </a:r>
            <a:r>
              <a:rPr lang="en-US" dirty="0">
                <a:latin typeface="Calibri"/>
                <a:ea typeface="Calibri"/>
                <a:cs typeface="Calibri"/>
              </a:rPr>
              <a:t>Medical needs</a:t>
            </a:r>
            <a:endParaRPr lang="en-US" dirty="0"/>
          </a:p>
          <a:p>
            <a:endParaRPr lang="en-US" dirty="0"/>
          </a:p>
        </p:txBody>
      </p:sp>
    </p:spTree>
    <p:extLst>
      <p:ext uri="{BB962C8B-B14F-4D97-AF65-F5344CB8AC3E}">
        <p14:creationId xmlns:p14="http://schemas.microsoft.com/office/powerpoint/2010/main" val="907945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Week 3 </vt:lpstr>
      <vt:lpstr>Task - Tomorrow</vt:lpstr>
      <vt:lpstr>Victims &amp; witnesses </vt:lpstr>
      <vt:lpstr>PowerPoint Presentation</vt:lpstr>
      <vt:lpstr> Victim, Witness and Defence Accounts / Evidence </vt:lpstr>
      <vt:lpstr>Impact on Victims </vt:lpstr>
      <vt:lpstr>What Victims want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cp:revision>
  <dcterms:created xsi:type="dcterms:W3CDTF">2024-10-15T08:49:31Z</dcterms:created>
  <dcterms:modified xsi:type="dcterms:W3CDTF">2024-10-15T09:00:01Z</dcterms:modified>
</cp:coreProperties>
</file>