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9" r:id="rId4"/>
    <p:sldId id="260" r:id="rId5"/>
    <p:sldId id="263" r:id="rId6"/>
    <p:sldId id="264" r:id="rId7"/>
    <p:sldId id="267" r:id="rId8"/>
    <p:sldId id="268" r:id="rId9"/>
    <p:sldId id="269" r:id="rId10"/>
    <p:sldId id="270" r:id="rId11"/>
    <p:sldId id="266" r:id="rId12"/>
    <p:sldId id="271" r:id="rId13"/>
    <p:sldId id="322" r:id="rId14"/>
    <p:sldId id="272" r:id="rId15"/>
    <p:sldId id="274" r:id="rId16"/>
    <p:sldId id="306" r:id="rId17"/>
    <p:sldId id="307" r:id="rId18"/>
    <p:sldId id="308" r:id="rId19"/>
    <p:sldId id="309" r:id="rId20"/>
    <p:sldId id="310" r:id="rId21"/>
    <p:sldId id="312" r:id="rId22"/>
    <p:sldId id="313" r:id="rId23"/>
    <p:sldId id="314" r:id="rId24"/>
    <p:sldId id="317" r:id="rId25"/>
    <p:sldId id="321" r:id="rId26"/>
    <p:sldId id="320" r:id="rId27"/>
    <p:sldId id="318" r:id="rId28"/>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94689"/>
  </p:normalViewPr>
  <p:slideViewPr>
    <p:cSldViewPr snapToGrid="0" showGuides="1">
      <p:cViewPr varScale="1">
        <p:scale>
          <a:sx n="108" d="100"/>
          <a:sy n="108" d="100"/>
        </p:scale>
        <p:origin x="720"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BA4E2-D89C-416F-9836-F2202469F816}"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B2C07739-EEAE-4B85-BC43-1AE4D8E7B1DE}">
      <dgm:prSet/>
      <dgm:spPr/>
      <dgm:t>
        <a:bodyPr/>
        <a:lstStyle/>
        <a:p>
          <a:r>
            <a:rPr lang="en-GB" b="0" i="0" baseline="0"/>
            <a:t>Organisations can be conceptualised as a collection of individuals, groups and communities of practice, each pursuing their own objectives. </a:t>
          </a:r>
          <a:endParaRPr lang="en-US"/>
        </a:p>
      </dgm:t>
    </dgm:pt>
    <dgm:pt modelId="{C8245C07-9940-43D4-8DF1-1586C8532224}" type="parTrans" cxnId="{066AC0D8-4C0E-4530-9B9E-4C6A5FD6E5D6}">
      <dgm:prSet/>
      <dgm:spPr/>
      <dgm:t>
        <a:bodyPr/>
        <a:lstStyle/>
        <a:p>
          <a:endParaRPr lang="en-US"/>
        </a:p>
      </dgm:t>
    </dgm:pt>
    <dgm:pt modelId="{4B98ABC3-3DF6-4739-B69C-2A6D34FB0188}" type="sibTrans" cxnId="{066AC0D8-4C0E-4530-9B9E-4C6A5FD6E5D6}">
      <dgm:prSet/>
      <dgm:spPr/>
      <dgm:t>
        <a:bodyPr/>
        <a:lstStyle/>
        <a:p>
          <a:endParaRPr lang="en-US"/>
        </a:p>
      </dgm:t>
    </dgm:pt>
    <dgm:pt modelId="{FCF542D9-D54B-476E-A2AC-FBE0929E9BD0}">
      <dgm:prSet/>
      <dgm:spPr/>
      <dgm:t>
        <a:bodyPr/>
        <a:lstStyle/>
        <a:p>
          <a:r>
            <a:rPr lang="en-GB"/>
            <a:t>When there is conflict of interest it is the power and influence of those involved that determine the outcome rather than logic and rational argument.</a:t>
          </a:r>
          <a:endParaRPr lang="en-US"/>
        </a:p>
      </dgm:t>
    </dgm:pt>
    <dgm:pt modelId="{484DD06A-33C8-455F-8C61-6132CDA370C7}" type="parTrans" cxnId="{A4F22209-8004-4946-AFB4-64AD9A0E7017}">
      <dgm:prSet/>
      <dgm:spPr/>
      <dgm:t>
        <a:bodyPr/>
        <a:lstStyle/>
        <a:p>
          <a:endParaRPr lang="en-US"/>
        </a:p>
      </dgm:t>
    </dgm:pt>
    <dgm:pt modelId="{38AB76AC-34D8-4199-8AD2-CDEFDD761D61}" type="sibTrans" cxnId="{A4F22209-8004-4946-AFB4-64AD9A0E7017}">
      <dgm:prSet/>
      <dgm:spPr/>
      <dgm:t>
        <a:bodyPr/>
        <a:lstStyle/>
        <a:p>
          <a:endParaRPr lang="en-US"/>
        </a:p>
      </dgm:t>
    </dgm:pt>
    <dgm:pt modelId="{1293401A-E816-47AE-A415-5AB941DC0FDC}">
      <dgm:prSet/>
      <dgm:spPr/>
      <dgm:t>
        <a:bodyPr/>
        <a:lstStyle/>
        <a:p>
          <a:r>
            <a:rPr lang="en-GB" dirty="0"/>
            <a:t>Consequently, those responsible for managing change cannot afford to ignore issues of power and influence</a:t>
          </a:r>
          <a:endParaRPr lang="en-US" dirty="0"/>
        </a:p>
      </dgm:t>
    </dgm:pt>
    <dgm:pt modelId="{4563743C-0E79-4B12-9694-340545CA499D}" type="parTrans" cxnId="{98B10D4B-0224-428C-AD61-A009C30D55D0}">
      <dgm:prSet/>
      <dgm:spPr/>
      <dgm:t>
        <a:bodyPr/>
        <a:lstStyle/>
        <a:p>
          <a:endParaRPr lang="en-US"/>
        </a:p>
      </dgm:t>
    </dgm:pt>
    <dgm:pt modelId="{FAE2FD00-3AE9-4025-BD9E-E494C34DDA8C}" type="sibTrans" cxnId="{98B10D4B-0224-428C-AD61-A009C30D55D0}">
      <dgm:prSet/>
      <dgm:spPr/>
      <dgm:t>
        <a:bodyPr/>
        <a:lstStyle/>
        <a:p>
          <a:endParaRPr lang="en-US"/>
        </a:p>
      </dgm:t>
    </dgm:pt>
    <dgm:pt modelId="{215E754D-C9B0-4828-86F4-229D887A41D9}" type="pres">
      <dgm:prSet presAssocID="{184BA4E2-D89C-416F-9836-F2202469F816}" presName="vert0" presStyleCnt="0">
        <dgm:presLayoutVars>
          <dgm:dir/>
          <dgm:animOne val="branch"/>
          <dgm:animLvl val="lvl"/>
        </dgm:presLayoutVars>
      </dgm:prSet>
      <dgm:spPr/>
    </dgm:pt>
    <dgm:pt modelId="{275C12C0-F24B-44FB-9ECE-8E3F64C14B3C}" type="pres">
      <dgm:prSet presAssocID="{B2C07739-EEAE-4B85-BC43-1AE4D8E7B1DE}" presName="thickLine" presStyleLbl="alignNode1" presStyleIdx="0" presStyleCnt="3"/>
      <dgm:spPr/>
    </dgm:pt>
    <dgm:pt modelId="{E8D64CC2-AB93-4AC7-BB16-AFA712D072EA}" type="pres">
      <dgm:prSet presAssocID="{B2C07739-EEAE-4B85-BC43-1AE4D8E7B1DE}" presName="horz1" presStyleCnt="0"/>
      <dgm:spPr/>
    </dgm:pt>
    <dgm:pt modelId="{4639F071-C884-4922-8D00-37DE9E70206D}" type="pres">
      <dgm:prSet presAssocID="{B2C07739-EEAE-4B85-BC43-1AE4D8E7B1DE}" presName="tx1" presStyleLbl="revTx" presStyleIdx="0" presStyleCnt="3"/>
      <dgm:spPr/>
    </dgm:pt>
    <dgm:pt modelId="{A28546DC-1FE2-419D-9E48-F9B3410DCE6C}" type="pres">
      <dgm:prSet presAssocID="{B2C07739-EEAE-4B85-BC43-1AE4D8E7B1DE}" presName="vert1" presStyleCnt="0"/>
      <dgm:spPr/>
    </dgm:pt>
    <dgm:pt modelId="{A6305AAA-5AA7-4013-BF55-56697BAE3280}" type="pres">
      <dgm:prSet presAssocID="{FCF542D9-D54B-476E-A2AC-FBE0929E9BD0}" presName="thickLine" presStyleLbl="alignNode1" presStyleIdx="1" presStyleCnt="3"/>
      <dgm:spPr/>
    </dgm:pt>
    <dgm:pt modelId="{E4D0D770-B5A2-44EE-AF87-EA825959C5F3}" type="pres">
      <dgm:prSet presAssocID="{FCF542D9-D54B-476E-A2AC-FBE0929E9BD0}" presName="horz1" presStyleCnt="0"/>
      <dgm:spPr/>
    </dgm:pt>
    <dgm:pt modelId="{62A05841-7D28-4FA9-83B6-199A25DD0B37}" type="pres">
      <dgm:prSet presAssocID="{FCF542D9-D54B-476E-A2AC-FBE0929E9BD0}" presName="tx1" presStyleLbl="revTx" presStyleIdx="1" presStyleCnt="3"/>
      <dgm:spPr/>
    </dgm:pt>
    <dgm:pt modelId="{9110F070-4B81-4FBC-8040-58B83E4BBFA4}" type="pres">
      <dgm:prSet presAssocID="{FCF542D9-D54B-476E-A2AC-FBE0929E9BD0}" presName="vert1" presStyleCnt="0"/>
      <dgm:spPr/>
    </dgm:pt>
    <dgm:pt modelId="{8E0CEDED-B015-4CA4-92F1-AD7EE3855669}" type="pres">
      <dgm:prSet presAssocID="{1293401A-E816-47AE-A415-5AB941DC0FDC}" presName="thickLine" presStyleLbl="alignNode1" presStyleIdx="2" presStyleCnt="3"/>
      <dgm:spPr/>
    </dgm:pt>
    <dgm:pt modelId="{FEF06538-EEFC-401D-8846-914C86224F72}" type="pres">
      <dgm:prSet presAssocID="{1293401A-E816-47AE-A415-5AB941DC0FDC}" presName="horz1" presStyleCnt="0"/>
      <dgm:spPr/>
    </dgm:pt>
    <dgm:pt modelId="{45FA03FB-F45F-4DAE-9468-D3CC6090E3BF}" type="pres">
      <dgm:prSet presAssocID="{1293401A-E816-47AE-A415-5AB941DC0FDC}" presName="tx1" presStyleLbl="revTx" presStyleIdx="2" presStyleCnt="3"/>
      <dgm:spPr/>
    </dgm:pt>
    <dgm:pt modelId="{00EBDC89-524E-4F18-8DE2-65EB3833C313}" type="pres">
      <dgm:prSet presAssocID="{1293401A-E816-47AE-A415-5AB941DC0FDC}" presName="vert1" presStyleCnt="0"/>
      <dgm:spPr/>
    </dgm:pt>
  </dgm:ptLst>
  <dgm:cxnLst>
    <dgm:cxn modelId="{A4F22209-8004-4946-AFB4-64AD9A0E7017}" srcId="{184BA4E2-D89C-416F-9836-F2202469F816}" destId="{FCF542D9-D54B-476E-A2AC-FBE0929E9BD0}" srcOrd="1" destOrd="0" parTransId="{484DD06A-33C8-455F-8C61-6132CDA370C7}" sibTransId="{38AB76AC-34D8-4199-8AD2-CDEFDD761D61}"/>
    <dgm:cxn modelId="{E4170F18-39D6-47C0-8BE7-BC7398751666}" type="presOf" srcId="{FCF542D9-D54B-476E-A2AC-FBE0929E9BD0}" destId="{62A05841-7D28-4FA9-83B6-199A25DD0B37}" srcOrd="0" destOrd="0" presId="urn:microsoft.com/office/officeart/2008/layout/LinedList"/>
    <dgm:cxn modelId="{522F244A-D0FB-4CA7-B417-D041381E50A0}" type="presOf" srcId="{1293401A-E816-47AE-A415-5AB941DC0FDC}" destId="{45FA03FB-F45F-4DAE-9468-D3CC6090E3BF}" srcOrd="0" destOrd="0" presId="urn:microsoft.com/office/officeart/2008/layout/LinedList"/>
    <dgm:cxn modelId="{98B10D4B-0224-428C-AD61-A009C30D55D0}" srcId="{184BA4E2-D89C-416F-9836-F2202469F816}" destId="{1293401A-E816-47AE-A415-5AB941DC0FDC}" srcOrd="2" destOrd="0" parTransId="{4563743C-0E79-4B12-9694-340545CA499D}" sibTransId="{FAE2FD00-3AE9-4025-BD9E-E494C34DDA8C}"/>
    <dgm:cxn modelId="{DE991DAE-3624-4BD3-BD66-FF392E8E17EF}" type="presOf" srcId="{184BA4E2-D89C-416F-9836-F2202469F816}" destId="{215E754D-C9B0-4828-86F4-229D887A41D9}" srcOrd="0" destOrd="0" presId="urn:microsoft.com/office/officeart/2008/layout/LinedList"/>
    <dgm:cxn modelId="{066AC0D8-4C0E-4530-9B9E-4C6A5FD6E5D6}" srcId="{184BA4E2-D89C-416F-9836-F2202469F816}" destId="{B2C07739-EEAE-4B85-BC43-1AE4D8E7B1DE}" srcOrd="0" destOrd="0" parTransId="{C8245C07-9940-43D4-8DF1-1586C8532224}" sibTransId="{4B98ABC3-3DF6-4739-B69C-2A6D34FB0188}"/>
    <dgm:cxn modelId="{8F5EDBE9-04D3-4EAE-8747-B4A0CA5CCB5F}" type="presOf" srcId="{B2C07739-EEAE-4B85-BC43-1AE4D8E7B1DE}" destId="{4639F071-C884-4922-8D00-37DE9E70206D}" srcOrd="0" destOrd="0" presId="urn:microsoft.com/office/officeart/2008/layout/LinedList"/>
    <dgm:cxn modelId="{CEA0384A-5367-4E68-8F9C-A2A17B7AB165}" type="presParOf" srcId="{215E754D-C9B0-4828-86F4-229D887A41D9}" destId="{275C12C0-F24B-44FB-9ECE-8E3F64C14B3C}" srcOrd="0" destOrd="0" presId="urn:microsoft.com/office/officeart/2008/layout/LinedList"/>
    <dgm:cxn modelId="{3B356483-6B9C-4881-B862-B64088A76715}" type="presParOf" srcId="{215E754D-C9B0-4828-86F4-229D887A41D9}" destId="{E8D64CC2-AB93-4AC7-BB16-AFA712D072EA}" srcOrd="1" destOrd="0" presId="urn:microsoft.com/office/officeart/2008/layout/LinedList"/>
    <dgm:cxn modelId="{959F82D5-A596-43ED-B8F6-7FE6358D5754}" type="presParOf" srcId="{E8D64CC2-AB93-4AC7-BB16-AFA712D072EA}" destId="{4639F071-C884-4922-8D00-37DE9E70206D}" srcOrd="0" destOrd="0" presId="urn:microsoft.com/office/officeart/2008/layout/LinedList"/>
    <dgm:cxn modelId="{FD4C50EA-168D-4475-B496-D3AAC6595ACC}" type="presParOf" srcId="{E8D64CC2-AB93-4AC7-BB16-AFA712D072EA}" destId="{A28546DC-1FE2-419D-9E48-F9B3410DCE6C}" srcOrd="1" destOrd="0" presId="urn:microsoft.com/office/officeart/2008/layout/LinedList"/>
    <dgm:cxn modelId="{C5C7DCD7-8735-43BA-98C3-C6CADE14192E}" type="presParOf" srcId="{215E754D-C9B0-4828-86F4-229D887A41D9}" destId="{A6305AAA-5AA7-4013-BF55-56697BAE3280}" srcOrd="2" destOrd="0" presId="urn:microsoft.com/office/officeart/2008/layout/LinedList"/>
    <dgm:cxn modelId="{F61F11EC-1B7F-47D2-9AE1-034C35A889FB}" type="presParOf" srcId="{215E754D-C9B0-4828-86F4-229D887A41D9}" destId="{E4D0D770-B5A2-44EE-AF87-EA825959C5F3}" srcOrd="3" destOrd="0" presId="urn:microsoft.com/office/officeart/2008/layout/LinedList"/>
    <dgm:cxn modelId="{A656DA43-234C-4240-B1EE-BEBBC6AF759D}" type="presParOf" srcId="{E4D0D770-B5A2-44EE-AF87-EA825959C5F3}" destId="{62A05841-7D28-4FA9-83B6-199A25DD0B37}" srcOrd="0" destOrd="0" presId="urn:microsoft.com/office/officeart/2008/layout/LinedList"/>
    <dgm:cxn modelId="{08AC6873-3E0C-45D6-96C2-5BD4511120E3}" type="presParOf" srcId="{E4D0D770-B5A2-44EE-AF87-EA825959C5F3}" destId="{9110F070-4B81-4FBC-8040-58B83E4BBFA4}" srcOrd="1" destOrd="0" presId="urn:microsoft.com/office/officeart/2008/layout/LinedList"/>
    <dgm:cxn modelId="{F789BFE4-51C3-460B-B25B-1BD95BCE6C7A}" type="presParOf" srcId="{215E754D-C9B0-4828-86F4-229D887A41D9}" destId="{8E0CEDED-B015-4CA4-92F1-AD7EE3855669}" srcOrd="4" destOrd="0" presId="urn:microsoft.com/office/officeart/2008/layout/LinedList"/>
    <dgm:cxn modelId="{763866DA-3429-4EF9-9D25-47BF9FCD3F29}" type="presParOf" srcId="{215E754D-C9B0-4828-86F4-229D887A41D9}" destId="{FEF06538-EEFC-401D-8846-914C86224F72}" srcOrd="5" destOrd="0" presId="urn:microsoft.com/office/officeart/2008/layout/LinedList"/>
    <dgm:cxn modelId="{3D432571-C99D-4878-B057-B1D3E87E4FA5}" type="presParOf" srcId="{FEF06538-EEFC-401D-8846-914C86224F72}" destId="{45FA03FB-F45F-4DAE-9468-D3CC6090E3BF}" srcOrd="0" destOrd="0" presId="urn:microsoft.com/office/officeart/2008/layout/LinedList"/>
    <dgm:cxn modelId="{B2C2AB40-0240-4543-A552-5112723EB453}" type="presParOf" srcId="{FEF06538-EEFC-401D-8846-914C86224F72}" destId="{00EBDC89-524E-4F18-8DE2-65EB3833C3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6847B9-9E16-4907-A68E-E6F75E05D67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6AAFE31C-C62D-44CE-BA65-C4E60EA075EC}">
      <dgm:prSet phldrT="[Text]"/>
      <dgm:spPr/>
      <dgm:t>
        <a:bodyPr/>
        <a:lstStyle/>
        <a:p>
          <a:r>
            <a:rPr lang="en-GB" b="1" dirty="0"/>
            <a:t>Coercive power – threat of negative consequences (including physical sanctions or force) should a compliance not be forthcoming</a:t>
          </a:r>
        </a:p>
      </dgm:t>
    </dgm:pt>
    <dgm:pt modelId="{0F804C5D-89FD-47DA-B269-10E7B3E10CEB}" type="parTrans" cxnId="{ED95E045-930C-43CF-AE80-676C7D5F9F11}">
      <dgm:prSet/>
      <dgm:spPr/>
      <dgm:t>
        <a:bodyPr/>
        <a:lstStyle/>
        <a:p>
          <a:endParaRPr lang="en-GB" b="1"/>
        </a:p>
      </dgm:t>
    </dgm:pt>
    <dgm:pt modelId="{2FF74914-FFCB-47A0-8F1A-88FF6B766903}" type="sibTrans" cxnId="{ED95E045-930C-43CF-AE80-676C7D5F9F11}">
      <dgm:prSet/>
      <dgm:spPr/>
      <dgm:t>
        <a:bodyPr/>
        <a:lstStyle/>
        <a:p>
          <a:endParaRPr lang="en-GB" b="1"/>
        </a:p>
      </dgm:t>
    </dgm:pt>
    <dgm:pt modelId="{238EE00C-3690-42F7-8FEF-50A26DB1585A}">
      <dgm:prSet phldrT="[Text]"/>
      <dgm:spPr/>
      <dgm:t>
        <a:bodyPr/>
        <a:lstStyle/>
        <a:p>
          <a:r>
            <a:rPr lang="en-GB" b="1" dirty="0"/>
            <a:t>Remunerative power- the promise of material rewards as inducements to cooperate</a:t>
          </a:r>
        </a:p>
      </dgm:t>
    </dgm:pt>
    <dgm:pt modelId="{2D2049F0-C278-4373-912C-0A41AD41F464}" type="parTrans" cxnId="{B8D75D79-FCC5-4390-B614-8DFD131643BC}">
      <dgm:prSet/>
      <dgm:spPr/>
      <dgm:t>
        <a:bodyPr/>
        <a:lstStyle/>
        <a:p>
          <a:endParaRPr lang="en-GB" b="1"/>
        </a:p>
      </dgm:t>
    </dgm:pt>
    <dgm:pt modelId="{54682B53-332A-4AC9-9D19-B431B3F2A990}" type="sibTrans" cxnId="{B8D75D79-FCC5-4390-B614-8DFD131643BC}">
      <dgm:prSet/>
      <dgm:spPr/>
      <dgm:t>
        <a:bodyPr/>
        <a:lstStyle/>
        <a:p>
          <a:endParaRPr lang="en-GB" b="1"/>
        </a:p>
      </dgm:t>
    </dgm:pt>
    <dgm:pt modelId="{43DBC756-4A0C-47F5-A671-330AC0500BB3}">
      <dgm:prSet phldrT="[Text]"/>
      <dgm:spPr/>
      <dgm:t>
        <a:bodyPr/>
        <a:lstStyle/>
        <a:p>
          <a:r>
            <a:rPr lang="en-GB" b="1" dirty="0"/>
            <a:t>Normative power – allocation and manipulation of symbolic rewards, such as status symbols</a:t>
          </a:r>
        </a:p>
      </dgm:t>
    </dgm:pt>
    <dgm:pt modelId="{4F9AEFBC-D641-4B41-8449-955FD2ED481F}" type="parTrans" cxnId="{EE3AA402-80C4-4EAA-A0F6-585ACC489370}">
      <dgm:prSet/>
      <dgm:spPr/>
      <dgm:t>
        <a:bodyPr/>
        <a:lstStyle/>
        <a:p>
          <a:endParaRPr lang="en-GB" b="1"/>
        </a:p>
      </dgm:t>
    </dgm:pt>
    <dgm:pt modelId="{E0927E9F-F60D-4FF3-8987-62F4ACF1D570}" type="sibTrans" cxnId="{EE3AA402-80C4-4EAA-A0F6-585ACC489370}">
      <dgm:prSet/>
      <dgm:spPr/>
      <dgm:t>
        <a:bodyPr/>
        <a:lstStyle/>
        <a:p>
          <a:endParaRPr lang="en-GB" b="1"/>
        </a:p>
      </dgm:t>
    </dgm:pt>
    <dgm:pt modelId="{ECB3C719-4F68-44E5-A110-DCD1E74218E5}">
      <dgm:prSet phldrT="[Text]"/>
      <dgm:spPr/>
      <dgm:t>
        <a:bodyPr/>
        <a:lstStyle/>
        <a:p>
          <a:r>
            <a:rPr lang="en-GB" b="1" dirty="0"/>
            <a:t>Knowledge power – control of information</a:t>
          </a:r>
        </a:p>
      </dgm:t>
    </dgm:pt>
    <dgm:pt modelId="{7C50189A-2E7A-48A4-973E-5F795E2698BF}" type="parTrans" cxnId="{39B6961D-B025-4D7F-98FC-9E8ADA870D79}">
      <dgm:prSet/>
      <dgm:spPr/>
      <dgm:t>
        <a:bodyPr/>
        <a:lstStyle/>
        <a:p>
          <a:endParaRPr lang="en-GB" b="1"/>
        </a:p>
      </dgm:t>
    </dgm:pt>
    <dgm:pt modelId="{8498C4F6-0302-4369-B921-5520C10D6081}" type="sibTrans" cxnId="{39B6961D-B025-4D7F-98FC-9E8ADA870D79}">
      <dgm:prSet/>
      <dgm:spPr/>
      <dgm:t>
        <a:bodyPr/>
        <a:lstStyle/>
        <a:p>
          <a:endParaRPr lang="en-GB" b="1"/>
        </a:p>
      </dgm:t>
    </dgm:pt>
    <dgm:pt modelId="{C6647AC6-9388-432A-9B06-651A0CC89405}" type="pres">
      <dgm:prSet presAssocID="{8F6847B9-9E16-4907-A68E-E6F75E05D67E}" presName="diagram" presStyleCnt="0">
        <dgm:presLayoutVars>
          <dgm:dir/>
          <dgm:resizeHandles val="exact"/>
        </dgm:presLayoutVars>
      </dgm:prSet>
      <dgm:spPr/>
    </dgm:pt>
    <dgm:pt modelId="{2AA443A8-0B53-415D-9591-D6AF0DC7528C}" type="pres">
      <dgm:prSet presAssocID="{6AAFE31C-C62D-44CE-BA65-C4E60EA075EC}" presName="node" presStyleLbl="node1" presStyleIdx="0" presStyleCnt="4">
        <dgm:presLayoutVars>
          <dgm:bulletEnabled val="1"/>
        </dgm:presLayoutVars>
      </dgm:prSet>
      <dgm:spPr/>
    </dgm:pt>
    <dgm:pt modelId="{55514D36-B9D0-4AFF-A6A0-386141FC82C9}" type="pres">
      <dgm:prSet presAssocID="{2FF74914-FFCB-47A0-8F1A-88FF6B766903}" presName="sibTrans" presStyleCnt="0"/>
      <dgm:spPr/>
    </dgm:pt>
    <dgm:pt modelId="{ABC1B610-6706-480D-9A7C-0CDD330F6559}" type="pres">
      <dgm:prSet presAssocID="{238EE00C-3690-42F7-8FEF-50A26DB1585A}" presName="node" presStyleLbl="node1" presStyleIdx="1" presStyleCnt="4">
        <dgm:presLayoutVars>
          <dgm:bulletEnabled val="1"/>
        </dgm:presLayoutVars>
      </dgm:prSet>
      <dgm:spPr/>
    </dgm:pt>
    <dgm:pt modelId="{2AED4940-A391-49AB-9C9F-7DB7CC7FC423}" type="pres">
      <dgm:prSet presAssocID="{54682B53-332A-4AC9-9D19-B431B3F2A990}" presName="sibTrans" presStyleCnt="0"/>
      <dgm:spPr/>
    </dgm:pt>
    <dgm:pt modelId="{C0D27B5D-80B3-4AD4-8A4F-AB54FFEB6A6E}" type="pres">
      <dgm:prSet presAssocID="{43DBC756-4A0C-47F5-A671-330AC0500BB3}" presName="node" presStyleLbl="node1" presStyleIdx="2" presStyleCnt="4">
        <dgm:presLayoutVars>
          <dgm:bulletEnabled val="1"/>
        </dgm:presLayoutVars>
      </dgm:prSet>
      <dgm:spPr/>
    </dgm:pt>
    <dgm:pt modelId="{9FB0BAA0-630C-4FD3-8355-7F300C1205F9}" type="pres">
      <dgm:prSet presAssocID="{E0927E9F-F60D-4FF3-8987-62F4ACF1D570}" presName="sibTrans" presStyleCnt="0"/>
      <dgm:spPr/>
    </dgm:pt>
    <dgm:pt modelId="{1DB6C44C-5803-42D7-8BC1-727488DB1A49}" type="pres">
      <dgm:prSet presAssocID="{ECB3C719-4F68-44E5-A110-DCD1E74218E5}" presName="node" presStyleLbl="node1" presStyleIdx="3" presStyleCnt="4">
        <dgm:presLayoutVars>
          <dgm:bulletEnabled val="1"/>
        </dgm:presLayoutVars>
      </dgm:prSet>
      <dgm:spPr/>
    </dgm:pt>
  </dgm:ptLst>
  <dgm:cxnLst>
    <dgm:cxn modelId="{EE3AA402-80C4-4EAA-A0F6-585ACC489370}" srcId="{8F6847B9-9E16-4907-A68E-E6F75E05D67E}" destId="{43DBC756-4A0C-47F5-A671-330AC0500BB3}" srcOrd="2" destOrd="0" parTransId="{4F9AEFBC-D641-4B41-8449-955FD2ED481F}" sibTransId="{E0927E9F-F60D-4FF3-8987-62F4ACF1D570}"/>
    <dgm:cxn modelId="{39B6961D-B025-4D7F-98FC-9E8ADA870D79}" srcId="{8F6847B9-9E16-4907-A68E-E6F75E05D67E}" destId="{ECB3C719-4F68-44E5-A110-DCD1E74218E5}" srcOrd="3" destOrd="0" parTransId="{7C50189A-2E7A-48A4-973E-5F795E2698BF}" sibTransId="{8498C4F6-0302-4369-B921-5520C10D6081}"/>
    <dgm:cxn modelId="{ED95E045-930C-43CF-AE80-676C7D5F9F11}" srcId="{8F6847B9-9E16-4907-A68E-E6F75E05D67E}" destId="{6AAFE31C-C62D-44CE-BA65-C4E60EA075EC}" srcOrd="0" destOrd="0" parTransId="{0F804C5D-89FD-47DA-B269-10E7B3E10CEB}" sibTransId="{2FF74914-FFCB-47A0-8F1A-88FF6B766903}"/>
    <dgm:cxn modelId="{2A998C58-72C3-4128-86AD-B0402CC10363}" type="presOf" srcId="{6AAFE31C-C62D-44CE-BA65-C4E60EA075EC}" destId="{2AA443A8-0B53-415D-9591-D6AF0DC7528C}" srcOrd="0" destOrd="0" presId="urn:microsoft.com/office/officeart/2005/8/layout/default"/>
    <dgm:cxn modelId="{B8D75D79-FCC5-4390-B614-8DFD131643BC}" srcId="{8F6847B9-9E16-4907-A68E-E6F75E05D67E}" destId="{238EE00C-3690-42F7-8FEF-50A26DB1585A}" srcOrd="1" destOrd="0" parTransId="{2D2049F0-C278-4373-912C-0A41AD41F464}" sibTransId="{54682B53-332A-4AC9-9D19-B431B3F2A990}"/>
    <dgm:cxn modelId="{FD15BB85-A52C-47D6-9C71-9060C7EDEA65}" type="presOf" srcId="{8F6847B9-9E16-4907-A68E-E6F75E05D67E}" destId="{C6647AC6-9388-432A-9B06-651A0CC89405}" srcOrd="0" destOrd="0" presId="urn:microsoft.com/office/officeart/2005/8/layout/default"/>
    <dgm:cxn modelId="{514C4F98-D1D9-41FF-A504-C564E45AE69F}" type="presOf" srcId="{238EE00C-3690-42F7-8FEF-50A26DB1585A}" destId="{ABC1B610-6706-480D-9A7C-0CDD330F6559}" srcOrd="0" destOrd="0" presId="urn:microsoft.com/office/officeart/2005/8/layout/default"/>
    <dgm:cxn modelId="{15D43ABF-F036-40A3-AFE3-61587A5676D4}" type="presOf" srcId="{ECB3C719-4F68-44E5-A110-DCD1E74218E5}" destId="{1DB6C44C-5803-42D7-8BC1-727488DB1A49}" srcOrd="0" destOrd="0" presId="urn:microsoft.com/office/officeart/2005/8/layout/default"/>
    <dgm:cxn modelId="{026AE4F9-BC2B-46EE-A793-09BC7AA5BD8D}" type="presOf" srcId="{43DBC756-4A0C-47F5-A671-330AC0500BB3}" destId="{C0D27B5D-80B3-4AD4-8A4F-AB54FFEB6A6E}" srcOrd="0" destOrd="0" presId="urn:microsoft.com/office/officeart/2005/8/layout/default"/>
    <dgm:cxn modelId="{C0318CD7-EC5A-4FF6-9581-1BDC924B44D9}" type="presParOf" srcId="{C6647AC6-9388-432A-9B06-651A0CC89405}" destId="{2AA443A8-0B53-415D-9591-D6AF0DC7528C}" srcOrd="0" destOrd="0" presId="urn:microsoft.com/office/officeart/2005/8/layout/default"/>
    <dgm:cxn modelId="{B4DC0531-9DBC-4820-8658-3C8FB6A966DB}" type="presParOf" srcId="{C6647AC6-9388-432A-9B06-651A0CC89405}" destId="{55514D36-B9D0-4AFF-A6A0-386141FC82C9}" srcOrd="1" destOrd="0" presId="urn:microsoft.com/office/officeart/2005/8/layout/default"/>
    <dgm:cxn modelId="{334BDF0B-F29C-4028-8F0A-14569B4881F4}" type="presParOf" srcId="{C6647AC6-9388-432A-9B06-651A0CC89405}" destId="{ABC1B610-6706-480D-9A7C-0CDD330F6559}" srcOrd="2" destOrd="0" presId="urn:microsoft.com/office/officeart/2005/8/layout/default"/>
    <dgm:cxn modelId="{EACBCCD6-5580-4BE5-8B34-4F5F779A8ADC}" type="presParOf" srcId="{C6647AC6-9388-432A-9B06-651A0CC89405}" destId="{2AED4940-A391-49AB-9C9F-7DB7CC7FC423}" srcOrd="3" destOrd="0" presId="urn:microsoft.com/office/officeart/2005/8/layout/default"/>
    <dgm:cxn modelId="{F307DDF9-4615-4FA7-9313-5DE5D818AAB6}" type="presParOf" srcId="{C6647AC6-9388-432A-9B06-651A0CC89405}" destId="{C0D27B5D-80B3-4AD4-8A4F-AB54FFEB6A6E}" srcOrd="4" destOrd="0" presId="urn:microsoft.com/office/officeart/2005/8/layout/default"/>
    <dgm:cxn modelId="{5F08C06B-5302-4548-834D-AD980D5DB037}" type="presParOf" srcId="{C6647AC6-9388-432A-9B06-651A0CC89405}" destId="{9FB0BAA0-630C-4FD3-8355-7F300C1205F9}" srcOrd="5" destOrd="0" presId="urn:microsoft.com/office/officeart/2005/8/layout/default"/>
    <dgm:cxn modelId="{D6B2C1AA-EE65-42AC-B657-A6F6D33E707F}" type="presParOf" srcId="{C6647AC6-9388-432A-9B06-651A0CC89405}" destId="{1DB6C44C-5803-42D7-8BC1-727488DB1A4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D86A37-0834-48AA-B30B-90556D9B054E}" type="doc">
      <dgm:prSet loTypeId="urn:microsoft.com/office/officeart/2008/layout/PictureStrips" loCatId="picture" qsTypeId="urn:microsoft.com/office/officeart/2005/8/quickstyle/simple1" qsCatId="simple" csTypeId="urn:microsoft.com/office/officeart/2005/8/colors/accent1_2" csCatId="accent1" phldr="1"/>
      <dgm:spPr/>
      <dgm:t>
        <a:bodyPr/>
        <a:lstStyle/>
        <a:p>
          <a:endParaRPr lang="en-GB"/>
        </a:p>
      </dgm:t>
    </dgm:pt>
    <dgm:pt modelId="{2645723B-C614-47E2-9DF2-8886A0D4B5FE}">
      <dgm:prSet phldrT="[Text]"/>
      <dgm:spPr/>
      <dgm:t>
        <a:bodyPr/>
        <a:lstStyle/>
        <a:p>
          <a:r>
            <a:rPr lang="en-GB" dirty="0"/>
            <a:t>Are in position to deal with important problems (power and influence)</a:t>
          </a:r>
        </a:p>
      </dgm:t>
    </dgm:pt>
    <dgm:pt modelId="{AD0A1D1E-9E30-4413-9F39-17F7166E4AD3}" type="parTrans" cxnId="{02607A1A-3FA0-4BB7-B3D6-206FFEA10DFE}">
      <dgm:prSet/>
      <dgm:spPr/>
      <dgm:t>
        <a:bodyPr/>
        <a:lstStyle/>
        <a:p>
          <a:endParaRPr lang="en-GB"/>
        </a:p>
      </dgm:t>
    </dgm:pt>
    <dgm:pt modelId="{90427537-D41E-4AE9-9CD4-5367D42F5BE0}" type="sibTrans" cxnId="{02607A1A-3FA0-4BB7-B3D6-206FFEA10DFE}">
      <dgm:prSet/>
      <dgm:spPr/>
      <dgm:t>
        <a:bodyPr/>
        <a:lstStyle/>
        <a:p>
          <a:endParaRPr lang="en-GB"/>
        </a:p>
      </dgm:t>
    </dgm:pt>
    <dgm:pt modelId="{0DCB6705-CD7B-44AA-A829-C1D70D473DB1}">
      <dgm:prSet phldrT="[Text]"/>
      <dgm:spPr/>
      <dgm:t>
        <a:bodyPr/>
        <a:lstStyle/>
        <a:p>
          <a:r>
            <a:rPr lang="en-GB" dirty="0"/>
            <a:t>Have control over significant resources</a:t>
          </a:r>
        </a:p>
      </dgm:t>
    </dgm:pt>
    <dgm:pt modelId="{74FA39B2-4831-4C9F-A5B8-AA63108ABE86}" type="parTrans" cxnId="{C6AB901B-2C2E-40E7-AB56-A8A9F71409CE}">
      <dgm:prSet/>
      <dgm:spPr/>
      <dgm:t>
        <a:bodyPr/>
        <a:lstStyle/>
        <a:p>
          <a:endParaRPr lang="en-GB"/>
        </a:p>
      </dgm:t>
    </dgm:pt>
    <dgm:pt modelId="{B5F31A4D-377E-445E-AE32-A7BAEBB96084}" type="sibTrans" cxnId="{C6AB901B-2C2E-40E7-AB56-A8A9F71409CE}">
      <dgm:prSet/>
      <dgm:spPr/>
      <dgm:t>
        <a:bodyPr/>
        <a:lstStyle/>
        <a:p>
          <a:endParaRPr lang="en-GB"/>
        </a:p>
      </dgm:t>
    </dgm:pt>
    <dgm:pt modelId="{D2085BCC-F46D-493F-B8E2-F90E1B26A367}">
      <dgm:prSet phldrT="[Text]"/>
      <dgm:spPr/>
      <dgm:t>
        <a:bodyPr/>
        <a:lstStyle/>
        <a:p>
          <a:r>
            <a:rPr lang="en-GB" dirty="0"/>
            <a:t>Are centrally connected – social capital</a:t>
          </a:r>
        </a:p>
      </dgm:t>
    </dgm:pt>
    <dgm:pt modelId="{EB89B34B-0B20-4014-94D2-8DFE3CC5D7C8}" type="parTrans" cxnId="{914B58B4-CF01-4880-9CE2-306A0932CC2C}">
      <dgm:prSet/>
      <dgm:spPr/>
      <dgm:t>
        <a:bodyPr/>
        <a:lstStyle/>
        <a:p>
          <a:endParaRPr lang="en-GB"/>
        </a:p>
      </dgm:t>
    </dgm:pt>
    <dgm:pt modelId="{3F72051D-7994-4F70-86ED-D72AD3B8E1A4}" type="sibTrans" cxnId="{914B58B4-CF01-4880-9CE2-306A0932CC2C}">
      <dgm:prSet/>
      <dgm:spPr/>
      <dgm:t>
        <a:bodyPr/>
        <a:lstStyle/>
        <a:p>
          <a:endParaRPr lang="en-GB"/>
        </a:p>
      </dgm:t>
    </dgm:pt>
    <dgm:pt modelId="{F96B45A5-7D6B-44BD-BE5D-FD7966A81293}">
      <dgm:prSet phldrT="[Text]"/>
      <dgm:spPr/>
      <dgm:t>
        <a:bodyPr/>
        <a:lstStyle/>
        <a:p>
          <a:r>
            <a:rPr lang="en-GB" dirty="0"/>
            <a:t>Have the important skills valued by the organisation- not easily replaced</a:t>
          </a:r>
        </a:p>
      </dgm:t>
    </dgm:pt>
    <dgm:pt modelId="{40DB63C9-21A8-404E-AA68-A52468A95557}" type="parTrans" cxnId="{6FB9BD0D-A3D0-4009-BC58-3505EFDC9384}">
      <dgm:prSet/>
      <dgm:spPr/>
      <dgm:t>
        <a:bodyPr/>
        <a:lstStyle/>
        <a:p>
          <a:endParaRPr lang="en-GB"/>
        </a:p>
      </dgm:t>
    </dgm:pt>
    <dgm:pt modelId="{69183904-D781-49DF-8EB1-86A2BC2E8FA3}" type="sibTrans" cxnId="{6FB9BD0D-A3D0-4009-BC58-3505EFDC9384}">
      <dgm:prSet/>
      <dgm:spPr/>
      <dgm:t>
        <a:bodyPr/>
        <a:lstStyle/>
        <a:p>
          <a:endParaRPr lang="en-GB"/>
        </a:p>
      </dgm:t>
    </dgm:pt>
    <dgm:pt modelId="{E0C62AB4-FE91-43E9-AD9F-F7470EE4ED8F}">
      <dgm:prSet phldrT="[Text]"/>
      <dgm:spPr/>
      <dgm:t>
        <a:bodyPr/>
        <a:lstStyle/>
        <a:p>
          <a:r>
            <a:rPr lang="en-GB" dirty="0"/>
            <a:t>Have successfully used power in the past - established</a:t>
          </a:r>
        </a:p>
      </dgm:t>
    </dgm:pt>
    <dgm:pt modelId="{055E60FC-35F7-4B03-96DB-72E970D06E85}" type="parTrans" cxnId="{A2392614-E8EC-43DE-B662-54A5BF0ACBD2}">
      <dgm:prSet/>
      <dgm:spPr/>
      <dgm:t>
        <a:bodyPr/>
        <a:lstStyle/>
        <a:p>
          <a:endParaRPr lang="en-GB"/>
        </a:p>
      </dgm:t>
    </dgm:pt>
    <dgm:pt modelId="{CD666F37-FA13-4377-A331-19ADB79FD061}" type="sibTrans" cxnId="{A2392614-E8EC-43DE-B662-54A5BF0ACBD2}">
      <dgm:prSet/>
      <dgm:spPr/>
      <dgm:t>
        <a:bodyPr/>
        <a:lstStyle/>
        <a:p>
          <a:endParaRPr lang="en-GB"/>
        </a:p>
      </dgm:t>
    </dgm:pt>
    <dgm:pt modelId="{05E446E8-0694-4E07-BA98-189284287BCC}" type="pres">
      <dgm:prSet presAssocID="{18D86A37-0834-48AA-B30B-90556D9B054E}" presName="Name0" presStyleCnt="0">
        <dgm:presLayoutVars>
          <dgm:dir/>
          <dgm:resizeHandles val="exact"/>
        </dgm:presLayoutVars>
      </dgm:prSet>
      <dgm:spPr/>
    </dgm:pt>
    <dgm:pt modelId="{EE069DA2-4F95-4234-92AF-E860BEFD95E3}" type="pres">
      <dgm:prSet presAssocID="{2645723B-C614-47E2-9DF2-8886A0D4B5FE}" presName="composite" presStyleCnt="0"/>
      <dgm:spPr/>
    </dgm:pt>
    <dgm:pt modelId="{207862C4-D427-438E-A10A-EBFA6BA1B75F}" type="pres">
      <dgm:prSet presAssocID="{2645723B-C614-47E2-9DF2-8886A0D4B5FE}" presName="rect1" presStyleLbl="trAlignAcc1" presStyleIdx="0" presStyleCnt="5">
        <dgm:presLayoutVars>
          <dgm:bulletEnabled val="1"/>
        </dgm:presLayoutVars>
      </dgm:prSet>
      <dgm:spPr/>
    </dgm:pt>
    <dgm:pt modelId="{33F96187-000E-44EA-B6A6-D2E51A05F731}" type="pres">
      <dgm:prSet presAssocID="{2645723B-C614-47E2-9DF2-8886A0D4B5FE}" presName="rect2" presStyleLbl="fgImgPlace1" presStyleIdx="0" presStyleCnt="5" custScaleX="77519" custScaleY="84004"/>
      <dgm:spPr>
        <a:blipFill rotWithShape="1">
          <a:blip xmlns:r="http://schemas.openxmlformats.org/officeDocument/2006/relationships" r:embed="rId1"/>
          <a:srcRect/>
          <a:stretch>
            <a:fillRect l="-86000" r="-86000"/>
          </a:stretch>
        </a:blipFill>
      </dgm:spPr>
    </dgm:pt>
    <dgm:pt modelId="{0A81FC36-E047-4170-9383-00188F33E9CB}" type="pres">
      <dgm:prSet presAssocID="{90427537-D41E-4AE9-9CD4-5367D42F5BE0}" presName="sibTrans" presStyleCnt="0"/>
      <dgm:spPr/>
    </dgm:pt>
    <dgm:pt modelId="{460D208B-615B-4090-B14D-2993179404E0}" type="pres">
      <dgm:prSet presAssocID="{0DCB6705-CD7B-44AA-A829-C1D70D473DB1}" presName="composite" presStyleCnt="0"/>
      <dgm:spPr/>
    </dgm:pt>
    <dgm:pt modelId="{B66CF762-0FA4-4039-95F3-6E550C656143}" type="pres">
      <dgm:prSet presAssocID="{0DCB6705-CD7B-44AA-A829-C1D70D473DB1}" presName="rect1" presStyleLbl="trAlignAcc1" presStyleIdx="1" presStyleCnt="5">
        <dgm:presLayoutVars>
          <dgm:bulletEnabled val="1"/>
        </dgm:presLayoutVars>
      </dgm:prSet>
      <dgm:spPr/>
    </dgm:pt>
    <dgm:pt modelId="{6D477B99-872C-4999-8930-D66BA0718246}" type="pres">
      <dgm:prSet presAssocID="{0DCB6705-CD7B-44AA-A829-C1D70D473DB1}" presName="rect2" presStyleLbl="fgImgPlace1" presStyleIdx="1" presStyleCnt="5" custScaleX="80433" custScaleY="86735"/>
      <dgm:spPr>
        <a:blipFill rotWithShape="1">
          <a:blip xmlns:r="http://schemas.openxmlformats.org/officeDocument/2006/relationships" r:embed="rId2"/>
          <a:srcRect/>
          <a:stretch>
            <a:fillRect l="-21000" r="-21000"/>
          </a:stretch>
        </a:blipFill>
      </dgm:spPr>
    </dgm:pt>
    <dgm:pt modelId="{01E6CD6E-BF9A-482A-A6BB-DCFCF4A7977D}" type="pres">
      <dgm:prSet presAssocID="{B5F31A4D-377E-445E-AE32-A7BAEBB96084}" presName="sibTrans" presStyleCnt="0"/>
      <dgm:spPr/>
    </dgm:pt>
    <dgm:pt modelId="{0FB27168-FF7B-4131-B013-0E5C1B995EA2}" type="pres">
      <dgm:prSet presAssocID="{F96B45A5-7D6B-44BD-BE5D-FD7966A81293}" presName="composite" presStyleCnt="0"/>
      <dgm:spPr/>
    </dgm:pt>
    <dgm:pt modelId="{6C37B189-8C7E-449F-9817-2106DADEFF4B}" type="pres">
      <dgm:prSet presAssocID="{F96B45A5-7D6B-44BD-BE5D-FD7966A81293}" presName="rect1" presStyleLbl="trAlignAcc1" presStyleIdx="2" presStyleCnt="5">
        <dgm:presLayoutVars>
          <dgm:bulletEnabled val="1"/>
        </dgm:presLayoutVars>
      </dgm:prSet>
      <dgm:spPr/>
    </dgm:pt>
    <dgm:pt modelId="{D3BAD2F9-AA1B-4969-8FEE-84B9BADCDAD1}" type="pres">
      <dgm:prSet presAssocID="{F96B45A5-7D6B-44BD-BE5D-FD7966A81293}" presName="rect2" presStyleLbl="fgImgPlace1" presStyleIdx="2" presStyleCnt="5" custScaleX="76575" custScaleY="88637"/>
      <dgm:spPr>
        <a:blipFill rotWithShape="1">
          <a:blip xmlns:r="http://schemas.openxmlformats.org/officeDocument/2006/relationships" r:embed="rId3"/>
          <a:srcRect/>
          <a:stretch>
            <a:fillRect l="-25000" r="-25000"/>
          </a:stretch>
        </a:blipFill>
      </dgm:spPr>
    </dgm:pt>
    <dgm:pt modelId="{F0683D4E-C406-4916-BCF5-7ADA5329803E}" type="pres">
      <dgm:prSet presAssocID="{69183904-D781-49DF-8EB1-86A2BC2E8FA3}" presName="sibTrans" presStyleCnt="0"/>
      <dgm:spPr/>
    </dgm:pt>
    <dgm:pt modelId="{CF955550-C570-4D3B-945C-6DB04467A995}" type="pres">
      <dgm:prSet presAssocID="{D2085BCC-F46D-493F-B8E2-F90E1B26A367}" presName="composite" presStyleCnt="0"/>
      <dgm:spPr/>
    </dgm:pt>
    <dgm:pt modelId="{22EE4A93-1F36-4410-BE9D-E18F1DED208B}" type="pres">
      <dgm:prSet presAssocID="{D2085BCC-F46D-493F-B8E2-F90E1B26A367}" presName="rect1" presStyleLbl="trAlignAcc1" presStyleIdx="3" presStyleCnt="5">
        <dgm:presLayoutVars>
          <dgm:bulletEnabled val="1"/>
        </dgm:presLayoutVars>
      </dgm:prSet>
      <dgm:spPr/>
    </dgm:pt>
    <dgm:pt modelId="{D62FA7E6-CD30-4BA5-97E1-0A6714BDDC30}" type="pres">
      <dgm:prSet presAssocID="{D2085BCC-F46D-493F-B8E2-F90E1B26A367}" presName="rect2" presStyleLbl="fgImgPlace1" presStyleIdx="3" presStyleCnt="5" custScaleX="71016" custScaleY="88356"/>
      <dgm:spPr>
        <a:blipFill rotWithShape="1">
          <a:blip xmlns:r="http://schemas.openxmlformats.org/officeDocument/2006/relationships" r:embed="rId4"/>
          <a:srcRect/>
          <a:stretch>
            <a:fillRect l="-25000" r="-25000"/>
          </a:stretch>
        </a:blipFill>
      </dgm:spPr>
    </dgm:pt>
    <dgm:pt modelId="{C1E0FE7A-A03D-44C8-A917-87B9C8AE5913}" type="pres">
      <dgm:prSet presAssocID="{3F72051D-7994-4F70-86ED-D72AD3B8E1A4}" presName="sibTrans" presStyleCnt="0"/>
      <dgm:spPr/>
    </dgm:pt>
    <dgm:pt modelId="{45DA6E17-7C92-4C86-A098-DE5451B91A66}" type="pres">
      <dgm:prSet presAssocID="{E0C62AB4-FE91-43E9-AD9F-F7470EE4ED8F}" presName="composite" presStyleCnt="0"/>
      <dgm:spPr/>
    </dgm:pt>
    <dgm:pt modelId="{6E2AC6D2-B7B5-4F74-8198-F65DC95A77E3}" type="pres">
      <dgm:prSet presAssocID="{E0C62AB4-FE91-43E9-AD9F-F7470EE4ED8F}" presName="rect1" presStyleLbl="trAlignAcc1" presStyleIdx="4" presStyleCnt="5">
        <dgm:presLayoutVars>
          <dgm:bulletEnabled val="1"/>
        </dgm:presLayoutVars>
      </dgm:prSet>
      <dgm:spPr/>
    </dgm:pt>
    <dgm:pt modelId="{4DE79C46-5FD3-46F0-B07D-4A57CD46E424}" type="pres">
      <dgm:prSet presAssocID="{E0C62AB4-FE91-43E9-AD9F-F7470EE4ED8F}" presName="rect2" presStyleLbl="fgImgPlace1" presStyleIdx="4" presStyleCnt="5" custScaleX="76428" custScaleY="86622"/>
      <dgm:spPr>
        <a:blipFill rotWithShape="1">
          <a:blip xmlns:r="http://schemas.openxmlformats.org/officeDocument/2006/relationships" r:embed="rId5"/>
          <a:srcRect/>
          <a:stretch>
            <a:fillRect l="-55000" r="-55000"/>
          </a:stretch>
        </a:blipFill>
      </dgm:spPr>
    </dgm:pt>
  </dgm:ptLst>
  <dgm:cxnLst>
    <dgm:cxn modelId="{6FB9BD0D-A3D0-4009-BC58-3505EFDC9384}" srcId="{18D86A37-0834-48AA-B30B-90556D9B054E}" destId="{F96B45A5-7D6B-44BD-BE5D-FD7966A81293}" srcOrd="2" destOrd="0" parTransId="{40DB63C9-21A8-404E-AA68-A52468A95557}" sibTransId="{69183904-D781-49DF-8EB1-86A2BC2E8FA3}"/>
    <dgm:cxn modelId="{A2392614-E8EC-43DE-B662-54A5BF0ACBD2}" srcId="{18D86A37-0834-48AA-B30B-90556D9B054E}" destId="{E0C62AB4-FE91-43E9-AD9F-F7470EE4ED8F}" srcOrd="4" destOrd="0" parTransId="{055E60FC-35F7-4B03-96DB-72E970D06E85}" sibTransId="{CD666F37-FA13-4377-A331-19ADB79FD061}"/>
    <dgm:cxn modelId="{02607A1A-3FA0-4BB7-B3D6-206FFEA10DFE}" srcId="{18D86A37-0834-48AA-B30B-90556D9B054E}" destId="{2645723B-C614-47E2-9DF2-8886A0D4B5FE}" srcOrd="0" destOrd="0" parTransId="{AD0A1D1E-9E30-4413-9F39-17F7166E4AD3}" sibTransId="{90427537-D41E-4AE9-9CD4-5367D42F5BE0}"/>
    <dgm:cxn modelId="{C6AB901B-2C2E-40E7-AB56-A8A9F71409CE}" srcId="{18D86A37-0834-48AA-B30B-90556D9B054E}" destId="{0DCB6705-CD7B-44AA-A829-C1D70D473DB1}" srcOrd="1" destOrd="0" parTransId="{74FA39B2-4831-4C9F-A5B8-AA63108ABE86}" sibTransId="{B5F31A4D-377E-445E-AE32-A7BAEBB96084}"/>
    <dgm:cxn modelId="{BB3A7722-36A4-4CB0-B713-45B97EA9BC56}" type="presOf" srcId="{D2085BCC-F46D-493F-B8E2-F90E1B26A367}" destId="{22EE4A93-1F36-4410-BE9D-E18F1DED208B}" srcOrd="0" destOrd="0" presId="urn:microsoft.com/office/officeart/2008/layout/PictureStrips"/>
    <dgm:cxn modelId="{881B1D34-4AB6-4F2C-B9BE-FBC5DAF4A624}" type="presOf" srcId="{E0C62AB4-FE91-43E9-AD9F-F7470EE4ED8F}" destId="{6E2AC6D2-B7B5-4F74-8198-F65DC95A77E3}" srcOrd="0" destOrd="0" presId="urn:microsoft.com/office/officeart/2008/layout/PictureStrips"/>
    <dgm:cxn modelId="{F6080A3C-246A-4753-A0E9-0D841B7D45D5}" type="presOf" srcId="{18D86A37-0834-48AA-B30B-90556D9B054E}" destId="{05E446E8-0694-4E07-BA98-189284287BCC}" srcOrd="0" destOrd="0" presId="urn:microsoft.com/office/officeart/2008/layout/PictureStrips"/>
    <dgm:cxn modelId="{FF24064E-63AF-4615-B8C3-6851E17E6CA7}" type="presOf" srcId="{F96B45A5-7D6B-44BD-BE5D-FD7966A81293}" destId="{6C37B189-8C7E-449F-9817-2106DADEFF4B}" srcOrd="0" destOrd="0" presId="urn:microsoft.com/office/officeart/2008/layout/PictureStrips"/>
    <dgm:cxn modelId="{CDE1A679-D076-4279-A1A9-2382B04BFD19}" type="presOf" srcId="{0DCB6705-CD7B-44AA-A829-C1D70D473DB1}" destId="{B66CF762-0FA4-4039-95F3-6E550C656143}" srcOrd="0" destOrd="0" presId="urn:microsoft.com/office/officeart/2008/layout/PictureStrips"/>
    <dgm:cxn modelId="{914B58B4-CF01-4880-9CE2-306A0932CC2C}" srcId="{18D86A37-0834-48AA-B30B-90556D9B054E}" destId="{D2085BCC-F46D-493F-B8E2-F90E1B26A367}" srcOrd="3" destOrd="0" parTransId="{EB89B34B-0B20-4014-94D2-8DFE3CC5D7C8}" sibTransId="{3F72051D-7994-4F70-86ED-D72AD3B8E1A4}"/>
    <dgm:cxn modelId="{D83E3BB6-ABCF-4D78-93F5-85C7F06D629F}" type="presOf" srcId="{2645723B-C614-47E2-9DF2-8886A0D4B5FE}" destId="{207862C4-D427-438E-A10A-EBFA6BA1B75F}" srcOrd="0" destOrd="0" presId="urn:microsoft.com/office/officeart/2008/layout/PictureStrips"/>
    <dgm:cxn modelId="{A8A2743E-3D85-4423-A4AF-0072F0E61812}" type="presParOf" srcId="{05E446E8-0694-4E07-BA98-189284287BCC}" destId="{EE069DA2-4F95-4234-92AF-E860BEFD95E3}" srcOrd="0" destOrd="0" presId="urn:microsoft.com/office/officeart/2008/layout/PictureStrips"/>
    <dgm:cxn modelId="{3ABBB98F-EF39-4CC7-A68D-D15B67DB4866}" type="presParOf" srcId="{EE069DA2-4F95-4234-92AF-E860BEFD95E3}" destId="{207862C4-D427-438E-A10A-EBFA6BA1B75F}" srcOrd="0" destOrd="0" presId="urn:microsoft.com/office/officeart/2008/layout/PictureStrips"/>
    <dgm:cxn modelId="{95C88772-CB7E-40B2-A47D-429F0FBA8822}" type="presParOf" srcId="{EE069DA2-4F95-4234-92AF-E860BEFD95E3}" destId="{33F96187-000E-44EA-B6A6-D2E51A05F731}" srcOrd="1" destOrd="0" presId="urn:microsoft.com/office/officeart/2008/layout/PictureStrips"/>
    <dgm:cxn modelId="{EF2B952E-9AF3-4AB6-9623-FB6B9138867D}" type="presParOf" srcId="{05E446E8-0694-4E07-BA98-189284287BCC}" destId="{0A81FC36-E047-4170-9383-00188F33E9CB}" srcOrd="1" destOrd="0" presId="urn:microsoft.com/office/officeart/2008/layout/PictureStrips"/>
    <dgm:cxn modelId="{00ED337C-B216-4453-8B4A-CD30BF73F57A}" type="presParOf" srcId="{05E446E8-0694-4E07-BA98-189284287BCC}" destId="{460D208B-615B-4090-B14D-2993179404E0}" srcOrd="2" destOrd="0" presId="urn:microsoft.com/office/officeart/2008/layout/PictureStrips"/>
    <dgm:cxn modelId="{C8526F0B-964E-4A5A-A6AA-F13494EDC367}" type="presParOf" srcId="{460D208B-615B-4090-B14D-2993179404E0}" destId="{B66CF762-0FA4-4039-95F3-6E550C656143}" srcOrd="0" destOrd="0" presId="urn:microsoft.com/office/officeart/2008/layout/PictureStrips"/>
    <dgm:cxn modelId="{0FF68DBC-3DCB-4B09-AC21-F0EB3F679482}" type="presParOf" srcId="{460D208B-615B-4090-B14D-2993179404E0}" destId="{6D477B99-872C-4999-8930-D66BA0718246}" srcOrd="1" destOrd="0" presId="urn:microsoft.com/office/officeart/2008/layout/PictureStrips"/>
    <dgm:cxn modelId="{7F03F350-63FA-4D9C-AA5A-35B5B307D9E6}" type="presParOf" srcId="{05E446E8-0694-4E07-BA98-189284287BCC}" destId="{01E6CD6E-BF9A-482A-A6BB-DCFCF4A7977D}" srcOrd="3" destOrd="0" presId="urn:microsoft.com/office/officeart/2008/layout/PictureStrips"/>
    <dgm:cxn modelId="{FF7EAAEB-ED15-4FF0-AC56-72B3ACF90654}" type="presParOf" srcId="{05E446E8-0694-4E07-BA98-189284287BCC}" destId="{0FB27168-FF7B-4131-B013-0E5C1B995EA2}" srcOrd="4" destOrd="0" presId="urn:microsoft.com/office/officeart/2008/layout/PictureStrips"/>
    <dgm:cxn modelId="{A666FD0B-827A-4F6E-AEF1-57CE0ACB1BED}" type="presParOf" srcId="{0FB27168-FF7B-4131-B013-0E5C1B995EA2}" destId="{6C37B189-8C7E-449F-9817-2106DADEFF4B}" srcOrd="0" destOrd="0" presId="urn:microsoft.com/office/officeart/2008/layout/PictureStrips"/>
    <dgm:cxn modelId="{E7266A22-A0D1-4CD6-B90B-712717FE6E8F}" type="presParOf" srcId="{0FB27168-FF7B-4131-B013-0E5C1B995EA2}" destId="{D3BAD2F9-AA1B-4969-8FEE-84B9BADCDAD1}" srcOrd="1" destOrd="0" presId="urn:microsoft.com/office/officeart/2008/layout/PictureStrips"/>
    <dgm:cxn modelId="{389456A9-3BD4-445B-AD48-7D16954C138E}" type="presParOf" srcId="{05E446E8-0694-4E07-BA98-189284287BCC}" destId="{F0683D4E-C406-4916-BCF5-7ADA5329803E}" srcOrd="5" destOrd="0" presId="urn:microsoft.com/office/officeart/2008/layout/PictureStrips"/>
    <dgm:cxn modelId="{A99A8849-7653-4B96-A495-677804B348D5}" type="presParOf" srcId="{05E446E8-0694-4E07-BA98-189284287BCC}" destId="{CF955550-C570-4D3B-945C-6DB04467A995}" srcOrd="6" destOrd="0" presId="urn:microsoft.com/office/officeart/2008/layout/PictureStrips"/>
    <dgm:cxn modelId="{4F4C9F16-E738-4998-9DF2-9B5BA291327F}" type="presParOf" srcId="{CF955550-C570-4D3B-945C-6DB04467A995}" destId="{22EE4A93-1F36-4410-BE9D-E18F1DED208B}" srcOrd="0" destOrd="0" presId="urn:microsoft.com/office/officeart/2008/layout/PictureStrips"/>
    <dgm:cxn modelId="{12AD4D42-5D65-4F8C-95FC-71A769AE8C66}" type="presParOf" srcId="{CF955550-C570-4D3B-945C-6DB04467A995}" destId="{D62FA7E6-CD30-4BA5-97E1-0A6714BDDC30}" srcOrd="1" destOrd="0" presId="urn:microsoft.com/office/officeart/2008/layout/PictureStrips"/>
    <dgm:cxn modelId="{06A42EDB-EA51-440A-BBB9-24FC9282EBBF}" type="presParOf" srcId="{05E446E8-0694-4E07-BA98-189284287BCC}" destId="{C1E0FE7A-A03D-44C8-A917-87B9C8AE5913}" srcOrd="7" destOrd="0" presId="urn:microsoft.com/office/officeart/2008/layout/PictureStrips"/>
    <dgm:cxn modelId="{4CA2EDAF-7DD9-40BD-B0CC-0EB32E2C8846}" type="presParOf" srcId="{05E446E8-0694-4E07-BA98-189284287BCC}" destId="{45DA6E17-7C92-4C86-A098-DE5451B91A66}" srcOrd="8" destOrd="0" presId="urn:microsoft.com/office/officeart/2008/layout/PictureStrips"/>
    <dgm:cxn modelId="{2E403245-1319-4519-84DE-BA25E701A4CB}" type="presParOf" srcId="{45DA6E17-7C92-4C86-A098-DE5451B91A66}" destId="{6E2AC6D2-B7B5-4F74-8198-F65DC95A77E3}" srcOrd="0" destOrd="0" presId="urn:microsoft.com/office/officeart/2008/layout/PictureStrips"/>
    <dgm:cxn modelId="{6D95035D-24BF-4E4A-A56F-6C4626E62162}" type="presParOf" srcId="{45DA6E17-7C92-4C86-A098-DE5451B91A66}" destId="{4DE79C46-5FD3-46F0-B07D-4A57CD46E42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808699-4555-47F0-A5AA-7FE12BA697F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546A1BF-937A-43D6-A19C-2102C99BC1FD}">
      <dgm:prSet/>
      <dgm:spPr/>
      <dgm:t>
        <a:bodyPr/>
        <a:lstStyle/>
        <a:p>
          <a:r>
            <a:rPr lang="en-GB" b="1"/>
            <a:t>Stakeholders are groups of people who have an interest in a business organisation</a:t>
          </a:r>
          <a:endParaRPr lang="en-US"/>
        </a:p>
      </dgm:t>
    </dgm:pt>
    <dgm:pt modelId="{8AAF619D-ACA4-4444-AB05-07D0CB19B3EC}" type="parTrans" cxnId="{164F23B2-1397-411C-8F34-EF4D493E4C19}">
      <dgm:prSet/>
      <dgm:spPr/>
      <dgm:t>
        <a:bodyPr/>
        <a:lstStyle/>
        <a:p>
          <a:endParaRPr lang="en-US"/>
        </a:p>
      </dgm:t>
    </dgm:pt>
    <dgm:pt modelId="{D1961C8A-FF1A-4F2F-AF91-F6A60432AD2B}" type="sibTrans" cxnId="{164F23B2-1397-411C-8F34-EF4D493E4C19}">
      <dgm:prSet/>
      <dgm:spPr/>
      <dgm:t>
        <a:bodyPr/>
        <a:lstStyle/>
        <a:p>
          <a:endParaRPr lang="en-US"/>
        </a:p>
      </dgm:t>
    </dgm:pt>
    <dgm:pt modelId="{D87E0BFF-13A3-49B1-8942-7F689DB8E650}">
      <dgm:prSet/>
      <dgm:spPr/>
      <dgm:t>
        <a:bodyPr/>
        <a:lstStyle/>
        <a:p>
          <a:r>
            <a:rPr lang="en-GB" b="1"/>
            <a:t>They can be seen as being either external (E)to the organisation, or internal (I)</a:t>
          </a:r>
          <a:endParaRPr lang="en-US"/>
        </a:p>
      </dgm:t>
    </dgm:pt>
    <dgm:pt modelId="{68DA7534-2C97-4FC8-93CA-D1EEA84E4B62}" type="parTrans" cxnId="{ECF2875F-A704-4AA9-81AD-A611CE4A2781}">
      <dgm:prSet/>
      <dgm:spPr/>
      <dgm:t>
        <a:bodyPr/>
        <a:lstStyle/>
        <a:p>
          <a:endParaRPr lang="en-US"/>
        </a:p>
      </dgm:t>
    </dgm:pt>
    <dgm:pt modelId="{1CA7A36D-2B6D-48DB-8F77-32D410661269}" type="sibTrans" cxnId="{ECF2875F-A704-4AA9-81AD-A611CE4A2781}">
      <dgm:prSet/>
      <dgm:spPr/>
      <dgm:t>
        <a:bodyPr/>
        <a:lstStyle/>
        <a:p>
          <a:endParaRPr lang="en-US"/>
        </a:p>
      </dgm:t>
    </dgm:pt>
    <dgm:pt modelId="{46E60C9F-1214-4FC6-9CE3-7D3971287B3D}">
      <dgm:prSet/>
      <dgm:spPr/>
      <dgm:t>
        <a:bodyPr/>
        <a:lstStyle/>
        <a:p>
          <a:r>
            <a:rPr lang="en-GB" b="1"/>
            <a:t>But some may be both!</a:t>
          </a:r>
          <a:endParaRPr lang="en-US"/>
        </a:p>
      </dgm:t>
    </dgm:pt>
    <dgm:pt modelId="{731EF0C7-D61D-4A18-B3FF-29AAC88B69A5}" type="parTrans" cxnId="{E0E77977-5127-4F0A-84EB-A3C3B5292AC3}">
      <dgm:prSet/>
      <dgm:spPr/>
      <dgm:t>
        <a:bodyPr/>
        <a:lstStyle/>
        <a:p>
          <a:endParaRPr lang="en-US"/>
        </a:p>
      </dgm:t>
    </dgm:pt>
    <dgm:pt modelId="{667AB663-A705-4643-8805-A7FD54584DF6}" type="sibTrans" cxnId="{E0E77977-5127-4F0A-84EB-A3C3B5292AC3}">
      <dgm:prSet/>
      <dgm:spPr/>
      <dgm:t>
        <a:bodyPr/>
        <a:lstStyle/>
        <a:p>
          <a:endParaRPr lang="en-US"/>
        </a:p>
      </dgm:t>
    </dgm:pt>
    <dgm:pt modelId="{3F75BC52-8942-426D-AC36-B3D636D111A1}">
      <dgm:prSet/>
      <dgm:spPr/>
      <dgm:t>
        <a:bodyPr/>
        <a:lstStyle/>
        <a:p>
          <a:r>
            <a:rPr lang="en-GB" b="1"/>
            <a:t>Internal stakeholders are those who are  ‘members’ of the business organisation</a:t>
          </a:r>
          <a:endParaRPr lang="en-US"/>
        </a:p>
      </dgm:t>
    </dgm:pt>
    <dgm:pt modelId="{47A13A4C-664F-416A-A8D8-761CC57D22DA}" type="parTrans" cxnId="{308AC615-209C-4DB1-8E70-1E76B09E3378}">
      <dgm:prSet/>
      <dgm:spPr/>
      <dgm:t>
        <a:bodyPr/>
        <a:lstStyle/>
        <a:p>
          <a:endParaRPr lang="en-US"/>
        </a:p>
      </dgm:t>
    </dgm:pt>
    <dgm:pt modelId="{8E011BA8-B530-440C-910D-232433D89D73}" type="sibTrans" cxnId="{308AC615-209C-4DB1-8E70-1E76B09E3378}">
      <dgm:prSet/>
      <dgm:spPr/>
      <dgm:t>
        <a:bodyPr/>
        <a:lstStyle/>
        <a:p>
          <a:endParaRPr lang="en-US"/>
        </a:p>
      </dgm:t>
    </dgm:pt>
    <dgm:pt modelId="{EC29CD0B-BCC8-4C18-A472-4818087E326C}" type="pres">
      <dgm:prSet presAssocID="{3E808699-4555-47F0-A5AA-7FE12BA697F8}" presName="root" presStyleCnt="0">
        <dgm:presLayoutVars>
          <dgm:dir/>
          <dgm:resizeHandles val="exact"/>
        </dgm:presLayoutVars>
      </dgm:prSet>
      <dgm:spPr/>
    </dgm:pt>
    <dgm:pt modelId="{6A9EA31E-B3DF-4B97-8281-1FA4A34B7BD3}" type="pres">
      <dgm:prSet presAssocID="{0546A1BF-937A-43D6-A19C-2102C99BC1FD}" presName="compNode" presStyleCnt="0"/>
      <dgm:spPr/>
    </dgm:pt>
    <dgm:pt modelId="{0B61F30A-38D9-4B75-A372-532AFA9EE68F}" type="pres">
      <dgm:prSet presAssocID="{0546A1BF-937A-43D6-A19C-2102C99BC1FD}" presName="bgRect" presStyleLbl="bgShp" presStyleIdx="0" presStyleCnt="4"/>
      <dgm:spPr/>
    </dgm:pt>
    <dgm:pt modelId="{9F9BFECF-4D4B-4F92-9112-67C2D4026254}" type="pres">
      <dgm:prSet presAssocID="{0546A1BF-937A-43D6-A19C-2102C99BC1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49A2542-AE56-4D02-845C-6924EE2AFCE9}" type="pres">
      <dgm:prSet presAssocID="{0546A1BF-937A-43D6-A19C-2102C99BC1FD}" presName="spaceRect" presStyleCnt="0"/>
      <dgm:spPr/>
    </dgm:pt>
    <dgm:pt modelId="{518EF9E3-B549-4255-835C-C5935A06890A}" type="pres">
      <dgm:prSet presAssocID="{0546A1BF-937A-43D6-A19C-2102C99BC1FD}" presName="parTx" presStyleLbl="revTx" presStyleIdx="0" presStyleCnt="4">
        <dgm:presLayoutVars>
          <dgm:chMax val="0"/>
          <dgm:chPref val="0"/>
        </dgm:presLayoutVars>
      </dgm:prSet>
      <dgm:spPr/>
    </dgm:pt>
    <dgm:pt modelId="{AAB6F55A-7A9C-4CD2-989F-DF7D952E9557}" type="pres">
      <dgm:prSet presAssocID="{D1961C8A-FF1A-4F2F-AF91-F6A60432AD2B}" presName="sibTrans" presStyleCnt="0"/>
      <dgm:spPr/>
    </dgm:pt>
    <dgm:pt modelId="{7E2FFDAA-C4DD-4841-B08C-FECFA0C2AE5A}" type="pres">
      <dgm:prSet presAssocID="{D87E0BFF-13A3-49B1-8942-7F689DB8E650}" presName="compNode" presStyleCnt="0"/>
      <dgm:spPr/>
    </dgm:pt>
    <dgm:pt modelId="{509A528C-DE8F-4C53-9408-0BE0A407D09E}" type="pres">
      <dgm:prSet presAssocID="{D87E0BFF-13A3-49B1-8942-7F689DB8E650}" presName="bgRect" presStyleLbl="bgShp" presStyleIdx="1" presStyleCnt="4"/>
      <dgm:spPr/>
    </dgm:pt>
    <dgm:pt modelId="{12169E27-0111-4AA5-8566-569BFC8403E2}" type="pres">
      <dgm:prSet presAssocID="{D87E0BFF-13A3-49B1-8942-7F689DB8E6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9EB497F-7FF2-4EF9-A5CB-BD5F7E7F7CD7}" type="pres">
      <dgm:prSet presAssocID="{D87E0BFF-13A3-49B1-8942-7F689DB8E650}" presName="spaceRect" presStyleCnt="0"/>
      <dgm:spPr/>
    </dgm:pt>
    <dgm:pt modelId="{62387505-E973-47D1-8008-80A04FCD22EC}" type="pres">
      <dgm:prSet presAssocID="{D87E0BFF-13A3-49B1-8942-7F689DB8E650}" presName="parTx" presStyleLbl="revTx" presStyleIdx="1" presStyleCnt="4">
        <dgm:presLayoutVars>
          <dgm:chMax val="0"/>
          <dgm:chPref val="0"/>
        </dgm:presLayoutVars>
      </dgm:prSet>
      <dgm:spPr/>
    </dgm:pt>
    <dgm:pt modelId="{8847118A-C76D-47F0-835E-6090CB9C9737}" type="pres">
      <dgm:prSet presAssocID="{1CA7A36D-2B6D-48DB-8F77-32D410661269}" presName="sibTrans" presStyleCnt="0"/>
      <dgm:spPr/>
    </dgm:pt>
    <dgm:pt modelId="{B319D713-DF7D-4F00-991D-C4B813E4D88A}" type="pres">
      <dgm:prSet presAssocID="{46E60C9F-1214-4FC6-9CE3-7D3971287B3D}" presName="compNode" presStyleCnt="0"/>
      <dgm:spPr/>
    </dgm:pt>
    <dgm:pt modelId="{E4BA2BB0-C6FB-4BD8-AE19-99054544326E}" type="pres">
      <dgm:prSet presAssocID="{46E60C9F-1214-4FC6-9CE3-7D3971287B3D}" presName="bgRect" presStyleLbl="bgShp" presStyleIdx="2" presStyleCnt="4"/>
      <dgm:spPr/>
    </dgm:pt>
    <dgm:pt modelId="{43EC1595-CE04-419A-A06E-9F234FC5094C}" type="pres">
      <dgm:prSet presAssocID="{46E60C9F-1214-4FC6-9CE3-7D3971287B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shes"/>
        </a:ext>
      </dgm:extLst>
    </dgm:pt>
    <dgm:pt modelId="{1E09596B-7B11-415A-A814-D7B853E3A1A6}" type="pres">
      <dgm:prSet presAssocID="{46E60C9F-1214-4FC6-9CE3-7D3971287B3D}" presName="spaceRect" presStyleCnt="0"/>
      <dgm:spPr/>
    </dgm:pt>
    <dgm:pt modelId="{E5EE174E-90B8-429A-9BAC-1726B7267CCA}" type="pres">
      <dgm:prSet presAssocID="{46E60C9F-1214-4FC6-9CE3-7D3971287B3D}" presName="parTx" presStyleLbl="revTx" presStyleIdx="2" presStyleCnt="4">
        <dgm:presLayoutVars>
          <dgm:chMax val="0"/>
          <dgm:chPref val="0"/>
        </dgm:presLayoutVars>
      </dgm:prSet>
      <dgm:spPr/>
    </dgm:pt>
    <dgm:pt modelId="{C02BC6F6-99D5-444B-9235-14F9ED2B9027}" type="pres">
      <dgm:prSet presAssocID="{667AB663-A705-4643-8805-A7FD54584DF6}" presName="sibTrans" presStyleCnt="0"/>
      <dgm:spPr/>
    </dgm:pt>
    <dgm:pt modelId="{A889ACD6-1739-4C63-A3DB-6920C41DA5F8}" type="pres">
      <dgm:prSet presAssocID="{3F75BC52-8942-426D-AC36-B3D636D111A1}" presName="compNode" presStyleCnt="0"/>
      <dgm:spPr/>
    </dgm:pt>
    <dgm:pt modelId="{B5DD27E2-4ABD-4F98-AE66-B9B6EA0FD150}" type="pres">
      <dgm:prSet presAssocID="{3F75BC52-8942-426D-AC36-B3D636D111A1}" presName="bgRect" presStyleLbl="bgShp" presStyleIdx="3" presStyleCnt="4"/>
      <dgm:spPr/>
    </dgm:pt>
    <dgm:pt modelId="{62B77D73-BD86-4A72-8158-9A15BFE477AE}" type="pres">
      <dgm:prSet presAssocID="{3F75BC52-8942-426D-AC36-B3D636D111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979B0D98-66B6-4826-8ABF-91675C14051F}" type="pres">
      <dgm:prSet presAssocID="{3F75BC52-8942-426D-AC36-B3D636D111A1}" presName="spaceRect" presStyleCnt="0"/>
      <dgm:spPr/>
    </dgm:pt>
    <dgm:pt modelId="{C22A9124-3251-4172-8C73-0658DF14301B}" type="pres">
      <dgm:prSet presAssocID="{3F75BC52-8942-426D-AC36-B3D636D111A1}" presName="parTx" presStyleLbl="revTx" presStyleIdx="3" presStyleCnt="4">
        <dgm:presLayoutVars>
          <dgm:chMax val="0"/>
          <dgm:chPref val="0"/>
        </dgm:presLayoutVars>
      </dgm:prSet>
      <dgm:spPr/>
    </dgm:pt>
  </dgm:ptLst>
  <dgm:cxnLst>
    <dgm:cxn modelId="{308AC615-209C-4DB1-8E70-1E76B09E3378}" srcId="{3E808699-4555-47F0-A5AA-7FE12BA697F8}" destId="{3F75BC52-8942-426D-AC36-B3D636D111A1}" srcOrd="3" destOrd="0" parTransId="{47A13A4C-664F-416A-A8D8-761CC57D22DA}" sibTransId="{8E011BA8-B530-440C-910D-232433D89D73}"/>
    <dgm:cxn modelId="{5F37172B-99E5-4C08-8D01-029010BE0A65}" type="presOf" srcId="{46E60C9F-1214-4FC6-9CE3-7D3971287B3D}" destId="{E5EE174E-90B8-429A-9BAC-1726B7267CCA}" srcOrd="0" destOrd="0" presId="urn:microsoft.com/office/officeart/2018/2/layout/IconVerticalSolidList"/>
    <dgm:cxn modelId="{A5AD883C-6255-4E5F-9FA9-2C9AA897792D}" type="presOf" srcId="{3E808699-4555-47F0-A5AA-7FE12BA697F8}" destId="{EC29CD0B-BCC8-4C18-A472-4818087E326C}" srcOrd="0" destOrd="0" presId="urn:microsoft.com/office/officeart/2018/2/layout/IconVerticalSolidList"/>
    <dgm:cxn modelId="{25E6A54A-C59E-4086-9A17-F569BE387D06}" type="presOf" srcId="{3F75BC52-8942-426D-AC36-B3D636D111A1}" destId="{C22A9124-3251-4172-8C73-0658DF14301B}" srcOrd="0" destOrd="0" presId="urn:microsoft.com/office/officeart/2018/2/layout/IconVerticalSolidList"/>
    <dgm:cxn modelId="{ECF2875F-A704-4AA9-81AD-A611CE4A2781}" srcId="{3E808699-4555-47F0-A5AA-7FE12BA697F8}" destId="{D87E0BFF-13A3-49B1-8942-7F689DB8E650}" srcOrd="1" destOrd="0" parTransId="{68DA7534-2C97-4FC8-93CA-D1EEA84E4B62}" sibTransId="{1CA7A36D-2B6D-48DB-8F77-32D410661269}"/>
    <dgm:cxn modelId="{E0E77977-5127-4F0A-84EB-A3C3B5292AC3}" srcId="{3E808699-4555-47F0-A5AA-7FE12BA697F8}" destId="{46E60C9F-1214-4FC6-9CE3-7D3971287B3D}" srcOrd="2" destOrd="0" parTransId="{731EF0C7-D61D-4A18-B3FF-29AAC88B69A5}" sibTransId="{667AB663-A705-4643-8805-A7FD54584DF6}"/>
    <dgm:cxn modelId="{164F23B2-1397-411C-8F34-EF4D493E4C19}" srcId="{3E808699-4555-47F0-A5AA-7FE12BA697F8}" destId="{0546A1BF-937A-43D6-A19C-2102C99BC1FD}" srcOrd="0" destOrd="0" parTransId="{8AAF619D-ACA4-4444-AB05-07D0CB19B3EC}" sibTransId="{D1961C8A-FF1A-4F2F-AF91-F6A60432AD2B}"/>
    <dgm:cxn modelId="{BF42D5C4-3551-421A-86DD-CCD81443C1AC}" type="presOf" srcId="{0546A1BF-937A-43D6-A19C-2102C99BC1FD}" destId="{518EF9E3-B549-4255-835C-C5935A06890A}" srcOrd="0" destOrd="0" presId="urn:microsoft.com/office/officeart/2018/2/layout/IconVerticalSolidList"/>
    <dgm:cxn modelId="{A47FF6CA-C997-4A25-9147-42F597D76788}" type="presOf" srcId="{D87E0BFF-13A3-49B1-8942-7F689DB8E650}" destId="{62387505-E973-47D1-8008-80A04FCD22EC}" srcOrd="0" destOrd="0" presId="urn:microsoft.com/office/officeart/2018/2/layout/IconVerticalSolidList"/>
    <dgm:cxn modelId="{00E01486-F532-498C-9123-DD0D6649542B}" type="presParOf" srcId="{EC29CD0B-BCC8-4C18-A472-4818087E326C}" destId="{6A9EA31E-B3DF-4B97-8281-1FA4A34B7BD3}" srcOrd="0" destOrd="0" presId="urn:microsoft.com/office/officeart/2018/2/layout/IconVerticalSolidList"/>
    <dgm:cxn modelId="{30BB0F0B-7E72-4CB0-A86D-7965AF93E661}" type="presParOf" srcId="{6A9EA31E-B3DF-4B97-8281-1FA4A34B7BD3}" destId="{0B61F30A-38D9-4B75-A372-532AFA9EE68F}" srcOrd="0" destOrd="0" presId="urn:microsoft.com/office/officeart/2018/2/layout/IconVerticalSolidList"/>
    <dgm:cxn modelId="{3E6C576B-8FDA-4A18-B3DC-C5B34BA30DC6}" type="presParOf" srcId="{6A9EA31E-B3DF-4B97-8281-1FA4A34B7BD3}" destId="{9F9BFECF-4D4B-4F92-9112-67C2D4026254}" srcOrd="1" destOrd="0" presId="urn:microsoft.com/office/officeart/2018/2/layout/IconVerticalSolidList"/>
    <dgm:cxn modelId="{6324E825-8945-4E33-9207-E3A03FF8EFFB}" type="presParOf" srcId="{6A9EA31E-B3DF-4B97-8281-1FA4A34B7BD3}" destId="{B49A2542-AE56-4D02-845C-6924EE2AFCE9}" srcOrd="2" destOrd="0" presId="urn:microsoft.com/office/officeart/2018/2/layout/IconVerticalSolidList"/>
    <dgm:cxn modelId="{6EFD564B-30CA-4698-BEF2-B36C8C357566}" type="presParOf" srcId="{6A9EA31E-B3DF-4B97-8281-1FA4A34B7BD3}" destId="{518EF9E3-B549-4255-835C-C5935A06890A}" srcOrd="3" destOrd="0" presId="urn:microsoft.com/office/officeart/2018/2/layout/IconVerticalSolidList"/>
    <dgm:cxn modelId="{12578B99-144B-4B30-AC1B-26D1D36F3435}" type="presParOf" srcId="{EC29CD0B-BCC8-4C18-A472-4818087E326C}" destId="{AAB6F55A-7A9C-4CD2-989F-DF7D952E9557}" srcOrd="1" destOrd="0" presId="urn:microsoft.com/office/officeart/2018/2/layout/IconVerticalSolidList"/>
    <dgm:cxn modelId="{8BDC91FA-98F2-4D23-B85D-E0739522F4F9}" type="presParOf" srcId="{EC29CD0B-BCC8-4C18-A472-4818087E326C}" destId="{7E2FFDAA-C4DD-4841-B08C-FECFA0C2AE5A}" srcOrd="2" destOrd="0" presId="urn:microsoft.com/office/officeart/2018/2/layout/IconVerticalSolidList"/>
    <dgm:cxn modelId="{397903A8-6A5A-423B-A034-C07DB93BEB94}" type="presParOf" srcId="{7E2FFDAA-C4DD-4841-B08C-FECFA0C2AE5A}" destId="{509A528C-DE8F-4C53-9408-0BE0A407D09E}" srcOrd="0" destOrd="0" presId="urn:microsoft.com/office/officeart/2018/2/layout/IconVerticalSolidList"/>
    <dgm:cxn modelId="{18AA13A4-A026-426B-8BDA-4B0DD6AA3D88}" type="presParOf" srcId="{7E2FFDAA-C4DD-4841-B08C-FECFA0C2AE5A}" destId="{12169E27-0111-4AA5-8566-569BFC8403E2}" srcOrd="1" destOrd="0" presId="urn:microsoft.com/office/officeart/2018/2/layout/IconVerticalSolidList"/>
    <dgm:cxn modelId="{F5576ADA-B84D-41B6-80E3-82A7804FE738}" type="presParOf" srcId="{7E2FFDAA-C4DD-4841-B08C-FECFA0C2AE5A}" destId="{B9EB497F-7FF2-4EF9-A5CB-BD5F7E7F7CD7}" srcOrd="2" destOrd="0" presId="urn:microsoft.com/office/officeart/2018/2/layout/IconVerticalSolidList"/>
    <dgm:cxn modelId="{276CBFDE-A666-45B3-B28F-096B10416AFA}" type="presParOf" srcId="{7E2FFDAA-C4DD-4841-B08C-FECFA0C2AE5A}" destId="{62387505-E973-47D1-8008-80A04FCD22EC}" srcOrd="3" destOrd="0" presId="urn:microsoft.com/office/officeart/2018/2/layout/IconVerticalSolidList"/>
    <dgm:cxn modelId="{2B7EF494-60D1-41FB-839B-DAB4C29CB524}" type="presParOf" srcId="{EC29CD0B-BCC8-4C18-A472-4818087E326C}" destId="{8847118A-C76D-47F0-835E-6090CB9C9737}" srcOrd="3" destOrd="0" presId="urn:microsoft.com/office/officeart/2018/2/layout/IconVerticalSolidList"/>
    <dgm:cxn modelId="{A4B633C9-ABC0-4803-A673-705E10F106C5}" type="presParOf" srcId="{EC29CD0B-BCC8-4C18-A472-4818087E326C}" destId="{B319D713-DF7D-4F00-991D-C4B813E4D88A}" srcOrd="4" destOrd="0" presId="urn:microsoft.com/office/officeart/2018/2/layout/IconVerticalSolidList"/>
    <dgm:cxn modelId="{A53F1096-4EED-44A2-B560-EC7E08164CAD}" type="presParOf" srcId="{B319D713-DF7D-4F00-991D-C4B813E4D88A}" destId="{E4BA2BB0-C6FB-4BD8-AE19-99054544326E}" srcOrd="0" destOrd="0" presId="urn:microsoft.com/office/officeart/2018/2/layout/IconVerticalSolidList"/>
    <dgm:cxn modelId="{72FF34FC-F4E1-4C7C-97EC-8758A416E691}" type="presParOf" srcId="{B319D713-DF7D-4F00-991D-C4B813E4D88A}" destId="{43EC1595-CE04-419A-A06E-9F234FC5094C}" srcOrd="1" destOrd="0" presId="urn:microsoft.com/office/officeart/2018/2/layout/IconVerticalSolidList"/>
    <dgm:cxn modelId="{139386F1-F289-495C-B35F-A938C6BE7232}" type="presParOf" srcId="{B319D713-DF7D-4F00-991D-C4B813E4D88A}" destId="{1E09596B-7B11-415A-A814-D7B853E3A1A6}" srcOrd="2" destOrd="0" presId="urn:microsoft.com/office/officeart/2018/2/layout/IconVerticalSolidList"/>
    <dgm:cxn modelId="{D2B452FE-9D20-4BF5-BF12-9215D023F961}" type="presParOf" srcId="{B319D713-DF7D-4F00-991D-C4B813E4D88A}" destId="{E5EE174E-90B8-429A-9BAC-1726B7267CCA}" srcOrd="3" destOrd="0" presId="urn:microsoft.com/office/officeart/2018/2/layout/IconVerticalSolidList"/>
    <dgm:cxn modelId="{F76E49F6-7148-4F1E-BC39-2D80E976F6AE}" type="presParOf" srcId="{EC29CD0B-BCC8-4C18-A472-4818087E326C}" destId="{C02BC6F6-99D5-444B-9235-14F9ED2B9027}" srcOrd="5" destOrd="0" presId="urn:microsoft.com/office/officeart/2018/2/layout/IconVerticalSolidList"/>
    <dgm:cxn modelId="{D1FB3411-AF05-42D0-835C-5C40DFBC471B}" type="presParOf" srcId="{EC29CD0B-BCC8-4C18-A472-4818087E326C}" destId="{A889ACD6-1739-4C63-A3DB-6920C41DA5F8}" srcOrd="6" destOrd="0" presId="urn:microsoft.com/office/officeart/2018/2/layout/IconVerticalSolidList"/>
    <dgm:cxn modelId="{D0838291-31B8-46B6-91D1-596F0F0326E7}" type="presParOf" srcId="{A889ACD6-1739-4C63-A3DB-6920C41DA5F8}" destId="{B5DD27E2-4ABD-4F98-AE66-B9B6EA0FD150}" srcOrd="0" destOrd="0" presId="urn:microsoft.com/office/officeart/2018/2/layout/IconVerticalSolidList"/>
    <dgm:cxn modelId="{28F52DCA-7340-403E-9182-787859267CDD}" type="presParOf" srcId="{A889ACD6-1739-4C63-A3DB-6920C41DA5F8}" destId="{62B77D73-BD86-4A72-8158-9A15BFE477AE}" srcOrd="1" destOrd="0" presId="urn:microsoft.com/office/officeart/2018/2/layout/IconVerticalSolidList"/>
    <dgm:cxn modelId="{87D0EF20-9A7F-4BF9-A45A-03A22C9D5C4C}" type="presParOf" srcId="{A889ACD6-1739-4C63-A3DB-6920C41DA5F8}" destId="{979B0D98-66B6-4826-8ABF-91675C14051F}" srcOrd="2" destOrd="0" presId="urn:microsoft.com/office/officeart/2018/2/layout/IconVerticalSolidList"/>
    <dgm:cxn modelId="{8077965E-2FED-4E3D-A8B9-D6BDD9303FF5}" type="presParOf" srcId="{A889ACD6-1739-4C63-A3DB-6920C41DA5F8}" destId="{C22A9124-3251-4172-8C73-0658DF1430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11ACFF-3D06-41C1-867B-68C8F57B2AD6}"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ED9F511A-E001-46D1-A332-7192334B6136}">
      <dgm:prSet/>
      <dgm:spPr/>
      <dgm:t>
        <a:bodyPr/>
        <a:lstStyle/>
        <a:p>
          <a:r>
            <a:rPr lang="en-GB"/>
            <a:t>Examine the role and impact of politics and power in organisations</a:t>
          </a:r>
          <a:endParaRPr lang="en-US"/>
        </a:p>
      </dgm:t>
    </dgm:pt>
    <dgm:pt modelId="{5FB727A2-19D8-46AC-95B1-791AAAF0CFA9}" type="parTrans" cxnId="{41433696-E69B-4049-8015-5C32F638F586}">
      <dgm:prSet/>
      <dgm:spPr/>
      <dgm:t>
        <a:bodyPr/>
        <a:lstStyle/>
        <a:p>
          <a:endParaRPr lang="en-US"/>
        </a:p>
      </dgm:t>
    </dgm:pt>
    <dgm:pt modelId="{83945860-BC17-43D7-BF19-CFC278BAAE9A}" type="sibTrans" cxnId="{41433696-E69B-4049-8015-5C32F638F586}">
      <dgm:prSet phldrT="1" phldr="0"/>
      <dgm:spPr/>
      <dgm:t>
        <a:bodyPr/>
        <a:lstStyle/>
        <a:p>
          <a:r>
            <a:rPr lang="en-US"/>
            <a:t>1</a:t>
          </a:r>
        </a:p>
      </dgm:t>
    </dgm:pt>
    <dgm:pt modelId="{4EBA3382-F90E-4A20-85E7-1698BAA46661}">
      <dgm:prSet/>
      <dgm:spPr/>
      <dgm:t>
        <a:bodyPr/>
        <a:lstStyle/>
        <a:p>
          <a:r>
            <a:rPr lang="en-GB"/>
            <a:t>Evaluate Planned and Emergent Change</a:t>
          </a:r>
          <a:endParaRPr lang="en-US"/>
        </a:p>
      </dgm:t>
    </dgm:pt>
    <dgm:pt modelId="{271875C1-0D0B-4825-9765-5FB03E21F307}" type="parTrans" cxnId="{EF7126CD-E60D-47D3-A6FC-3CF60CD87E08}">
      <dgm:prSet/>
      <dgm:spPr/>
      <dgm:t>
        <a:bodyPr/>
        <a:lstStyle/>
        <a:p>
          <a:endParaRPr lang="en-US"/>
        </a:p>
      </dgm:t>
    </dgm:pt>
    <dgm:pt modelId="{98566723-FC71-4E49-A63B-B136F769A877}" type="sibTrans" cxnId="{EF7126CD-E60D-47D3-A6FC-3CF60CD87E08}">
      <dgm:prSet phldrT="2" phldr="0"/>
      <dgm:spPr/>
      <dgm:t>
        <a:bodyPr/>
        <a:lstStyle/>
        <a:p>
          <a:r>
            <a:rPr lang="en-US"/>
            <a:t>2</a:t>
          </a:r>
        </a:p>
      </dgm:t>
    </dgm:pt>
    <dgm:pt modelId="{64558499-6542-44B7-A97D-8E02B09044CE}">
      <dgm:prSet/>
      <dgm:spPr/>
      <dgm:t>
        <a:bodyPr/>
        <a:lstStyle/>
        <a:p>
          <a:r>
            <a:rPr lang="en-GB"/>
            <a:t>Examine patterns of change</a:t>
          </a:r>
          <a:endParaRPr lang="en-US"/>
        </a:p>
      </dgm:t>
    </dgm:pt>
    <dgm:pt modelId="{DFD17207-0026-42CB-ABA8-309168B21AA4}" type="parTrans" cxnId="{BC856A64-95D0-47B7-BF45-6264723382F1}">
      <dgm:prSet/>
      <dgm:spPr/>
      <dgm:t>
        <a:bodyPr/>
        <a:lstStyle/>
        <a:p>
          <a:endParaRPr lang="en-US"/>
        </a:p>
      </dgm:t>
    </dgm:pt>
    <dgm:pt modelId="{95D11D7E-4369-4887-BF19-BA38B94B2D52}" type="sibTrans" cxnId="{BC856A64-95D0-47B7-BF45-6264723382F1}">
      <dgm:prSet phldrT="3" phldr="0"/>
      <dgm:spPr/>
      <dgm:t>
        <a:bodyPr/>
        <a:lstStyle/>
        <a:p>
          <a:r>
            <a:rPr lang="en-US"/>
            <a:t>3</a:t>
          </a:r>
        </a:p>
      </dgm:t>
    </dgm:pt>
    <dgm:pt modelId="{1F321A61-46B6-4C70-8E9B-5A7666C01737}" type="pres">
      <dgm:prSet presAssocID="{7A11ACFF-3D06-41C1-867B-68C8F57B2AD6}" presName="Name0" presStyleCnt="0">
        <dgm:presLayoutVars>
          <dgm:animLvl val="lvl"/>
          <dgm:resizeHandles val="exact"/>
        </dgm:presLayoutVars>
      </dgm:prSet>
      <dgm:spPr/>
    </dgm:pt>
    <dgm:pt modelId="{E14C1FD9-1656-4E65-9A02-A8EDD14BF6D4}" type="pres">
      <dgm:prSet presAssocID="{ED9F511A-E001-46D1-A332-7192334B6136}" presName="compositeNode" presStyleCnt="0">
        <dgm:presLayoutVars>
          <dgm:bulletEnabled val="1"/>
        </dgm:presLayoutVars>
      </dgm:prSet>
      <dgm:spPr/>
    </dgm:pt>
    <dgm:pt modelId="{D904976C-04AF-4A1E-8121-3636D3F59743}" type="pres">
      <dgm:prSet presAssocID="{ED9F511A-E001-46D1-A332-7192334B6136}" presName="bgRect" presStyleLbl="bgAccFollowNode1" presStyleIdx="0" presStyleCnt="3"/>
      <dgm:spPr/>
    </dgm:pt>
    <dgm:pt modelId="{003DB0E6-3E25-4B6F-9806-46B82E14F52C}" type="pres">
      <dgm:prSet presAssocID="{83945860-BC17-43D7-BF19-CFC278BAAE9A}" presName="sibTransNodeCircle" presStyleLbl="alignNode1" presStyleIdx="0" presStyleCnt="6">
        <dgm:presLayoutVars>
          <dgm:chMax val="0"/>
          <dgm:bulletEnabled/>
        </dgm:presLayoutVars>
      </dgm:prSet>
      <dgm:spPr/>
    </dgm:pt>
    <dgm:pt modelId="{0F5C0A86-2745-4874-8858-227AA19DDDED}" type="pres">
      <dgm:prSet presAssocID="{ED9F511A-E001-46D1-A332-7192334B6136}" presName="bottomLine" presStyleLbl="alignNode1" presStyleIdx="1" presStyleCnt="6">
        <dgm:presLayoutVars/>
      </dgm:prSet>
      <dgm:spPr/>
    </dgm:pt>
    <dgm:pt modelId="{993D8861-6979-4316-9632-1A3B4E4910E9}" type="pres">
      <dgm:prSet presAssocID="{ED9F511A-E001-46D1-A332-7192334B6136}" presName="nodeText" presStyleLbl="bgAccFollowNode1" presStyleIdx="0" presStyleCnt="3">
        <dgm:presLayoutVars>
          <dgm:bulletEnabled val="1"/>
        </dgm:presLayoutVars>
      </dgm:prSet>
      <dgm:spPr/>
    </dgm:pt>
    <dgm:pt modelId="{D9866521-41E6-42CD-B498-A2F311626D59}" type="pres">
      <dgm:prSet presAssocID="{83945860-BC17-43D7-BF19-CFC278BAAE9A}" presName="sibTrans" presStyleCnt="0"/>
      <dgm:spPr/>
    </dgm:pt>
    <dgm:pt modelId="{EE66E8D3-4D52-400D-98CF-61C29D002514}" type="pres">
      <dgm:prSet presAssocID="{4EBA3382-F90E-4A20-85E7-1698BAA46661}" presName="compositeNode" presStyleCnt="0">
        <dgm:presLayoutVars>
          <dgm:bulletEnabled val="1"/>
        </dgm:presLayoutVars>
      </dgm:prSet>
      <dgm:spPr/>
    </dgm:pt>
    <dgm:pt modelId="{4DC4416B-BFE0-4968-BA21-DCE565429C64}" type="pres">
      <dgm:prSet presAssocID="{4EBA3382-F90E-4A20-85E7-1698BAA46661}" presName="bgRect" presStyleLbl="bgAccFollowNode1" presStyleIdx="1" presStyleCnt="3"/>
      <dgm:spPr/>
    </dgm:pt>
    <dgm:pt modelId="{4504C6F6-A179-4F84-A63F-60CA840527BD}" type="pres">
      <dgm:prSet presAssocID="{98566723-FC71-4E49-A63B-B136F769A877}" presName="sibTransNodeCircle" presStyleLbl="alignNode1" presStyleIdx="2" presStyleCnt="6">
        <dgm:presLayoutVars>
          <dgm:chMax val="0"/>
          <dgm:bulletEnabled/>
        </dgm:presLayoutVars>
      </dgm:prSet>
      <dgm:spPr/>
    </dgm:pt>
    <dgm:pt modelId="{5E7B110A-1340-4B52-AE95-39F1446648B7}" type="pres">
      <dgm:prSet presAssocID="{4EBA3382-F90E-4A20-85E7-1698BAA46661}" presName="bottomLine" presStyleLbl="alignNode1" presStyleIdx="3" presStyleCnt="6">
        <dgm:presLayoutVars/>
      </dgm:prSet>
      <dgm:spPr/>
    </dgm:pt>
    <dgm:pt modelId="{DFA07E48-7DBA-4C0A-8666-D5758C52D6A8}" type="pres">
      <dgm:prSet presAssocID="{4EBA3382-F90E-4A20-85E7-1698BAA46661}" presName="nodeText" presStyleLbl="bgAccFollowNode1" presStyleIdx="1" presStyleCnt="3">
        <dgm:presLayoutVars>
          <dgm:bulletEnabled val="1"/>
        </dgm:presLayoutVars>
      </dgm:prSet>
      <dgm:spPr/>
    </dgm:pt>
    <dgm:pt modelId="{951A84C7-2712-4D23-9238-EC108B2A7272}" type="pres">
      <dgm:prSet presAssocID="{98566723-FC71-4E49-A63B-B136F769A877}" presName="sibTrans" presStyleCnt="0"/>
      <dgm:spPr/>
    </dgm:pt>
    <dgm:pt modelId="{4C90EE78-CCD8-46B7-8C41-6010351F0DDD}" type="pres">
      <dgm:prSet presAssocID="{64558499-6542-44B7-A97D-8E02B09044CE}" presName="compositeNode" presStyleCnt="0">
        <dgm:presLayoutVars>
          <dgm:bulletEnabled val="1"/>
        </dgm:presLayoutVars>
      </dgm:prSet>
      <dgm:spPr/>
    </dgm:pt>
    <dgm:pt modelId="{8F8AE7B6-D73A-445E-BC2C-437FBDC647BC}" type="pres">
      <dgm:prSet presAssocID="{64558499-6542-44B7-A97D-8E02B09044CE}" presName="bgRect" presStyleLbl="bgAccFollowNode1" presStyleIdx="2" presStyleCnt="3"/>
      <dgm:spPr/>
    </dgm:pt>
    <dgm:pt modelId="{940D3542-96D7-4629-9BEB-E3A97B4BF13D}" type="pres">
      <dgm:prSet presAssocID="{95D11D7E-4369-4887-BF19-BA38B94B2D52}" presName="sibTransNodeCircle" presStyleLbl="alignNode1" presStyleIdx="4" presStyleCnt="6">
        <dgm:presLayoutVars>
          <dgm:chMax val="0"/>
          <dgm:bulletEnabled/>
        </dgm:presLayoutVars>
      </dgm:prSet>
      <dgm:spPr/>
    </dgm:pt>
    <dgm:pt modelId="{57DBAB65-EB5C-4055-8661-59E0A18F8AC3}" type="pres">
      <dgm:prSet presAssocID="{64558499-6542-44B7-A97D-8E02B09044CE}" presName="bottomLine" presStyleLbl="alignNode1" presStyleIdx="5" presStyleCnt="6">
        <dgm:presLayoutVars/>
      </dgm:prSet>
      <dgm:spPr/>
    </dgm:pt>
    <dgm:pt modelId="{662E98CD-50A7-4D4A-BD36-CE504A0A7481}" type="pres">
      <dgm:prSet presAssocID="{64558499-6542-44B7-A97D-8E02B09044CE}" presName="nodeText" presStyleLbl="bgAccFollowNode1" presStyleIdx="2" presStyleCnt="3">
        <dgm:presLayoutVars>
          <dgm:bulletEnabled val="1"/>
        </dgm:presLayoutVars>
      </dgm:prSet>
      <dgm:spPr/>
    </dgm:pt>
  </dgm:ptLst>
  <dgm:cxnLst>
    <dgm:cxn modelId="{8512F244-A073-4F45-AFB7-6CE47693277B}" type="presOf" srcId="{ED9F511A-E001-46D1-A332-7192334B6136}" destId="{D904976C-04AF-4A1E-8121-3636D3F59743}" srcOrd="0" destOrd="0" presId="urn:microsoft.com/office/officeart/2016/7/layout/BasicLinearProcessNumbered"/>
    <dgm:cxn modelId="{DC645649-BDAE-48CB-A997-79D8EEA78340}" type="presOf" srcId="{95D11D7E-4369-4887-BF19-BA38B94B2D52}" destId="{940D3542-96D7-4629-9BEB-E3A97B4BF13D}" srcOrd="0" destOrd="0" presId="urn:microsoft.com/office/officeart/2016/7/layout/BasicLinearProcessNumbered"/>
    <dgm:cxn modelId="{A50F404E-D7D0-46F6-A405-7843F84B3D89}" type="presOf" srcId="{64558499-6542-44B7-A97D-8E02B09044CE}" destId="{662E98CD-50A7-4D4A-BD36-CE504A0A7481}" srcOrd="1" destOrd="0" presId="urn:microsoft.com/office/officeart/2016/7/layout/BasicLinearProcessNumbered"/>
    <dgm:cxn modelId="{64231B51-F217-4B25-B52A-6FF0B741F55F}" type="presOf" srcId="{7A11ACFF-3D06-41C1-867B-68C8F57B2AD6}" destId="{1F321A61-46B6-4C70-8E9B-5A7666C01737}" srcOrd="0" destOrd="0" presId="urn:microsoft.com/office/officeart/2016/7/layout/BasicLinearProcessNumbered"/>
    <dgm:cxn modelId="{BC856A64-95D0-47B7-BF45-6264723382F1}" srcId="{7A11ACFF-3D06-41C1-867B-68C8F57B2AD6}" destId="{64558499-6542-44B7-A97D-8E02B09044CE}" srcOrd="2" destOrd="0" parTransId="{DFD17207-0026-42CB-ABA8-309168B21AA4}" sibTransId="{95D11D7E-4369-4887-BF19-BA38B94B2D52}"/>
    <dgm:cxn modelId="{35BB5673-CDA5-477B-8AC2-94B1EC0B58CF}" type="presOf" srcId="{ED9F511A-E001-46D1-A332-7192334B6136}" destId="{993D8861-6979-4316-9632-1A3B4E4910E9}" srcOrd="1" destOrd="0" presId="urn:microsoft.com/office/officeart/2016/7/layout/BasicLinearProcessNumbered"/>
    <dgm:cxn modelId="{B2C1FB7C-A2FE-4613-81E9-03DD4B0B394B}" type="presOf" srcId="{98566723-FC71-4E49-A63B-B136F769A877}" destId="{4504C6F6-A179-4F84-A63F-60CA840527BD}" srcOrd="0" destOrd="0" presId="urn:microsoft.com/office/officeart/2016/7/layout/BasicLinearProcessNumbered"/>
    <dgm:cxn modelId="{08DEB08F-C067-4CA7-9581-475BF6A9E48B}" type="presOf" srcId="{83945860-BC17-43D7-BF19-CFC278BAAE9A}" destId="{003DB0E6-3E25-4B6F-9806-46B82E14F52C}" srcOrd="0" destOrd="0" presId="urn:microsoft.com/office/officeart/2016/7/layout/BasicLinearProcessNumbered"/>
    <dgm:cxn modelId="{41433696-E69B-4049-8015-5C32F638F586}" srcId="{7A11ACFF-3D06-41C1-867B-68C8F57B2AD6}" destId="{ED9F511A-E001-46D1-A332-7192334B6136}" srcOrd="0" destOrd="0" parTransId="{5FB727A2-19D8-46AC-95B1-791AAAF0CFA9}" sibTransId="{83945860-BC17-43D7-BF19-CFC278BAAE9A}"/>
    <dgm:cxn modelId="{F8470BC8-71AA-435D-B93D-FD0FB7377830}" type="presOf" srcId="{4EBA3382-F90E-4A20-85E7-1698BAA46661}" destId="{4DC4416B-BFE0-4968-BA21-DCE565429C64}" srcOrd="0" destOrd="0" presId="urn:microsoft.com/office/officeart/2016/7/layout/BasicLinearProcessNumbered"/>
    <dgm:cxn modelId="{EF7126CD-E60D-47D3-A6FC-3CF60CD87E08}" srcId="{7A11ACFF-3D06-41C1-867B-68C8F57B2AD6}" destId="{4EBA3382-F90E-4A20-85E7-1698BAA46661}" srcOrd="1" destOrd="0" parTransId="{271875C1-0D0B-4825-9765-5FB03E21F307}" sibTransId="{98566723-FC71-4E49-A63B-B136F769A877}"/>
    <dgm:cxn modelId="{33BAB9EB-658A-40C6-994B-94446EBC0C30}" type="presOf" srcId="{64558499-6542-44B7-A97D-8E02B09044CE}" destId="{8F8AE7B6-D73A-445E-BC2C-437FBDC647BC}" srcOrd="0" destOrd="0" presId="urn:microsoft.com/office/officeart/2016/7/layout/BasicLinearProcessNumbered"/>
    <dgm:cxn modelId="{00CACEFE-83C8-4AFC-A6A1-9D719537F244}" type="presOf" srcId="{4EBA3382-F90E-4A20-85E7-1698BAA46661}" destId="{DFA07E48-7DBA-4C0A-8666-D5758C52D6A8}" srcOrd="1" destOrd="0" presId="urn:microsoft.com/office/officeart/2016/7/layout/BasicLinearProcessNumbered"/>
    <dgm:cxn modelId="{4280CDBF-B817-49D9-93EA-6854F5018A0F}" type="presParOf" srcId="{1F321A61-46B6-4C70-8E9B-5A7666C01737}" destId="{E14C1FD9-1656-4E65-9A02-A8EDD14BF6D4}" srcOrd="0" destOrd="0" presId="urn:microsoft.com/office/officeart/2016/7/layout/BasicLinearProcessNumbered"/>
    <dgm:cxn modelId="{B82F22F7-8797-42FD-96A4-961E818A6FF9}" type="presParOf" srcId="{E14C1FD9-1656-4E65-9A02-A8EDD14BF6D4}" destId="{D904976C-04AF-4A1E-8121-3636D3F59743}" srcOrd="0" destOrd="0" presId="urn:microsoft.com/office/officeart/2016/7/layout/BasicLinearProcessNumbered"/>
    <dgm:cxn modelId="{03D9BA19-57FB-4E74-81AF-909D437A46F2}" type="presParOf" srcId="{E14C1FD9-1656-4E65-9A02-A8EDD14BF6D4}" destId="{003DB0E6-3E25-4B6F-9806-46B82E14F52C}" srcOrd="1" destOrd="0" presId="urn:microsoft.com/office/officeart/2016/7/layout/BasicLinearProcessNumbered"/>
    <dgm:cxn modelId="{6583271A-E342-496C-A826-FA98D438E6EB}" type="presParOf" srcId="{E14C1FD9-1656-4E65-9A02-A8EDD14BF6D4}" destId="{0F5C0A86-2745-4874-8858-227AA19DDDED}" srcOrd="2" destOrd="0" presId="urn:microsoft.com/office/officeart/2016/7/layout/BasicLinearProcessNumbered"/>
    <dgm:cxn modelId="{45414861-8FFE-4568-A74E-96181CDC14D7}" type="presParOf" srcId="{E14C1FD9-1656-4E65-9A02-A8EDD14BF6D4}" destId="{993D8861-6979-4316-9632-1A3B4E4910E9}" srcOrd="3" destOrd="0" presId="urn:microsoft.com/office/officeart/2016/7/layout/BasicLinearProcessNumbered"/>
    <dgm:cxn modelId="{DC89F88E-D1DD-45E6-8887-4E720283CEEE}" type="presParOf" srcId="{1F321A61-46B6-4C70-8E9B-5A7666C01737}" destId="{D9866521-41E6-42CD-B498-A2F311626D59}" srcOrd="1" destOrd="0" presId="urn:microsoft.com/office/officeart/2016/7/layout/BasicLinearProcessNumbered"/>
    <dgm:cxn modelId="{AC99CD5C-AD46-4BF9-A0D5-6CEC7F22C0F8}" type="presParOf" srcId="{1F321A61-46B6-4C70-8E9B-5A7666C01737}" destId="{EE66E8D3-4D52-400D-98CF-61C29D002514}" srcOrd="2" destOrd="0" presId="urn:microsoft.com/office/officeart/2016/7/layout/BasicLinearProcessNumbered"/>
    <dgm:cxn modelId="{6DA52419-FA63-4640-BC17-F7AE0FDE17ED}" type="presParOf" srcId="{EE66E8D3-4D52-400D-98CF-61C29D002514}" destId="{4DC4416B-BFE0-4968-BA21-DCE565429C64}" srcOrd="0" destOrd="0" presId="urn:microsoft.com/office/officeart/2016/7/layout/BasicLinearProcessNumbered"/>
    <dgm:cxn modelId="{776A8018-F6DF-4154-8C68-B3624A809292}" type="presParOf" srcId="{EE66E8D3-4D52-400D-98CF-61C29D002514}" destId="{4504C6F6-A179-4F84-A63F-60CA840527BD}" srcOrd="1" destOrd="0" presId="urn:microsoft.com/office/officeart/2016/7/layout/BasicLinearProcessNumbered"/>
    <dgm:cxn modelId="{40CE70A5-D678-4494-8392-476ADFF71F6A}" type="presParOf" srcId="{EE66E8D3-4D52-400D-98CF-61C29D002514}" destId="{5E7B110A-1340-4B52-AE95-39F1446648B7}" srcOrd="2" destOrd="0" presId="urn:microsoft.com/office/officeart/2016/7/layout/BasicLinearProcessNumbered"/>
    <dgm:cxn modelId="{75695086-5768-461F-9FE9-0B536EDC276F}" type="presParOf" srcId="{EE66E8D3-4D52-400D-98CF-61C29D002514}" destId="{DFA07E48-7DBA-4C0A-8666-D5758C52D6A8}" srcOrd="3" destOrd="0" presId="urn:microsoft.com/office/officeart/2016/7/layout/BasicLinearProcessNumbered"/>
    <dgm:cxn modelId="{900621EC-F70F-4105-876D-2AC272723A16}" type="presParOf" srcId="{1F321A61-46B6-4C70-8E9B-5A7666C01737}" destId="{951A84C7-2712-4D23-9238-EC108B2A7272}" srcOrd="3" destOrd="0" presId="urn:microsoft.com/office/officeart/2016/7/layout/BasicLinearProcessNumbered"/>
    <dgm:cxn modelId="{178486C3-0728-42BF-92C6-D63DFDEAD784}" type="presParOf" srcId="{1F321A61-46B6-4C70-8E9B-5A7666C01737}" destId="{4C90EE78-CCD8-46B7-8C41-6010351F0DDD}" srcOrd="4" destOrd="0" presId="urn:microsoft.com/office/officeart/2016/7/layout/BasicLinearProcessNumbered"/>
    <dgm:cxn modelId="{22BAD081-B5EC-46A5-BC1E-6817DBC4143A}" type="presParOf" srcId="{4C90EE78-CCD8-46B7-8C41-6010351F0DDD}" destId="{8F8AE7B6-D73A-445E-BC2C-437FBDC647BC}" srcOrd="0" destOrd="0" presId="urn:microsoft.com/office/officeart/2016/7/layout/BasicLinearProcessNumbered"/>
    <dgm:cxn modelId="{E5B6F53C-527E-470D-B188-F88ABBA7FA04}" type="presParOf" srcId="{4C90EE78-CCD8-46B7-8C41-6010351F0DDD}" destId="{940D3542-96D7-4629-9BEB-E3A97B4BF13D}" srcOrd="1" destOrd="0" presId="urn:microsoft.com/office/officeart/2016/7/layout/BasicLinearProcessNumbered"/>
    <dgm:cxn modelId="{E23BBCE0-1F60-4E92-A024-CF433CD415DE}" type="presParOf" srcId="{4C90EE78-CCD8-46B7-8C41-6010351F0DDD}" destId="{57DBAB65-EB5C-4055-8661-59E0A18F8AC3}" srcOrd="2" destOrd="0" presId="urn:microsoft.com/office/officeart/2016/7/layout/BasicLinearProcessNumbered"/>
    <dgm:cxn modelId="{DA0F3F8C-239F-4ABE-83F3-B894BBC481F7}" type="presParOf" srcId="{4C90EE78-CCD8-46B7-8C41-6010351F0DDD}" destId="{662E98CD-50A7-4D4A-BD36-CE504A0A748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C12C0-F24B-44FB-9ECE-8E3F64C14B3C}">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39F071-C884-4922-8D00-37DE9E70206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baseline="0"/>
            <a:t>Organisations can be conceptualised as a collection of individuals, groups and communities of practice, each pursuing their own objectives. </a:t>
          </a:r>
          <a:endParaRPr lang="en-US" sz="2900" kern="1200"/>
        </a:p>
      </dsp:txBody>
      <dsp:txXfrm>
        <a:off x="0" y="2703"/>
        <a:ext cx="6900512" cy="1843578"/>
      </dsp:txXfrm>
    </dsp:sp>
    <dsp:sp modelId="{A6305AAA-5AA7-4013-BF55-56697BAE3280}">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05841-7D28-4FA9-83B6-199A25DD0B3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When there is conflict of interest it is the power and influence of those involved that determine the outcome rather than logic and rational argument.</a:t>
          </a:r>
          <a:endParaRPr lang="en-US" sz="2900" kern="1200"/>
        </a:p>
      </dsp:txBody>
      <dsp:txXfrm>
        <a:off x="0" y="1846281"/>
        <a:ext cx="6900512" cy="1843578"/>
      </dsp:txXfrm>
    </dsp:sp>
    <dsp:sp modelId="{8E0CEDED-B015-4CA4-92F1-AD7EE3855669}">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FA03FB-F45F-4DAE-9468-D3CC6090E3B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Consequently, those responsible for managing change cannot afford to ignore issues of power and influence</a:t>
          </a:r>
          <a:endParaRPr lang="en-US" sz="2900" kern="1200" dirty="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443A8-0B53-415D-9591-D6AF0DC7528C}">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Coercive power – threat of negative consequences (including physical sanctions or force) should a compliance not be forthcoming</a:t>
          </a:r>
        </a:p>
      </dsp:txBody>
      <dsp:txXfrm>
        <a:off x="1748064" y="2975"/>
        <a:ext cx="3342605" cy="2005563"/>
      </dsp:txXfrm>
    </dsp:sp>
    <dsp:sp modelId="{ABC1B610-6706-480D-9A7C-0CDD330F6559}">
      <dsp:nvSpPr>
        <dsp:cNvPr id="0" name=""/>
        <dsp:cNvSpPr/>
      </dsp:nvSpPr>
      <dsp:spPr>
        <a:xfrm>
          <a:off x="5424930" y="2975"/>
          <a:ext cx="3342605" cy="20055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Remunerative power- the promise of material rewards as inducements to cooperate</a:t>
          </a:r>
        </a:p>
      </dsp:txBody>
      <dsp:txXfrm>
        <a:off x="5424930" y="2975"/>
        <a:ext cx="3342605" cy="2005563"/>
      </dsp:txXfrm>
    </dsp:sp>
    <dsp:sp modelId="{C0D27B5D-80B3-4AD4-8A4F-AB54FFEB6A6E}">
      <dsp:nvSpPr>
        <dsp:cNvPr id="0" name=""/>
        <dsp:cNvSpPr/>
      </dsp:nvSpPr>
      <dsp:spPr>
        <a:xfrm>
          <a:off x="1748064" y="2342799"/>
          <a:ext cx="3342605" cy="20055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Normative power – allocation and manipulation of symbolic rewards, such as status symbols</a:t>
          </a:r>
        </a:p>
      </dsp:txBody>
      <dsp:txXfrm>
        <a:off x="1748064" y="2342799"/>
        <a:ext cx="3342605" cy="2005563"/>
      </dsp:txXfrm>
    </dsp:sp>
    <dsp:sp modelId="{1DB6C44C-5803-42D7-8BC1-727488DB1A49}">
      <dsp:nvSpPr>
        <dsp:cNvPr id="0" name=""/>
        <dsp:cNvSpPr/>
      </dsp:nvSpPr>
      <dsp:spPr>
        <a:xfrm>
          <a:off x="5424930" y="2342799"/>
          <a:ext cx="3342605" cy="200556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Knowledge power – control of information</a:t>
          </a:r>
        </a:p>
      </dsp:txBody>
      <dsp:txXfrm>
        <a:off x="5424930" y="2342799"/>
        <a:ext cx="3342605" cy="20055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62C4-D427-438E-A10A-EBFA6BA1B75F}">
      <dsp:nvSpPr>
        <dsp:cNvPr id="0" name=""/>
        <dsp:cNvSpPr/>
      </dsp:nvSpPr>
      <dsp:spPr>
        <a:xfrm>
          <a:off x="119065" y="181051"/>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Are in position to deal with important problems (power and influence)</a:t>
          </a:r>
        </a:p>
      </dsp:txBody>
      <dsp:txXfrm>
        <a:off x="119065" y="181051"/>
        <a:ext cx="4433177" cy="1385367"/>
      </dsp:txXfrm>
    </dsp:sp>
    <dsp:sp modelId="{33F96187-000E-44EA-B6A6-D2E51A05F731}">
      <dsp:nvSpPr>
        <dsp:cNvPr id="0" name=""/>
        <dsp:cNvSpPr/>
      </dsp:nvSpPr>
      <dsp:spPr>
        <a:xfrm>
          <a:off x="43355" y="97284"/>
          <a:ext cx="751746" cy="1221952"/>
        </a:xfrm>
        <a:prstGeom prst="rect">
          <a:avLst/>
        </a:prstGeom>
        <a:blipFill rotWithShape="1">
          <a:blip xmlns:r="http://schemas.openxmlformats.org/officeDocument/2006/relationships" r:embed="rId1"/>
          <a:srcRect/>
          <a:stretch>
            <a:fillRect l="-86000" r="-8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6CF762-0FA4-4039-95F3-6E550C656143}">
      <dsp:nvSpPr>
        <dsp:cNvPr id="0" name=""/>
        <dsp:cNvSpPr/>
      </dsp:nvSpPr>
      <dsp:spPr>
        <a:xfrm>
          <a:off x="4887274" y="190983"/>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Have control over significant resources</a:t>
          </a:r>
        </a:p>
      </dsp:txBody>
      <dsp:txXfrm>
        <a:off x="4887274" y="190983"/>
        <a:ext cx="4433177" cy="1385367"/>
      </dsp:txXfrm>
    </dsp:sp>
    <dsp:sp modelId="{6D477B99-872C-4999-8930-D66BA0718246}">
      <dsp:nvSpPr>
        <dsp:cNvPr id="0" name=""/>
        <dsp:cNvSpPr/>
      </dsp:nvSpPr>
      <dsp:spPr>
        <a:xfrm>
          <a:off x="4797434" y="87353"/>
          <a:ext cx="780005" cy="1261678"/>
        </a:xfrm>
        <a:prstGeom prst="rect">
          <a:avLst/>
        </a:prstGeom>
        <a:blipFill rotWithShape="1">
          <a:blip xmlns:r="http://schemas.openxmlformats.org/officeDocument/2006/relationships" r:embed="rId2"/>
          <a:srcRect/>
          <a:stretch>
            <a:fillRect l="-21000" r="-2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37B189-8C7E-449F-9817-2106DADEFF4B}">
      <dsp:nvSpPr>
        <dsp:cNvPr id="0" name=""/>
        <dsp:cNvSpPr/>
      </dsp:nvSpPr>
      <dsp:spPr>
        <a:xfrm>
          <a:off x="139607" y="1852362"/>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Have the important skills valued by the organisation- not easily replaced</a:t>
          </a:r>
        </a:p>
      </dsp:txBody>
      <dsp:txXfrm>
        <a:off x="139607" y="1852362"/>
        <a:ext cx="4433177" cy="1385367"/>
      </dsp:txXfrm>
    </dsp:sp>
    <dsp:sp modelId="{D3BAD2F9-AA1B-4969-8FEE-84B9BADCDAD1}">
      <dsp:nvSpPr>
        <dsp:cNvPr id="0" name=""/>
        <dsp:cNvSpPr/>
      </dsp:nvSpPr>
      <dsp:spPr>
        <a:xfrm>
          <a:off x="68474" y="1734898"/>
          <a:ext cx="742591" cy="1289346"/>
        </a:xfrm>
        <a:prstGeom prst="rect">
          <a:avLst/>
        </a:prstGeom>
        <a:blipFill rotWithShape="1">
          <a:blip xmlns:r="http://schemas.openxmlformats.org/officeDocument/2006/relationships" r:embed="rId3"/>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EE4A93-1F36-4410-BE9D-E18F1DED208B}">
      <dsp:nvSpPr>
        <dsp:cNvPr id="0" name=""/>
        <dsp:cNvSpPr/>
      </dsp:nvSpPr>
      <dsp:spPr>
        <a:xfrm>
          <a:off x="4862154" y="1851340"/>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Are centrally connected – social capital</a:t>
          </a:r>
        </a:p>
      </dsp:txBody>
      <dsp:txXfrm>
        <a:off x="4862154" y="1851340"/>
        <a:ext cx="4433177" cy="1385367"/>
      </dsp:txXfrm>
    </dsp:sp>
    <dsp:sp modelId="{D62FA7E6-CD30-4BA5-97E1-0A6714BDDC30}">
      <dsp:nvSpPr>
        <dsp:cNvPr id="0" name=""/>
        <dsp:cNvSpPr/>
      </dsp:nvSpPr>
      <dsp:spPr>
        <a:xfrm>
          <a:off x="4817976" y="1735920"/>
          <a:ext cx="688683" cy="1285258"/>
        </a:xfrm>
        <a:prstGeom prst="rect">
          <a:avLst/>
        </a:prstGeom>
        <a:blipFill rotWithShape="1">
          <a:blip xmlns:r="http://schemas.openxmlformats.org/officeDocument/2006/relationships" r:embed="rId4"/>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2AC6D2-B7B5-4F74-8198-F65DC95A77E3}">
      <dsp:nvSpPr>
        <dsp:cNvPr id="0" name=""/>
        <dsp:cNvSpPr/>
      </dsp:nvSpPr>
      <dsp:spPr>
        <a:xfrm>
          <a:off x="2500524" y="3499085"/>
          <a:ext cx="4433177" cy="1385367"/>
        </a:xfrm>
        <a:prstGeom prst="rect">
          <a:avLst/>
        </a:prstGeom>
        <a:solidFill>
          <a:schemeClr val="lt1">
            <a:alpha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38356"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Have successfully used power in the past - established</a:t>
          </a:r>
        </a:p>
      </dsp:txBody>
      <dsp:txXfrm>
        <a:off x="2500524" y="3499085"/>
        <a:ext cx="4433177" cy="1385367"/>
      </dsp:txXfrm>
    </dsp:sp>
    <dsp:sp modelId="{4DE79C46-5FD3-46F0-B07D-4A57CD46E424}">
      <dsp:nvSpPr>
        <dsp:cNvPr id="0" name=""/>
        <dsp:cNvSpPr/>
      </dsp:nvSpPr>
      <dsp:spPr>
        <a:xfrm>
          <a:off x="2430104" y="3396277"/>
          <a:ext cx="741166" cy="1260035"/>
        </a:xfrm>
        <a:prstGeom prst="rect">
          <a:avLst/>
        </a:prstGeom>
        <a:blipFill rotWithShape="1">
          <a:blip xmlns:r="http://schemas.openxmlformats.org/officeDocument/2006/relationships" r:embed="rId5"/>
          <a:srcRect/>
          <a:stretch>
            <a:fillRect l="-55000" r="-5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1F30A-38D9-4B75-A372-532AFA9EE68F}">
      <dsp:nvSpPr>
        <dsp:cNvPr id="0" name=""/>
        <dsp:cNvSpPr/>
      </dsp:nvSpPr>
      <dsp:spPr>
        <a:xfrm>
          <a:off x="0" y="1869"/>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BFECF-4D4B-4F92-9112-67C2D4026254}">
      <dsp:nvSpPr>
        <dsp:cNvPr id="0" name=""/>
        <dsp:cNvSpPr/>
      </dsp:nvSpPr>
      <dsp:spPr>
        <a:xfrm>
          <a:off x="286661" y="215089"/>
          <a:ext cx="521203" cy="521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8EF9E3-B549-4255-835C-C5935A06890A}">
      <dsp:nvSpPr>
        <dsp:cNvPr id="0" name=""/>
        <dsp:cNvSpPr/>
      </dsp:nvSpPr>
      <dsp:spPr>
        <a:xfrm>
          <a:off x="1094526" y="1869"/>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a:t>Stakeholders are groups of people who have an interest in a business organisation</a:t>
          </a:r>
          <a:endParaRPr lang="en-US" sz="2200" kern="1200"/>
        </a:p>
      </dsp:txBody>
      <dsp:txXfrm>
        <a:off x="1094526" y="1869"/>
        <a:ext cx="9740595" cy="947641"/>
      </dsp:txXfrm>
    </dsp:sp>
    <dsp:sp modelId="{509A528C-DE8F-4C53-9408-0BE0A407D09E}">
      <dsp:nvSpPr>
        <dsp:cNvPr id="0" name=""/>
        <dsp:cNvSpPr/>
      </dsp:nvSpPr>
      <dsp:spPr>
        <a:xfrm>
          <a:off x="0" y="1186422"/>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69E27-0111-4AA5-8566-569BFC8403E2}">
      <dsp:nvSpPr>
        <dsp:cNvPr id="0" name=""/>
        <dsp:cNvSpPr/>
      </dsp:nvSpPr>
      <dsp:spPr>
        <a:xfrm>
          <a:off x="286661" y="1399641"/>
          <a:ext cx="521203" cy="521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387505-E973-47D1-8008-80A04FCD22EC}">
      <dsp:nvSpPr>
        <dsp:cNvPr id="0" name=""/>
        <dsp:cNvSpPr/>
      </dsp:nvSpPr>
      <dsp:spPr>
        <a:xfrm>
          <a:off x="1094526" y="1186422"/>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a:t>They can be seen as being either external (E)to the organisation, or internal (I)</a:t>
          </a:r>
          <a:endParaRPr lang="en-US" sz="2200" kern="1200"/>
        </a:p>
      </dsp:txBody>
      <dsp:txXfrm>
        <a:off x="1094526" y="1186422"/>
        <a:ext cx="9740595" cy="947641"/>
      </dsp:txXfrm>
    </dsp:sp>
    <dsp:sp modelId="{E4BA2BB0-C6FB-4BD8-AE19-99054544326E}">
      <dsp:nvSpPr>
        <dsp:cNvPr id="0" name=""/>
        <dsp:cNvSpPr/>
      </dsp:nvSpPr>
      <dsp:spPr>
        <a:xfrm>
          <a:off x="0" y="2370974"/>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C1595-CE04-419A-A06E-9F234FC5094C}">
      <dsp:nvSpPr>
        <dsp:cNvPr id="0" name=""/>
        <dsp:cNvSpPr/>
      </dsp:nvSpPr>
      <dsp:spPr>
        <a:xfrm>
          <a:off x="286661" y="2584194"/>
          <a:ext cx="521203" cy="521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EE174E-90B8-429A-9BAC-1726B7267CCA}">
      <dsp:nvSpPr>
        <dsp:cNvPr id="0" name=""/>
        <dsp:cNvSpPr/>
      </dsp:nvSpPr>
      <dsp:spPr>
        <a:xfrm>
          <a:off x="1094526" y="2370974"/>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a:t>But some may be both!</a:t>
          </a:r>
          <a:endParaRPr lang="en-US" sz="2200" kern="1200"/>
        </a:p>
      </dsp:txBody>
      <dsp:txXfrm>
        <a:off x="1094526" y="2370974"/>
        <a:ext cx="9740595" cy="947641"/>
      </dsp:txXfrm>
    </dsp:sp>
    <dsp:sp modelId="{B5DD27E2-4ABD-4F98-AE66-B9B6EA0FD150}">
      <dsp:nvSpPr>
        <dsp:cNvPr id="0" name=""/>
        <dsp:cNvSpPr/>
      </dsp:nvSpPr>
      <dsp:spPr>
        <a:xfrm>
          <a:off x="0" y="3555527"/>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B77D73-BD86-4A72-8158-9A15BFE477AE}">
      <dsp:nvSpPr>
        <dsp:cNvPr id="0" name=""/>
        <dsp:cNvSpPr/>
      </dsp:nvSpPr>
      <dsp:spPr>
        <a:xfrm>
          <a:off x="286661" y="3768746"/>
          <a:ext cx="521203" cy="5212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2A9124-3251-4172-8C73-0658DF14301B}">
      <dsp:nvSpPr>
        <dsp:cNvPr id="0" name=""/>
        <dsp:cNvSpPr/>
      </dsp:nvSpPr>
      <dsp:spPr>
        <a:xfrm>
          <a:off x="1094526" y="3555527"/>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b="1" kern="1200"/>
            <a:t>Internal stakeholders are those who are  ‘members’ of the business organisation</a:t>
          </a:r>
          <a:endParaRPr lang="en-US" sz="2200" kern="1200"/>
        </a:p>
      </dsp:txBody>
      <dsp:txXfrm>
        <a:off x="1094526" y="3555527"/>
        <a:ext cx="9740595" cy="9476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4976C-04AF-4A1E-8121-3636D3F59743}">
      <dsp:nvSpPr>
        <dsp:cNvPr id="0" name=""/>
        <dsp:cNvSpPr/>
      </dsp:nvSpPr>
      <dsp:spPr>
        <a:xfrm>
          <a:off x="0" y="0"/>
          <a:ext cx="3381375" cy="373379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1155700">
            <a:lnSpc>
              <a:spcPct val="90000"/>
            </a:lnSpc>
            <a:spcBef>
              <a:spcPct val="0"/>
            </a:spcBef>
            <a:spcAft>
              <a:spcPct val="35000"/>
            </a:spcAft>
            <a:buNone/>
          </a:pPr>
          <a:r>
            <a:rPr lang="en-GB" sz="2600" kern="1200"/>
            <a:t>Examine the role and impact of politics and power in organisations</a:t>
          </a:r>
          <a:endParaRPr lang="en-US" sz="2600" kern="1200"/>
        </a:p>
      </dsp:txBody>
      <dsp:txXfrm>
        <a:off x="0" y="1418843"/>
        <a:ext cx="3381375" cy="2240279"/>
      </dsp:txXfrm>
    </dsp:sp>
    <dsp:sp modelId="{003DB0E6-3E25-4B6F-9806-46B82E14F52C}">
      <dsp:nvSpPr>
        <dsp:cNvPr id="0" name=""/>
        <dsp:cNvSpPr/>
      </dsp:nvSpPr>
      <dsp:spPr>
        <a:xfrm>
          <a:off x="1130617" y="373379"/>
          <a:ext cx="1120139" cy="112013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94658" y="537420"/>
        <a:ext cx="792057" cy="792057"/>
      </dsp:txXfrm>
    </dsp:sp>
    <dsp:sp modelId="{0F5C0A86-2745-4874-8858-227AA19DDDED}">
      <dsp:nvSpPr>
        <dsp:cNvPr id="0" name=""/>
        <dsp:cNvSpPr/>
      </dsp:nvSpPr>
      <dsp:spPr>
        <a:xfrm>
          <a:off x="0" y="3733727"/>
          <a:ext cx="338137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C4416B-BFE0-4968-BA21-DCE565429C64}">
      <dsp:nvSpPr>
        <dsp:cNvPr id="0" name=""/>
        <dsp:cNvSpPr/>
      </dsp:nvSpPr>
      <dsp:spPr>
        <a:xfrm>
          <a:off x="3719512" y="0"/>
          <a:ext cx="3381375" cy="3733799"/>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1155700">
            <a:lnSpc>
              <a:spcPct val="90000"/>
            </a:lnSpc>
            <a:spcBef>
              <a:spcPct val="0"/>
            </a:spcBef>
            <a:spcAft>
              <a:spcPct val="35000"/>
            </a:spcAft>
            <a:buNone/>
          </a:pPr>
          <a:r>
            <a:rPr lang="en-GB" sz="2600" kern="1200"/>
            <a:t>Evaluate Planned and Emergent Change</a:t>
          </a:r>
          <a:endParaRPr lang="en-US" sz="2600" kern="1200"/>
        </a:p>
      </dsp:txBody>
      <dsp:txXfrm>
        <a:off x="3719512" y="1418843"/>
        <a:ext cx="3381375" cy="2240279"/>
      </dsp:txXfrm>
    </dsp:sp>
    <dsp:sp modelId="{4504C6F6-A179-4F84-A63F-60CA840527BD}">
      <dsp:nvSpPr>
        <dsp:cNvPr id="0" name=""/>
        <dsp:cNvSpPr/>
      </dsp:nvSpPr>
      <dsp:spPr>
        <a:xfrm>
          <a:off x="4850130" y="373379"/>
          <a:ext cx="1120139" cy="1120139"/>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4171" y="537420"/>
        <a:ext cx="792057" cy="792057"/>
      </dsp:txXfrm>
    </dsp:sp>
    <dsp:sp modelId="{5E7B110A-1340-4B52-AE95-39F1446648B7}">
      <dsp:nvSpPr>
        <dsp:cNvPr id="0" name=""/>
        <dsp:cNvSpPr/>
      </dsp:nvSpPr>
      <dsp:spPr>
        <a:xfrm>
          <a:off x="3719512" y="3733727"/>
          <a:ext cx="338137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8AE7B6-D73A-445E-BC2C-437FBDC647BC}">
      <dsp:nvSpPr>
        <dsp:cNvPr id="0" name=""/>
        <dsp:cNvSpPr/>
      </dsp:nvSpPr>
      <dsp:spPr>
        <a:xfrm>
          <a:off x="7439025" y="0"/>
          <a:ext cx="3381375" cy="373379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625" tIns="330200" rIns="263625" bIns="330200" numCol="1" spcCol="1270" anchor="t" anchorCtr="0">
          <a:noAutofit/>
        </a:bodyPr>
        <a:lstStyle/>
        <a:p>
          <a:pPr marL="0" lvl="0" indent="0" algn="l" defTabSz="1155700">
            <a:lnSpc>
              <a:spcPct val="90000"/>
            </a:lnSpc>
            <a:spcBef>
              <a:spcPct val="0"/>
            </a:spcBef>
            <a:spcAft>
              <a:spcPct val="35000"/>
            </a:spcAft>
            <a:buNone/>
          </a:pPr>
          <a:r>
            <a:rPr lang="en-GB" sz="2600" kern="1200"/>
            <a:t>Examine patterns of change</a:t>
          </a:r>
          <a:endParaRPr lang="en-US" sz="2600" kern="1200"/>
        </a:p>
      </dsp:txBody>
      <dsp:txXfrm>
        <a:off x="7439025" y="1418843"/>
        <a:ext cx="3381375" cy="2240279"/>
      </dsp:txXfrm>
    </dsp:sp>
    <dsp:sp modelId="{940D3542-96D7-4629-9BEB-E3A97B4BF13D}">
      <dsp:nvSpPr>
        <dsp:cNvPr id="0" name=""/>
        <dsp:cNvSpPr/>
      </dsp:nvSpPr>
      <dsp:spPr>
        <a:xfrm>
          <a:off x="8569642" y="373379"/>
          <a:ext cx="1120139" cy="1120139"/>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330" tIns="12700" rIns="873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33683" y="537420"/>
        <a:ext cx="792057" cy="792057"/>
      </dsp:txXfrm>
    </dsp:sp>
    <dsp:sp modelId="{57DBAB65-EB5C-4055-8661-59E0A18F8AC3}">
      <dsp:nvSpPr>
        <dsp:cNvPr id="0" name=""/>
        <dsp:cNvSpPr/>
      </dsp:nvSpPr>
      <dsp:spPr>
        <a:xfrm>
          <a:off x="7439025" y="3733727"/>
          <a:ext cx="338137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4500" cy="501650"/>
          </a:xfrm>
          <a:prstGeom prst="rect">
            <a:avLst/>
          </a:prstGeom>
        </p:spPr>
        <p:txBody>
          <a:bodyPr vert="horz" lIns="91440" tIns="45720" rIns="91440" bIns="45720" rtlCol="0"/>
          <a:lstStyle>
            <a:lvl1pPr algn="r">
              <a:defRPr sz="1200"/>
            </a:lvl1pPr>
          </a:lstStyle>
          <a:p>
            <a:fld id="{A1553DD2-6FF7-452D-917B-378216DA4DAF}" type="datetimeFigureOut">
              <a:rPr lang="en-GB" smtClean="0"/>
              <a:t>08/03/2023</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2825"/>
            <a:ext cx="5510213" cy="39449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8650"/>
            <a:ext cx="2984500" cy="501650"/>
          </a:xfrm>
          <a:prstGeom prst="rect">
            <a:avLst/>
          </a:prstGeom>
        </p:spPr>
        <p:txBody>
          <a:bodyPr vert="horz" lIns="91440" tIns="45720" rIns="91440" bIns="45720" rtlCol="0" anchor="b"/>
          <a:lstStyle>
            <a:lvl1pPr algn="r">
              <a:defRPr sz="1200"/>
            </a:lvl1pPr>
          </a:lstStyle>
          <a:p>
            <a:fld id="{8836CFB8-E52E-4890-8505-2CE77E7D45D6}" type="slidenum">
              <a:rPr lang="en-GB" smtClean="0"/>
              <a:t>‹#›</a:t>
            </a:fld>
            <a:endParaRPr lang="en-GB"/>
          </a:p>
        </p:txBody>
      </p:sp>
    </p:spTree>
    <p:extLst>
      <p:ext uri="{BB962C8B-B14F-4D97-AF65-F5344CB8AC3E}">
        <p14:creationId xmlns:p14="http://schemas.microsoft.com/office/powerpoint/2010/main" val="2455344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a:t>
            </a:fld>
            <a:endParaRPr lang="en-GB"/>
          </a:p>
        </p:txBody>
      </p:sp>
    </p:spTree>
    <p:extLst>
      <p:ext uri="{BB962C8B-B14F-4D97-AF65-F5344CB8AC3E}">
        <p14:creationId xmlns:p14="http://schemas.microsoft.com/office/powerpoint/2010/main" val="741894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3</a:t>
            </a:fld>
            <a:endParaRPr lang="en-GB"/>
          </a:p>
        </p:txBody>
      </p:sp>
    </p:spTree>
    <p:extLst>
      <p:ext uri="{BB962C8B-B14F-4D97-AF65-F5344CB8AC3E}">
        <p14:creationId xmlns:p14="http://schemas.microsoft.com/office/powerpoint/2010/main" val="1422689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implications for manager </a:t>
            </a:r>
            <a:r>
              <a:rPr lang="en-GB" sz="1200" dirty="0"/>
              <a:t>In order to manage change successfully change managers need to be alert important stakeholders and their disposition either resistance or supporters for change</a:t>
            </a:r>
          </a:p>
          <a:p>
            <a:endParaRPr lang="en-GB" dirty="0"/>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4</a:t>
            </a:fld>
            <a:endParaRPr lang="en-GB"/>
          </a:p>
        </p:txBody>
      </p:sp>
    </p:spTree>
    <p:extLst>
      <p:ext uri="{BB962C8B-B14F-4D97-AF65-F5344CB8AC3E}">
        <p14:creationId xmlns:p14="http://schemas.microsoft.com/office/powerpoint/2010/main" val="3271124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5</a:t>
            </a:fld>
            <a:endParaRPr lang="en-GB"/>
          </a:p>
        </p:txBody>
      </p:sp>
    </p:spTree>
    <p:extLst>
      <p:ext uri="{BB962C8B-B14F-4D97-AF65-F5344CB8AC3E}">
        <p14:creationId xmlns:p14="http://schemas.microsoft.com/office/powerpoint/2010/main" val="3632283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Politics – exercising the power</a:t>
            </a:r>
          </a:p>
          <a:p>
            <a:r>
              <a:rPr lang="en-GB" sz="1200" dirty="0"/>
              <a:t>Legitimate use of politics – by those entitles to in the interest of the organisation</a:t>
            </a:r>
          </a:p>
          <a:p>
            <a:r>
              <a:rPr lang="en-GB" sz="1200" dirty="0"/>
              <a:t>Illegitimate use – pursuit of personal interest</a:t>
            </a:r>
          </a:p>
          <a:p>
            <a:endParaRPr lang="en-GB" dirty="0"/>
          </a:p>
        </p:txBody>
      </p:sp>
      <p:sp>
        <p:nvSpPr>
          <p:cNvPr id="4" name="Slide Number Placeholder 3"/>
          <p:cNvSpPr>
            <a:spLocks noGrp="1"/>
          </p:cNvSpPr>
          <p:nvPr>
            <p:ph type="sldNum" sz="quarter" idx="5"/>
          </p:nvPr>
        </p:nvSpPr>
        <p:spPr/>
        <p:txBody>
          <a:bodyPr/>
          <a:lstStyle/>
          <a:p>
            <a:fld id="{8836CFB8-E52E-4890-8505-2CE77E7D45D6}" type="slidenum">
              <a:rPr lang="en-GB" smtClean="0"/>
              <a:t>6</a:t>
            </a:fld>
            <a:endParaRPr lang="en-GB"/>
          </a:p>
        </p:txBody>
      </p:sp>
    </p:spTree>
    <p:extLst>
      <p:ext uri="{BB962C8B-B14F-4D97-AF65-F5344CB8AC3E}">
        <p14:creationId xmlns:p14="http://schemas.microsoft.com/office/powerpoint/2010/main" val="1700925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7</a:t>
            </a:fld>
            <a:endParaRPr lang="en-GB"/>
          </a:p>
        </p:txBody>
      </p:sp>
    </p:spTree>
    <p:extLst>
      <p:ext uri="{BB962C8B-B14F-4D97-AF65-F5344CB8AC3E}">
        <p14:creationId xmlns:p14="http://schemas.microsoft.com/office/powerpoint/2010/main" val="608036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Brief reminder of what a stakeholder is – anyone with a vested interest in the </a:t>
            </a:r>
            <a:r>
              <a:rPr lang="en-US" dirty="0" err="1"/>
              <a:t>organisation</a:t>
            </a:r>
            <a:r>
              <a:rPr lang="en-US" dirty="0"/>
              <a:t>.</a:t>
            </a:r>
          </a:p>
        </p:txBody>
      </p:sp>
      <p:sp>
        <p:nvSpPr>
          <p:cNvPr id="4" name="Slide Number Placeholder 3"/>
          <p:cNvSpPr>
            <a:spLocks noGrp="1"/>
          </p:cNvSpPr>
          <p:nvPr>
            <p:ph type="sldNum" sz="quarter" idx="5"/>
          </p:nvPr>
        </p:nvSpPr>
        <p:spPr/>
        <p:txBody>
          <a:bodyPr/>
          <a:lstStyle/>
          <a:p>
            <a:fld id="{8836CFB8-E52E-4890-8505-2CE77E7D45D6}" type="slidenum">
              <a:rPr lang="en-GB" smtClean="0"/>
              <a:t>10</a:t>
            </a:fld>
            <a:endParaRPr lang="en-GB"/>
          </a:p>
        </p:txBody>
      </p:sp>
    </p:spTree>
    <p:extLst>
      <p:ext uri="{BB962C8B-B14F-4D97-AF65-F5344CB8AC3E}">
        <p14:creationId xmlns:p14="http://schemas.microsoft.com/office/powerpoint/2010/main" val="2030292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Mendelow's</a:t>
            </a:r>
            <a:r>
              <a:rPr lang="en-GB" sz="1200" b="0" i="0" kern="1200" dirty="0">
                <a:solidFill>
                  <a:schemeClr val="tx1"/>
                </a:solidFill>
                <a:effectLst/>
                <a:latin typeface="+mn-lt"/>
                <a:ea typeface="+mn-ea"/>
                <a:cs typeface="+mn-cs"/>
              </a:rPr>
              <a:t> Matrix was </a:t>
            </a:r>
            <a:r>
              <a:rPr lang="en-GB" sz="1200" b="1" i="0" kern="1200" dirty="0">
                <a:solidFill>
                  <a:schemeClr val="tx1"/>
                </a:solidFill>
                <a:effectLst/>
                <a:latin typeface="+mn-lt"/>
                <a:ea typeface="+mn-ea"/>
                <a:cs typeface="+mn-cs"/>
              </a:rPr>
              <a:t>created in 1991 to analyse individual stakeholders by measuring their interest and power</a:t>
            </a:r>
            <a:r>
              <a:rPr lang="en-GB" sz="1200" b="0" i="0" kern="1200" dirty="0">
                <a:solidFill>
                  <a:schemeClr val="tx1"/>
                </a:solidFill>
                <a:effectLst/>
                <a:latin typeface="+mn-lt"/>
                <a:ea typeface="+mn-ea"/>
                <a:cs typeface="+mn-cs"/>
              </a:rPr>
              <a:t>. This information can then be used to determine their potential level of impact on a big business decision.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when we think about Power this is </a:t>
            </a:r>
            <a:r>
              <a:rPr lang="en-GB" sz="1200" b="1" i="0" kern="1200" dirty="0">
                <a:solidFill>
                  <a:schemeClr val="tx1"/>
                </a:solidFill>
                <a:effectLst/>
                <a:latin typeface="+mn-lt"/>
                <a:ea typeface="+mn-ea"/>
                <a:cs typeface="+mn-cs"/>
              </a:rPr>
              <a:t>the stakeholder's ability to influence objectives (how much they can)</a:t>
            </a:r>
            <a:r>
              <a:rPr lang="en-GB" sz="1200" b="0" i="0" kern="1200" dirty="0">
                <a:solidFill>
                  <a:schemeClr val="tx1"/>
                </a:solidFill>
                <a:effectLst/>
                <a:latin typeface="+mn-lt"/>
                <a:ea typeface="+mn-ea"/>
                <a:cs typeface="+mn-cs"/>
              </a:rPr>
              <a:t>, while interest is the stakeholder's willingness (how much they care).</a:t>
            </a:r>
          </a:p>
          <a:p>
            <a:endParaRPr lang="en-US" dirty="0"/>
          </a:p>
          <a:p>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12</a:t>
            </a:fld>
            <a:endParaRPr lang="en-GB"/>
          </a:p>
        </p:txBody>
      </p:sp>
    </p:spTree>
    <p:extLst>
      <p:ext uri="{BB962C8B-B14F-4D97-AF65-F5344CB8AC3E}">
        <p14:creationId xmlns:p14="http://schemas.microsoft.com/office/powerpoint/2010/main" val="1820449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Key players: These stakeholders have high power and high interest. This might be </a:t>
            </a:r>
            <a:r>
              <a:rPr lang="en-GB" sz="1200" b="1" i="0" kern="1200" dirty="0">
                <a:solidFill>
                  <a:schemeClr val="tx1"/>
                </a:solidFill>
                <a:effectLst/>
                <a:latin typeface="+mn-lt"/>
                <a:ea typeface="+mn-ea"/>
                <a:cs typeface="+mn-cs"/>
              </a:rPr>
              <a:t>upper management, directors, major investors or partners</a:t>
            </a:r>
            <a:r>
              <a:rPr lang="en-GB" sz="1200" b="0" i="0" kern="1200" dirty="0">
                <a:solidFill>
                  <a:schemeClr val="tx1"/>
                </a:solidFill>
                <a:effectLst/>
                <a:latin typeface="+mn-lt"/>
                <a:ea typeface="+mn-ea"/>
                <a:cs typeface="+mn-cs"/>
              </a:rPr>
              <a:t>. They will demand the highest priority in terms of communication and involvement in decision-making. Keep satisfied: These stakeholders have high power but low interest.</a:t>
            </a: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13</a:t>
            </a:fld>
            <a:endParaRPr lang="en-GB"/>
          </a:p>
        </p:txBody>
      </p:sp>
    </p:spTree>
    <p:extLst>
      <p:ext uri="{BB962C8B-B14F-4D97-AF65-F5344CB8AC3E}">
        <p14:creationId xmlns:p14="http://schemas.microsoft.com/office/powerpoint/2010/main" val="891887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8836CFB8-E52E-4890-8505-2CE77E7D45D6}" type="slidenum">
              <a:rPr lang="en-GB" smtClean="0"/>
              <a:t>14</a:t>
            </a:fld>
            <a:endParaRPr lang="en-GB"/>
          </a:p>
        </p:txBody>
      </p:sp>
    </p:spTree>
    <p:extLst>
      <p:ext uri="{BB962C8B-B14F-4D97-AF65-F5344CB8AC3E}">
        <p14:creationId xmlns:p14="http://schemas.microsoft.com/office/powerpoint/2010/main" val="39770190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8836CFB8-E52E-4890-8505-2CE77E7D45D6}" type="slidenum">
              <a:rPr lang="en-GB" smtClean="0"/>
              <a:t>15</a:t>
            </a:fld>
            <a:endParaRPr lang="en-GB"/>
          </a:p>
        </p:txBody>
      </p:sp>
    </p:spTree>
    <p:extLst>
      <p:ext uri="{BB962C8B-B14F-4D97-AF65-F5344CB8AC3E}">
        <p14:creationId xmlns:p14="http://schemas.microsoft.com/office/powerpoint/2010/main" val="1569463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16</a:t>
            </a:fld>
            <a:endParaRPr lang="en-GB"/>
          </a:p>
        </p:txBody>
      </p:sp>
    </p:spTree>
    <p:extLst>
      <p:ext uri="{BB962C8B-B14F-4D97-AF65-F5344CB8AC3E}">
        <p14:creationId xmlns:p14="http://schemas.microsoft.com/office/powerpoint/2010/main" val="3656444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8836CFB8-E52E-4890-8505-2CE77E7D45D6}" type="slidenum">
              <a:rPr lang="en-GB" smtClean="0"/>
              <a:t>17</a:t>
            </a:fld>
            <a:endParaRPr lang="en-GB"/>
          </a:p>
        </p:txBody>
      </p:sp>
    </p:spTree>
    <p:extLst>
      <p:ext uri="{BB962C8B-B14F-4D97-AF65-F5344CB8AC3E}">
        <p14:creationId xmlns:p14="http://schemas.microsoft.com/office/powerpoint/2010/main" val="38557823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515620" lvl="0" indent="-342900">
              <a:lnSpc>
                <a:spcPct val="98000"/>
              </a:lnSpc>
              <a:spcBef>
                <a:spcPts val="2340"/>
              </a:spcBef>
              <a:spcAft>
                <a:spcPts val="0"/>
              </a:spcAft>
              <a:buSzPts val="2000"/>
              <a:buFont typeface="Arial" panose="020B0604020202020204" pitchFamily="34" charset="0"/>
              <a:buChar char="•"/>
              <a:tabLst>
                <a:tab pos="756285" algn="l"/>
                <a:tab pos="756920" algn="l"/>
              </a:tabLst>
            </a:pPr>
            <a:r>
              <a:rPr lang="en-GB" sz="1200" b="1" dirty="0">
                <a:effectLst/>
                <a:latin typeface="Arial" panose="020B0604020202020204" pitchFamily="34" charset="0"/>
                <a:ea typeface="Arial" panose="020B0604020202020204" pitchFamily="34" charset="0"/>
                <a:cs typeface="Calibri" panose="020F0502020204030204" pitchFamily="34" charset="0"/>
              </a:rPr>
              <a:t>Decision-making: </a:t>
            </a:r>
            <a:r>
              <a:rPr lang="en-GB" sz="1200" dirty="0">
                <a:effectLst/>
                <a:latin typeface="Arial" panose="020B0604020202020204" pitchFamily="34" charset="0"/>
                <a:ea typeface="Arial" panose="020B0604020202020204" pitchFamily="34" charset="0"/>
                <a:cs typeface="Calibri" panose="020F0502020204030204" pitchFamily="34" charset="0"/>
              </a:rPr>
              <a:t>this includes intuition and vision, the ability to</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gather</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and utilise</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information,</a:t>
            </a:r>
            <a:r>
              <a:rPr lang="en-GB" sz="1200" spc="-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understanding</a:t>
            </a:r>
            <a:r>
              <a:rPr lang="en-GB" sz="1200" spc="-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the</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practical</a:t>
            </a:r>
            <a:r>
              <a:rPr lang="en-GB" sz="1200" spc="-2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and political</a:t>
            </a:r>
            <a:r>
              <a:rPr lang="en-GB" sz="1200" spc="-5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consequences of decisions, the ability to overcome resistance, the</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skill to understand and synthesise conflicting views and to be able to</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empathise</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with</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different</a:t>
            </a:r>
            <a:r>
              <a:rPr lang="en-GB" sz="1200" spc="-3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groups.</a:t>
            </a:r>
            <a:endParaRPr lang="en-GB" sz="1200" dirty="0">
              <a:effectLst/>
              <a:latin typeface="Calibri" panose="020F0502020204030204" pitchFamily="34" charset="0"/>
              <a:ea typeface="Arial" panose="020B0604020202020204" pitchFamily="34" charset="0"/>
            </a:endParaRPr>
          </a:p>
          <a:p>
            <a:pPr marL="342900" marR="925195" lvl="0" indent="-342900">
              <a:lnSpc>
                <a:spcPct val="98000"/>
              </a:lnSpc>
              <a:spcBef>
                <a:spcPts val="500"/>
              </a:spcBef>
              <a:spcAft>
                <a:spcPts val="0"/>
              </a:spcAft>
              <a:buSzPts val="2000"/>
              <a:buFont typeface="Arial" panose="020B0604020202020204" pitchFamily="34" charset="0"/>
              <a:buChar char="•"/>
              <a:tabLst>
                <a:tab pos="756285" algn="l"/>
                <a:tab pos="756920" algn="l"/>
              </a:tabLst>
            </a:pPr>
            <a:r>
              <a:rPr lang="en-GB" sz="1200" b="1" dirty="0">
                <a:effectLst/>
                <a:latin typeface="Arial" panose="020B0604020202020204" pitchFamily="34" charset="0"/>
                <a:ea typeface="Arial" panose="020B0604020202020204" pitchFamily="34" charset="0"/>
                <a:cs typeface="Calibri" panose="020F0502020204030204" pitchFamily="34" charset="0"/>
              </a:rPr>
              <a:t>Coalition-building:</a:t>
            </a:r>
            <a:r>
              <a:rPr lang="en-GB" sz="1200" b="1" spc="-5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this</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comprises</a:t>
            </a:r>
            <a:r>
              <a:rPr lang="en-GB" sz="1200" spc="-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the</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skills</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necessary</a:t>
            </a:r>
            <a:r>
              <a:rPr lang="en-GB" sz="1200" spc="-3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to</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gain</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the</a:t>
            </a:r>
            <a:r>
              <a:rPr lang="en-GB" sz="1200" spc="-5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support and resources necessary to implement decisions. These</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include checking the feasibility of ideas, gaining supporters,</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bargaining with other stakeholders and presenting new ideas and</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concepts</a:t>
            </a:r>
            <a:r>
              <a:rPr lang="en-GB" sz="1200" spc="-5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in</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a</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way</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that</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wins</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support.</a:t>
            </a:r>
            <a:endParaRPr lang="en-GB" sz="1200" dirty="0">
              <a:effectLst/>
              <a:latin typeface="Calibri" panose="020F0502020204030204" pitchFamily="34" charset="0"/>
              <a:ea typeface="Arial" panose="020B0604020202020204" pitchFamily="34" charset="0"/>
            </a:endParaRPr>
          </a:p>
          <a:p>
            <a:pPr marL="342900" marR="1243965" lvl="0" indent="-342900">
              <a:lnSpc>
                <a:spcPct val="98000"/>
              </a:lnSpc>
              <a:spcBef>
                <a:spcPts val="495"/>
              </a:spcBef>
              <a:spcAft>
                <a:spcPts val="0"/>
              </a:spcAft>
              <a:buSzPts val="2000"/>
              <a:buFont typeface="Arial" panose="020B0604020202020204" pitchFamily="34" charset="0"/>
              <a:buChar char="•"/>
              <a:tabLst>
                <a:tab pos="756285" algn="l"/>
                <a:tab pos="756920" algn="l"/>
              </a:tabLst>
            </a:pPr>
            <a:r>
              <a:rPr lang="en-GB" sz="1200" b="1" dirty="0">
                <a:effectLst/>
                <a:latin typeface="Arial" panose="020B0604020202020204" pitchFamily="34" charset="0"/>
                <a:ea typeface="Arial" panose="020B0604020202020204" pitchFamily="34" charset="0"/>
                <a:cs typeface="Calibri" panose="020F0502020204030204" pitchFamily="34" charset="0"/>
              </a:rPr>
              <a:t>Achieving action:</a:t>
            </a:r>
            <a:r>
              <a:rPr lang="en-GB" sz="1200" b="1" spc="-3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this</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includes</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handling</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opposition,</a:t>
            </a:r>
            <a:r>
              <a:rPr lang="en-GB" sz="1200" spc="-3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motivating</a:t>
            </a:r>
            <a:r>
              <a:rPr lang="en-GB" sz="1200" spc="-54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people,</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providing</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support</a:t>
            </a:r>
            <a:r>
              <a:rPr lang="en-GB" sz="1200" spc="-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and</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building</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self-esteem.</a:t>
            </a:r>
            <a:endParaRPr lang="en-GB" sz="1200" dirty="0">
              <a:effectLst/>
              <a:latin typeface="Calibri" panose="020F0502020204030204" pitchFamily="34" charset="0"/>
              <a:ea typeface="Arial" panose="020B0604020202020204" pitchFamily="34" charset="0"/>
            </a:endParaRPr>
          </a:p>
          <a:p>
            <a:pPr marL="342900" marR="866140" lvl="0" indent="-342900">
              <a:lnSpc>
                <a:spcPct val="98000"/>
              </a:lnSpc>
              <a:spcBef>
                <a:spcPts val="485"/>
              </a:spcBef>
              <a:spcAft>
                <a:spcPts val="0"/>
              </a:spcAft>
              <a:buSzPts val="2000"/>
              <a:buFont typeface="Arial" panose="020B0604020202020204" pitchFamily="34" charset="0"/>
              <a:buChar char="•"/>
              <a:tabLst>
                <a:tab pos="756285" algn="l"/>
                <a:tab pos="756920" algn="l"/>
              </a:tabLst>
            </a:pPr>
            <a:r>
              <a:rPr lang="en-GB" sz="1200" b="1" dirty="0">
                <a:effectLst/>
                <a:latin typeface="Arial" panose="020B0604020202020204" pitchFamily="34" charset="0"/>
                <a:ea typeface="Arial" panose="020B0604020202020204" pitchFamily="34" charset="0"/>
                <a:cs typeface="Calibri" panose="020F0502020204030204" pitchFamily="34" charset="0"/>
              </a:rPr>
              <a:t>Maintaining momentum and effort: </a:t>
            </a:r>
            <a:r>
              <a:rPr lang="en-GB" sz="1200" dirty="0">
                <a:effectLst/>
                <a:latin typeface="Arial" panose="020B0604020202020204" pitchFamily="34" charset="0"/>
                <a:ea typeface="Arial" panose="020B0604020202020204" pitchFamily="34" charset="0"/>
                <a:cs typeface="Calibri" panose="020F0502020204030204" pitchFamily="34" charset="0"/>
              </a:rPr>
              <a:t>this involves team-building,</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generating</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ownership,</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sharing</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information</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and</a:t>
            </a:r>
            <a:r>
              <a:rPr lang="en-GB" sz="1200" spc="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problems,</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providing</a:t>
            </a:r>
            <a:r>
              <a:rPr lang="en-GB" sz="1200" spc="-5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feedback,</a:t>
            </a:r>
            <a:r>
              <a:rPr lang="en-GB" sz="1200" spc="-4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trusting</a:t>
            </a:r>
            <a:r>
              <a:rPr lang="en-GB" sz="1200" spc="-4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people</a:t>
            </a:r>
            <a:r>
              <a:rPr lang="en-GB" sz="1200" spc="-1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and</a:t>
            </a:r>
            <a:r>
              <a:rPr lang="en-GB" sz="1200" spc="-10"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energising</a:t>
            </a:r>
            <a:r>
              <a:rPr lang="en-GB" sz="1200" spc="-25" dirty="0">
                <a:effectLst/>
                <a:latin typeface="Arial" panose="020B0604020202020204" pitchFamily="34" charset="0"/>
                <a:ea typeface="Arial" panose="020B0604020202020204" pitchFamily="34" charset="0"/>
                <a:cs typeface="Calibri" panose="020F0502020204030204" pitchFamily="34" charset="0"/>
              </a:rPr>
              <a:t> </a:t>
            </a:r>
            <a:r>
              <a:rPr lang="en-GB" sz="1200" dirty="0">
                <a:effectLst/>
                <a:latin typeface="Arial" panose="020B0604020202020204" pitchFamily="34" charset="0"/>
                <a:ea typeface="Arial" panose="020B0604020202020204" pitchFamily="34" charset="0"/>
                <a:cs typeface="Calibri" panose="020F0502020204030204" pitchFamily="34" charset="0"/>
              </a:rPr>
              <a:t>staff.</a:t>
            </a:r>
            <a:endParaRPr lang="en-GB" sz="1200" dirty="0">
              <a:effectLst/>
              <a:latin typeface="Calibri" panose="020F050202020403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19</a:t>
            </a:fld>
            <a:endParaRPr lang="en-GB"/>
          </a:p>
        </p:txBody>
      </p:sp>
    </p:spTree>
    <p:extLst>
      <p:ext uri="{BB962C8B-B14F-4D97-AF65-F5344CB8AC3E}">
        <p14:creationId xmlns:p14="http://schemas.microsoft.com/office/powerpoint/2010/main" val="1395911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tab pos="1471613" algn="l"/>
                <a:tab pos="1473200" algn="l"/>
              </a:tabLst>
            </a:pPr>
            <a:r>
              <a:rPr kumimoji="0" lang="en-GB" altLang="en-US" sz="12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Environmental assessment </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organisations, at all levels, need to develop the ability to collect and utilise information about their external and internal environments.</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2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Leading change </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this requires the creation of a positive climate for change, the identification of future directions and the linking together of action by people at all levels in the organisation.</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2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Linking strategic and operational change </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this is a two-way process of ensuring that intentional strategic decisions lead to operational changes and that emergent operational changes influence strategic decisions.</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2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Human resources as assets and liabilities </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just as the pool of knowledge, skills and attitudes possessed by an organisation is crucial to its success, it can also be a threat to the organisation’s success if the combination is inappropriate or managed poorly.</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2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Coherence of purpose </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this concerns the need to ensure that the decisions and actions that flow from the above four factors complement and reinforce each other.</a:t>
            </a:r>
            <a:endParaRPr kumimoji="0" lang="en-GB" altLang="en-US" sz="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1471613" algn="l"/>
                <a:tab pos="1473200" algn="l"/>
              </a:tabLst>
            </a:pP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Pettigrew and </a:t>
            </a:r>
            <a:r>
              <a:rPr kumimoji="0" lang="en-GB"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rPr>
              <a:t>Whipp</a:t>
            </a:r>
            <a:r>
              <a:rPr kumimoji="0" lang="en-GB"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rPr>
              <a:t> (1993)</a:t>
            </a:r>
            <a:endParaRPr kumimoji="0" lang="en-GB" altLang="en-US" sz="1400" b="0" i="0" u="none" strike="noStrike" cap="none" normalizeH="0" baseline="0" dirty="0">
              <a:ln>
                <a:noFill/>
              </a:ln>
              <a:solidFill>
                <a:schemeClr val="tx1"/>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21</a:t>
            </a:fld>
            <a:endParaRPr lang="en-GB"/>
          </a:p>
        </p:txBody>
      </p:sp>
    </p:spTree>
    <p:extLst>
      <p:ext uri="{BB962C8B-B14F-4D97-AF65-F5344CB8AC3E}">
        <p14:creationId xmlns:p14="http://schemas.microsoft.com/office/powerpoint/2010/main" val="39986794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 all organisations are operating in a constantly changing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Too much emphasis on politics and culture?</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Dismisses idea of stages, but still talks in terms of transition:</a:t>
            </a:r>
            <a:endParaRPr lang="en-US" dirty="0"/>
          </a:p>
          <a:p>
            <a:pPr lvl="0"/>
            <a:r>
              <a:rPr lang="en-GB" dirty="0"/>
              <a:t>‘Scratch any account of creating and managing change and the idea that change is a three-stage process which necessarily begins with a process of unfreezing will not be far below the surface.’</a:t>
            </a:r>
            <a:endParaRPr lang="en-US" dirty="0"/>
          </a:p>
          <a:p>
            <a:pPr lvl="0"/>
            <a:r>
              <a:rPr lang="en-GB" dirty="0"/>
              <a:t>(Hendry, 1996, in Coram and Burnes, 2001)</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1143000" marR="1496060" lvl="2" indent="-228600">
              <a:lnSpc>
                <a:spcPct val="90000"/>
              </a:lnSpc>
              <a:spcBef>
                <a:spcPts val="425"/>
              </a:spcBef>
              <a:spcAft>
                <a:spcPts val="0"/>
              </a:spcAft>
              <a:buFont typeface="Arial" panose="020B0604020202020204" pitchFamily="34" charset="0"/>
              <a:buChar char="•"/>
              <a:tabLst>
                <a:tab pos="4042410" algn="l"/>
                <a:tab pos="4043045" algn="l"/>
              </a:tabLst>
            </a:pPr>
            <a:r>
              <a:rPr lang="en-US" dirty="0">
                <a:effectLst/>
              </a:rPr>
              <a:t>Its messiness can offend the </a:t>
            </a:r>
            <a:r>
              <a:rPr lang="en-US" dirty="0" err="1">
                <a:effectLst/>
              </a:rPr>
              <a:t>organisational</a:t>
            </a:r>
            <a:r>
              <a:rPr lang="en-US" dirty="0">
                <a:effectLst/>
              </a:rPr>
              <a:t> sense of order</a:t>
            </a:r>
            <a:r>
              <a:rPr lang="en-US" spc="-600" dirty="0">
                <a:effectLst/>
              </a:rPr>
              <a:t> </a:t>
            </a:r>
            <a:r>
              <a:rPr lang="en-US" dirty="0">
                <a:effectLst/>
              </a:rPr>
              <a:t>(redundancies of effort,</a:t>
            </a:r>
            <a:r>
              <a:rPr lang="en-US" spc="5" dirty="0">
                <a:effectLst/>
              </a:rPr>
              <a:t> </a:t>
            </a:r>
            <a:r>
              <a:rPr lang="en-US" dirty="0">
                <a:effectLst/>
              </a:rPr>
              <a:t>inefficiencies)</a:t>
            </a:r>
          </a:p>
          <a:p>
            <a:pPr marL="1143000" marR="905510" lvl="2" indent="-228600">
              <a:lnSpc>
                <a:spcPct val="90000"/>
              </a:lnSpc>
              <a:spcBef>
                <a:spcPts val="565"/>
              </a:spcBef>
              <a:spcAft>
                <a:spcPts val="0"/>
              </a:spcAft>
              <a:buFont typeface="Arial" panose="020B0604020202020204" pitchFamily="34" charset="0"/>
              <a:buChar char="•"/>
              <a:tabLst>
                <a:tab pos="4043045" algn="l"/>
              </a:tabLst>
            </a:pPr>
            <a:r>
              <a:rPr lang="en-US" dirty="0">
                <a:effectLst/>
              </a:rPr>
              <a:t>It requires a letting go of beliefs of</a:t>
            </a:r>
            <a:r>
              <a:rPr lang="en-US" spc="-600" dirty="0">
                <a:effectLst/>
              </a:rPr>
              <a:t> </a:t>
            </a:r>
            <a:r>
              <a:rPr lang="en-US" dirty="0">
                <a:effectLst/>
              </a:rPr>
              <a:t>managerial omnipotence, agency</a:t>
            </a:r>
            <a:r>
              <a:rPr lang="en-US" spc="5" dirty="0">
                <a:effectLst/>
              </a:rPr>
              <a:t> </a:t>
            </a:r>
            <a:r>
              <a:rPr lang="en-US" dirty="0">
                <a:effectLst/>
              </a:rPr>
              <a:t>and control</a:t>
            </a:r>
          </a:p>
          <a:p>
            <a:pPr marL="1143000" lvl="2" indent="-228600">
              <a:lnSpc>
                <a:spcPct val="90000"/>
              </a:lnSpc>
              <a:spcBef>
                <a:spcPts val="555"/>
              </a:spcBef>
              <a:spcAft>
                <a:spcPts val="0"/>
              </a:spcAft>
              <a:buFont typeface="Arial" panose="020B0604020202020204" pitchFamily="34" charset="0"/>
              <a:buChar char="•"/>
              <a:tabLst>
                <a:tab pos="4043045" algn="l"/>
              </a:tabLst>
            </a:pPr>
            <a:r>
              <a:rPr lang="en-US" dirty="0">
                <a:effectLst/>
              </a:rPr>
              <a:t>Its</a:t>
            </a:r>
            <a:r>
              <a:rPr lang="en-US" spc="-5" dirty="0">
                <a:effectLst/>
              </a:rPr>
              <a:t> </a:t>
            </a:r>
            <a:r>
              <a:rPr lang="en-US" dirty="0">
                <a:effectLst/>
              </a:rPr>
              <a:t>iterative</a:t>
            </a:r>
            <a:r>
              <a:rPr lang="en-US" spc="5" dirty="0">
                <a:effectLst/>
              </a:rPr>
              <a:t> </a:t>
            </a:r>
            <a:r>
              <a:rPr lang="en-US" dirty="0">
                <a:effectLst/>
              </a:rPr>
              <a:t>nature does not</a:t>
            </a:r>
            <a:r>
              <a:rPr lang="en-US" spc="15" dirty="0">
                <a:effectLst/>
              </a:rPr>
              <a:t> </a:t>
            </a:r>
            <a:r>
              <a:rPr lang="en-US" dirty="0">
                <a:effectLst/>
              </a:rPr>
              <a:t>fit</a:t>
            </a:r>
            <a:r>
              <a:rPr lang="en-US" spc="-10" dirty="0">
                <a:effectLst/>
              </a:rPr>
              <a:t> </a:t>
            </a:r>
            <a:r>
              <a:rPr lang="en-US" dirty="0">
                <a:effectLst/>
              </a:rPr>
              <a:t>well</a:t>
            </a:r>
            <a:r>
              <a:rPr lang="en-US" dirty="0"/>
              <a:t> </a:t>
            </a:r>
            <a:r>
              <a:rPr lang="en-US" dirty="0">
                <a:effectLst/>
              </a:rPr>
              <a:t>with</a:t>
            </a:r>
            <a:r>
              <a:rPr lang="en-US" spc="-15" dirty="0">
                <a:effectLst/>
              </a:rPr>
              <a:t> </a:t>
            </a:r>
            <a:r>
              <a:rPr lang="en-US" dirty="0">
                <a:effectLst/>
              </a:rPr>
              <a:t>linear</a:t>
            </a:r>
            <a:r>
              <a:rPr lang="en-US" spc="-10" dirty="0">
                <a:effectLst/>
              </a:rPr>
              <a:t> </a:t>
            </a:r>
            <a:r>
              <a:rPr lang="en-US" dirty="0">
                <a:effectLst/>
              </a:rPr>
              <a:t>stories of</a:t>
            </a:r>
            <a:r>
              <a:rPr lang="en-US" spc="-10" dirty="0">
                <a:effectLst/>
              </a:rPr>
              <a:t> </a:t>
            </a:r>
            <a:r>
              <a:rPr lang="en-US" dirty="0">
                <a:effectLst/>
              </a:rPr>
              <a:t>progress</a:t>
            </a:r>
          </a:p>
          <a:p>
            <a:pPr marL="1143000" marR="1046480" lvl="2" indent="-228600">
              <a:lnSpc>
                <a:spcPct val="90000"/>
              </a:lnSpc>
              <a:spcBef>
                <a:spcPts val="640"/>
              </a:spcBef>
              <a:spcAft>
                <a:spcPts val="0"/>
              </a:spcAft>
              <a:buFont typeface="Arial" panose="020B0604020202020204" pitchFamily="34" charset="0"/>
              <a:buChar char="•"/>
              <a:tabLst>
                <a:tab pos="4042410" algn="l"/>
                <a:tab pos="4043045" algn="l"/>
              </a:tabLst>
            </a:pPr>
            <a:r>
              <a:rPr lang="en-US" dirty="0">
                <a:effectLst/>
              </a:rPr>
              <a:t>It is by definition unpredictable in</a:t>
            </a:r>
            <a:r>
              <a:rPr lang="en-US" spc="-605" dirty="0">
                <a:effectLst/>
              </a:rPr>
              <a:t> </a:t>
            </a:r>
            <a:r>
              <a:rPr lang="en-US" dirty="0">
                <a:effectLst/>
              </a:rPr>
              <a:t>its</a:t>
            </a:r>
            <a:r>
              <a:rPr lang="en-US" spc="-10" dirty="0">
                <a:effectLst/>
              </a:rPr>
              <a:t> </a:t>
            </a:r>
            <a:r>
              <a:rPr lang="en-US" dirty="0">
                <a:effectLst/>
              </a:rPr>
              <a:t>effects</a:t>
            </a:r>
          </a:p>
          <a:p>
            <a:pPr marL="1143000" marR="732155" lvl="2" indent="-228600">
              <a:lnSpc>
                <a:spcPct val="90000"/>
              </a:lnSpc>
              <a:spcBef>
                <a:spcPts val="545"/>
              </a:spcBef>
              <a:spcAft>
                <a:spcPts val="0"/>
              </a:spcAft>
              <a:buFont typeface="Arial" panose="020B0604020202020204" pitchFamily="34" charset="0"/>
              <a:buChar char="•"/>
              <a:tabLst>
                <a:tab pos="4042410" algn="l"/>
                <a:tab pos="4043045" algn="l"/>
              </a:tabLst>
            </a:pPr>
            <a:r>
              <a:rPr lang="en-US" dirty="0">
                <a:effectLst/>
              </a:rPr>
              <a:t>It upsets existing and established</a:t>
            </a:r>
            <a:r>
              <a:rPr lang="en-US" spc="5" dirty="0">
                <a:effectLst/>
              </a:rPr>
              <a:t> </a:t>
            </a:r>
            <a:r>
              <a:rPr lang="en-US" dirty="0">
                <a:effectLst/>
              </a:rPr>
              <a:t>relationship</a:t>
            </a:r>
            <a:r>
              <a:rPr lang="en-US" spc="-35" dirty="0">
                <a:effectLst/>
              </a:rPr>
              <a:t> </a:t>
            </a:r>
            <a:r>
              <a:rPr lang="en-US" dirty="0">
                <a:effectLst/>
              </a:rPr>
              <a:t>patterns</a:t>
            </a:r>
            <a:r>
              <a:rPr lang="en-US" spc="-20" dirty="0">
                <a:effectLst/>
              </a:rPr>
              <a:t> </a:t>
            </a:r>
            <a:r>
              <a:rPr lang="en-US" dirty="0">
                <a:effectLst/>
              </a:rPr>
              <a:t>(power bases)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23</a:t>
            </a:fld>
            <a:endParaRPr lang="en-GB"/>
          </a:p>
        </p:txBody>
      </p:sp>
    </p:spTree>
    <p:extLst>
      <p:ext uri="{BB962C8B-B14F-4D97-AF65-F5344CB8AC3E}">
        <p14:creationId xmlns:p14="http://schemas.microsoft.com/office/powerpoint/2010/main" val="2313595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836CFB8-E52E-4890-8505-2CE77E7D45D6}" type="slidenum">
              <a:rPr lang="en-GB" smtClean="0"/>
              <a:t>24</a:t>
            </a:fld>
            <a:endParaRPr lang="en-GB"/>
          </a:p>
        </p:txBody>
      </p:sp>
    </p:spTree>
    <p:extLst>
      <p:ext uri="{BB962C8B-B14F-4D97-AF65-F5344CB8AC3E}">
        <p14:creationId xmlns:p14="http://schemas.microsoft.com/office/powerpoint/2010/main" val="17310510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key theorists related to change management is Kotter.  </a:t>
            </a:r>
            <a:r>
              <a:rPr lang="en-US" dirty="0" err="1"/>
              <a:t>Kotters</a:t>
            </a:r>
            <a:r>
              <a:rPr lang="en-US" dirty="0"/>
              <a:t> work links closely to the Myers Briggs </a:t>
            </a:r>
          </a:p>
        </p:txBody>
      </p:sp>
      <p:sp>
        <p:nvSpPr>
          <p:cNvPr id="4" name="Slide Number Placeholder 3"/>
          <p:cNvSpPr>
            <a:spLocks noGrp="1"/>
          </p:cNvSpPr>
          <p:nvPr>
            <p:ph type="sldNum" sz="quarter" idx="5"/>
          </p:nvPr>
        </p:nvSpPr>
        <p:spPr/>
        <p:txBody>
          <a:bodyPr/>
          <a:lstStyle/>
          <a:p>
            <a:fld id="{8836CFB8-E52E-4890-8505-2CE77E7D45D6}" type="slidenum">
              <a:rPr lang="en-GB" smtClean="0"/>
              <a:t>25</a:t>
            </a:fld>
            <a:endParaRPr lang="en-GB"/>
          </a:p>
        </p:txBody>
      </p:sp>
    </p:spTree>
    <p:extLst>
      <p:ext uri="{BB962C8B-B14F-4D97-AF65-F5344CB8AC3E}">
        <p14:creationId xmlns:p14="http://schemas.microsoft.com/office/powerpoint/2010/main" val="1656733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04F76-CB49-4ADF-82B7-FA1D8E6E08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825B97-2261-421E-937B-67946121CF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5263CB-A901-4B73-8DD2-9035A473FA4C}"/>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5" name="Footer Placeholder 4">
            <a:extLst>
              <a:ext uri="{FF2B5EF4-FFF2-40B4-BE49-F238E27FC236}">
                <a16:creationId xmlns:a16="http://schemas.microsoft.com/office/drawing/2014/main" id="{60508025-51BB-4DC7-B34F-645B556EC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2EAE67-7954-4296-B73B-DE93E04882B3}"/>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670728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CFDF-FB6F-4E79-97BA-D069B61D4B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AA285B-46A1-4215-9FE9-8FE310F9B6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50A0CB-5ECC-493E-BE89-404FC360664D}"/>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5" name="Footer Placeholder 4">
            <a:extLst>
              <a:ext uri="{FF2B5EF4-FFF2-40B4-BE49-F238E27FC236}">
                <a16:creationId xmlns:a16="http://schemas.microsoft.com/office/drawing/2014/main" id="{1E528E78-95BC-441A-AB7B-51932A6A61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CB8DC-E478-4DE5-A5B5-BE0CFC7DD876}"/>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572485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9BA0-6C5B-4C2C-9C0E-21D1AD38EC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4B0A62-0BCC-4961-8489-8795573835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509B2-1A7B-403D-9917-86D76E07D82B}"/>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5" name="Footer Placeholder 4">
            <a:extLst>
              <a:ext uri="{FF2B5EF4-FFF2-40B4-BE49-F238E27FC236}">
                <a16:creationId xmlns:a16="http://schemas.microsoft.com/office/drawing/2014/main" id="{F1AA41B2-B5CB-492C-A015-887C405FE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A2A72-3671-4138-9BB6-0CA3B566EC9B}"/>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279126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13D72-9AFD-49AA-A7F0-13171A79E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BF33AC-36C6-4C36-BF44-81024569AC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1BCB88-B73A-4FC2-9EB7-7E58BD56D6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46FB82-5DB3-4DD3-BA9F-49B2AEB0374F}"/>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6" name="Footer Placeholder 5">
            <a:extLst>
              <a:ext uri="{FF2B5EF4-FFF2-40B4-BE49-F238E27FC236}">
                <a16:creationId xmlns:a16="http://schemas.microsoft.com/office/drawing/2014/main" id="{37711186-EE99-41C2-9A5F-336C9B7E97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80FD78-2A2A-4810-AA02-92478242D0B3}"/>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930357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98798-F4AB-4909-BFC7-DF29A290C8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8A3815-C83E-484C-B7F3-2C110228B5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791F6-572F-4A25-89AD-C8BDCB930A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61B4AD-3311-4961-A435-B5C64E3697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DB5206-DDA6-440B-8999-AC2357D2C6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E55E22-621F-4693-A723-04E344F509D1}"/>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8" name="Footer Placeholder 7">
            <a:extLst>
              <a:ext uri="{FF2B5EF4-FFF2-40B4-BE49-F238E27FC236}">
                <a16:creationId xmlns:a16="http://schemas.microsoft.com/office/drawing/2014/main" id="{D3FC50AD-8879-4638-8BD9-B8A893C9E7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C5F715-1282-4C41-B0B6-C63232700128}"/>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92825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B353-1C53-4A6B-8DE5-4FB746734C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5F9008-6B65-4350-9FCF-824CCFDD5E88}"/>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4" name="Footer Placeholder 3">
            <a:extLst>
              <a:ext uri="{FF2B5EF4-FFF2-40B4-BE49-F238E27FC236}">
                <a16:creationId xmlns:a16="http://schemas.microsoft.com/office/drawing/2014/main" id="{55378AD5-579F-4508-A78B-1A53643F28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562CEA-10DE-47D5-9B3D-76CFD069B8AD}"/>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364641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3308B-DB91-4BDB-9513-E3478775C83A}"/>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3" name="Footer Placeholder 2">
            <a:extLst>
              <a:ext uri="{FF2B5EF4-FFF2-40B4-BE49-F238E27FC236}">
                <a16:creationId xmlns:a16="http://schemas.microsoft.com/office/drawing/2014/main" id="{EF5CDAB1-A929-4A45-BFBE-95EBE7C0F0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FDAA42-35F5-495E-AED8-D9869B5B4CF2}"/>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822017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1CB4-EACD-4303-868D-84EBD40F3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1F5499-4915-463D-B5D0-591DF02A5D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65EA3C-23B9-4346-8419-4A3FDEB7D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5E4A1F-4212-4132-AD10-2DAF1E18C128}"/>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6" name="Footer Placeholder 5">
            <a:extLst>
              <a:ext uri="{FF2B5EF4-FFF2-40B4-BE49-F238E27FC236}">
                <a16:creationId xmlns:a16="http://schemas.microsoft.com/office/drawing/2014/main" id="{806B9035-C3C3-4754-91E6-77F11764ED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1DF8DA-06CF-4E8C-A76F-5306BC9CD091}"/>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1646644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F588-8633-4C17-A06F-DC1A6AD6C9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5BD73D-4A4B-4D0F-A6F2-125F5D6F13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3F937A-6110-4DAD-B4BB-D27FBD4088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484E2B-0745-47F4-B289-15F083E11706}"/>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6" name="Footer Placeholder 5">
            <a:extLst>
              <a:ext uri="{FF2B5EF4-FFF2-40B4-BE49-F238E27FC236}">
                <a16:creationId xmlns:a16="http://schemas.microsoft.com/office/drawing/2014/main" id="{847CA2FC-E3C1-4EC3-BB24-0B840E14E1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8263F-D3D1-490F-8A17-809800F36611}"/>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2290961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66FB5-2418-4DF9-BF2E-83940A0EB2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E3E8E3-483C-4E03-989F-5116AE356C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36F26-B477-4241-B69A-CF39E6C5925F}"/>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5" name="Footer Placeholder 4">
            <a:extLst>
              <a:ext uri="{FF2B5EF4-FFF2-40B4-BE49-F238E27FC236}">
                <a16:creationId xmlns:a16="http://schemas.microsoft.com/office/drawing/2014/main" id="{F17D6847-CA53-4BE5-9A21-4D70E0F7B3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FA913-4217-44DD-8FD8-8BEAFA27489E}"/>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535910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003B8C-872C-4EC5-865C-80422D0682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AA770B-60F9-4CC8-AEE3-7BC147AB6D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5B8987-56D3-4286-9800-BBDDE6D9253C}"/>
              </a:ext>
            </a:extLst>
          </p:cNvPr>
          <p:cNvSpPr>
            <a:spLocks noGrp="1"/>
          </p:cNvSpPr>
          <p:nvPr>
            <p:ph type="dt" sz="half" idx="10"/>
          </p:nvPr>
        </p:nvSpPr>
        <p:spPr/>
        <p:txBody>
          <a:bodyPr/>
          <a:lstStyle/>
          <a:p>
            <a:fld id="{CD8E93E3-8273-4EF6-93D4-AEECBF1F4D75}" type="datetimeFigureOut">
              <a:rPr lang="en-GB" smtClean="0"/>
              <a:t>08/03/2023</a:t>
            </a:fld>
            <a:endParaRPr lang="en-GB"/>
          </a:p>
        </p:txBody>
      </p:sp>
      <p:sp>
        <p:nvSpPr>
          <p:cNvPr id="5" name="Footer Placeholder 4">
            <a:extLst>
              <a:ext uri="{FF2B5EF4-FFF2-40B4-BE49-F238E27FC236}">
                <a16:creationId xmlns:a16="http://schemas.microsoft.com/office/drawing/2014/main" id="{3E0FF9FD-DA5F-4070-9EB3-A3521E0317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455ACE-91F3-4685-9E5D-609699E3CD25}"/>
              </a:ext>
            </a:extLst>
          </p:cNvPr>
          <p:cNvSpPr>
            <a:spLocks noGrp="1"/>
          </p:cNvSpPr>
          <p:nvPr>
            <p:ph type="sldNum" sz="quarter" idx="12"/>
          </p:nvPr>
        </p:nvSpPr>
        <p:spPr/>
        <p:txBody>
          <a:bodyPr/>
          <a:lstStyle/>
          <a:p>
            <a:fld id="{A92B58F4-A3A4-4345-8CDD-93170163BA9C}" type="slidenum">
              <a:rPr lang="en-GB" smtClean="0"/>
              <a:t>‹#›</a:t>
            </a:fld>
            <a:endParaRPr lang="en-GB"/>
          </a:p>
        </p:txBody>
      </p:sp>
    </p:spTree>
    <p:extLst>
      <p:ext uri="{BB962C8B-B14F-4D97-AF65-F5344CB8AC3E}">
        <p14:creationId xmlns:p14="http://schemas.microsoft.com/office/powerpoint/2010/main" val="3444520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5EE549-C5A7-475D-9C23-C4D33C1AE1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3DB09E-418C-4A19-97DB-91C1496DB5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F0AA06-9B7F-4698-BE7C-316D9C26A2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E93E3-8273-4EF6-93D4-AEECBF1F4D75}" type="datetimeFigureOut">
              <a:rPr lang="en-GB" smtClean="0"/>
              <a:t>08/03/2023</a:t>
            </a:fld>
            <a:endParaRPr lang="en-GB"/>
          </a:p>
        </p:txBody>
      </p:sp>
      <p:sp>
        <p:nvSpPr>
          <p:cNvPr id="5" name="Footer Placeholder 4">
            <a:extLst>
              <a:ext uri="{FF2B5EF4-FFF2-40B4-BE49-F238E27FC236}">
                <a16:creationId xmlns:a16="http://schemas.microsoft.com/office/drawing/2014/main" id="{6220E658-43E7-4D78-AB8D-9D1D07C4EE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F8EA64-6469-4942-A689-3F7BE3427C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2B58F4-A3A4-4345-8CDD-93170163BA9C}" type="slidenum">
              <a:rPr lang="en-GB" smtClean="0"/>
              <a:t>‹#›</a:t>
            </a:fld>
            <a:endParaRPr lang="en-GB"/>
          </a:p>
        </p:txBody>
      </p:sp>
    </p:spTree>
    <p:extLst>
      <p:ext uri="{BB962C8B-B14F-4D97-AF65-F5344CB8AC3E}">
        <p14:creationId xmlns:p14="http://schemas.microsoft.com/office/powerpoint/2010/main" val="2593015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server network panel with lights and cables">
            <a:extLst>
              <a:ext uri="{FF2B5EF4-FFF2-40B4-BE49-F238E27FC236}">
                <a16:creationId xmlns:a16="http://schemas.microsoft.com/office/drawing/2014/main" id="{DCFF7096-2C68-343E-A1EF-9EC1F5A4026B}"/>
              </a:ext>
            </a:extLst>
          </p:cNvPr>
          <p:cNvPicPr>
            <a:picLocks noChangeAspect="1"/>
          </p:cNvPicPr>
          <p:nvPr/>
        </p:nvPicPr>
        <p:blipFill rotWithShape="1">
          <a:blip r:embed="rId2">
            <a:alphaModFix amt="50000"/>
          </a:blip>
          <a:srcRect t="2524" b="13207"/>
          <a:stretch/>
        </p:blipFill>
        <p:spPr>
          <a:xfrm>
            <a:off x="20" y="1"/>
            <a:ext cx="12191980" cy="6857999"/>
          </a:xfrm>
          <a:prstGeom prst="rect">
            <a:avLst/>
          </a:prstGeom>
        </p:spPr>
      </p:pic>
      <p:sp>
        <p:nvSpPr>
          <p:cNvPr id="2" name="Title 1">
            <a:extLst>
              <a:ext uri="{FF2B5EF4-FFF2-40B4-BE49-F238E27FC236}">
                <a16:creationId xmlns:a16="http://schemas.microsoft.com/office/drawing/2014/main" id="{97FF2E87-F83D-4E3E-AEC8-81925BA33776}"/>
              </a:ext>
            </a:extLst>
          </p:cNvPr>
          <p:cNvSpPr>
            <a:spLocks noGrp="1"/>
          </p:cNvSpPr>
          <p:nvPr>
            <p:ph type="ctrTitle"/>
          </p:nvPr>
        </p:nvSpPr>
        <p:spPr>
          <a:xfrm>
            <a:off x="1524000" y="1122362"/>
            <a:ext cx="9144000" cy="2900518"/>
          </a:xfrm>
        </p:spPr>
        <p:txBody>
          <a:bodyPr>
            <a:normAutofit/>
          </a:bodyPr>
          <a:lstStyle/>
          <a:p>
            <a:r>
              <a:rPr lang="en-GB" b="1" dirty="0">
                <a:solidFill>
                  <a:srgbClr val="FFFFFF"/>
                </a:solidFill>
              </a:rPr>
              <a:t>Change Management Module</a:t>
            </a:r>
          </a:p>
        </p:txBody>
      </p:sp>
      <p:sp>
        <p:nvSpPr>
          <p:cNvPr id="3" name="Subtitle 2">
            <a:extLst>
              <a:ext uri="{FF2B5EF4-FFF2-40B4-BE49-F238E27FC236}">
                <a16:creationId xmlns:a16="http://schemas.microsoft.com/office/drawing/2014/main" id="{608CCBBB-4D35-4550-AF72-4FFFFF69C2D2}"/>
              </a:ext>
            </a:extLst>
          </p:cNvPr>
          <p:cNvSpPr>
            <a:spLocks noGrp="1"/>
          </p:cNvSpPr>
          <p:nvPr>
            <p:ph type="subTitle" idx="1"/>
          </p:nvPr>
        </p:nvSpPr>
        <p:spPr>
          <a:xfrm>
            <a:off x="1524000" y="4159404"/>
            <a:ext cx="9144000" cy="1098395"/>
          </a:xfrm>
        </p:spPr>
        <p:txBody>
          <a:bodyPr>
            <a:normAutofit/>
          </a:bodyPr>
          <a:lstStyle/>
          <a:p>
            <a:r>
              <a:rPr lang="en-GB" sz="1700" b="1" dirty="0">
                <a:solidFill>
                  <a:srgbClr val="FFFFFF"/>
                </a:solidFill>
              </a:rPr>
              <a:t>Power &amp; Politics</a:t>
            </a:r>
          </a:p>
          <a:p>
            <a:r>
              <a:rPr lang="en-GB" sz="1700" b="1" dirty="0">
                <a:solidFill>
                  <a:srgbClr val="FFFFFF"/>
                </a:solidFill>
              </a:rPr>
              <a:t>Types of Change</a:t>
            </a:r>
          </a:p>
          <a:p>
            <a:r>
              <a:rPr lang="en-GB" sz="1700" b="1" dirty="0">
                <a:solidFill>
                  <a:srgbClr val="FFFFFF"/>
                </a:solidFill>
              </a:rPr>
              <a:t>Patterns of Change</a:t>
            </a:r>
          </a:p>
        </p:txBody>
      </p:sp>
    </p:spTree>
    <p:extLst>
      <p:ext uri="{BB962C8B-B14F-4D97-AF65-F5344CB8AC3E}">
        <p14:creationId xmlns:p14="http://schemas.microsoft.com/office/powerpoint/2010/main" val="37834854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4AA5F-D2A6-49B2-BA15-2174F6A36913}"/>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Todays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D840396-20DB-47B4-9057-655B17471797}"/>
              </a:ext>
            </a:extLst>
          </p:cNvPr>
          <p:cNvSpPr>
            <a:spLocks noGrp="1"/>
          </p:cNvSpPr>
          <p:nvPr>
            <p:ph idx="1"/>
          </p:nvPr>
        </p:nvSpPr>
        <p:spPr>
          <a:xfrm>
            <a:off x="4447308" y="591344"/>
            <a:ext cx="6906491" cy="5585619"/>
          </a:xfrm>
        </p:spPr>
        <p:txBody>
          <a:bodyPr anchor="ctr">
            <a:normAutofit/>
          </a:bodyPr>
          <a:lstStyle/>
          <a:p>
            <a:r>
              <a:rPr lang="en-GB" dirty="0"/>
              <a:t>Evaluate Planned and Emergent Change</a:t>
            </a:r>
          </a:p>
          <a:p>
            <a:r>
              <a:rPr lang="en-GB" dirty="0"/>
              <a:t>Examine Patterns of Change </a:t>
            </a:r>
          </a:p>
          <a:p>
            <a:r>
              <a:rPr lang="en-GB" dirty="0"/>
              <a:t>Examine the role and impact of politics and Power in organisations</a:t>
            </a:r>
          </a:p>
          <a:p>
            <a:endParaRPr lang="en-GB" dirty="0"/>
          </a:p>
        </p:txBody>
      </p:sp>
    </p:spTree>
    <p:extLst>
      <p:ext uri="{BB962C8B-B14F-4D97-AF65-F5344CB8AC3E}">
        <p14:creationId xmlns:p14="http://schemas.microsoft.com/office/powerpoint/2010/main" val="1349827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5CCB8-AB0E-438B-8EFC-99E5D38DE80D}"/>
              </a:ext>
            </a:extLst>
          </p:cNvPr>
          <p:cNvSpPr>
            <a:spLocks noGrp="1"/>
          </p:cNvSpPr>
          <p:nvPr>
            <p:ph type="title"/>
          </p:nvPr>
        </p:nvSpPr>
        <p:spPr>
          <a:xfrm>
            <a:off x="640080" y="325369"/>
            <a:ext cx="4368602" cy="1956841"/>
          </a:xfrm>
        </p:spPr>
        <p:txBody>
          <a:bodyPr anchor="b">
            <a:normAutofit/>
          </a:bodyPr>
          <a:lstStyle/>
          <a:p>
            <a:r>
              <a:rPr lang="en-GB" sz="5400" dirty="0"/>
              <a:t>Assignment Case study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2">
            <a:extLst>
              <a:ext uri="{FF2B5EF4-FFF2-40B4-BE49-F238E27FC236}">
                <a16:creationId xmlns:a16="http://schemas.microsoft.com/office/drawing/2014/main" id="{2FB3532E-B97D-48BE-8723-BA6F7C34E80C}"/>
              </a:ext>
            </a:extLst>
          </p:cNvPr>
          <p:cNvSpPr>
            <a:spLocks noGrp="1"/>
          </p:cNvSpPr>
          <p:nvPr>
            <p:ph idx="1"/>
          </p:nvPr>
        </p:nvSpPr>
        <p:spPr>
          <a:xfrm>
            <a:off x="640080" y="2872899"/>
            <a:ext cx="4243589" cy="3320668"/>
          </a:xfrm>
        </p:spPr>
        <p:txBody>
          <a:bodyPr>
            <a:normAutofit/>
          </a:bodyPr>
          <a:lstStyle/>
          <a:p>
            <a:r>
              <a:rPr lang="en-GB" sz="2200" dirty="0"/>
              <a:t>Consider relevance of material covered each week to your case study</a:t>
            </a:r>
          </a:p>
          <a:p>
            <a:r>
              <a:rPr lang="en-GB" sz="2200" dirty="0"/>
              <a:t>Look for evidence to analyse </a:t>
            </a:r>
            <a:r>
              <a:rPr lang="en-GB" sz="2200" i="1" dirty="0"/>
              <a:t>critically</a:t>
            </a:r>
            <a:r>
              <a:rPr lang="en-GB" sz="2200" dirty="0"/>
              <a:t>, evaluate, compare, contrast</a:t>
            </a:r>
          </a:p>
        </p:txBody>
      </p:sp>
      <p:pic>
        <p:nvPicPr>
          <p:cNvPr id="13" name="Picture 4" descr="A top view of books with different cover colours">
            <a:extLst>
              <a:ext uri="{FF2B5EF4-FFF2-40B4-BE49-F238E27FC236}">
                <a16:creationId xmlns:a16="http://schemas.microsoft.com/office/drawing/2014/main" id="{FF367E67-D827-148A-C9AF-68C3040E6EA9}"/>
              </a:ext>
            </a:extLst>
          </p:cNvPr>
          <p:cNvPicPr>
            <a:picLocks noChangeAspect="1"/>
          </p:cNvPicPr>
          <p:nvPr/>
        </p:nvPicPr>
        <p:blipFill rotWithShape="1">
          <a:blip r:embed="rId3"/>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53378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B67C4-C4AA-4058-A483-B50C6CFF15D1}"/>
              </a:ext>
            </a:extLst>
          </p:cNvPr>
          <p:cNvSpPr>
            <a:spLocks noGrp="1"/>
          </p:cNvSpPr>
          <p:nvPr>
            <p:ph type="title"/>
          </p:nvPr>
        </p:nvSpPr>
        <p:spPr>
          <a:xfrm>
            <a:off x="635000" y="640823"/>
            <a:ext cx="3418659" cy="5583148"/>
          </a:xfrm>
        </p:spPr>
        <p:txBody>
          <a:bodyPr anchor="ctr">
            <a:normAutofit/>
          </a:bodyPr>
          <a:lstStyle/>
          <a:p>
            <a:r>
              <a:rPr lang="en-GB" sz="5400"/>
              <a:t>Power, Politics &amp; Change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4891510-EB21-DB98-3FFE-45BE0FE23730}"/>
              </a:ext>
            </a:extLst>
          </p:cNvPr>
          <p:cNvGraphicFramePr>
            <a:graphicFrameLocks noGrp="1"/>
          </p:cNvGraphicFramePr>
          <p:nvPr>
            <p:ph idx="1"/>
            <p:extLst>
              <p:ext uri="{D42A27DB-BD31-4B8C-83A1-F6EECF244321}">
                <p14:modId xmlns:p14="http://schemas.microsoft.com/office/powerpoint/2010/main" val="287241261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4282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2611C-AEE3-40A3-9A8D-61A44154B11C}"/>
              </a:ext>
            </a:extLst>
          </p:cNvPr>
          <p:cNvSpPr>
            <a:spLocks noGrp="1"/>
          </p:cNvSpPr>
          <p:nvPr>
            <p:ph type="title"/>
          </p:nvPr>
        </p:nvSpPr>
        <p:spPr>
          <a:xfrm>
            <a:off x="965199" y="851517"/>
            <a:ext cx="5130795" cy="1461778"/>
          </a:xfrm>
        </p:spPr>
        <p:txBody>
          <a:bodyPr>
            <a:normAutofit/>
          </a:bodyPr>
          <a:lstStyle/>
          <a:p>
            <a:r>
              <a:rPr lang="en-GB" sz="4000"/>
              <a:t>What is power</a:t>
            </a:r>
          </a:p>
        </p:txBody>
      </p:sp>
      <p:sp>
        <p:nvSpPr>
          <p:cNvPr id="3" name="Content Placeholder 2">
            <a:extLst>
              <a:ext uri="{FF2B5EF4-FFF2-40B4-BE49-F238E27FC236}">
                <a16:creationId xmlns:a16="http://schemas.microsoft.com/office/drawing/2014/main" id="{375458F4-4B23-4ACC-9523-970DEF815253}"/>
              </a:ext>
            </a:extLst>
          </p:cNvPr>
          <p:cNvSpPr>
            <a:spLocks noGrp="1"/>
          </p:cNvSpPr>
          <p:nvPr>
            <p:ph idx="1"/>
          </p:nvPr>
        </p:nvSpPr>
        <p:spPr>
          <a:xfrm>
            <a:off x="965200" y="2470248"/>
            <a:ext cx="4048344" cy="3536236"/>
          </a:xfrm>
        </p:spPr>
        <p:txBody>
          <a:bodyPr>
            <a:normAutofit/>
          </a:bodyPr>
          <a:lstStyle/>
          <a:p>
            <a:r>
              <a:rPr lang="en-GB" sz="2000" dirty="0"/>
              <a:t>Authority goes with the job.. When we use the term power we mean an individual's capacity to influence discussions. The ability to influence based on an individual's legitimate position can affect decisions, but one does not require authority to have such influence.. </a:t>
            </a:r>
          </a:p>
          <a:p>
            <a:pPr marL="0" indent="0">
              <a:buNone/>
            </a:pPr>
            <a:r>
              <a:rPr lang="en-GB" sz="2000" dirty="0"/>
              <a:t>(Robbins, 1987:186)</a:t>
            </a:r>
          </a:p>
        </p:txBody>
      </p:sp>
      <p:sp>
        <p:nvSpPr>
          <p:cNvPr id="28" name="Freeform: Shape 2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ycle with People">
            <a:extLst>
              <a:ext uri="{FF2B5EF4-FFF2-40B4-BE49-F238E27FC236}">
                <a16:creationId xmlns:a16="http://schemas.microsoft.com/office/drawing/2014/main" id="{A388C8CA-2594-5642-261B-43F2F72310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96225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11F30-8DED-4AE1-9398-EB7C0BE15A9B}"/>
              </a:ext>
            </a:extLst>
          </p:cNvPr>
          <p:cNvSpPr>
            <a:spLocks noGrp="1"/>
          </p:cNvSpPr>
          <p:nvPr>
            <p:ph type="title"/>
          </p:nvPr>
        </p:nvSpPr>
        <p:spPr>
          <a:xfrm>
            <a:off x="6513788" y="365125"/>
            <a:ext cx="4840010" cy="1807305"/>
          </a:xfrm>
        </p:spPr>
        <p:txBody>
          <a:bodyPr>
            <a:normAutofit/>
          </a:bodyPr>
          <a:lstStyle/>
          <a:p>
            <a:r>
              <a:rPr lang="en-GB" dirty="0"/>
              <a:t>What is politics</a:t>
            </a:r>
          </a:p>
        </p:txBody>
      </p:sp>
      <p:pic>
        <p:nvPicPr>
          <p:cNvPr id="1026" name="Picture 2" descr="See the source image">
            <a:extLst>
              <a:ext uri="{FF2B5EF4-FFF2-40B4-BE49-F238E27FC236}">
                <a16:creationId xmlns:a16="http://schemas.microsoft.com/office/drawing/2014/main" id="{CC0B18BB-85E4-4049-9DB8-39C298551D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212" r="22620"/>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AD736C4-87EE-465B-AC29-7D0CA5F606C3}"/>
              </a:ext>
            </a:extLst>
          </p:cNvPr>
          <p:cNvSpPr>
            <a:spLocks noGrp="1"/>
          </p:cNvSpPr>
          <p:nvPr>
            <p:ph idx="1"/>
          </p:nvPr>
        </p:nvSpPr>
        <p:spPr>
          <a:xfrm>
            <a:off x="6513788" y="2333297"/>
            <a:ext cx="4840010" cy="3843666"/>
          </a:xfrm>
        </p:spPr>
        <p:txBody>
          <a:bodyPr>
            <a:normAutofit/>
          </a:bodyPr>
          <a:lstStyle/>
          <a:p>
            <a:r>
              <a:rPr lang="en-GB" sz="2000" dirty="0"/>
              <a:t>Efforts of organisational members to mobilise support for or against policies , procedure, goals to other decisions which will impact them.</a:t>
            </a:r>
          </a:p>
          <a:p>
            <a:r>
              <a:rPr lang="en-GB" sz="2000" dirty="0"/>
              <a:t>Politics is essentially practicing power</a:t>
            </a:r>
          </a:p>
          <a:p>
            <a:r>
              <a:rPr lang="en-GB" sz="2000" dirty="0">
                <a:solidFill>
                  <a:srgbClr val="FF0000"/>
                </a:solidFill>
              </a:rPr>
              <a:t>Authority</a:t>
            </a:r>
            <a:r>
              <a:rPr lang="en-GB" sz="2000" dirty="0"/>
              <a:t> – right to act</a:t>
            </a:r>
          </a:p>
          <a:p>
            <a:r>
              <a:rPr lang="en-GB" sz="2000" dirty="0">
                <a:solidFill>
                  <a:srgbClr val="FFC000"/>
                </a:solidFill>
              </a:rPr>
              <a:t>Power</a:t>
            </a:r>
            <a:r>
              <a:rPr lang="en-GB" sz="2000" dirty="0"/>
              <a:t> – the capacity to influence decisions</a:t>
            </a:r>
          </a:p>
          <a:p>
            <a:r>
              <a:rPr lang="en-GB" sz="2000" dirty="0">
                <a:solidFill>
                  <a:schemeClr val="accent2">
                    <a:lumMod val="75000"/>
                  </a:schemeClr>
                </a:solidFill>
              </a:rPr>
              <a:t>Politics</a:t>
            </a:r>
            <a:r>
              <a:rPr lang="en-GB" sz="2000" dirty="0"/>
              <a:t> – the exercise of power</a:t>
            </a:r>
          </a:p>
          <a:p>
            <a:endParaRPr lang="en-GB" sz="2000" dirty="0"/>
          </a:p>
        </p:txBody>
      </p:sp>
    </p:spTree>
    <p:extLst>
      <p:ext uri="{BB962C8B-B14F-4D97-AF65-F5344CB8AC3E}">
        <p14:creationId xmlns:p14="http://schemas.microsoft.com/office/powerpoint/2010/main" val="3430309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2F96B-BA67-4A57-9EC6-71178EEE9CC3}"/>
              </a:ext>
            </a:extLst>
          </p:cNvPr>
          <p:cNvSpPr>
            <a:spLocks noGrp="1"/>
          </p:cNvSpPr>
          <p:nvPr>
            <p:ph type="title"/>
          </p:nvPr>
        </p:nvSpPr>
        <p:spPr/>
        <p:txBody>
          <a:bodyPr/>
          <a:lstStyle/>
          <a:p>
            <a:pPr algn="ctr"/>
            <a:r>
              <a:rPr lang="en-GB" dirty="0"/>
              <a:t>Using Power and Politics </a:t>
            </a:r>
          </a:p>
        </p:txBody>
      </p:sp>
      <p:graphicFrame>
        <p:nvGraphicFramePr>
          <p:cNvPr id="4" name="Content Placeholder 3">
            <a:extLst>
              <a:ext uri="{FF2B5EF4-FFF2-40B4-BE49-F238E27FC236}">
                <a16:creationId xmlns:a16="http://schemas.microsoft.com/office/drawing/2014/main" id="{F9432685-DE22-48BF-B804-758520A27C28}"/>
              </a:ext>
            </a:extLst>
          </p:cNvPr>
          <p:cNvGraphicFramePr>
            <a:graphicFrameLocks noGrp="1"/>
          </p:cNvGraphicFramePr>
          <p:nvPr>
            <p:ph idx="1"/>
            <p:extLst>
              <p:ext uri="{D42A27DB-BD31-4B8C-83A1-F6EECF244321}">
                <p14:modId xmlns:p14="http://schemas.microsoft.com/office/powerpoint/2010/main" val="9815572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F1DC8D7-E25B-4483-92BC-6EB4F6BD3C8C}"/>
              </a:ext>
            </a:extLst>
          </p:cNvPr>
          <p:cNvSpPr txBox="1"/>
          <p:nvPr/>
        </p:nvSpPr>
        <p:spPr>
          <a:xfrm>
            <a:off x="8220808" y="6374423"/>
            <a:ext cx="3780692" cy="369332"/>
          </a:xfrm>
          <a:prstGeom prst="rect">
            <a:avLst/>
          </a:prstGeom>
          <a:noFill/>
        </p:spPr>
        <p:txBody>
          <a:bodyPr wrap="square" rtlCol="0">
            <a:spAutoFit/>
          </a:bodyPr>
          <a:lstStyle/>
          <a:p>
            <a:r>
              <a:rPr lang="en-GB" dirty="0"/>
              <a:t>Etzioni (1975), Robbins (1986)</a:t>
            </a:r>
          </a:p>
        </p:txBody>
      </p:sp>
    </p:spTree>
    <p:extLst>
      <p:ext uri="{BB962C8B-B14F-4D97-AF65-F5344CB8AC3E}">
        <p14:creationId xmlns:p14="http://schemas.microsoft.com/office/powerpoint/2010/main" val="2820987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8799E-71AF-4373-A686-3BD41A3CB361}"/>
              </a:ext>
            </a:extLst>
          </p:cNvPr>
          <p:cNvSpPr>
            <a:spLocks noGrp="1"/>
          </p:cNvSpPr>
          <p:nvPr>
            <p:ph type="title"/>
          </p:nvPr>
        </p:nvSpPr>
        <p:spPr>
          <a:xfrm>
            <a:off x="7320466" y="609600"/>
            <a:ext cx="4140014" cy="1330839"/>
          </a:xfrm>
        </p:spPr>
        <p:txBody>
          <a:bodyPr>
            <a:normAutofit/>
          </a:bodyPr>
          <a:lstStyle/>
          <a:p>
            <a:r>
              <a:rPr lang="en-GB" dirty="0"/>
              <a:t>Power tactics</a:t>
            </a:r>
          </a:p>
        </p:txBody>
      </p:sp>
      <p:pic>
        <p:nvPicPr>
          <p:cNvPr id="4098" name="Picture 2" descr="See the source image">
            <a:extLst>
              <a:ext uri="{FF2B5EF4-FFF2-40B4-BE49-F238E27FC236}">
                <a16:creationId xmlns:a16="http://schemas.microsoft.com/office/drawing/2014/main" id="{43B73C87-4D65-4845-9F9C-76AFF167BF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3" r="-2" b="-2"/>
          <a:stretch/>
        </p:blipFill>
        <p:spPr bwMode="auto">
          <a:xfrm>
            <a:off x="1159893" y="981075"/>
            <a:ext cx="4754519" cy="472440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E02842C-197E-4D84-A405-3DB24889DF4A}"/>
              </a:ext>
            </a:extLst>
          </p:cNvPr>
          <p:cNvSpPr>
            <a:spLocks noGrp="1"/>
          </p:cNvSpPr>
          <p:nvPr>
            <p:ph idx="1"/>
          </p:nvPr>
        </p:nvSpPr>
        <p:spPr>
          <a:xfrm>
            <a:off x="6277590" y="1752601"/>
            <a:ext cx="5723909" cy="4410074"/>
          </a:xfrm>
        </p:spPr>
        <p:txBody>
          <a:bodyPr>
            <a:noAutofit/>
          </a:bodyPr>
          <a:lstStyle/>
          <a:p>
            <a:r>
              <a:rPr lang="en-GB" sz="1800" b="1" dirty="0"/>
              <a:t>Image building </a:t>
            </a:r>
            <a:r>
              <a:rPr lang="en-GB" sz="1800" dirty="0"/>
              <a:t>– actions that enhances a persons standing such as backing the ‘right’ causes</a:t>
            </a:r>
          </a:p>
          <a:p>
            <a:r>
              <a:rPr lang="en-GB" sz="1800" b="1" dirty="0"/>
              <a:t>Selective information- </a:t>
            </a:r>
            <a:r>
              <a:rPr lang="en-GB" sz="1800" dirty="0"/>
              <a:t>withhold unfavourable information from superiors</a:t>
            </a:r>
          </a:p>
          <a:p>
            <a:r>
              <a:rPr lang="en-GB" sz="1800" b="1" dirty="0"/>
              <a:t>Scapegoating</a:t>
            </a:r>
            <a:r>
              <a:rPr lang="en-GB" sz="1800" dirty="0"/>
              <a:t> – blame someone else</a:t>
            </a:r>
          </a:p>
          <a:p>
            <a:r>
              <a:rPr lang="en-GB" sz="1800" dirty="0"/>
              <a:t>Formal alliances- form or join a coalition of the strong </a:t>
            </a:r>
          </a:p>
          <a:p>
            <a:r>
              <a:rPr lang="en-GB" sz="1800" b="1" dirty="0"/>
              <a:t>Networking</a:t>
            </a:r>
            <a:r>
              <a:rPr lang="en-GB" sz="1800" dirty="0"/>
              <a:t> – make friends with those on power</a:t>
            </a:r>
          </a:p>
          <a:p>
            <a:r>
              <a:rPr lang="en-GB" sz="1800" b="1" dirty="0"/>
              <a:t>Compromise</a:t>
            </a:r>
            <a:r>
              <a:rPr lang="en-GB" sz="1800" dirty="0"/>
              <a:t> – be prepared to give in on unimportant issues in order to win on the important ones</a:t>
            </a:r>
          </a:p>
          <a:p>
            <a:r>
              <a:rPr lang="en-GB" sz="1800" b="1" dirty="0"/>
              <a:t>Rule manipulation </a:t>
            </a:r>
            <a:r>
              <a:rPr lang="en-GB" sz="1800" dirty="0"/>
              <a:t>– interpret rules selectively to favour friends </a:t>
            </a:r>
          </a:p>
          <a:p>
            <a:r>
              <a:rPr lang="en-GB" sz="1800" dirty="0"/>
              <a:t>Other </a:t>
            </a:r>
            <a:r>
              <a:rPr lang="en-GB" sz="1800" b="1" dirty="0"/>
              <a:t>tactics</a:t>
            </a:r>
            <a:r>
              <a:rPr lang="en-GB" sz="1800" dirty="0"/>
              <a:t> – dirty tricks/ coercion/ playing one group against another</a:t>
            </a:r>
          </a:p>
        </p:txBody>
      </p:sp>
    </p:spTree>
    <p:extLst>
      <p:ext uri="{BB962C8B-B14F-4D97-AF65-F5344CB8AC3E}">
        <p14:creationId xmlns:p14="http://schemas.microsoft.com/office/powerpoint/2010/main" val="3296653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7A70D-E7ED-4F16-BF69-B9F492063440}"/>
              </a:ext>
            </a:extLst>
          </p:cNvPr>
          <p:cNvSpPr>
            <a:spLocks noGrp="1"/>
          </p:cNvSpPr>
          <p:nvPr>
            <p:ph type="title"/>
          </p:nvPr>
        </p:nvSpPr>
        <p:spPr>
          <a:xfrm>
            <a:off x="589560" y="856180"/>
            <a:ext cx="4560584" cy="1128068"/>
          </a:xfrm>
        </p:spPr>
        <p:txBody>
          <a:bodyPr anchor="ctr">
            <a:normAutofit/>
          </a:bodyPr>
          <a:lstStyle/>
          <a:p>
            <a:r>
              <a:rPr lang="en-GB" sz="4000"/>
              <a:t>Political behaviour</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C1C91A-DA2D-4372-9564-6251C0D66909}"/>
              </a:ext>
            </a:extLst>
          </p:cNvPr>
          <p:cNvSpPr>
            <a:spLocks noGrp="1"/>
          </p:cNvSpPr>
          <p:nvPr>
            <p:ph idx="1"/>
          </p:nvPr>
        </p:nvSpPr>
        <p:spPr>
          <a:xfrm>
            <a:off x="590719" y="2330505"/>
            <a:ext cx="4559425" cy="3979585"/>
          </a:xfrm>
        </p:spPr>
        <p:txBody>
          <a:bodyPr anchor="ctr">
            <a:normAutofit/>
          </a:bodyPr>
          <a:lstStyle/>
          <a:p>
            <a:pPr marL="0" indent="0">
              <a:buNone/>
            </a:pPr>
            <a:r>
              <a:rPr lang="en-GB" sz="2000" b="1"/>
              <a:t>Minimised</a:t>
            </a:r>
            <a:r>
              <a:rPr lang="en-GB" sz="2000"/>
              <a:t> when there is</a:t>
            </a:r>
          </a:p>
          <a:p>
            <a:r>
              <a:rPr lang="en-GB" sz="2000"/>
              <a:t>Stability</a:t>
            </a:r>
          </a:p>
          <a:p>
            <a:r>
              <a:rPr lang="en-GB" sz="2000"/>
              <a:t>Agreement about goals</a:t>
            </a:r>
          </a:p>
          <a:p>
            <a:r>
              <a:rPr lang="en-GB" sz="2000"/>
              <a:t>Openness</a:t>
            </a:r>
          </a:p>
          <a:p>
            <a:pPr marL="0" indent="0">
              <a:buNone/>
            </a:pPr>
            <a:r>
              <a:rPr lang="en-GB" sz="2000" b="1"/>
              <a:t>Maximised</a:t>
            </a:r>
            <a:r>
              <a:rPr lang="en-GB" sz="2000"/>
              <a:t> when there is</a:t>
            </a:r>
          </a:p>
          <a:p>
            <a:r>
              <a:rPr lang="en-GB" sz="2000"/>
              <a:t>Uncertainty</a:t>
            </a:r>
          </a:p>
          <a:p>
            <a:r>
              <a:rPr lang="en-GB" sz="2000"/>
              <a:t>Conflict over goals</a:t>
            </a:r>
          </a:p>
          <a:p>
            <a:r>
              <a:rPr lang="en-GB" sz="2000"/>
              <a:t>secrecy</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ee the source image">
            <a:extLst>
              <a:ext uri="{FF2B5EF4-FFF2-40B4-BE49-F238E27FC236}">
                <a16:creationId xmlns:a16="http://schemas.microsoft.com/office/drawing/2014/main" id="{0EAF0252-26A8-458B-8755-4ECE80A201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524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7544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97044-4567-4139-B6F0-1FFF175AC372}"/>
              </a:ext>
            </a:extLst>
          </p:cNvPr>
          <p:cNvSpPr>
            <a:spLocks noGrp="1"/>
          </p:cNvSpPr>
          <p:nvPr>
            <p:ph type="title"/>
          </p:nvPr>
        </p:nvSpPr>
        <p:spPr/>
        <p:txBody>
          <a:bodyPr>
            <a:normAutofit/>
          </a:bodyPr>
          <a:lstStyle/>
          <a:p>
            <a:pPr algn="ctr"/>
            <a:r>
              <a:rPr lang="en-GB" sz="3600" dirty="0"/>
              <a:t>The stakeholders that are most powerful are those that:</a:t>
            </a:r>
          </a:p>
        </p:txBody>
      </p:sp>
      <p:graphicFrame>
        <p:nvGraphicFramePr>
          <p:cNvPr id="4" name="Diagram 3">
            <a:extLst>
              <a:ext uri="{FF2B5EF4-FFF2-40B4-BE49-F238E27FC236}">
                <a16:creationId xmlns:a16="http://schemas.microsoft.com/office/drawing/2014/main" id="{00D2DD95-B547-4C18-A0CC-FFA55A78C06A}"/>
              </a:ext>
            </a:extLst>
          </p:cNvPr>
          <p:cNvGraphicFramePr/>
          <p:nvPr>
            <p:extLst>
              <p:ext uri="{D42A27DB-BD31-4B8C-83A1-F6EECF244321}">
                <p14:modId xmlns:p14="http://schemas.microsoft.com/office/powerpoint/2010/main" val="1724644699"/>
              </p:ext>
            </p:extLst>
          </p:nvPr>
        </p:nvGraphicFramePr>
        <p:xfrm>
          <a:off x="1661746" y="1521068"/>
          <a:ext cx="9363807" cy="49718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439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0CACBBB-13AE-4F4A-9A99-E01A20E3D6E3}"/>
              </a:ext>
            </a:extLst>
          </p:cNvPr>
          <p:cNvSpPr>
            <a:spLocks noGrp="1"/>
          </p:cNvSpPr>
          <p:nvPr>
            <p:ph type="sldNum" sz="quarter" idx="18"/>
          </p:nvPr>
        </p:nvSpPr>
        <p:spPr>
          <a:xfrm>
            <a:off x="11146971" y="6356350"/>
            <a:ext cx="740227"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bg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8699F50C-BE38-4BD0-BA84-9B090E1F2B9B}" type="slidenum">
              <a:rPr lang="en-US" smtClean="0"/>
              <a:pPr>
                <a:spcAft>
                  <a:spcPts val="600"/>
                </a:spcAft>
              </a:pPr>
              <a:t>11</a:t>
            </a:fld>
            <a:endParaRPr lang="en-US" noProof="0"/>
          </a:p>
        </p:txBody>
      </p:sp>
      <p:sp>
        <p:nvSpPr>
          <p:cNvPr id="4" name="Title 3">
            <a:extLst>
              <a:ext uri="{FF2B5EF4-FFF2-40B4-BE49-F238E27FC236}">
                <a16:creationId xmlns:a16="http://schemas.microsoft.com/office/drawing/2014/main" id="{5B13D3E0-06AA-413A-BD2F-1DEB2F6006C1}"/>
              </a:ext>
            </a:extLst>
          </p:cNvPr>
          <p:cNvSpPr>
            <a:spLocks noGrp="1"/>
          </p:cNvSpPr>
          <p:nvPr>
            <p:ph type="title"/>
          </p:nvPr>
        </p:nvSpPr>
        <p:spPr>
          <a:xfrm>
            <a:off x="518678" y="209028"/>
            <a:ext cx="8333222" cy="1147969"/>
          </a:xfrm>
        </p:spPr>
        <p:txBody>
          <a:bodyPr anchor="b">
            <a:normAutofit/>
          </a:bodyPr>
          <a:lstStyle/>
          <a:p>
            <a:r>
              <a:rPr lang="en-GB" dirty="0"/>
              <a:t>Stakeholders </a:t>
            </a:r>
          </a:p>
        </p:txBody>
      </p:sp>
      <p:graphicFrame>
        <p:nvGraphicFramePr>
          <p:cNvPr id="10" name="Text Placeholder 7">
            <a:extLst>
              <a:ext uri="{FF2B5EF4-FFF2-40B4-BE49-F238E27FC236}">
                <a16:creationId xmlns:a16="http://schemas.microsoft.com/office/drawing/2014/main" id="{D9531F27-756A-4F89-BDC3-569D5C0E875C}"/>
              </a:ext>
            </a:extLst>
          </p:cNvPr>
          <p:cNvGraphicFramePr/>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72443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B11DB-5555-4519-BCAE-1904E78E6EB0}"/>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900" kern="1200">
                <a:solidFill>
                  <a:schemeClr val="tx1"/>
                </a:solidFill>
                <a:latin typeface="+mj-lt"/>
                <a:ea typeface="+mj-ea"/>
                <a:cs typeface="+mj-cs"/>
              </a:rPr>
              <a:t>Who are the most powerful individuals or groups in your case study organisation</a:t>
            </a:r>
          </a:p>
        </p:txBody>
      </p:sp>
      <p:sp>
        <p:nvSpPr>
          <p:cNvPr id="3" name="Content Placeholder 2">
            <a:extLst>
              <a:ext uri="{FF2B5EF4-FFF2-40B4-BE49-F238E27FC236}">
                <a16:creationId xmlns:a16="http://schemas.microsoft.com/office/drawing/2014/main" id="{042327CA-81F9-4CB4-8118-A5A517B4F15A}"/>
              </a:ext>
            </a:extLst>
          </p:cNvPr>
          <p:cNvSpPr>
            <a:spLocks noGrp="1"/>
          </p:cNvSpPr>
          <p:nvPr>
            <p:ph idx="1"/>
          </p:nvPr>
        </p:nvSpPr>
        <p:spPr>
          <a:xfrm>
            <a:off x="9267908" y="5086350"/>
            <a:ext cx="2446465" cy="1178298"/>
          </a:xfrm>
        </p:spPr>
        <p:txBody>
          <a:bodyPr vert="horz" lIns="91440" tIns="45720" rIns="91440" bIns="45720" rtlCol="0">
            <a:normAutofit/>
          </a:bodyPr>
          <a:lstStyle/>
          <a:p>
            <a:pPr marL="0" indent="0">
              <a:buNone/>
            </a:pPr>
            <a:r>
              <a:rPr lang="en-US" sz="1600" kern="1200" dirty="0">
                <a:solidFill>
                  <a:schemeClr val="tx1"/>
                </a:solidFill>
                <a:latin typeface="+mn-lt"/>
                <a:ea typeface="+mn-ea"/>
                <a:cs typeface="+mn-cs"/>
              </a:rPr>
              <a:t>Stakeholders' analysis</a:t>
            </a:r>
          </a:p>
        </p:txBody>
      </p:sp>
      <p:sp>
        <p:nvSpPr>
          <p:cNvPr id="73" name="Rectangle 7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27E744E2-4CDA-435D-9801-F90160C5D5A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5238" y="1210518"/>
            <a:ext cx="7608304" cy="4507920"/>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7532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3950650-3B88-40B8-B7D7-00FB04A693BA}"/>
              </a:ext>
            </a:extLst>
          </p:cNvPr>
          <p:cNvSpPr>
            <a:spLocks noGrp="1"/>
          </p:cNvSpPr>
          <p:nvPr>
            <p:ph type="sldNum" sz="quarter" idx="18"/>
          </p:nvPr>
        </p:nvSpPr>
        <p:spPr>
          <a:xfrm>
            <a:off x="11146971" y="6356350"/>
            <a:ext cx="740227"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bg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699F50C-BE38-4BD0-BA84-9B090E1F2B9B}" type="slidenum">
              <a:rPr lang="en-US" smtClean="0"/>
              <a:pPr/>
              <a:t>13</a:t>
            </a:fld>
            <a:endParaRPr lang="en-US" noProof="0" dirty="0"/>
          </a:p>
        </p:txBody>
      </p:sp>
      <p:sp>
        <p:nvSpPr>
          <p:cNvPr id="4" name="Title 3">
            <a:extLst>
              <a:ext uri="{FF2B5EF4-FFF2-40B4-BE49-F238E27FC236}">
                <a16:creationId xmlns:a16="http://schemas.microsoft.com/office/drawing/2014/main" id="{9AE9B053-5C1E-46C2-BC35-9E96E2C83790}"/>
              </a:ext>
            </a:extLst>
          </p:cNvPr>
          <p:cNvSpPr>
            <a:spLocks noGrp="1"/>
          </p:cNvSpPr>
          <p:nvPr>
            <p:ph type="title"/>
          </p:nvPr>
        </p:nvSpPr>
        <p:spPr>
          <a:xfrm>
            <a:off x="518678" y="482"/>
            <a:ext cx="8333222" cy="1147969"/>
          </a:xfrm>
        </p:spPr>
        <p:txBody>
          <a:bodyPr/>
          <a:lstStyle/>
          <a:p>
            <a:r>
              <a:rPr lang="en-GB" dirty="0"/>
              <a:t>Stakeholder Analysis </a:t>
            </a:r>
          </a:p>
        </p:txBody>
      </p:sp>
      <p:pic>
        <p:nvPicPr>
          <p:cNvPr id="7" name="Picture 6" descr="Graphical user interface&#10;&#10;Description automatically generated">
            <a:extLst>
              <a:ext uri="{FF2B5EF4-FFF2-40B4-BE49-F238E27FC236}">
                <a16:creationId xmlns:a16="http://schemas.microsoft.com/office/drawing/2014/main" id="{930CD671-C7E3-43C6-A035-3BF3550B0B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2" y="1223248"/>
            <a:ext cx="5316478" cy="5400600"/>
          </a:xfrm>
          <a:prstGeom prst="rect">
            <a:avLst/>
          </a:prstGeom>
        </p:spPr>
      </p:pic>
      <p:sp>
        <p:nvSpPr>
          <p:cNvPr id="9" name="TextBox 8">
            <a:extLst>
              <a:ext uri="{FF2B5EF4-FFF2-40B4-BE49-F238E27FC236}">
                <a16:creationId xmlns:a16="http://schemas.microsoft.com/office/drawing/2014/main" id="{77D7341A-6541-4F49-99B9-F6E2422661A3}"/>
              </a:ext>
            </a:extLst>
          </p:cNvPr>
          <p:cNvSpPr txBox="1"/>
          <p:nvPr/>
        </p:nvSpPr>
        <p:spPr>
          <a:xfrm>
            <a:off x="6096000" y="2630887"/>
            <a:ext cx="3504845" cy="258532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err="1">
                <a:solidFill>
                  <a:schemeClr val="accent1"/>
                </a:solidFill>
              </a:rPr>
              <a:t>Mendelow</a:t>
            </a:r>
            <a:r>
              <a:rPr lang="en-GB" b="1" dirty="0">
                <a:solidFill>
                  <a:schemeClr val="accent1"/>
                </a:solidFill>
              </a:rPr>
              <a:t> Matrix</a:t>
            </a:r>
          </a:p>
          <a:p>
            <a:endParaRPr lang="en-GB" dirty="0"/>
          </a:p>
          <a:p>
            <a:r>
              <a:rPr lang="en-GB" dirty="0">
                <a:solidFill>
                  <a:schemeClr val="accent1"/>
                </a:solidFill>
              </a:rPr>
              <a:t>A</a:t>
            </a:r>
            <a:r>
              <a:rPr lang="en-GB" dirty="0"/>
              <a:t> – Minimal Effort</a:t>
            </a:r>
          </a:p>
          <a:p>
            <a:endParaRPr lang="en-GB" dirty="0"/>
          </a:p>
          <a:p>
            <a:r>
              <a:rPr lang="en-GB" dirty="0">
                <a:solidFill>
                  <a:schemeClr val="accent1"/>
                </a:solidFill>
              </a:rPr>
              <a:t>B</a:t>
            </a:r>
            <a:r>
              <a:rPr lang="en-GB" dirty="0"/>
              <a:t> – Keep Informed</a:t>
            </a:r>
          </a:p>
          <a:p>
            <a:endParaRPr lang="en-GB" dirty="0"/>
          </a:p>
          <a:p>
            <a:r>
              <a:rPr lang="en-GB" dirty="0">
                <a:solidFill>
                  <a:schemeClr val="accent1"/>
                </a:solidFill>
              </a:rPr>
              <a:t>C </a:t>
            </a:r>
            <a:r>
              <a:rPr lang="en-GB" dirty="0"/>
              <a:t>– Keep Satisfied</a:t>
            </a:r>
          </a:p>
          <a:p>
            <a:endParaRPr lang="en-GB" dirty="0"/>
          </a:p>
          <a:p>
            <a:r>
              <a:rPr lang="en-GB" dirty="0">
                <a:solidFill>
                  <a:schemeClr val="accent1"/>
                </a:solidFill>
              </a:rPr>
              <a:t>D</a:t>
            </a:r>
            <a:r>
              <a:rPr lang="en-GB" dirty="0"/>
              <a:t> – Key Players</a:t>
            </a:r>
          </a:p>
        </p:txBody>
      </p:sp>
    </p:spTree>
    <p:extLst>
      <p:ext uri="{BB962C8B-B14F-4D97-AF65-F5344CB8AC3E}">
        <p14:creationId xmlns:p14="http://schemas.microsoft.com/office/powerpoint/2010/main" val="13118705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584F4-3E5C-4633-8120-C26EEA4BDC6E}"/>
              </a:ext>
            </a:extLst>
          </p:cNvPr>
          <p:cNvSpPr>
            <a:spLocks noGrp="1"/>
          </p:cNvSpPr>
          <p:nvPr>
            <p:ph type="title"/>
          </p:nvPr>
        </p:nvSpPr>
        <p:spPr>
          <a:xfrm>
            <a:off x="648929" y="629266"/>
            <a:ext cx="3505495" cy="1622321"/>
          </a:xfrm>
        </p:spPr>
        <p:txBody>
          <a:bodyPr>
            <a:normAutofit/>
          </a:bodyPr>
          <a:lstStyle/>
          <a:p>
            <a:r>
              <a:rPr lang="en-GB" sz="3700" dirty="0"/>
              <a:t>Summary – organisational change</a:t>
            </a:r>
          </a:p>
        </p:txBody>
      </p:sp>
      <p:sp>
        <p:nvSpPr>
          <p:cNvPr id="3" name="Content Placeholder 2">
            <a:extLst>
              <a:ext uri="{FF2B5EF4-FFF2-40B4-BE49-F238E27FC236}">
                <a16:creationId xmlns:a16="http://schemas.microsoft.com/office/drawing/2014/main" id="{DE9101A2-D30C-4FFA-93AB-2FFCD5C2BB7C}"/>
              </a:ext>
            </a:extLst>
          </p:cNvPr>
          <p:cNvSpPr>
            <a:spLocks noGrp="1"/>
          </p:cNvSpPr>
          <p:nvPr>
            <p:ph idx="1"/>
          </p:nvPr>
        </p:nvSpPr>
        <p:spPr>
          <a:xfrm>
            <a:off x="648931" y="2438400"/>
            <a:ext cx="3505494" cy="3785419"/>
          </a:xfrm>
        </p:spPr>
        <p:txBody>
          <a:bodyPr>
            <a:normAutofit/>
          </a:bodyPr>
          <a:lstStyle/>
          <a:p>
            <a:pPr marL="0" indent="0">
              <a:buNone/>
            </a:pPr>
            <a:r>
              <a:rPr lang="en-GB" sz="1700"/>
              <a:t>Can</a:t>
            </a:r>
          </a:p>
          <a:p>
            <a:r>
              <a:rPr lang="en-GB" sz="1700"/>
              <a:t>Create instability</a:t>
            </a:r>
          </a:p>
          <a:p>
            <a:r>
              <a:rPr lang="en-GB" sz="1700"/>
              <a:t>Challenge culture</a:t>
            </a:r>
          </a:p>
          <a:p>
            <a:r>
              <a:rPr lang="en-GB" sz="1700"/>
              <a:t>Threaten existing power relations</a:t>
            </a:r>
          </a:p>
          <a:p>
            <a:r>
              <a:rPr lang="en-GB" sz="1700"/>
              <a:t>Promote political behaviour</a:t>
            </a:r>
          </a:p>
          <a:p>
            <a:pPr marL="0" indent="0">
              <a:buNone/>
            </a:pPr>
            <a:r>
              <a:rPr lang="en-GB" sz="1700"/>
              <a:t>But it can also</a:t>
            </a:r>
          </a:p>
          <a:p>
            <a:r>
              <a:rPr lang="en-GB" sz="1700"/>
              <a:t>Restore stability</a:t>
            </a:r>
          </a:p>
          <a:p>
            <a:r>
              <a:rPr lang="en-GB" sz="1700"/>
              <a:t>Recreate or support culture</a:t>
            </a:r>
          </a:p>
          <a:p>
            <a:r>
              <a:rPr lang="en-GB" sz="1700"/>
              <a:t>Maintain existing power elations</a:t>
            </a:r>
          </a:p>
          <a:p>
            <a:r>
              <a:rPr lang="en-GB" sz="1700"/>
              <a:t>Reduce conflict</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CDD1044-9E94-4C4E-9964-4275999DE373}"/>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artisticMarker/>
                    </a14:imgEffect>
                    <a14:imgEffect>
                      <a14:sharpenSoften amount="25000"/>
                    </a14:imgEffect>
                  </a14:imgLayer>
                </a14:imgProps>
              </a:ext>
            </a:extLst>
          </a:blip>
          <a:stretch>
            <a:fillRect/>
          </a:stretch>
        </p:blipFill>
        <p:spPr>
          <a:xfrm>
            <a:off x="5926294" y="1419225"/>
            <a:ext cx="4835771" cy="4086225"/>
          </a:xfrm>
          <a:prstGeom prst="rect">
            <a:avLst/>
          </a:prstGeom>
          <a:effectLst/>
        </p:spPr>
      </p:pic>
    </p:spTree>
    <p:extLst>
      <p:ext uri="{BB962C8B-B14F-4D97-AF65-F5344CB8AC3E}">
        <p14:creationId xmlns:p14="http://schemas.microsoft.com/office/powerpoint/2010/main" val="1079173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5EEE2-AADA-4E46-832D-5EE4B9A8ADE0}"/>
              </a:ext>
            </a:extLst>
          </p:cNvPr>
          <p:cNvSpPr>
            <a:spLocks noGrp="1"/>
          </p:cNvSpPr>
          <p:nvPr>
            <p:ph type="title"/>
          </p:nvPr>
        </p:nvSpPr>
        <p:spPr>
          <a:xfrm>
            <a:off x="804672" y="802955"/>
            <a:ext cx="4977976" cy="1454051"/>
          </a:xfrm>
        </p:spPr>
        <p:txBody>
          <a:bodyPr>
            <a:normAutofit/>
          </a:bodyPr>
          <a:lstStyle/>
          <a:p>
            <a:r>
              <a:rPr lang="en-GB" sz="3600" b="1" dirty="0">
                <a:solidFill>
                  <a:schemeClr val="tx2"/>
                </a:solidFill>
              </a:rPr>
              <a:t>Change Management</a:t>
            </a:r>
          </a:p>
        </p:txBody>
      </p:sp>
      <p:sp>
        <p:nvSpPr>
          <p:cNvPr id="3" name="Content Placeholder 2">
            <a:extLst>
              <a:ext uri="{FF2B5EF4-FFF2-40B4-BE49-F238E27FC236}">
                <a16:creationId xmlns:a16="http://schemas.microsoft.com/office/drawing/2014/main" id="{DC707DFC-A0E8-46FE-8EBD-781CF628FF28}"/>
              </a:ext>
            </a:extLst>
          </p:cNvPr>
          <p:cNvSpPr>
            <a:spLocks noGrp="1"/>
          </p:cNvSpPr>
          <p:nvPr>
            <p:ph idx="1"/>
          </p:nvPr>
        </p:nvSpPr>
        <p:spPr>
          <a:xfrm>
            <a:off x="804672" y="2421682"/>
            <a:ext cx="4977578" cy="3639289"/>
          </a:xfrm>
        </p:spPr>
        <p:txBody>
          <a:bodyPr anchor="ctr">
            <a:normAutofit/>
          </a:bodyPr>
          <a:lstStyle/>
          <a:p>
            <a:pPr marL="0" indent="0">
              <a:buNone/>
            </a:pPr>
            <a:r>
              <a:rPr lang="en-GB" sz="1800" dirty="0">
                <a:solidFill>
                  <a:schemeClr val="tx2"/>
                </a:solidFill>
              </a:rPr>
              <a:t>Two dominate approached</a:t>
            </a:r>
          </a:p>
          <a:p>
            <a:r>
              <a:rPr lang="en-GB" sz="1800" dirty="0">
                <a:solidFill>
                  <a:schemeClr val="tx2"/>
                </a:solidFill>
              </a:rPr>
              <a:t>The </a:t>
            </a:r>
            <a:r>
              <a:rPr lang="en-GB" sz="1800" b="1" dirty="0">
                <a:solidFill>
                  <a:schemeClr val="tx2"/>
                </a:solidFill>
              </a:rPr>
              <a:t>Planned</a:t>
            </a:r>
            <a:r>
              <a:rPr lang="en-GB" sz="1800" dirty="0">
                <a:solidFill>
                  <a:schemeClr val="tx2"/>
                </a:solidFill>
              </a:rPr>
              <a:t> Approach – 1940s</a:t>
            </a:r>
          </a:p>
          <a:p>
            <a:r>
              <a:rPr lang="en-GB" sz="1800" dirty="0">
                <a:solidFill>
                  <a:schemeClr val="tx2"/>
                </a:solidFill>
              </a:rPr>
              <a:t>The </a:t>
            </a:r>
            <a:r>
              <a:rPr lang="en-GB" sz="1800" b="1" dirty="0">
                <a:solidFill>
                  <a:schemeClr val="tx2"/>
                </a:solidFill>
              </a:rPr>
              <a:t>Emergent</a:t>
            </a:r>
            <a:r>
              <a:rPr lang="en-GB" sz="1800" dirty="0">
                <a:solidFill>
                  <a:schemeClr val="tx2"/>
                </a:solidFill>
              </a:rPr>
              <a:t> Approach – 1980s</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ransfer">
            <a:extLst>
              <a:ext uri="{FF2B5EF4-FFF2-40B4-BE49-F238E27FC236}">
                <a16:creationId xmlns:a16="http://schemas.microsoft.com/office/drawing/2014/main" id="{B8E73032-FBAC-92C4-34F6-02EF291A93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03193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4BC109-694F-4F8F-98AA-22A8DB0496EF}"/>
              </a:ext>
            </a:extLst>
          </p:cNvPr>
          <p:cNvSpPr>
            <a:spLocks noGrp="1"/>
          </p:cNvSpPr>
          <p:nvPr>
            <p:ph type="title"/>
          </p:nvPr>
        </p:nvSpPr>
        <p:spPr>
          <a:xfrm>
            <a:off x="838200" y="365125"/>
            <a:ext cx="10515600" cy="1325563"/>
          </a:xfrm>
        </p:spPr>
        <p:txBody>
          <a:bodyPr>
            <a:normAutofit/>
          </a:bodyPr>
          <a:lstStyle/>
          <a:p>
            <a:r>
              <a:rPr lang="en-GB" dirty="0"/>
              <a:t>Emergent Approaches to change: Critical Success Factors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D233ED-B855-44AF-8DE6-59F5210DC3A3}"/>
              </a:ext>
            </a:extLst>
          </p:cNvPr>
          <p:cNvSpPr>
            <a:spLocks noGrp="1"/>
          </p:cNvSpPr>
          <p:nvPr>
            <p:ph idx="1"/>
          </p:nvPr>
        </p:nvSpPr>
        <p:spPr>
          <a:xfrm>
            <a:off x="838200" y="1825625"/>
            <a:ext cx="10515600" cy="4351338"/>
          </a:xfrm>
        </p:spPr>
        <p:txBody>
          <a:bodyPr>
            <a:normAutofit/>
          </a:bodyPr>
          <a:lstStyle/>
          <a:p>
            <a:pPr marL="0" indent="0">
              <a:buNone/>
            </a:pPr>
            <a:r>
              <a:rPr lang="en-GB" dirty="0"/>
              <a:t>Role of change managers/ agents</a:t>
            </a:r>
          </a:p>
          <a:p>
            <a:r>
              <a:rPr lang="en-GB" dirty="0"/>
              <a:t>Change generators</a:t>
            </a:r>
          </a:p>
          <a:p>
            <a:pPr marL="0" indent="0">
              <a:buNone/>
            </a:pPr>
            <a:r>
              <a:rPr lang="en-GB" dirty="0"/>
              <a:t>	- Key change agents; demonstrators; patrons; defenders</a:t>
            </a:r>
          </a:p>
          <a:p>
            <a:r>
              <a:rPr lang="en-GB" dirty="0"/>
              <a:t>Change implementers:</a:t>
            </a:r>
          </a:p>
          <a:p>
            <a:pPr marL="0" indent="0">
              <a:buNone/>
            </a:pPr>
            <a:r>
              <a:rPr lang="en-GB" dirty="0"/>
              <a:t>	- External/ internal</a:t>
            </a:r>
          </a:p>
          <a:p>
            <a:r>
              <a:rPr lang="en-GB" dirty="0"/>
              <a:t>Change adopters:</a:t>
            </a:r>
          </a:p>
          <a:p>
            <a:pPr marL="0" indent="0">
              <a:buNone/>
            </a:pPr>
            <a:r>
              <a:rPr lang="en-GB" dirty="0"/>
              <a:t>	- Early adopters; maintainers; users</a:t>
            </a:r>
          </a:p>
          <a:p>
            <a:pPr marL="0" indent="0">
              <a:buNone/>
            </a:pPr>
            <a:r>
              <a:rPr lang="en-GB"/>
              <a:t>(Ottaway, 1983)</a:t>
            </a:r>
          </a:p>
        </p:txBody>
      </p:sp>
    </p:spTree>
    <p:extLst>
      <p:ext uri="{BB962C8B-B14F-4D97-AF65-F5344CB8AC3E}">
        <p14:creationId xmlns:p14="http://schemas.microsoft.com/office/powerpoint/2010/main" val="3924831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0A407-ADA7-47E3-B350-D7C016C3D7D1}"/>
              </a:ext>
            </a:extLst>
          </p:cNvPr>
          <p:cNvSpPr>
            <a:spLocks noGrp="1"/>
          </p:cNvSpPr>
          <p:nvPr>
            <p:ph type="title"/>
          </p:nvPr>
        </p:nvSpPr>
        <p:spPr>
          <a:xfrm>
            <a:off x="841248" y="548640"/>
            <a:ext cx="3600860" cy="5431536"/>
          </a:xfrm>
        </p:spPr>
        <p:txBody>
          <a:bodyPr>
            <a:normAutofit/>
          </a:bodyPr>
          <a:lstStyle/>
          <a:p>
            <a:r>
              <a:rPr lang="en-GB" sz="5400" dirty="0"/>
              <a:t>Role of Change Managers/ agents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63E5F6-57E2-4619-A508-AB2FA770AFC0}"/>
              </a:ext>
            </a:extLst>
          </p:cNvPr>
          <p:cNvSpPr>
            <a:spLocks noGrp="1"/>
          </p:cNvSpPr>
          <p:nvPr>
            <p:ph idx="1"/>
          </p:nvPr>
        </p:nvSpPr>
        <p:spPr>
          <a:xfrm>
            <a:off x="5126418" y="552091"/>
            <a:ext cx="6224335" cy="5431536"/>
          </a:xfrm>
        </p:spPr>
        <p:txBody>
          <a:bodyPr anchor="ctr">
            <a:normAutofit/>
          </a:bodyPr>
          <a:lstStyle/>
          <a:p>
            <a:r>
              <a:rPr lang="en-GB" sz="2200"/>
              <a:t>Planned Approach</a:t>
            </a:r>
          </a:p>
          <a:p>
            <a:pPr>
              <a:buFont typeface="Wingdings" panose="05000000000000000000" pitchFamily="2" charset="2"/>
              <a:buChar char="Ø"/>
            </a:pPr>
            <a:r>
              <a:rPr lang="en-GB" sz="2200"/>
              <a:t>Logical</a:t>
            </a:r>
          </a:p>
          <a:p>
            <a:pPr>
              <a:buFont typeface="Wingdings" panose="05000000000000000000" pitchFamily="2" charset="2"/>
              <a:buChar char="Ø"/>
            </a:pPr>
            <a:r>
              <a:rPr lang="en-GB" sz="2200"/>
              <a:t>Planning &amp; analysis</a:t>
            </a:r>
          </a:p>
          <a:p>
            <a:pPr>
              <a:buFont typeface="Wingdings" panose="05000000000000000000" pitchFamily="2" charset="2"/>
              <a:buChar char="Ø"/>
            </a:pPr>
            <a:r>
              <a:rPr lang="en-GB" sz="2200"/>
              <a:t>Structure and control</a:t>
            </a:r>
          </a:p>
          <a:p>
            <a:pPr>
              <a:buFont typeface="Wingdings" panose="05000000000000000000" pitchFamily="2" charset="2"/>
              <a:buChar char="Ø"/>
            </a:pPr>
            <a:r>
              <a:rPr lang="en-GB" sz="2200"/>
              <a:t>Resources</a:t>
            </a:r>
          </a:p>
          <a:p>
            <a:pPr>
              <a:buFont typeface="Wingdings" panose="05000000000000000000" pitchFamily="2" charset="2"/>
              <a:buChar char="Ø"/>
            </a:pPr>
            <a:r>
              <a:rPr lang="en-GB" sz="2200"/>
              <a:t>Details timings</a:t>
            </a:r>
          </a:p>
          <a:p>
            <a:pPr marL="0" indent="0">
              <a:buNone/>
            </a:pPr>
            <a:endParaRPr lang="en-GB" sz="2200"/>
          </a:p>
          <a:p>
            <a:r>
              <a:rPr lang="en-GB" sz="2200"/>
              <a:t>Emergent approach</a:t>
            </a:r>
          </a:p>
          <a:p>
            <a:pPr>
              <a:buFont typeface="Wingdings" panose="05000000000000000000" pitchFamily="2" charset="2"/>
              <a:buChar char="Ø"/>
            </a:pPr>
            <a:r>
              <a:rPr lang="en-GB" sz="2200"/>
              <a:t>Stresses behaviour</a:t>
            </a:r>
          </a:p>
          <a:p>
            <a:pPr>
              <a:buFont typeface="Wingdings" panose="05000000000000000000" pitchFamily="2" charset="2"/>
              <a:buChar char="Ø"/>
            </a:pPr>
            <a:r>
              <a:rPr lang="en-GB" sz="2200"/>
              <a:t>Beliefs and assumptions</a:t>
            </a:r>
          </a:p>
          <a:p>
            <a:pPr>
              <a:buFont typeface="Wingdings" panose="05000000000000000000" pitchFamily="2" charset="2"/>
              <a:buChar char="Ø"/>
            </a:pPr>
            <a:r>
              <a:rPr lang="en-GB" sz="2200"/>
              <a:t>Needs commitment</a:t>
            </a:r>
          </a:p>
          <a:p>
            <a:pPr>
              <a:buFont typeface="Wingdings" panose="05000000000000000000" pitchFamily="2" charset="2"/>
              <a:buChar char="Ø"/>
            </a:pPr>
            <a:r>
              <a:rPr lang="en-GB" sz="2200"/>
              <a:t>Values learning</a:t>
            </a:r>
          </a:p>
        </p:txBody>
      </p:sp>
    </p:spTree>
    <p:extLst>
      <p:ext uri="{BB962C8B-B14F-4D97-AF65-F5344CB8AC3E}">
        <p14:creationId xmlns:p14="http://schemas.microsoft.com/office/powerpoint/2010/main" val="1933944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14F9A-99E7-41C6-BB34-184D3B9931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Emergent Change checklist</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3C433F00-B640-4C62-9ABC-1F0043A5B34B}"/>
              </a:ext>
            </a:extLst>
          </p:cNvPr>
          <p:cNvSpPr>
            <a:spLocks noChangeArrowheads="1"/>
          </p:cNvSpPr>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tabLst>
                <a:tab pos="4206875" algn="l"/>
              </a:tabLst>
              <a:defRPr>
                <a:solidFill>
                  <a:schemeClr val="tx1"/>
                </a:solidFill>
                <a:latin typeface="Arial" panose="020B0604020202020204" pitchFamily="34" charset="0"/>
              </a:defRPr>
            </a:lvl1pPr>
            <a:lvl2pPr eaLnBrk="0" fontAlgn="base" hangingPunct="0">
              <a:spcBef>
                <a:spcPct val="0"/>
              </a:spcBef>
              <a:spcAft>
                <a:spcPct val="0"/>
              </a:spcAft>
              <a:tabLst>
                <a:tab pos="4206875" algn="l"/>
              </a:tabLst>
              <a:defRPr>
                <a:solidFill>
                  <a:schemeClr val="tx1"/>
                </a:solidFill>
                <a:latin typeface="Arial" panose="020B0604020202020204" pitchFamily="34" charset="0"/>
              </a:defRPr>
            </a:lvl2pPr>
            <a:lvl3pPr eaLnBrk="0" fontAlgn="base" hangingPunct="0">
              <a:spcBef>
                <a:spcPct val="0"/>
              </a:spcBef>
              <a:spcAft>
                <a:spcPct val="0"/>
              </a:spcAft>
              <a:tabLst>
                <a:tab pos="4206875" algn="l"/>
              </a:tabLst>
              <a:defRPr>
                <a:solidFill>
                  <a:schemeClr val="tx1"/>
                </a:solidFill>
                <a:latin typeface="Arial" panose="020B0604020202020204" pitchFamily="34" charset="0"/>
              </a:defRPr>
            </a:lvl3pPr>
            <a:lvl4pPr eaLnBrk="0" fontAlgn="base" hangingPunct="0">
              <a:spcBef>
                <a:spcPct val="0"/>
              </a:spcBef>
              <a:spcAft>
                <a:spcPct val="0"/>
              </a:spcAft>
              <a:tabLst>
                <a:tab pos="4206875" algn="l"/>
              </a:tabLst>
              <a:defRPr>
                <a:solidFill>
                  <a:schemeClr val="tx1"/>
                </a:solidFill>
                <a:latin typeface="Arial" panose="020B0604020202020204" pitchFamily="34" charset="0"/>
              </a:defRPr>
            </a:lvl4pPr>
            <a:lvl5pPr eaLnBrk="0" fontAlgn="base" hangingPunct="0">
              <a:spcBef>
                <a:spcPct val="0"/>
              </a:spcBef>
              <a:spcAft>
                <a:spcPct val="0"/>
              </a:spcAft>
              <a:tabLst>
                <a:tab pos="4206875" algn="l"/>
              </a:tabLst>
              <a:defRPr>
                <a:solidFill>
                  <a:schemeClr val="tx1"/>
                </a:solidFill>
                <a:latin typeface="Arial" panose="020B0604020202020204" pitchFamily="34" charset="0"/>
              </a:defRPr>
            </a:lvl5pPr>
            <a:lvl6pPr eaLnBrk="0" fontAlgn="base" hangingPunct="0">
              <a:spcBef>
                <a:spcPct val="0"/>
              </a:spcBef>
              <a:spcAft>
                <a:spcPct val="0"/>
              </a:spcAft>
              <a:tabLst>
                <a:tab pos="4206875" algn="l"/>
              </a:tabLst>
              <a:defRPr>
                <a:solidFill>
                  <a:schemeClr val="tx1"/>
                </a:solidFill>
                <a:latin typeface="Arial" panose="020B0604020202020204" pitchFamily="34" charset="0"/>
              </a:defRPr>
            </a:lvl6pPr>
            <a:lvl7pPr eaLnBrk="0" fontAlgn="base" hangingPunct="0">
              <a:spcBef>
                <a:spcPct val="0"/>
              </a:spcBef>
              <a:spcAft>
                <a:spcPct val="0"/>
              </a:spcAft>
              <a:tabLst>
                <a:tab pos="4206875" algn="l"/>
              </a:tabLst>
              <a:defRPr>
                <a:solidFill>
                  <a:schemeClr val="tx1"/>
                </a:solidFill>
                <a:latin typeface="Arial" panose="020B0604020202020204" pitchFamily="34" charset="0"/>
              </a:defRPr>
            </a:lvl7pPr>
            <a:lvl8pPr eaLnBrk="0" fontAlgn="base" hangingPunct="0">
              <a:spcBef>
                <a:spcPct val="0"/>
              </a:spcBef>
              <a:spcAft>
                <a:spcPct val="0"/>
              </a:spcAft>
              <a:tabLst>
                <a:tab pos="4206875" algn="l"/>
              </a:tabLst>
              <a:defRPr>
                <a:solidFill>
                  <a:schemeClr val="tx1"/>
                </a:solidFill>
                <a:latin typeface="Arial" panose="020B0604020202020204" pitchFamily="34" charset="0"/>
              </a:defRPr>
            </a:lvl8pPr>
            <a:lvl9pPr eaLnBrk="0" fontAlgn="base" hangingPunct="0">
              <a:spcBef>
                <a:spcPct val="0"/>
              </a:spcBef>
              <a:spcAft>
                <a:spcPct val="0"/>
              </a:spcAft>
              <a:tabLst>
                <a:tab pos="4206875" algn="l"/>
              </a:tabLst>
              <a:defRPr>
                <a:solidFill>
                  <a:schemeClr val="tx1"/>
                </a:solidFill>
                <a:latin typeface="Arial" panose="020B0604020202020204" pitchFamily="34" charset="0"/>
              </a:defRPr>
            </a:lvl9pPr>
          </a:lstStyle>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Open-ended process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Adjusting to changing external environment</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Bottom-up</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lang="en-US" altLang="en-US" sz="2200" dirty="0">
                <a:latin typeface="+mn-lt"/>
              </a:rPr>
              <a:t>Unpredictable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Cannot be pre-planned</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Learning process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r>
              <a:rPr kumimoji="0" lang="en-US" altLang="en-US" sz="2200" b="0" i="0" u="none" strike="noStrike" cap="none" normalizeH="0" baseline="0" dirty="0">
                <a:ln>
                  <a:noFill/>
                </a:ln>
                <a:effectLst/>
                <a:latin typeface="+mn-lt"/>
              </a:rPr>
              <a:t>No universal rules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endParaRPr kumimoji="0" lang="en-US" altLang="en-US" sz="2200" b="0" i="0" u="none" strike="noStrike" cap="none" normalizeH="0" baseline="0" dirty="0">
              <a:ln>
                <a:noFill/>
              </a:ln>
              <a:effectLst/>
              <a:latin typeface="+mn-lt"/>
            </a:endParaRP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206875" algn="l"/>
              </a:tabLst>
            </a:pPr>
            <a:endParaRPr kumimoji="0" lang="en-US" altLang="en-US" sz="2200" b="0" i="0" u="none" strike="noStrike" cap="none" normalizeH="0" baseline="0" dirty="0">
              <a:ln>
                <a:noFill/>
              </a:ln>
              <a:effectLst/>
              <a:latin typeface="+mn-lt"/>
            </a:endParaRPr>
          </a:p>
        </p:txBody>
      </p:sp>
    </p:spTree>
    <p:extLst>
      <p:ext uri="{BB962C8B-B14F-4D97-AF65-F5344CB8AC3E}">
        <p14:creationId xmlns:p14="http://schemas.microsoft.com/office/powerpoint/2010/main" val="1346411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E925-E55D-4F37-9EE2-FEB97E5F73FB}"/>
              </a:ext>
            </a:extLst>
          </p:cNvPr>
          <p:cNvSpPr>
            <a:spLocks noGrp="1"/>
          </p:cNvSpPr>
          <p:nvPr>
            <p:ph type="title"/>
          </p:nvPr>
        </p:nvSpPr>
        <p:spPr/>
        <p:txBody>
          <a:bodyPr/>
          <a:lstStyle/>
          <a:p>
            <a:r>
              <a:rPr lang="en-GB" dirty="0"/>
              <a:t>The role of Managers</a:t>
            </a:r>
          </a:p>
        </p:txBody>
      </p:sp>
      <p:sp>
        <p:nvSpPr>
          <p:cNvPr id="3" name="Content Placeholder 2">
            <a:extLst>
              <a:ext uri="{FF2B5EF4-FFF2-40B4-BE49-F238E27FC236}">
                <a16:creationId xmlns:a16="http://schemas.microsoft.com/office/drawing/2014/main" id="{6B2DC0D4-D18D-4DA5-A847-35D7A5E67B15}"/>
              </a:ext>
            </a:extLst>
          </p:cNvPr>
          <p:cNvSpPr>
            <a:spLocks noGrp="1"/>
          </p:cNvSpPr>
          <p:nvPr>
            <p:ph idx="1"/>
          </p:nvPr>
        </p:nvSpPr>
        <p:spPr/>
        <p:txBody>
          <a:bodyPr/>
          <a:lstStyle/>
          <a:p>
            <a:pPr marL="342900" marR="515620" lvl="0" indent="-342900">
              <a:lnSpc>
                <a:spcPct val="150000"/>
              </a:lnSpc>
              <a:spcBef>
                <a:spcPts val="2340"/>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Decision-making </a:t>
            </a:r>
          </a:p>
          <a:p>
            <a:pPr marL="342900" marR="515620" lvl="0" indent="-342900">
              <a:lnSpc>
                <a:spcPct val="150000"/>
              </a:lnSpc>
              <a:spcBef>
                <a:spcPts val="2340"/>
              </a:spcBef>
              <a:spcAft>
                <a:spcPts val="0"/>
              </a:spcAft>
              <a:buSzPts val="2000"/>
              <a:buFont typeface="Arial" panose="020B0604020202020204" pitchFamily="34" charset="0"/>
              <a:buChar char="•"/>
              <a:tabLst>
                <a:tab pos="756285" algn="l"/>
                <a:tab pos="756920" algn="l"/>
              </a:tabLst>
            </a:pPr>
            <a:endParaRPr lang="en-GB" sz="1800" dirty="0">
              <a:effectLst/>
              <a:latin typeface="Calibri" panose="020F0502020204030204" pitchFamily="34" charset="0"/>
              <a:ea typeface="Arial" panose="020B0604020202020204" pitchFamily="34" charset="0"/>
            </a:endParaRPr>
          </a:p>
          <a:p>
            <a:pPr marL="342900" marR="925195" lvl="0" indent="-342900">
              <a:lnSpc>
                <a:spcPct val="150000"/>
              </a:lnSpc>
              <a:spcBef>
                <a:spcPts val="500"/>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Coalition-building </a:t>
            </a:r>
          </a:p>
          <a:p>
            <a:pPr marL="342900" marR="925195" lvl="0" indent="-342900">
              <a:lnSpc>
                <a:spcPct val="150000"/>
              </a:lnSpc>
              <a:spcBef>
                <a:spcPts val="500"/>
              </a:spcBef>
              <a:spcAft>
                <a:spcPts val="0"/>
              </a:spcAft>
              <a:buSzPts val="2000"/>
              <a:buFont typeface="Arial" panose="020B0604020202020204" pitchFamily="34" charset="0"/>
              <a:buChar char="•"/>
              <a:tabLst>
                <a:tab pos="756285" algn="l"/>
                <a:tab pos="756920" algn="l"/>
              </a:tabLst>
            </a:pPr>
            <a:endParaRPr lang="en-GB" sz="1800" dirty="0">
              <a:effectLst/>
              <a:latin typeface="Calibri" panose="020F0502020204030204" pitchFamily="34" charset="0"/>
              <a:ea typeface="Arial" panose="020B0604020202020204" pitchFamily="34" charset="0"/>
            </a:endParaRPr>
          </a:p>
          <a:p>
            <a:pPr marL="342900" marR="1243965" lvl="0" indent="-342900">
              <a:lnSpc>
                <a:spcPct val="150000"/>
              </a:lnSpc>
              <a:spcBef>
                <a:spcPts val="495"/>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Achieving action </a:t>
            </a:r>
          </a:p>
          <a:p>
            <a:pPr marL="342900" marR="1243965" lvl="0" indent="-342900">
              <a:lnSpc>
                <a:spcPct val="150000"/>
              </a:lnSpc>
              <a:spcBef>
                <a:spcPts val="495"/>
              </a:spcBef>
              <a:spcAft>
                <a:spcPts val="0"/>
              </a:spcAft>
              <a:buSzPts val="2000"/>
              <a:buFont typeface="Arial" panose="020B0604020202020204" pitchFamily="34" charset="0"/>
              <a:buChar char="•"/>
              <a:tabLst>
                <a:tab pos="756285" algn="l"/>
                <a:tab pos="756920" algn="l"/>
              </a:tabLst>
            </a:pPr>
            <a:endParaRPr lang="en-GB" sz="1800" dirty="0">
              <a:effectLst/>
              <a:latin typeface="Calibri" panose="020F0502020204030204" pitchFamily="34" charset="0"/>
              <a:ea typeface="Arial" panose="020B0604020202020204" pitchFamily="34" charset="0"/>
            </a:endParaRPr>
          </a:p>
          <a:p>
            <a:pPr marL="342900" marR="866140" lvl="0" indent="-342900">
              <a:lnSpc>
                <a:spcPct val="150000"/>
              </a:lnSpc>
              <a:spcBef>
                <a:spcPts val="485"/>
              </a:spcBef>
              <a:spcAft>
                <a:spcPts val="0"/>
              </a:spcAft>
              <a:buSzPts val="2000"/>
              <a:buFont typeface="Arial" panose="020B0604020202020204" pitchFamily="34" charset="0"/>
              <a:buChar char="•"/>
              <a:tabLst>
                <a:tab pos="756285" algn="l"/>
                <a:tab pos="756920" algn="l"/>
              </a:tabLst>
            </a:pPr>
            <a:r>
              <a:rPr lang="en-GB" sz="1800" b="1" dirty="0">
                <a:effectLst/>
                <a:latin typeface="Arial" panose="020B0604020202020204" pitchFamily="34" charset="0"/>
                <a:ea typeface="Arial" panose="020B0604020202020204" pitchFamily="34" charset="0"/>
                <a:cs typeface="Calibri" panose="020F0502020204030204" pitchFamily="34" charset="0"/>
              </a:rPr>
              <a:t>Maintaining momentum and effort </a:t>
            </a:r>
            <a:endParaRPr lang="en-GB" sz="1800" dirty="0">
              <a:effectLst/>
              <a:latin typeface="Calibri" panose="020F0502020204030204" pitchFamily="34" charset="0"/>
              <a:ea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26D7C5C6-BCC9-4999-81DA-6919AA8F1D96}"/>
              </a:ext>
            </a:extLst>
          </p:cNvPr>
          <p:cNvSpPr txBox="1"/>
          <p:nvPr/>
        </p:nvSpPr>
        <p:spPr>
          <a:xfrm>
            <a:off x="5818310" y="6123543"/>
            <a:ext cx="6097464" cy="369332"/>
          </a:xfrm>
          <a:prstGeom prst="rect">
            <a:avLst/>
          </a:prstGeom>
          <a:noFill/>
        </p:spPr>
        <p:txBody>
          <a:bodyPr wrap="square">
            <a:spAutoFit/>
          </a:bodyPr>
          <a:lstStyle/>
          <a:p>
            <a:pPr marR="486410" algn="r">
              <a:spcBef>
                <a:spcPts val="475"/>
              </a:spcBef>
              <a:spcAft>
                <a:spcPts val="0"/>
              </a:spcAft>
            </a:pPr>
            <a:r>
              <a:rPr lang="en-GB" sz="1800" dirty="0">
                <a:effectLst/>
                <a:latin typeface="Arial" panose="020B0604020202020204" pitchFamily="34" charset="0"/>
                <a:ea typeface="Calibri" panose="020F0502020204030204" pitchFamily="34" charset="0"/>
                <a:cs typeface="Calibri" panose="020F0502020204030204" pitchFamily="34" charset="0"/>
              </a:rPr>
              <a:t>(</a:t>
            </a:r>
            <a:r>
              <a:rPr lang="en-GB" sz="1800" dirty="0" err="1">
                <a:effectLst/>
                <a:latin typeface="Arial" panose="020B0604020202020204" pitchFamily="34" charset="0"/>
                <a:ea typeface="Calibri" panose="020F0502020204030204" pitchFamily="34" charset="0"/>
                <a:cs typeface="Calibri" panose="020F0502020204030204" pitchFamily="34" charset="0"/>
              </a:rPr>
              <a:t>Carnall</a:t>
            </a:r>
            <a:r>
              <a:rPr lang="en-GB" sz="1800" dirty="0">
                <a:effectLst/>
                <a:latin typeface="Arial" panose="020B0604020202020204" pitchFamily="34" charset="0"/>
                <a:ea typeface="Calibri" panose="020F0502020204030204" pitchFamily="34" charset="0"/>
                <a:cs typeface="Calibri" panose="020F0502020204030204" pitchFamily="34" charset="0"/>
              </a:rPr>
              <a:t>,</a:t>
            </a:r>
            <a:r>
              <a:rPr lang="en-GB" sz="1800" spc="-25" dirty="0">
                <a:effectLst/>
                <a:latin typeface="Arial" panose="020B0604020202020204" pitchFamily="34" charset="0"/>
                <a:ea typeface="Calibri" panose="020F0502020204030204" pitchFamily="34" charset="0"/>
                <a:cs typeface="Calibri" panose="020F0502020204030204" pitchFamily="34" charset="0"/>
              </a:rPr>
              <a:t> </a:t>
            </a:r>
            <a:r>
              <a:rPr lang="en-GB" sz="1800" dirty="0">
                <a:effectLst/>
                <a:latin typeface="Arial" panose="020B0604020202020204" pitchFamily="34" charset="0"/>
                <a:ea typeface="Calibri" panose="020F0502020204030204" pitchFamily="34" charset="0"/>
                <a:cs typeface="Calibri" panose="020F0502020204030204" pitchFamily="34" charset="0"/>
              </a:rPr>
              <a:t>2015)</a:t>
            </a:r>
            <a:endParaRPr lang="en-GB" sz="1050" dirty="0">
              <a:effectLst/>
              <a:latin typeface="Calibri" panose="020F0502020204030204" pitchFamily="34" charset="0"/>
              <a:ea typeface="Calibri" panose="020F0502020204030204" pitchFamily="34" charset="0"/>
            </a:endParaRPr>
          </a:p>
        </p:txBody>
      </p:sp>
      <p:pic>
        <p:nvPicPr>
          <p:cNvPr id="4" name="Picture 3">
            <a:extLst>
              <a:ext uri="{FF2B5EF4-FFF2-40B4-BE49-F238E27FC236}">
                <a16:creationId xmlns:a16="http://schemas.microsoft.com/office/drawing/2014/main" id="{99AD50D2-2C0D-1047-8EC5-7FBACDDAC11C}"/>
              </a:ext>
            </a:extLst>
          </p:cNvPr>
          <p:cNvPicPr>
            <a:picLocks noChangeAspect="1"/>
          </p:cNvPicPr>
          <p:nvPr/>
        </p:nvPicPr>
        <p:blipFill>
          <a:blip r:embed="rId3"/>
          <a:stretch>
            <a:fillRect/>
          </a:stretch>
        </p:blipFill>
        <p:spPr>
          <a:xfrm>
            <a:off x="6234546" y="855023"/>
            <a:ext cx="5500666" cy="5313052"/>
          </a:xfrm>
          <a:prstGeom prst="rect">
            <a:avLst/>
          </a:prstGeom>
        </p:spPr>
      </p:pic>
    </p:spTree>
    <p:extLst>
      <p:ext uri="{BB962C8B-B14F-4D97-AF65-F5344CB8AC3E}">
        <p14:creationId xmlns:p14="http://schemas.microsoft.com/office/powerpoint/2010/main" val="3432992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3461-6BFF-4E61-AF67-F83CD8612408}"/>
              </a:ext>
            </a:extLst>
          </p:cNvPr>
          <p:cNvSpPr>
            <a:spLocks noGrp="1"/>
          </p:cNvSpPr>
          <p:nvPr>
            <p:ph type="title"/>
          </p:nvPr>
        </p:nvSpPr>
        <p:spPr/>
        <p:txBody>
          <a:bodyPr/>
          <a:lstStyle/>
          <a:p>
            <a:r>
              <a:rPr lang="en-GB" dirty="0"/>
              <a:t>Managing the political dynamic of change</a:t>
            </a:r>
          </a:p>
        </p:txBody>
      </p:sp>
      <p:pic>
        <p:nvPicPr>
          <p:cNvPr id="4" name="image103.jpeg">
            <a:extLst>
              <a:ext uri="{FF2B5EF4-FFF2-40B4-BE49-F238E27FC236}">
                <a16:creationId xmlns:a16="http://schemas.microsoft.com/office/drawing/2014/main" id="{A44BAF33-18CC-4893-A555-98A86A8F2E9A}"/>
              </a:ext>
            </a:extLst>
          </p:cNvPr>
          <p:cNvPicPr>
            <a:picLocks noGrp="1" noChangeAspect="1"/>
          </p:cNvPicPr>
          <p:nvPr>
            <p:ph idx="1"/>
          </p:nvPr>
        </p:nvPicPr>
        <p:blipFill>
          <a:blip r:embed="rId2" cstate="print"/>
          <a:stretch>
            <a:fillRect/>
          </a:stretch>
        </p:blipFill>
        <p:spPr>
          <a:xfrm>
            <a:off x="838200" y="2950479"/>
            <a:ext cx="10515600" cy="2101629"/>
          </a:xfrm>
          <a:prstGeom prst="rect">
            <a:avLst/>
          </a:prstGeom>
        </p:spPr>
      </p:pic>
    </p:spTree>
    <p:extLst>
      <p:ext uri="{BB962C8B-B14F-4D97-AF65-F5344CB8AC3E}">
        <p14:creationId xmlns:p14="http://schemas.microsoft.com/office/powerpoint/2010/main" val="1006137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A3A2C593-EEDD-406E-AC49-A070360D2A3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F68A4AB9-79F2-43FD-A26C-692AFF9B9FB7}"/>
              </a:ext>
            </a:extLst>
          </p:cNvPr>
          <p:cNvSpPr>
            <a:spLocks noChangeArrowheads="1"/>
          </p:cNvSpPr>
          <p:nvPr/>
        </p:nvSpPr>
        <p:spPr bwMode="auto">
          <a:xfrm>
            <a:off x="581026" y="2661048"/>
            <a:ext cx="7753350" cy="3004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1pPr>
            <a:lvl2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2pPr>
            <a:lvl3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3pPr>
            <a:lvl4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4pPr>
            <a:lvl5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5pPr>
            <a:lvl6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6pPr>
            <a:lvl7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7pPr>
            <a:lvl8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8pPr>
            <a:lvl9pPr eaLnBrk="0" fontAlgn="base" hangingPunct="0">
              <a:spcBef>
                <a:spcPct val="0"/>
              </a:spcBef>
              <a:spcAft>
                <a:spcPct val="0"/>
              </a:spcAft>
              <a:tabLst>
                <a:tab pos="1471613" algn="l"/>
                <a:tab pos="1473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Environmental assessment </a:t>
            </a:r>
            <a:endPar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1471613" algn="l"/>
                <a:tab pos="1473200" algn="l"/>
              </a:tabLst>
            </a:pP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Leading change </a:t>
            </a:r>
          </a:p>
          <a:p>
            <a:pPr marL="0" marR="0" lvl="0" indent="0" algn="l" defTabSz="914400" rtl="0" eaLnBrk="0" fontAlgn="base" latinLnBrk="0" hangingPunct="0">
              <a:lnSpc>
                <a:spcPct val="150000"/>
              </a:lnSpc>
              <a:spcBef>
                <a:spcPct val="0"/>
              </a:spcBef>
              <a:spcAft>
                <a:spcPct val="0"/>
              </a:spcAft>
              <a:buClrTx/>
              <a:buSzTx/>
              <a:buFontTx/>
              <a:buChar char="•"/>
              <a:tabLst>
                <a:tab pos="1471613" algn="l"/>
                <a:tab pos="1473200" algn="l"/>
              </a:tabLst>
            </a:pPr>
            <a:endPar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Linking strategic and operational change </a:t>
            </a:r>
            <a:endPar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tab pos="1471613" algn="l"/>
                <a:tab pos="1473200" algn="l"/>
              </a:tabLst>
            </a:pPr>
            <a:endParaRPr lang="en-GB" altLang="en-US" sz="1500" dirty="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Human resources as assets and liabilities </a:t>
            </a:r>
            <a:endParaRPr kumimoji="0" lang="en-GB" altLang="en-US" sz="1500" b="0" i="0" u="none" strike="noStrike" cap="none" normalizeH="0" baseline="0" dirty="0">
              <a:ln>
                <a:noFill/>
              </a:ln>
              <a:solidFill>
                <a:schemeClr val="tx1"/>
              </a:solidFill>
              <a:effectLst/>
              <a:latin typeface="Arial" panose="020B0604020202020204" pitchFamily="34"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tabLst>
                <a:tab pos="1471613" algn="l"/>
                <a:tab pos="1473200" algn="l"/>
              </a:tabLst>
            </a:pPr>
            <a:endParaRPr lang="en-GB" altLang="en-US" sz="1500" dirty="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tabLst>
                <a:tab pos="1471613" algn="l"/>
                <a:tab pos="1473200" algn="l"/>
              </a:tabLst>
            </a:pPr>
            <a:r>
              <a:rPr kumimoji="0" lang="en-GB" altLang="en-US" sz="1500" b="1" i="0" u="none" strike="noStrike" cap="none" normalizeH="0" baseline="0" dirty="0">
                <a:ln>
                  <a:noFill/>
                </a:ln>
                <a:solidFill>
                  <a:schemeClr val="tx1"/>
                </a:solidFill>
                <a:effectLst/>
                <a:latin typeface="Arial" panose="020B0604020202020204" pitchFamily="34" charset="0"/>
                <a:ea typeface="Calibri" panose="020F0502020204030204" pitchFamily="34" charset="0"/>
              </a:rPr>
              <a:t>Coherence of purpose</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334935C0-A2DA-4228-AFAB-8FF41339117E}"/>
              </a:ext>
            </a:extLst>
          </p:cNvPr>
          <p:cNvSpPr txBox="1"/>
          <p:nvPr/>
        </p:nvSpPr>
        <p:spPr>
          <a:xfrm>
            <a:off x="581026" y="758186"/>
            <a:ext cx="7314466"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3600" dirty="0"/>
              <a:t>Five central factors for managing change</a:t>
            </a:r>
          </a:p>
        </p:txBody>
      </p:sp>
      <p:pic>
        <p:nvPicPr>
          <p:cNvPr id="2" name="Picture 1">
            <a:extLst>
              <a:ext uri="{FF2B5EF4-FFF2-40B4-BE49-F238E27FC236}">
                <a16:creationId xmlns:a16="http://schemas.microsoft.com/office/drawing/2014/main" id="{3EF83D98-8B78-6942-B93B-F33F2E234445}"/>
              </a:ext>
            </a:extLst>
          </p:cNvPr>
          <p:cNvPicPr>
            <a:picLocks noChangeAspect="1"/>
          </p:cNvPicPr>
          <p:nvPr/>
        </p:nvPicPr>
        <p:blipFill>
          <a:blip r:embed="rId3"/>
          <a:stretch>
            <a:fillRect/>
          </a:stretch>
        </p:blipFill>
        <p:spPr>
          <a:xfrm>
            <a:off x="5438899" y="2011954"/>
            <a:ext cx="6494484" cy="4708566"/>
          </a:xfrm>
          <a:prstGeom prst="rect">
            <a:avLst/>
          </a:prstGeom>
        </p:spPr>
      </p:pic>
    </p:spTree>
    <p:extLst>
      <p:ext uri="{BB962C8B-B14F-4D97-AF65-F5344CB8AC3E}">
        <p14:creationId xmlns:p14="http://schemas.microsoft.com/office/powerpoint/2010/main" val="1734649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7F91-BA5A-40EE-B032-C448400AB453}"/>
              </a:ext>
            </a:extLst>
          </p:cNvPr>
          <p:cNvSpPr>
            <a:spLocks noGrp="1"/>
          </p:cNvSpPr>
          <p:nvPr>
            <p:ph type="title"/>
          </p:nvPr>
        </p:nvSpPr>
        <p:spPr/>
        <p:txBody>
          <a:bodyPr/>
          <a:lstStyle/>
          <a:p>
            <a:pPr algn="ctr"/>
            <a:r>
              <a:rPr lang="en-GB" dirty="0"/>
              <a:t>The emergent approach summary</a:t>
            </a:r>
          </a:p>
        </p:txBody>
      </p:sp>
      <p:pic>
        <p:nvPicPr>
          <p:cNvPr id="5" name="Content Placeholder 4">
            <a:extLst>
              <a:ext uri="{FF2B5EF4-FFF2-40B4-BE49-F238E27FC236}">
                <a16:creationId xmlns:a16="http://schemas.microsoft.com/office/drawing/2014/main" id="{BE258130-A249-4EA0-BD10-4C85CD5D4569}"/>
              </a:ext>
            </a:extLst>
          </p:cNvPr>
          <p:cNvPicPr>
            <a:picLocks noGrp="1" noChangeAspect="1"/>
          </p:cNvPicPr>
          <p:nvPr>
            <p:ph idx="1"/>
          </p:nvPr>
        </p:nvPicPr>
        <p:blipFill>
          <a:blip r:embed="rId2"/>
          <a:stretch>
            <a:fillRect/>
          </a:stretch>
        </p:blipFill>
        <p:spPr>
          <a:xfrm>
            <a:off x="3798278" y="1438764"/>
            <a:ext cx="4251244" cy="5177424"/>
          </a:xfrm>
        </p:spPr>
      </p:pic>
    </p:spTree>
    <p:extLst>
      <p:ext uri="{BB962C8B-B14F-4D97-AF65-F5344CB8AC3E}">
        <p14:creationId xmlns:p14="http://schemas.microsoft.com/office/powerpoint/2010/main" val="2947484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804C1-2742-42D1-A747-E81ADBAB9DD0}"/>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US" kern="1200">
                <a:solidFill>
                  <a:srgbClr val="FFFFFF"/>
                </a:solidFill>
                <a:latin typeface="+mj-lt"/>
                <a:ea typeface="+mj-ea"/>
                <a:cs typeface="+mj-cs"/>
              </a:rPr>
              <a:t>Emergent approach</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2">
            <a:extLst>
              <a:ext uri="{FF2B5EF4-FFF2-40B4-BE49-F238E27FC236}">
                <a16:creationId xmlns:a16="http://schemas.microsoft.com/office/drawing/2014/main" id="{F3F8A138-EC58-4BBB-B9C0-276BDAE7C6CC}"/>
              </a:ext>
            </a:extLst>
          </p:cNvPr>
          <p:cNvSpPr>
            <a:spLocks noChangeArrowheads="1"/>
          </p:cNvSpPr>
          <p:nvPr/>
        </p:nvSpPr>
        <p:spPr bwMode="auto">
          <a:xfrm>
            <a:off x="5370153" y="1526033"/>
            <a:ext cx="5536397" cy="393528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tabLst>
                <a:tab pos="4067175" algn="l"/>
              </a:tabLst>
              <a:defRPr>
                <a:solidFill>
                  <a:schemeClr val="tx1"/>
                </a:solidFill>
                <a:latin typeface="Arial" panose="020B0604020202020204" pitchFamily="34" charset="0"/>
              </a:defRPr>
            </a:lvl1pPr>
            <a:lvl2pPr eaLnBrk="0" fontAlgn="base" hangingPunct="0">
              <a:spcBef>
                <a:spcPct val="0"/>
              </a:spcBef>
              <a:spcAft>
                <a:spcPct val="0"/>
              </a:spcAft>
              <a:tabLst>
                <a:tab pos="4067175" algn="l"/>
              </a:tabLst>
              <a:defRPr>
                <a:solidFill>
                  <a:schemeClr val="tx1"/>
                </a:solidFill>
                <a:latin typeface="Arial" panose="020B0604020202020204" pitchFamily="34" charset="0"/>
              </a:defRPr>
            </a:lvl2pPr>
            <a:lvl3pPr eaLnBrk="0" fontAlgn="base" hangingPunct="0">
              <a:spcBef>
                <a:spcPct val="0"/>
              </a:spcBef>
              <a:spcAft>
                <a:spcPct val="0"/>
              </a:spcAft>
              <a:tabLst>
                <a:tab pos="4067175" algn="l"/>
              </a:tabLst>
              <a:defRPr>
                <a:solidFill>
                  <a:schemeClr val="tx1"/>
                </a:solidFill>
                <a:latin typeface="Arial" panose="020B0604020202020204" pitchFamily="34" charset="0"/>
              </a:defRPr>
            </a:lvl3pPr>
            <a:lvl4pPr eaLnBrk="0" fontAlgn="base" hangingPunct="0">
              <a:spcBef>
                <a:spcPct val="0"/>
              </a:spcBef>
              <a:spcAft>
                <a:spcPct val="0"/>
              </a:spcAft>
              <a:tabLst>
                <a:tab pos="4067175" algn="l"/>
              </a:tabLst>
              <a:defRPr>
                <a:solidFill>
                  <a:schemeClr val="tx1"/>
                </a:solidFill>
                <a:latin typeface="Arial" panose="020B0604020202020204" pitchFamily="34" charset="0"/>
              </a:defRPr>
            </a:lvl4pPr>
            <a:lvl5pPr eaLnBrk="0" fontAlgn="base" hangingPunct="0">
              <a:spcBef>
                <a:spcPct val="0"/>
              </a:spcBef>
              <a:spcAft>
                <a:spcPct val="0"/>
              </a:spcAft>
              <a:tabLst>
                <a:tab pos="4067175" algn="l"/>
              </a:tabLst>
              <a:defRPr>
                <a:solidFill>
                  <a:schemeClr val="tx1"/>
                </a:solidFill>
                <a:latin typeface="Arial" panose="020B0604020202020204" pitchFamily="34" charset="0"/>
              </a:defRPr>
            </a:lvl5pPr>
            <a:lvl6pPr eaLnBrk="0" fontAlgn="base" hangingPunct="0">
              <a:spcBef>
                <a:spcPct val="0"/>
              </a:spcBef>
              <a:spcAft>
                <a:spcPct val="0"/>
              </a:spcAft>
              <a:tabLst>
                <a:tab pos="4067175" algn="l"/>
              </a:tabLst>
              <a:defRPr>
                <a:solidFill>
                  <a:schemeClr val="tx1"/>
                </a:solidFill>
                <a:latin typeface="Arial" panose="020B0604020202020204" pitchFamily="34" charset="0"/>
              </a:defRPr>
            </a:lvl6pPr>
            <a:lvl7pPr eaLnBrk="0" fontAlgn="base" hangingPunct="0">
              <a:spcBef>
                <a:spcPct val="0"/>
              </a:spcBef>
              <a:spcAft>
                <a:spcPct val="0"/>
              </a:spcAft>
              <a:tabLst>
                <a:tab pos="4067175" algn="l"/>
              </a:tabLst>
              <a:defRPr>
                <a:solidFill>
                  <a:schemeClr val="tx1"/>
                </a:solidFill>
                <a:latin typeface="Arial" panose="020B0604020202020204" pitchFamily="34" charset="0"/>
              </a:defRPr>
            </a:lvl7pPr>
            <a:lvl8pPr eaLnBrk="0" fontAlgn="base" hangingPunct="0">
              <a:spcBef>
                <a:spcPct val="0"/>
              </a:spcBef>
              <a:spcAft>
                <a:spcPct val="0"/>
              </a:spcAft>
              <a:tabLst>
                <a:tab pos="4067175" algn="l"/>
              </a:tabLst>
              <a:defRPr>
                <a:solidFill>
                  <a:schemeClr val="tx1"/>
                </a:solidFill>
                <a:latin typeface="Arial" panose="020B0604020202020204" pitchFamily="34" charset="0"/>
              </a:defRPr>
            </a:lvl8pPr>
            <a:lvl9pPr eaLnBrk="0" fontAlgn="base" hangingPunct="0">
              <a:spcBef>
                <a:spcPct val="0"/>
              </a:spcBef>
              <a:spcAft>
                <a:spcPct val="0"/>
              </a:spcAft>
              <a:tabLst>
                <a:tab pos="4067175" algn="l"/>
              </a:tabLs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1" i="0" u="none" strike="noStrike" cap="none" normalizeH="0" baseline="0">
                <a:ln>
                  <a:noFill/>
                </a:ln>
                <a:effectLst/>
                <a:latin typeface="+mn-lt"/>
              </a:rPr>
              <a:t>Criticisms:</a:t>
            </a:r>
            <a:endParaRPr kumimoji="0" lang="en-US" altLang="en-US" b="0" i="0" u="none" strike="noStrike" cap="none" normalizeH="0" baseline="0">
              <a:ln>
                <a:noFill/>
              </a:ln>
              <a:effectLst/>
              <a:latin typeface="+mn-lt"/>
            </a:endParaRP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‘One best way’</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Assumes all organisations are the same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Overfocused on power and polotics</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Culture is treated as malleable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Ignores managerial resistance</a:t>
            </a:r>
          </a:p>
          <a:p>
            <a:pPr marL="914400" marR="0" lvl="2" indent="-228600" eaLnBrk="1" fontAlgn="base" hangingPunct="1">
              <a:lnSpc>
                <a:spcPct val="90000"/>
              </a:lnSpc>
              <a:spcBef>
                <a:spcPct val="0"/>
              </a:spcBef>
              <a:spcAft>
                <a:spcPts val="600"/>
              </a:spcAft>
              <a:buClrTx/>
              <a:buSzTx/>
              <a:buFont typeface="Arial" panose="020B0604020202020204" pitchFamily="34" charset="0"/>
              <a:buChar char="•"/>
              <a:tabLst>
                <a:tab pos="4067175" algn="l"/>
              </a:tabLst>
            </a:pPr>
            <a:r>
              <a:rPr kumimoji="0" lang="en-US" altLang="en-US" b="0" i="0" u="none" strike="noStrike" cap="none" normalizeH="0" baseline="0">
                <a:ln>
                  <a:noFill/>
                </a:ln>
                <a:effectLst/>
                <a:latin typeface="+mn-lt"/>
              </a:rPr>
              <a:t>Ignores choice</a:t>
            </a:r>
          </a:p>
        </p:txBody>
      </p:sp>
    </p:spTree>
    <p:extLst>
      <p:ext uri="{BB962C8B-B14F-4D97-AF65-F5344CB8AC3E}">
        <p14:creationId xmlns:p14="http://schemas.microsoft.com/office/powerpoint/2010/main" val="780526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5">
            <a:extLst>
              <a:ext uri="{FF2B5EF4-FFF2-40B4-BE49-F238E27FC236}">
                <a16:creationId xmlns:a16="http://schemas.microsoft.com/office/drawing/2014/main" id="{704AFFF4-25AF-44F4-BBED-43E9A0B34CC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2" name="Picture 1">
            <a:extLst>
              <a:ext uri="{FF2B5EF4-FFF2-40B4-BE49-F238E27FC236}">
                <a16:creationId xmlns:a16="http://schemas.microsoft.com/office/drawing/2014/main" id="{9B34EA34-D6C2-1748-9A3E-E7272755707F}"/>
              </a:ext>
            </a:extLst>
          </p:cNvPr>
          <p:cNvPicPr>
            <a:picLocks noChangeAspect="1"/>
          </p:cNvPicPr>
          <p:nvPr/>
        </p:nvPicPr>
        <p:blipFill>
          <a:blip r:embed="rId3"/>
          <a:stretch>
            <a:fillRect/>
          </a:stretch>
        </p:blipFill>
        <p:spPr>
          <a:xfrm>
            <a:off x="0" y="0"/>
            <a:ext cx="12192001" cy="6858000"/>
          </a:xfrm>
          <a:prstGeom prst="rect">
            <a:avLst/>
          </a:prstGeom>
        </p:spPr>
      </p:pic>
    </p:spTree>
    <p:extLst>
      <p:ext uri="{BB962C8B-B14F-4D97-AF65-F5344CB8AC3E}">
        <p14:creationId xmlns:p14="http://schemas.microsoft.com/office/powerpoint/2010/main" val="816647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7BDDC-88F9-4325-A87C-FF894EE4FC0C}"/>
              </a:ext>
            </a:extLst>
          </p:cNvPr>
          <p:cNvSpPr>
            <a:spLocks noGrp="1"/>
          </p:cNvSpPr>
          <p:nvPr>
            <p:ph type="title"/>
          </p:nvPr>
        </p:nvSpPr>
        <p:spPr>
          <a:xfrm>
            <a:off x="376806" y="732803"/>
            <a:ext cx="10515600" cy="1325563"/>
          </a:xfrm>
        </p:spPr>
        <p:txBody>
          <a:bodyPr/>
          <a:lstStyle/>
          <a:p>
            <a:pPr algn="ct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Kotter</a:t>
            </a:r>
            <a:r>
              <a:rPr lang="en-GB" sz="1800" b="1" spc="-35"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(1996)</a:t>
            </a:r>
            <a:r>
              <a:rPr lang="en-GB" sz="1800" b="1" spc="-10"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a:t>
            </a:r>
            <a:r>
              <a:rPr lang="en-GB" sz="1800" b="1" spc="-5"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Leading</a:t>
            </a:r>
            <a:r>
              <a:rPr lang="en-GB" sz="1800" b="1" spc="-35" dirty="0">
                <a:solidFill>
                  <a:srgbClr val="007EA2"/>
                </a:solidFill>
                <a:effectLst/>
                <a:latin typeface="Arial" panose="020B0604020202020204" pitchFamily="34" charset="0"/>
                <a:ea typeface="Calibri" panose="020F0502020204030204" pitchFamily="34" charset="0"/>
                <a:cs typeface="Calibri" panose="020F0502020204030204" pitchFamily="34" charset="0"/>
              </a:rPr>
              <a:t> </a:t>
            </a:r>
            <a:r>
              <a:rPr lang="en-GB" sz="1800" b="1" dirty="0">
                <a:solidFill>
                  <a:srgbClr val="007EA2"/>
                </a:solidFill>
                <a:effectLst/>
                <a:latin typeface="Arial" panose="020B0604020202020204" pitchFamily="34" charset="0"/>
                <a:ea typeface="Calibri" panose="020F0502020204030204" pitchFamily="34" charset="0"/>
                <a:cs typeface="Calibri" panose="020F0502020204030204" pitchFamily="34" charset="0"/>
              </a:rPr>
              <a:t>Change</a:t>
            </a:r>
            <a:br>
              <a:rPr lang="en-GB" sz="1800" b="1" dirty="0">
                <a:effectLst/>
                <a:latin typeface="Calibri" panose="020F0502020204030204" pitchFamily="34" charset="0"/>
                <a:ea typeface="Calibri" panose="020F0502020204030204" pitchFamily="34" charset="0"/>
              </a:rPr>
            </a:br>
            <a:endParaRPr lang="en-GB" dirty="0"/>
          </a:p>
        </p:txBody>
      </p:sp>
      <p:pic>
        <p:nvPicPr>
          <p:cNvPr id="4" name="image106.jpeg">
            <a:extLst>
              <a:ext uri="{FF2B5EF4-FFF2-40B4-BE49-F238E27FC236}">
                <a16:creationId xmlns:a16="http://schemas.microsoft.com/office/drawing/2014/main" id="{EE661869-CF4A-4D74-82F6-08496BBC44F2}"/>
              </a:ext>
            </a:extLst>
          </p:cNvPr>
          <p:cNvPicPr>
            <a:picLocks noChangeAspect="1"/>
          </p:cNvPicPr>
          <p:nvPr/>
        </p:nvPicPr>
        <p:blipFill>
          <a:blip r:embed="rId3" cstate="print"/>
          <a:stretch>
            <a:fillRect/>
          </a:stretch>
        </p:blipFill>
        <p:spPr>
          <a:xfrm>
            <a:off x="1893252" y="2319007"/>
            <a:ext cx="8405495" cy="3806190"/>
          </a:xfrm>
          <a:prstGeom prst="rect">
            <a:avLst/>
          </a:prstGeom>
        </p:spPr>
      </p:pic>
    </p:spTree>
    <p:extLst>
      <p:ext uri="{BB962C8B-B14F-4D97-AF65-F5344CB8AC3E}">
        <p14:creationId xmlns:p14="http://schemas.microsoft.com/office/powerpoint/2010/main" val="7060513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2A30-312F-4D0D-929E-0217898C2A71}"/>
              </a:ext>
            </a:extLst>
          </p:cNvPr>
          <p:cNvSpPr>
            <a:spLocks noGrp="1"/>
          </p:cNvSpPr>
          <p:nvPr>
            <p:ph type="title"/>
          </p:nvPr>
        </p:nvSpPr>
        <p:spPr>
          <a:xfrm>
            <a:off x="4965430" y="629268"/>
            <a:ext cx="6586491" cy="1286160"/>
          </a:xfrm>
        </p:spPr>
        <p:txBody>
          <a:bodyPr anchor="b">
            <a:normAutofit fontScale="90000"/>
          </a:bodyPr>
          <a:lstStyle/>
          <a:p>
            <a:pPr algn="ctr"/>
            <a:r>
              <a:rPr lang="en-GB" dirty="0"/>
              <a:t>Kotter’s eight steps to successful change</a:t>
            </a:r>
          </a:p>
        </p:txBody>
      </p:sp>
      <p:sp>
        <p:nvSpPr>
          <p:cNvPr id="3" name="Content Placeholder 2">
            <a:extLst>
              <a:ext uri="{FF2B5EF4-FFF2-40B4-BE49-F238E27FC236}">
                <a16:creationId xmlns:a16="http://schemas.microsoft.com/office/drawing/2014/main" id="{542BE50F-04B1-42FB-A549-8972FC7DF094}"/>
              </a:ext>
            </a:extLst>
          </p:cNvPr>
          <p:cNvSpPr>
            <a:spLocks noGrp="1"/>
          </p:cNvSpPr>
          <p:nvPr>
            <p:ph idx="1"/>
          </p:nvPr>
        </p:nvSpPr>
        <p:spPr>
          <a:xfrm>
            <a:off x="1427585" y="2438400"/>
            <a:ext cx="10124336" cy="3785419"/>
          </a:xfrm>
        </p:spPr>
        <p:txBody>
          <a:bodyPr>
            <a:normAutofit/>
          </a:bodyPr>
          <a:lstStyle/>
          <a:p>
            <a:pPr marL="3597275" indent="0">
              <a:spcBef>
                <a:spcPts val="435"/>
              </a:spcBef>
              <a:spcAft>
                <a:spcPts val="0"/>
              </a:spcAft>
              <a:buNone/>
            </a:pPr>
            <a:endParaRPr lang="en-GB" sz="1100" b="1" dirty="0">
              <a:effectLst/>
              <a:latin typeface="Arial" panose="020B0604020202020204" pitchFamily="34" charset="0"/>
              <a:ea typeface="Calibri" panose="020F0502020204030204" pitchFamily="34" charset="0"/>
              <a:cs typeface="Calibri" panose="020F0502020204030204" pitchFamily="34" charset="0"/>
            </a:endParaRPr>
          </a:p>
          <a:p>
            <a:pPr marL="3768725" indent="-171450">
              <a:spcBef>
                <a:spcPts val="435"/>
              </a:spcBef>
            </a:pPr>
            <a:r>
              <a:rPr lang="en-GB" sz="1100" b="1" dirty="0">
                <a:effectLst/>
                <a:latin typeface="Arial" panose="020B0604020202020204" pitchFamily="34" charset="0"/>
                <a:ea typeface="Calibri" panose="020F0502020204030204" pitchFamily="34" charset="0"/>
                <a:cs typeface="Calibri" panose="020F0502020204030204" pitchFamily="34" charset="0"/>
              </a:rPr>
              <a:t> Step</a:t>
            </a:r>
            <a:r>
              <a:rPr lang="en-GB" sz="1100" b="1" spc="-30"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1</a:t>
            </a:r>
            <a:r>
              <a:rPr lang="en-GB" sz="1100" b="1"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Establishing</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a:t>
            </a:r>
            <a:r>
              <a:rPr lang="en-GB" sz="1100" spc="-3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sense</a:t>
            </a:r>
            <a:r>
              <a:rPr lang="en-GB" sz="1100"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of</a:t>
            </a:r>
            <a:r>
              <a:rPr lang="en-GB" sz="1100" spc="-3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urgency.</a:t>
            </a:r>
            <a:endParaRPr lang="en-GB" sz="1100" dirty="0">
              <a:effectLst/>
              <a:latin typeface="Calibri" panose="020F0502020204030204" pitchFamily="34" charset="0"/>
              <a:ea typeface="Calibri" panose="020F0502020204030204" pitchFamily="34" charset="0"/>
            </a:endParaRPr>
          </a:p>
          <a:p>
            <a:pPr marL="3825875">
              <a:spcBef>
                <a:spcPts val="1460"/>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2</a:t>
            </a:r>
            <a:r>
              <a:rPr lang="en-GB" sz="1100" b="1"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Creating</a:t>
            </a:r>
            <a:r>
              <a:rPr lang="en-GB" sz="1100" spc="3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a:t>
            </a:r>
            <a:r>
              <a:rPr lang="en-GB" sz="1100"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guiding</a:t>
            </a:r>
            <a:r>
              <a:rPr lang="en-GB" sz="1100" spc="2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coalition.</a:t>
            </a:r>
            <a:endParaRPr lang="en-GB" sz="1100" dirty="0">
              <a:effectLst/>
              <a:latin typeface="Calibri" panose="020F0502020204030204" pitchFamily="34" charset="0"/>
              <a:ea typeface="Calibri" panose="020F0502020204030204" pitchFamily="34" charset="0"/>
            </a:endParaRPr>
          </a:p>
          <a:p>
            <a:pPr marL="3825875" marR="825500">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 3 </a:t>
            </a:r>
            <a:r>
              <a:rPr lang="en-GB" sz="1100" dirty="0">
                <a:effectLst/>
                <a:latin typeface="Arial" panose="020B0604020202020204" pitchFamily="34" charset="0"/>
                <a:ea typeface="Calibri" panose="020F0502020204030204" pitchFamily="34" charset="0"/>
                <a:cs typeface="Calibri" panose="020F0502020204030204" pitchFamily="34" charset="0"/>
              </a:rPr>
              <a:t>Developing a vision and strategy.</a:t>
            </a:r>
            <a:r>
              <a:rPr lang="en-GB" sz="1100" spc="5" dirty="0">
                <a:effectLst/>
                <a:latin typeface="Arial" panose="020B0604020202020204" pitchFamily="34" charset="0"/>
                <a:ea typeface="Calibri" panose="020F0502020204030204" pitchFamily="34" charset="0"/>
                <a:cs typeface="Calibri" panose="020F0502020204030204" pitchFamily="34" charset="0"/>
              </a:rPr>
              <a:t> </a:t>
            </a:r>
          </a:p>
          <a:p>
            <a:pPr marL="3825875" marR="825500">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 4 </a:t>
            </a:r>
            <a:r>
              <a:rPr lang="en-GB" sz="1100" dirty="0">
                <a:effectLst/>
                <a:latin typeface="Arial" panose="020B0604020202020204" pitchFamily="34" charset="0"/>
                <a:ea typeface="Calibri" panose="020F0502020204030204" pitchFamily="34" charset="0"/>
                <a:cs typeface="Calibri" panose="020F0502020204030204" pitchFamily="34" charset="0"/>
              </a:rPr>
              <a:t>Communicating the change vision.</a:t>
            </a:r>
            <a:r>
              <a:rPr lang="en-GB" sz="1100" spc="-515" dirty="0">
                <a:effectLst/>
                <a:latin typeface="Arial" panose="020B0604020202020204" pitchFamily="34" charset="0"/>
                <a:ea typeface="Calibri" panose="020F0502020204030204" pitchFamily="34" charset="0"/>
                <a:cs typeface="Calibri" panose="020F0502020204030204" pitchFamily="34" charset="0"/>
              </a:rPr>
              <a:t> </a:t>
            </a:r>
          </a:p>
          <a:p>
            <a:pPr marL="3825875" marR="825500">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5</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Empowering</a:t>
            </a:r>
            <a:r>
              <a:rPr lang="en-GB" sz="1100" spc="5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broad-based</a:t>
            </a:r>
            <a:r>
              <a:rPr lang="en-GB" sz="1100" spc="3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action.</a:t>
            </a:r>
            <a:endParaRPr lang="en-GB" sz="1100" dirty="0">
              <a:effectLst/>
              <a:latin typeface="Calibri" panose="020F0502020204030204" pitchFamily="34" charset="0"/>
              <a:ea typeface="Calibri" panose="020F0502020204030204" pitchFamily="34" charset="0"/>
            </a:endParaRPr>
          </a:p>
          <a:p>
            <a:pPr marL="3825875"/>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1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6</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Generating</a:t>
            </a:r>
            <a:r>
              <a:rPr lang="en-GB" sz="1100" spc="2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short-term</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wins.</a:t>
            </a:r>
            <a:endParaRPr lang="en-GB" sz="1100" dirty="0">
              <a:effectLst/>
              <a:latin typeface="Calibri" panose="020F0502020204030204" pitchFamily="34" charset="0"/>
              <a:ea typeface="Calibri" panose="020F0502020204030204" pitchFamily="34" charset="0"/>
            </a:endParaRPr>
          </a:p>
          <a:p>
            <a:pPr marL="3825875">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1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7</a:t>
            </a:r>
            <a:r>
              <a:rPr lang="en-GB" sz="1100" b="1"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Consolidating</a:t>
            </a:r>
            <a:r>
              <a:rPr lang="en-GB" sz="1100" spc="4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gains</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and producing more</a:t>
            </a:r>
            <a:r>
              <a:rPr lang="en-GB" sz="1100"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change.</a:t>
            </a:r>
            <a:endParaRPr lang="en-GB" sz="1100" dirty="0">
              <a:latin typeface="Calibri" panose="020F0502020204030204" pitchFamily="34" charset="0"/>
              <a:ea typeface="Calibri" panose="020F0502020204030204" pitchFamily="34" charset="0"/>
            </a:endParaRPr>
          </a:p>
          <a:p>
            <a:pPr marL="3825875">
              <a:spcBef>
                <a:spcPts val="1465"/>
              </a:spcBef>
              <a:spcAft>
                <a:spcPts val="0"/>
              </a:spcAft>
            </a:pPr>
            <a:r>
              <a:rPr lang="en-GB" sz="1100" b="1" dirty="0">
                <a:effectLst/>
                <a:latin typeface="Arial" panose="020B0604020202020204" pitchFamily="34" charset="0"/>
                <a:ea typeface="Calibri" panose="020F0502020204030204" pitchFamily="34" charset="0"/>
                <a:cs typeface="Calibri" panose="020F0502020204030204" pitchFamily="34" charset="0"/>
              </a:rPr>
              <a:t>Step</a:t>
            </a:r>
            <a:r>
              <a:rPr lang="en-GB" sz="1100" b="1" spc="-25" dirty="0">
                <a:effectLst/>
                <a:latin typeface="Arial" panose="020B0604020202020204" pitchFamily="34" charset="0"/>
                <a:ea typeface="Calibri" panose="020F0502020204030204" pitchFamily="34" charset="0"/>
                <a:cs typeface="Calibri" panose="020F0502020204030204" pitchFamily="34" charset="0"/>
              </a:rPr>
              <a:t> </a:t>
            </a:r>
            <a:r>
              <a:rPr lang="en-GB" sz="1100" b="1" dirty="0">
                <a:effectLst/>
                <a:latin typeface="Arial" panose="020B0604020202020204" pitchFamily="34" charset="0"/>
                <a:ea typeface="Calibri" panose="020F0502020204030204" pitchFamily="34" charset="0"/>
                <a:cs typeface="Calibri" panose="020F0502020204030204" pitchFamily="34" charset="0"/>
              </a:rPr>
              <a:t>8</a:t>
            </a:r>
            <a:r>
              <a:rPr lang="en-GB" sz="1100" b="1" spc="-1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Anchoring</a:t>
            </a:r>
            <a:r>
              <a:rPr lang="en-GB" sz="1100" spc="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new</a:t>
            </a:r>
            <a:r>
              <a:rPr lang="en-GB" sz="1100" spc="-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approaches</a:t>
            </a:r>
            <a:r>
              <a:rPr lang="en-GB" sz="1100" spc="2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in</a:t>
            </a:r>
            <a:r>
              <a:rPr lang="en-GB" sz="1100" spc="-10"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the</a:t>
            </a:r>
            <a:r>
              <a:rPr lang="en-GB" sz="1100" spc="-515" dirty="0">
                <a:effectLst/>
                <a:latin typeface="Arial" panose="020B0604020202020204" pitchFamily="34" charset="0"/>
                <a:ea typeface="Calibri" panose="020F0502020204030204" pitchFamily="34" charset="0"/>
                <a:cs typeface="Calibri" panose="020F0502020204030204" pitchFamily="34" charset="0"/>
              </a:rPr>
              <a:t> </a:t>
            </a:r>
            <a:r>
              <a:rPr lang="en-GB" sz="1100" dirty="0">
                <a:effectLst/>
                <a:latin typeface="Arial" panose="020B0604020202020204" pitchFamily="34" charset="0"/>
                <a:ea typeface="Calibri" panose="020F0502020204030204" pitchFamily="34" charset="0"/>
                <a:cs typeface="Calibri" panose="020F0502020204030204" pitchFamily="34" charset="0"/>
              </a:rPr>
              <a:t>culture.</a:t>
            </a:r>
            <a:endParaRPr lang="en-GB" sz="1100" dirty="0">
              <a:effectLst/>
              <a:latin typeface="Calibri" panose="020F0502020204030204" pitchFamily="34" charset="0"/>
              <a:ea typeface="Calibri" panose="020F0502020204030204" pitchFamily="34" charset="0"/>
            </a:endParaRPr>
          </a:p>
          <a:p>
            <a:pPr marL="3597275" indent="0">
              <a:spcBef>
                <a:spcPts val="470"/>
              </a:spcBef>
              <a:spcAft>
                <a:spcPts val="0"/>
              </a:spcAft>
              <a:buNone/>
            </a:pPr>
            <a:r>
              <a:rPr lang="en-GB" sz="1100" dirty="0">
                <a:effectLst/>
                <a:latin typeface="Arial" panose="020B0604020202020204" pitchFamily="34" charset="0"/>
                <a:ea typeface="Calibri" panose="020F0502020204030204" pitchFamily="34" charset="0"/>
                <a:cs typeface="Calibri" panose="020F0502020204030204" pitchFamily="34" charset="0"/>
              </a:rPr>
              <a:t>Kotter (1996)</a:t>
            </a:r>
            <a:endParaRPr lang="en-GB" sz="1100" dirty="0">
              <a:effectLst/>
              <a:latin typeface="Calibri" panose="020F0502020204030204" pitchFamily="34" charset="0"/>
              <a:ea typeface="Calibri" panose="020F0502020204030204" pitchFamily="34" charset="0"/>
            </a:endParaRPr>
          </a:p>
          <a:p>
            <a:endParaRPr lang="en-GB" sz="1100" dirty="0"/>
          </a:p>
        </p:txBody>
      </p:sp>
      <p:pic>
        <p:nvPicPr>
          <p:cNvPr id="11" name="Picture 4" descr="A gaming object">
            <a:extLst>
              <a:ext uri="{FF2B5EF4-FFF2-40B4-BE49-F238E27FC236}">
                <a16:creationId xmlns:a16="http://schemas.microsoft.com/office/drawing/2014/main" id="{592888AB-7364-5157-76F8-D063962A0B93}"/>
              </a:ext>
            </a:extLst>
          </p:cNvPr>
          <p:cNvPicPr>
            <a:picLocks noChangeAspect="1"/>
          </p:cNvPicPr>
          <p:nvPr/>
        </p:nvPicPr>
        <p:blipFill rotWithShape="1">
          <a:blip r:embed="rId2"/>
          <a:srcRect l="31502" r="23717" b="-1"/>
          <a:stretch/>
        </p:blipFill>
        <p:spPr>
          <a:xfrm>
            <a:off x="20" y="10"/>
            <a:ext cx="4635571" cy="6857990"/>
          </a:xfrm>
          <a:prstGeom prst="rect">
            <a:avLst/>
          </a:prstGeom>
          <a:effectLst/>
        </p:spPr>
      </p:pic>
      <p:cxnSp>
        <p:nvCxnSpPr>
          <p:cNvPr id="12"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1B3A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81019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214B092-5C16-4A07-B02A-3CA37F98D6FA}"/>
              </a:ext>
            </a:extLst>
          </p:cNvPr>
          <p:cNvSpPr>
            <a:spLocks noGrp="1"/>
          </p:cNvSpPr>
          <p:nvPr>
            <p:ph type="title"/>
          </p:nvPr>
        </p:nvSpPr>
        <p:spPr>
          <a:xfrm>
            <a:off x="1143000" y="990599"/>
            <a:ext cx="9906000" cy="685800"/>
          </a:xfrm>
        </p:spPr>
        <p:txBody>
          <a:bodyPr anchor="t">
            <a:normAutofit/>
          </a:bodyPr>
          <a:lstStyle/>
          <a:p>
            <a:r>
              <a:rPr lang="en-GB" sz="4000" dirty="0"/>
              <a:t>Todays objectives</a:t>
            </a:r>
          </a:p>
        </p:txBody>
      </p:sp>
      <p:graphicFrame>
        <p:nvGraphicFramePr>
          <p:cNvPr id="5" name="Content Placeholder 2">
            <a:extLst>
              <a:ext uri="{FF2B5EF4-FFF2-40B4-BE49-F238E27FC236}">
                <a16:creationId xmlns:a16="http://schemas.microsoft.com/office/drawing/2014/main" id="{C7311D26-AAC3-2C99-4306-2C8982625B0D}"/>
              </a:ext>
            </a:extLst>
          </p:cNvPr>
          <p:cNvGraphicFramePr>
            <a:graphicFrameLocks noGrp="1"/>
          </p:cNvGraphicFramePr>
          <p:nvPr>
            <p:ph idx="1"/>
            <p:extLst>
              <p:ext uri="{D42A27DB-BD31-4B8C-83A1-F6EECF244321}">
                <p14:modId xmlns:p14="http://schemas.microsoft.com/office/powerpoint/2010/main" val="269568672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356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1561</Words>
  <Application>Microsoft Macintosh PowerPoint</Application>
  <PresentationFormat>Widescreen</PresentationFormat>
  <Paragraphs>228</Paragraphs>
  <Slides>27</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Wingdings</vt:lpstr>
      <vt:lpstr>Office Theme</vt:lpstr>
      <vt:lpstr>Change Management Module</vt:lpstr>
      <vt:lpstr>Todays Objectives</vt:lpstr>
      <vt:lpstr>Assignment Case study </vt:lpstr>
      <vt:lpstr>Power, Politics &amp; Change</vt:lpstr>
      <vt:lpstr>What is power</vt:lpstr>
      <vt:lpstr>What is politics</vt:lpstr>
      <vt:lpstr>Using Power and Politics </vt:lpstr>
      <vt:lpstr>Power tactics</vt:lpstr>
      <vt:lpstr>Political behaviour</vt:lpstr>
      <vt:lpstr>The stakeholders that are most powerful are those that:</vt:lpstr>
      <vt:lpstr>Stakeholders </vt:lpstr>
      <vt:lpstr>Who are the most powerful individuals or groups in your case study organisation</vt:lpstr>
      <vt:lpstr>Stakeholder Analysis </vt:lpstr>
      <vt:lpstr>Summary – organisational change</vt:lpstr>
      <vt:lpstr>Change Management</vt:lpstr>
      <vt:lpstr>Emergent Approaches to change: Critical Success Factors</vt:lpstr>
      <vt:lpstr>Role of Change Managers/ agents</vt:lpstr>
      <vt:lpstr>Emergent Change checklist</vt:lpstr>
      <vt:lpstr>The role of Managers</vt:lpstr>
      <vt:lpstr>Managing the political dynamic of change</vt:lpstr>
      <vt:lpstr>PowerPoint Presentation</vt:lpstr>
      <vt:lpstr>The emergent approach summary</vt:lpstr>
      <vt:lpstr>Emergent approach</vt:lpstr>
      <vt:lpstr>PowerPoint Presentation</vt:lpstr>
      <vt:lpstr>Kotter (1996) – Leading Change </vt:lpstr>
      <vt:lpstr>Kotter’s eight steps to successful change</vt:lpstr>
      <vt:lpstr>Todays objectives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Module</dc:title>
  <dc:creator>Shehla Khan</dc:creator>
  <cp:lastModifiedBy>Marie Pitson</cp:lastModifiedBy>
  <cp:revision>26</cp:revision>
  <cp:lastPrinted>2022-05-12T07:28:25Z</cp:lastPrinted>
  <dcterms:created xsi:type="dcterms:W3CDTF">2022-05-11T14:54:58Z</dcterms:created>
  <dcterms:modified xsi:type="dcterms:W3CDTF">2023-03-08T14:09:35Z</dcterms:modified>
</cp:coreProperties>
</file>