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81" r:id="rId2"/>
    <p:sldId id="256" r:id="rId3"/>
    <p:sldId id="282" r:id="rId4"/>
    <p:sldId id="257" r:id="rId5"/>
    <p:sldId id="258" r:id="rId6"/>
    <p:sldId id="260" r:id="rId7"/>
    <p:sldId id="261" r:id="rId8"/>
    <p:sldId id="263" r:id="rId9"/>
    <p:sldId id="266" r:id="rId10"/>
    <p:sldId id="267" r:id="rId11"/>
    <p:sldId id="268" r:id="rId12"/>
    <p:sldId id="262" r:id="rId13"/>
    <p:sldId id="270" r:id="rId14"/>
    <p:sldId id="279" r:id="rId15"/>
    <p:sldId id="280" r:id="rId16"/>
  </p:sldIdLst>
  <p:sldSz cx="18288000" cy="10287000"/>
  <p:notesSz cx="6858000" cy="9144000"/>
  <p:embeddedFontLst>
    <p:embeddedFont>
      <p:font typeface="Poppins" panose="00000500000000000000" pitchFamily="2" charset="0"/>
      <p:regular r:id="rId18"/>
    </p:embeddedFont>
    <p:embeddedFont>
      <p:font typeface="Poppins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162" autoAdjust="0"/>
  </p:normalViewPr>
  <p:slideViewPr>
    <p:cSldViewPr>
      <p:cViewPr varScale="1">
        <p:scale>
          <a:sx n="36" d="100"/>
          <a:sy n="36" d="100"/>
        </p:scale>
        <p:origin x="114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CF2D90-4C55-44AD-87D8-FB9E37A9889B}"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8E5EF6DD-3B0F-411C-A95C-97B4082E5F0B}">
      <dgm:prSet phldrT="[Text]"/>
      <dgm:spPr/>
      <dgm:t>
        <a:bodyPr/>
        <a:lstStyle/>
        <a:p>
          <a:r>
            <a:rPr lang="en-US" dirty="0"/>
            <a:t>Stuart Machin’s leadership helped M&amp;S move from decline towards strategic recovery and transformation.</a:t>
          </a:r>
        </a:p>
      </dgm:t>
    </dgm:pt>
    <dgm:pt modelId="{4F9B37C2-3F76-406F-8BA7-73D75EC10887}" type="parTrans" cxnId="{783B14A6-CC35-45E2-AF00-8D8DE757033D}">
      <dgm:prSet/>
      <dgm:spPr/>
      <dgm:t>
        <a:bodyPr/>
        <a:lstStyle/>
        <a:p>
          <a:endParaRPr lang="en-US"/>
        </a:p>
      </dgm:t>
    </dgm:pt>
    <dgm:pt modelId="{36B28B50-85E0-49C5-A545-DE7E4D15C9C9}" type="sibTrans" cxnId="{783B14A6-CC35-45E2-AF00-8D8DE757033D}">
      <dgm:prSet/>
      <dgm:spPr/>
      <dgm:t>
        <a:bodyPr/>
        <a:lstStyle/>
        <a:p>
          <a:endParaRPr lang="en-US"/>
        </a:p>
      </dgm:t>
    </dgm:pt>
    <dgm:pt modelId="{BA7DABD7-CB1A-4C47-AABE-1AB2C1E98A41}">
      <dgm:prSet phldrT="[Text]"/>
      <dgm:spPr/>
      <dgm:t>
        <a:bodyPr/>
        <a:lstStyle/>
        <a:p>
          <a:r>
            <a:rPr lang="en-US" dirty="0"/>
            <a:t>Transformational leadership supported innovation, cultural change, and a renewed </a:t>
          </a:r>
          <a:r>
            <a:rPr lang="en-US" dirty="0" err="1"/>
            <a:t>organisational</a:t>
          </a:r>
          <a:r>
            <a:rPr lang="en-US" dirty="0"/>
            <a:t> vision (Marks and Spencer, 2025).</a:t>
          </a:r>
        </a:p>
      </dgm:t>
    </dgm:pt>
    <dgm:pt modelId="{00C25975-17EA-4588-9CCA-6E41C89B690F}" type="parTrans" cxnId="{DE651D34-8C97-48C9-B307-6A558EB3F745}">
      <dgm:prSet/>
      <dgm:spPr/>
      <dgm:t>
        <a:bodyPr/>
        <a:lstStyle/>
        <a:p>
          <a:endParaRPr lang="en-US"/>
        </a:p>
      </dgm:t>
    </dgm:pt>
    <dgm:pt modelId="{64C7E748-8304-4450-BB59-22BF626F8147}" type="sibTrans" cxnId="{DE651D34-8C97-48C9-B307-6A558EB3F745}">
      <dgm:prSet/>
      <dgm:spPr/>
      <dgm:t>
        <a:bodyPr/>
        <a:lstStyle/>
        <a:p>
          <a:endParaRPr lang="en-US"/>
        </a:p>
      </dgm:t>
    </dgm:pt>
    <dgm:pt modelId="{C6DAE5DF-6FDD-4383-86C7-8B3B7637E85C}">
      <dgm:prSet phldrT="[Text]"/>
      <dgm:spPr/>
      <dgm:t>
        <a:bodyPr/>
        <a:lstStyle/>
        <a:p>
          <a:r>
            <a:rPr lang="en-US" dirty="0"/>
            <a:t>Situational leadership enabled flexible responses to restructuring, operational challenges, and growth opportunities.</a:t>
          </a:r>
        </a:p>
      </dgm:t>
    </dgm:pt>
    <dgm:pt modelId="{57429AE5-3CFB-43B0-BDC9-0415C60E800B}" type="parTrans" cxnId="{F52E3140-DF18-4FE5-99D2-E658133B8325}">
      <dgm:prSet/>
      <dgm:spPr/>
      <dgm:t>
        <a:bodyPr/>
        <a:lstStyle/>
        <a:p>
          <a:endParaRPr lang="en-US"/>
        </a:p>
      </dgm:t>
    </dgm:pt>
    <dgm:pt modelId="{E63E282F-E438-4551-8F1D-095D6A5BD33A}" type="sibTrans" cxnId="{F52E3140-DF18-4FE5-99D2-E658133B8325}">
      <dgm:prSet/>
      <dgm:spPr/>
      <dgm:t>
        <a:bodyPr/>
        <a:lstStyle/>
        <a:p>
          <a:endParaRPr lang="en-US"/>
        </a:p>
      </dgm:t>
    </dgm:pt>
    <dgm:pt modelId="{5BAEDE24-A89B-4E4E-96C8-B83994C9CDEA}">
      <dgm:prSet phldrT="[Text]"/>
      <dgm:spPr/>
      <dgm:t>
        <a:bodyPr/>
        <a:lstStyle/>
        <a:p>
          <a:r>
            <a:rPr lang="en-US" dirty="0"/>
            <a:t>Leadership improved customer focus, employee involvement, and </a:t>
          </a:r>
          <a:r>
            <a:rPr lang="en-US" dirty="0" err="1"/>
            <a:t>organisational</a:t>
          </a:r>
          <a:r>
            <a:rPr lang="en-US" dirty="0"/>
            <a:t> adaptability.</a:t>
          </a:r>
        </a:p>
      </dgm:t>
    </dgm:pt>
    <dgm:pt modelId="{14C8F56B-EA6B-4828-856F-8694C8ACB997}" type="parTrans" cxnId="{D8AB5770-F2EE-4E66-8E64-E2048C3BD78A}">
      <dgm:prSet/>
      <dgm:spPr/>
      <dgm:t>
        <a:bodyPr/>
        <a:lstStyle/>
        <a:p>
          <a:endParaRPr lang="en-US"/>
        </a:p>
      </dgm:t>
    </dgm:pt>
    <dgm:pt modelId="{D47CA9D9-C000-4B6D-8E68-7221746A9058}" type="sibTrans" cxnId="{D8AB5770-F2EE-4E66-8E64-E2048C3BD78A}">
      <dgm:prSet/>
      <dgm:spPr/>
      <dgm:t>
        <a:bodyPr/>
        <a:lstStyle/>
        <a:p>
          <a:endParaRPr lang="en-US"/>
        </a:p>
      </dgm:t>
    </dgm:pt>
    <dgm:pt modelId="{62262E71-2B49-4DC7-A8AE-EDCD373FFFDE}">
      <dgm:prSet phldrT="[Text]"/>
      <dgm:spPr/>
      <dgm:t>
        <a:bodyPr/>
        <a:lstStyle/>
        <a:p>
          <a:r>
            <a:rPr lang="en-US" dirty="0"/>
            <a:t>However, business recovery was also influenced by external factors such as market trends and consumer </a:t>
          </a:r>
          <a:r>
            <a:rPr lang="en-US" dirty="0" err="1"/>
            <a:t>behaviour</a:t>
          </a:r>
          <a:r>
            <a:rPr lang="en-US" dirty="0"/>
            <a:t>.</a:t>
          </a:r>
        </a:p>
      </dgm:t>
    </dgm:pt>
    <dgm:pt modelId="{A3371375-E650-4E09-845A-8EFB2B5FD620}" type="parTrans" cxnId="{429CCE45-85E9-458B-A71C-DB0E48127C00}">
      <dgm:prSet/>
      <dgm:spPr/>
      <dgm:t>
        <a:bodyPr/>
        <a:lstStyle/>
        <a:p>
          <a:endParaRPr lang="en-US"/>
        </a:p>
      </dgm:t>
    </dgm:pt>
    <dgm:pt modelId="{86BAA697-38E3-49B5-9057-466B62CC8869}" type="sibTrans" cxnId="{429CCE45-85E9-458B-A71C-DB0E48127C00}">
      <dgm:prSet/>
      <dgm:spPr/>
      <dgm:t>
        <a:bodyPr/>
        <a:lstStyle/>
        <a:p>
          <a:endParaRPr lang="en-US"/>
        </a:p>
      </dgm:t>
    </dgm:pt>
    <dgm:pt modelId="{FDF71BB6-0B26-41E6-A625-B584150707FE}">
      <dgm:prSet phldrT="[Text]"/>
      <dgm:spPr/>
      <dgm:t>
        <a:bodyPr/>
        <a:lstStyle/>
        <a:p>
          <a:r>
            <a:rPr lang="en-US" dirty="0"/>
            <a:t>Long-term success depends on maintaining innovation, employee engagement, and continuous adaptation.</a:t>
          </a:r>
        </a:p>
      </dgm:t>
    </dgm:pt>
    <dgm:pt modelId="{51DC3586-AA5F-41E9-9CD9-694A8F38C13E}" type="parTrans" cxnId="{6CC32A2A-5A31-4316-99F7-92100B4F9AD1}">
      <dgm:prSet/>
      <dgm:spPr/>
      <dgm:t>
        <a:bodyPr/>
        <a:lstStyle/>
        <a:p>
          <a:endParaRPr lang="en-US"/>
        </a:p>
      </dgm:t>
    </dgm:pt>
    <dgm:pt modelId="{5B1F6978-FFFC-48F3-8E11-A7002466CF50}" type="sibTrans" cxnId="{6CC32A2A-5A31-4316-99F7-92100B4F9AD1}">
      <dgm:prSet/>
      <dgm:spPr/>
      <dgm:t>
        <a:bodyPr/>
        <a:lstStyle/>
        <a:p>
          <a:endParaRPr lang="en-US"/>
        </a:p>
      </dgm:t>
    </dgm:pt>
    <dgm:pt modelId="{8F13D6C2-A618-45F3-A87C-242F17410815}" type="pres">
      <dgm:prSet presAssocID="{53CF2D90-4C55-44AD-87D8-FB9E37A9889B}" presName="diagram" presStyleCnt="0">
        <dgm:presLayoutVars>
          <dgm:dir/>
          <dgm:resizeHandles val="exact"/>
        </dgm:presLayoutVars>
      </dgm:prSet>
      <dgm:spPr/>
    </dgm:pt>
    <dgm:pt modelId="{A87F6ED1-6A9E-46A8-BEC7-D1602276CF88}" type="pres">
      <dgm:prSet presAssocID="{8E5EF6DD-3B0F-411C-A95C-97B4082E5F0B}" presName="node" presStyleLbl="node1" presStyleIdx="0" presStyleCnt="6">
        <dgm:presLayoutVars>
          <dgm:bulletEnabled val="1"/>
        </dgm:presLayoutVars>
      </dgm:prSet>
      <dgm:spPr/>
    </dgm:pt>
    <dgm:pt modelId="{873F1703-5D9E-46CF-981B-21863BB93382}" type="pres">
      <dgm:prSet presAssocID="{36B28B50-85E0-49C5-A545-DE7E4D15C9C9}" presName="sibTrans" presStyleCnt="0"/>
      <dgm:spPr/>
    </dgm:pt>
    <dgm:pt modelId="{F81D9DB1-286C-4B6D-8762-340A83D9AB89}" type="pres">
      <dgm:prSet presAssocID="{BA7DABD7-CB1A-4C47-AABE-1AB2C1E98A41}" presName="node" presStyleLbl="node1" presStyleIdx="1" presStyleCnt="6">
        <dgm:presLayoutVars>
          <dgm:bulletEnabled val="1"/>
        </dgm:presLayoutVars>
      </dgm:prSet>
      <dgm:spPr/>
    </dgm:pt>
    <dgm:pt modelId="{884DF50A-9147-4701-A931-13083B20A649}" type="pres">
      <dgm:prSet presAssocID="{64C7E748-8304-4450-BB59-22BF626F8147}" presName="sibTrans" presStyleCnt="0"/>
      <dgm:spPr/>
    </dgm:pt>
    <dgm:pt modelId="{9D6A511E-37A5-4588-9073-B4D03B23C32F}" type="pres">
      <dgm:prSet presAssocID="{C6DAE5DF-6FDD-4383-86C7-8B3B7637E85C}" presName="node" presStyleLbl="node1" presStyleIdx="2" presStyleCnt="6">
        <dgm:presLayoutVars>
          <dgm:bulletEnabled val="1"/>
        </dgm:presLayoutVars>
      </dgm:prSet>
      <dgm:spPr/>
    </dgm:pt>
    <dgm:pt modelId="{B608992A-8E20-46F8-AA0E-25A7B0910F9B}" type="pres">
      <dgm:prSet presAssocID="{E63E282F-E438-4551-8F1D-095D6A5BD33A}" presName="sibTrans" presStyleCnt="0"/>
      <dgm:spPr/>
    </dgm:pt>
    <dgm:pt modelId="{33733300-C677-4F30-889D-323C7C89ACBA}" type="pres">
      <dgm:prSet presAssocID="{5BAEDE24-A89B-4E4E-96C8-B83994C9CDEA}" presName="node" presStyleLbl="node1" presStyleIdx="3" presStyleCnt="6">
        <dgm:presLayoutVars>
          <dgm:bulletEnabled val="1"/>
        </dgm:presLayoutVars>
      </dgm:prSet>
      <dgm:spPr/>
    </dgm:pt>
    <dgm:pt modelId="{B04D35AD-2D4B-4448-AEAC-6EBB07BD92AF}" type="pres">
      <dgm:prSet presAssocID="{D47CA9D9-C000-4B6D-8E68-7221746A9058}" presName="sibTrans" presStyleCnt="0"/>
      <dgm:spPr/>
    </dgm:pt>
    <dgm:pt modelId="{D2AA8BC2-96D0-447A-9603-7C8C07C2E2C4}" type="pres">
      <dgm:prSet presAssocID="{62262E71-2B49-4DC7-A8AE-EDCD373FFFDE}" presName="node" presStyleLbl="node1" presStyleIdx="4" presStyleCnt="6">
        <dgm:presLayoutVars>
          <dgm:bulletEnabled val="1"/>
        </dgm:presLayoutVars>
      </dgm:prSet>
      <dgm:spPr/>
    </dgm:pt>
    <dgm:pt modelId="{78A98747-304D-421C-8302-56A7C84D86C0}" type="pres">
      <dgm:prSet presAssocID="{86BAA697-38E3-49B5-9057-466B62CC8869}" presName="sibTrans" presStyleCnt="0"/>
      <dgm:spPr/>
    </dgm:pt>
    <dgm:pt modelId="{4A05833A-D757-437B-AED4-809D0F8D2DCC}" type="pres">
      <dgm:prSet presAssocID="{FDF71BB6-0B26-41E6-A625-B584150707FE}" presName="node" presStyleLbl="node1" presStyleIdx="5" presStyleCnt="6">
        <dgm:presLayoutVars>
          <dgm:bulletEnabled val="1"/>
        </dgm:presLayoutVars>
      </dgm:prSet>
      <dgm:spPr/>
    </dgm:pt>
  </dgm:ptLst>
  <dgm:cxnLst>
    <dgm:cxn modelId="{6CC32A2A-5A31-4316-99F7-92100B4F9AD1}" srcId="{53CF2D90-4C55-44AD-87D8-FB9E37A9889B}" destId="{FDF71BB6-0B26-41E6-A625-B584150707FE}" srcOrd="5" destOrd="0" parTransId="{51DC3586-AA5F-41E9-9CD9-694A8F38C13E}" sibTransId="{5B1F6978-FFFC-48F3-8E11-A7002466CF50}"/>
    <dgm:cxn modelId="{B230FC31-3340-48AC-8E05-7850B00728C5}" type="presOf" srcId="{8E5EF6DD-3B0F-411C-A95C-97B4082E5F0B}" destId="{A87F6ED1-6A9E-46A8-BEC7-D1602276CF88}" srcOrd="0" destOrd="0" presId="urn:microsoft.com/office/officeart/2005/8/layout/default"/>
    <dgm:cxn modelId="{DE651D34-8C97-48C9-B307-6A558EB3F745}" srcId="{53CF2D90-4C55-44AD-87D8-FB9E37A9889B}" destId="{BA7DABD7-CB1A-4C47-AABE-1AB2C1E98A41}" srcOrd="1" destOrd="0" parTransId="{00C25975-17EA-4588-9CCA-6E41C89B690F}" sibTransId="{64C7E748-8304-4450-BB59-22BF626F8147}"/>
    <dgm:cxn modelId="{F52E3140-DF18-4FE5-99D2-E658133B8325}" srcId="{53CF2D90-4C55-44AD-87D8-FB9E37A9889B}" destId="{C6DAE5DF-6FDD-4383-86C7-8B3B7637E85C}" srcOrd="2" destOrd="0" parTransId="{57429AE5-3CFB-43B0-BDC9-0415C60E800B}" sibTransId="{E63E282F-E438-4551-8F1D-095D6A5BD33A}"/>
    <dgm:cxn modelId="{429CCE45-85E9-458B-A71C-DB0E48127C00}" srcId="{53CF2D90-4C55-44AD-87D8-FB9E37A9889B}" destId="{62262E71-2B49-4DC7-A8AE-EDCD373FFFDE}" srcOrd="4" destOrd="0" parTransId="{A3371375-E650-4E09-845A-8EFB2B5FD620}" sibTransId="{86BAA697-38E3-49B5-9057-466B62CC8869}"/>
    <dgm:cxn modelId="{43FB5868-B902-49EC-8E3B-333912AB3708}" type="presOf" srcId="{53CF2D90-4C55-44AD-87D8-FB9E37A9889B}" destId="{8F13D6C2-A618-45F3-A87C-242F17410815}" srcOrd="0" destOrd="0" presId="urn:microsoft.com/office/officeart/2005/8/layout/default"/>
    <dgm:cxn modelId="{DA57E56C-E427-4BDC-B249-1849DBCA9EAB}" type="presOf" srcId="{C6DAE5DF-6FDD-4383-86C7-8B3B7637E85C}" destId="{9D6A511E-37A5-4588-9073-B4D03B23C32F}" srcOrd="0" destOrd="0" presId="urn:microsoft.com/office/officeart/2005/8/layout/default"/>
    <dgm:cxn modelId="{D8AB5770-F2EE-4E66-8E64-E2048C3BD78A}" srcId="{53CF2D90-4C55-44AD-87D8-FB9E37A9889B}" destId="{5BAEDE24-A89B-4E4E-96C8-B83994C9CDEA}" srcOrd="3" destOrd="0" parTransId="{14C8F56B-EA6B-4828-856F-8694C8ACB997}" sibTransId="{D47CA9D9-C000-4B6D-8E68-7221746A9058}"/>
    <dgm:cxn modelId="{82369F57-41D2-4AB1-9212-2C81094755CA}" type="presOf" srcId="{FDF71BB6-0B26-41E6-A625-B584150707FE}" destId="{4A05833A-D757-437B-AED4-809D0F8D2DCC}" srcOrd="0" destOrd="0" presId="urn:microsoft.com/office/officeart/2005/8/layout/default"/>
    <dgm:cxn modelId="{1E92059D-976F-4419-BC33-5EED38677C15}" type="presOf" srcId="{62262E71-2B49-4DC7-A8AE-EDCD373FFFDE}" destId="{D2AA8BC2-96D0-447A-9603-7C8C07C2E2C4}" srcOrd="0" destOrd="0" presId="urn:microsoft.com/office/officeart/2005/8/layout/default"/>
    <dgm:cxn modelId="{783B14A6-CC35-45E2-AF00-8D8DE757033D}" srcId="{53CF2D90-4C55-44AD-87D8-FB9E37A9889B}" destId="{8E5EF6DD-3B0F-411C-A95C-97B4082E5F0B}" srcOrd="0" destOrd="0" parTransId="{4F9B37C2-3F76-406F-8BA7-73D75EC10887}" sibTransId="{36B28B50-85E0-49C5-A545-DE7E4D15C9C9}"/>
    <dgm:cxn modelId="{C944ABB8-437A-4A1A-A164-B0C256F38C03}" type="presOf" srcId="{BA7DABD7-CB1A-4C47-AABE-1AB2C1E98A41}" destId="{F81D9DB1-286C-4B6D-8762-340A83D9AB89}" srcOrd="0" destOrd="0" presId="urn:microsoft.com/office/officeart/2005/8/layout/default"/>
    <dgm:cxn modelId="{85E0A0E4-CD35-49A0-B4BD-A1DF28FD6B62}" type="presOf" srcId="{5BAEDE24-A89B-4E4E-96C8-B83994C9CDEA}" destId="{33733300-C677-4F30-889D-323C7C89ACBA}" srcOrd="0" destOrd="0" presId="urn:microsoft.com/office/officeart/2005/8/layout/default"/>
    <dgm:cxn modelId="{86471797-B8E2-4EF1-9B1A-5A29A1B114F5}" type="presParOf" srcId="{8F13D6C2-A618-45F3-A87C-242F17410815}" destId="{A87F6ED1-6A9E-46A8-BEC7-D1602276CF88}" srcOrd="0" destOrd="0" presId="urn:microsoft.com/office/officeart/2005/8/layout/default"/>
    <dgm:cxn modelId="{E9F90946-A782-4558-AABD-2997EAACBBD9}" type="presParOf" srcId="{8F13D6C2-A618-45F3-A87C-242F17410815}" destId="{873F1703-5D9E-46CF-981B-21863BB93382}" srcOrd="1" destOrd="0" presId="urn:microsoft.com/office/officeart/2005/8/layout/default"/>
    <dgm:cxn modelId="{50249F3F-FB43-476B-99D4-842BB0BC8732}" type="presParOf" srcId="{8F13D6C2-A618-45F3-A87C-242F17410815}" destId="{F81D9DB1-286C-4B6D-8762-340A83D9AB89}" srcOrd="2" destOrd="0" presId="urn:microsoft.com/office/officeart/2005/8/layout/default"/>
    <dgm:cxn modelId="{2B08A42E-2DD6-445A-A4A2-DC292EFF8C82}" type="presParOf" srcId="{8F13D6C2-A618-45F3-A87C-242F17410815}" destId="{884DF50A-9147-4701-A931-13083B20A649}" srcOrd="3" destOrd="0" presId="urn:microsoft.com/office/officeart/2005/8/layout/default"/>
    <dgm:cxn modelId="{DC54854F-3F43-47F9-A760-F61EB166153A}" type="presParOf" srcId="{8F13D6C2-A618-45F3-A87C-242F17410815}" destId="{9D6A511E-37A5-4588-9073-B4D03B23C32F}" srcOrd="4" destOrd="0" presId="urn:microsoft.com/office/officeart/2005/8/layout/default"/>
    <dgm:cxn modelId="{0D099A64-E9AF-4BAB-8370-9CCFCC315959}" type="presParOf" srcId="{8F13D6C2-A618-45F3-A87C-242F17410815}" destId="{B608992A-8E20-46F8-AA0E-25A7B0910F9B}" srcOrd="5" destOrd="0" presId="urn:microsoft.com/office/officeart/2005/8/layout/default"/>
    <dgm:cxn modelId="{BFB89CA3-3BDB-42D1-8224-30FB1F1A61D7}" type="presParOf" srcId="{8F13D6C2-A618-45F3-A87C-242F17410815}" destId="{33733300-C677-4F30-889D-323C7C89ACBA}" srcOrd="6" destOrd="0" presId="urn:microsoft.com/office/officeart/2005/8/layout/default"/>
    <dgm:cxn modelId="{68A6A364-2A4F-4F71-B0CA-120028772077}" type="presParOf" srcId="{8F13D6C2-A618-45F3-A87C-242F17410815}" destId="{B04D35AD-2D4B-4448-AEAC-6EBB07BD92AF}" srcOrd="7" destOrd="0" presId="urn:microsoft.com/office/officeart/2005/8/layout/default"/>
    <dgm:cxn modelId="{EF70A1B2-FC00-441F-9F2C-647564ECBB1C}" type="presParOf" srcId="{8F13D6C2-A618-45F3-A87C-242F17410815}" destId="{D2AA8BC2-96D0-447A-9603-7C8C07C2E2C4}" srcOrd="8" destOrd="0" presId="urn:microsoft.com/office/officeart/2005/8/layout/default"/>
    <dgm:cxn modelId="{C00F4ABF-9C81-4AA8-9B78-78C6B7C316E2}" type="presParOf" srcId="{8F13D6C2-A618-45F3-A87C-242F17410815}" destId="{78A98747-304D-421C-8302-56A7C84D86C0}" srcOrd="9" destOrd="0" presId="urn:microsoft.com/office/officeart/2005/8/layout/default"/>
    <dgm:cxn modelId="{8F213D2C-DC63-4E7B-912B-1F8B4E4DE327}" type="presParOf" srcId="{8F13D6C2-A618-45F3-A87C-242F17410815}" destId="{4A05833A-D757-437B-AED4-809D0F8D2DCC}"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F6ED1-6A9E-46A8-BEC7-D1602276CF88}">
      <dsp:nvSpPr>
        <dsp:cNvPr id="0" name=""/>
        <dsp:cNvSpPr/>
      </dsp:nvSpPr>
      <dsp:spPr>
        <a:xfrm>
          <a:off x="137874" y="1935"/>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Stuart Machin’s leadership helped M&amp;S move from decline towards strategic recovery and transformation.</a:t>
          </a:r>
        </a:p>
      </dsp:txBody>
      <dsp:txXfrm>
        <a:off x="137874" y="1935"/>
        <a:ext cx="4509640" cy="2705784"/>
      </dsp:txXfrm>
    </dsp:sp>
    <dsp:sp modelId="{F81D9DB1-286C-4B6D-8762-340A83D9AB89}">
      <dsp:nvSpPr>
        <dsp:cNvPr id="0" name=""/>
        <dsp:cNvSpPr/>
      </dsp:nvSpPr>
      <dsp:spPr>
        <a:xfrm>
          <a:off x="5098479" y="1935"/>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Transformational leadership supported innovation, cultural change, and a renewed </a:t>
          </a:r>
          <a:r>
            <a:rPr lang="en-US" sz="2900" kern="1200" dirty="0" err="1"/>
            <a:t>organisational</a:t>
          </a:r>
          <a:r>
            <a:rPr lang="en-US" sz="2900" kern="1200" dirty="0"/>
            <a:t> vision (Marks and Spencer, 2025).</a:t>
          </a:r>
        </a:p>
      </dsp:txBody>
      <dsp:txXfrm>
        <a:off x="5098479" y="1935"/>
        <a:ext cx="4509640" cy="2705784"/>
      </dsp:txXfrm>
    </dsp:sp>
    <dsp:sp modelId="{9D6A511E-37A5-4588-9073-B4D03B23C32F}">
      <dsp:nvSpPr>
        <dsp:cNvPr id="0" name=""/>
        <dsp:cNvSpPr/>
      </dsp:nvSpPr>
      <dsp:spPr>
        <a:xfrm>
          <a:off x="10059083" y="1935"/>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Situational leadership enabled flexible responses to restructuring, operational challenges, and growth opportunities.</a:t>
          </a:r>
        </a:p>
      </dsp:txBody>
      <dsp:txXfrm>
        <a:off x="10059083" y="1935"/>
        <a:ext cx="4509640" cy="2705784"/>
      </dsp:txXfrm>
    </dsp:sp>
    <dsp:sp modelId="{33733300-C677-4F30-889D-323C7C89ACBA}">
      <dsp:nvSpPr>
        <dsp:cNvPr id="0" name=""/>
        <dsp:cNvSpPr/>
      </dsp:nvSpPr>
      <dsp:spPr>
        <a:xfrm>
          <a:off x="137874" y="3158684"/>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Leadership improved customer focus, employee involvement, and </a:t>
          </a:r>
          <a:r>
            <a:rPr lang="en-US" sz="2900" kern="1200" dirty="0" err="1"/>
            <a:t>organisational</a:t>
          </a:r>
          <a:r>
            <a:rPr lang="en-US" sz="2900" kern="1200" dirty="0"/>
            <a:t> adaptability.</a:t>
          </a:r>
        </a:p>
      </dsp:txBody>
      <dsp:txXfrm>
        <a:off x="137874" y="3158684"/>
        <a:ext cx="4509640" cy="2705784"/>
      </dsp:txXfrm>
    </dsp:sp>
    <dsp:sp modelId="{D2AA8BC2-96D0-447A-9603-7C8C07C2E2C4}">
      <dsp:nvSpPr>
        <dsp:cNvPr id="0" name=""/>
        <dsp:cNvSpPr/>
      </dsp:nvSpPr>
      <dsp:spPr>
        <a:xfrm>
          <a:off x="5098479" y="3158684"/>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However, business recovery was also influenced by external factors such as market trends and consumer </a:t>
          </a:r>
          <a:r>
            <a:rPr lang="en-US" sz="2900" kern="1200" dirty="0" err="1"/>
            <a:t>behaviour</a:t>
          </a:r>
          <a:r>
            <a:rPr lang="en-US" sz="2900" kern="1200" dirty="0"/>
            <a:t>.</a:t>
          </a:r>
        </a:p>
      </dsp:txBody>
      <dsp:txXfrm>
        <a:off x="5098479" y="3158684"/>
        <a:ext cx="4509640" cy="2705784"/>
      </dsp:txXfrm>
    </dsp:sp>
    <dsp:sp modelId="{4A05833A-D757-437B-AED4-809D0F8D2DCC}">
      <dsp:nvSpPr>
        <dsp:cNvPr id="0" name=""/>
        <dsp:cNvSpPr/>
      </dsp:nvSpPr>
      <dsp:spPr>
        <a:xfrm>
          <a:off x="10059083" y="3158684"/>
          <a:ext cx="4509640" cy="2705784"/>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Long-term success depends on maintaining innovation, employee engagement, and continuous adaptation.</a:t>
          </a:r>
        </a:p>
      </dsp:txBody>
      <dsp:txXfrm>
        <a:off x="10059083" y="3158684"/>
        <a:ext cx="4509640" cy="27057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800333-EFE0-4A14-ADD2-411913AF9465}" type="datetimeFigureOut">
              <a:rPr lang="en-US" smtClean="0"/>
              <a:t>10/24/2026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F1FE0-E700-46CE-A216-F900B256A3ED}" type="slidenum">
              <a:rPr lang="en-US" smtClean="0"/>
              <a:t>‹#›</a:t>
            </a:fld>
            <a:endParaRPr lang="en-US"/>
          </a:p>
        </p:txBody>
      </p:sp>
    </p:spTree>
    <p:extLst>
      <p:ext uri="{BB962C8B-B14F-4D97-AF65-F5344CB8AC3E}">
        <p14:creationId xmlns:p14="http://schemas.microsoft.com/office/powerpoint/2010/main" val="256952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examines the effective leadership that enabled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change, cultural change, and business recovery. It will explore the connection between leadership practices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through the use of leadership theories.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2</a:t>
            </a:fld>
            <a:endParaRPr lang="en-US"/>
          </a:p>
        </p:txBody>
      </p:sp>
    </p:spTree>
    <p:extLst>
      <p:ext uri="{BB962C8B-B14F-4D97-AF65-F5344CB8AC3E}">
        <p14:creationId xmlns:p14="http://schemas.microsoft.com/office/powerpoint/2010/main" val="3179452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7DA04-B8D1-4AE2-772E-38A3D6CAAA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3F3297-820A-86DF-205A-9C50385F70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7201F5-02DA-476F-3D4F-BADC8EE43434}"/>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M&amp;S have faced multiple digital and clothing setbacks due to fast changing fashion and other retailers </a:t>
            </a:r>
            <a:r>
              <a:rPr lang="en-US"/>
              <a:t>digital native</a:t>
            </a:r>
            <a:r>
              <a:rPr lang="en-US" dirty="0"/>
              <a:t>.</a:t>
            </a:r>
          </a:p>
        </p:txBody>
      </p:sp>
      <p:sp>
        <p:nvSpPr>
          <p:cNvPr id="4" name="Slide Number Placeholder 3">
            <a:extLst>
              <a:ext uri="{FF2B5EF4-FFF2-40B4-BE49-F238E27FC236}">
                <a16:creationId xmlns:a16="http://schemas.microsoft.com/office/drawing/2014/main" id="{23317365-D1F9-AF51-69F1-DDA0723ED2FC}"/>
              </a:ext>
            </a:extLst>
          </p:cNvPr>
          <p:cNvSpPr>
            <a:spLocks noGrp="1"/>
          </p:cNvSpPr>
          <p:nvPr>
            <p:ph type="sldNum" sz="quarter" idx="10"/>
          </p:nvPr>
        </p:nvSpPr>
        <p:spPr/>
        <p:txBody>
          <a:bodyPr/>
          <a:lstStyle/>
          <a:p>
            <a:fld id="{825F1FE0-E700-46CE-A216-F900B256A3ED}" type="slidenum">
              <a:rPr lang="en-US" smtClean="0"/>
              <a:t>3</a:t>
            </a:fld>
            <a:endParaRPr lang="en-US"/>
          </a:p>
        </p:txBody>
      </p:sp>
    </p:spTree>
    <p:extLst>
      <p:ext uri="{BB962C8B-B14F-4D97-AF65-F5344CB8AC3E}">
        <p14:creationId xmlns:p14="http://schemas.microsoft.com/office/powerpoint/2010/main" val="1004649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Marks &amp; Spencer is one of the most popular British brands that has been around for over 140 years (Marks and Spencer, 2025). The company has established its reputation on the basis of its high quality products, trust from customers and performance in the food and clothing markets. But retail environment changes posed big challenges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M&amp;S's market position was impacted by rising competition from online retailers, changing expectations of their customers and a downturn in clothing sales. Its traditional format and the relative infancy of digital also affected its competitive edge. These challenges resulted in a need for strategic change, a need for strong leadership to </a:t>
            </a:r>
            <a:r>
              <a:rPr lang="en-US" sz="1200" kern="1200" dirty="0" err="1">
                <a:solidFill>
                  <a:schemeClr val="tx1"/>
                </a:solidFill>
                <a:effectLst/>
                <a:latin typeface="+mn-lt"/>
                <a:ea typeface="+mn-ea"/>
                <a:cs typeface="+mn-cs"/>
              </a:rPr>
              <a:t>modernise</a:t>
            </a:r>
            <a:r>
              <a:rPr lang="en-US" sz="1200" kern="1200" dirty="0">
                <a:solidFill>
                  <a:schemeClr val="tx1"/>
                </a:solidFill>
                <a:effectLst/>
                <a:latin typeface="+mn-lt"/>
                <a:ea typeface="+mn-ea"/>
                <a:cs typeface="+mn-cs"/>
              </a:rPr>
              <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increase performance and to strengthen the competitiveness in retail.</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4</a:t>
            </a:fld>
            <a:endParaRPr lang="en-US"/>
          </a:p>
        </p:txBody>
      </p:sp>
    </p:spTree>
    <p:extLst>
      <p:ext uri="{BB962C8B-B14F-4D97-AF65-F5344CB8AC3E}">
        <p14:creationId xmlns:p14="http://schemas.microsoft.com/office/powerpoint/2010/main" val="2655967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Prior to Stuart Machin, the company, Marks &amp; Spencer, was experiencing both strategic and operational problems which were having a negative impact on its competitiveness. The company found it difficult to hold on to its market share in the clothing industry due to the competition it faced in the form of online shopping and newer fashion brands (Marks and Spencer, 2022). The traditional retail network and sluggish digital transformation, proved to be a strain in the wake of the ever-evolving retail landscape. In addition to financial issues, M&amp;S had to undergo cultural transformation to remove inhibitions to innovation, collaboration and faster decision making (</a:t>
            </a:r>
            <a:r>
              <a:rPr lang="en-US" sz="1200" kern="1200" dirty="0" err="1">
                <a:solidFill>
                  <a:schemeClr val="tx1"/>
                </a:solidFill>
                <a:effectLst/>
                <a:latin typeface="+mn-lt"/>
                <a:ea typeface="+mn-ea"/>
                <a:cs typeface="+mn-cs"/>
              </a:rPr>
              <a:t>Olatubosun</a:t>
            </a:r>
            <a:r>
              <a:rPr lang="en-US" sz="1200" kern="1200" dirty="0">
                <a:solidFill>
                  <a:schemeClr val="tx1"/>
                </a:solidFill>
                <a:effectLst/>
                <a:latin typeface="+mn-lt"/>
                <a:ea typeface="+mn-ea"/>
                <a:cs typeface="+mn-cs"/>
              </a:rPr>
              <a:t> et al., 2021). These issues highlighted that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needed more than an approach to cost reduction, it needed a transformational approach to leadership to change the direction of the business, the culture and strategy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5</a:t>
            </a:fld>
            <a:endParaRPr lang="en-US"/>
          </a:p>
        </p:txBody>
      </p:sp>
    </p:spTree>
    <p:extLst>
      <p:ext uri="{BB962C8B-B14F-4D97-AF65-F5344CB8AC3E}">
        <p14:creationId xmlns:p14="http://schemas.microsoft.com/office/powerpoint/2010/main" val="708663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Rather than simply being a retailer, Stuart Machin has been keen to make Marks &amp; Spencer's a more flexible and competitive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(Maguire, 2026). His vision was to establish a clear vision, enhance customer focus, promote innovation and build a strong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Instead of solely a focus on financial recovery, Machin stressed long-term change and development in a digital world, better products and employee engagement. His leadership embodies traits of transformational leadership by Bass (1985) fostering change and innovation. Concurrently, his model is also a situational leadership model by Hersey and Blanchard (1969) as it was necessary to use different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for different challenges, such as restructuring and growth. Both these theories can be used to assess his effectiveness.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6</a:t>
            </a:fld>
            <a:endParaRPr lang="en-US"/>
          </a:p>
        </p:txBody>
      </p:sp>
    </p:spTree>
    <p:extLst>
      <p:ext uri="{BB962C8B-B14F-4D97-AF65-F5344CB8AC3E}">
        <p14:creationId xmlns:p14="http://schemas.microsoft.com/office/powerpoint/2010/main" val="2683720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Transformational leadership by Bass (1985) is a theory that describes how transformational leaders can have a great influence on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transformation by setting a vision, inspiring and motivating employees to innovate. Stuart Machin was transformational leader at Marks &amp; Spencer who made efforts to reshape its identity and enhance its competitive position in the retail sector. He was not just focusing on cost-cutting, but on strategic renewal through product enhancement, customer experience and the creation of an innovative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A defining example of this is the drive towards improving the quality of products, meeting customer expectations and making the fashion offering at M&amp;S more relevant in a competitive marketplace within the Clothing &amp; Home division (Roberts, 2022). This leadership style helped to restore confidence in employees and customers. Despite the efforts of Machin, though, external influences like shifting consumer tastes, economics and wider retail trends also had an impact on the overall results for M&amp;S.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7</a:t>
            </a:fld>
            <a:endParaRPr lang="en-US"/>
          </a:p>
        </p:txBody>
      </p:sp>
    </p:spTree>
    <p:extLst>
      <p:ext uri="{BB962C8B-B14F-4D97-AF65-F5344CB8AC3E}">
        <p14:creationId xmlns:p14="http://schemas.microsoft.com/office/powerpoint/2010/main" val="2579405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example of transformational leadership at M&amp;S is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focus on digital transformation. Due to changing consumer habits, M&amp;S had to </a:t>
            </a:r>
            <a:r>
              <a:rPr lang="en-US" sz="1200" kern="1200" dirty="0" err="1">
                <a:solidFill>
                  <a:schemeClr val="tx1"/>
                </a:solidFill>
                <a:effectLst/>
                <a:latin typeface="+mn-lt"/>
                <a:ea typeface="+mn-ea"/>
                <a:cs typeface="+mn-cs"/>
              </a:rPr>
              <a:t>modernise</a:t>
            </a:r>
            <a:r>
              <a:rPr lang="en-US" sz="1200" kern="1200" dirty="0">
                <a:solidFill>
                  <a:schemeClr val="tx1"/>
                </a:solidFill>
                <a:effectLst/>
                <a:latin typeface="+mn-lt"/>
                <a:ea typeface="+mn-ea"/>
                <a:cs typeface="+mn-cs"/>
              </a:rPr>
              <a:t> their retail strategy, as customers were increasingly buying online. Stuart Machin endorsed investment in digital platforms, a better online customer experience and using data to better understand customers (</a:t>
            </a:r>
            <a:r>
              <a:rPr lang="en-US" sz="1200" kern="1200" dirty="0" err="1">
                <a:solidFill>
                  <a:schemeClr val="tx1"/>
                </a:solidFill>
                <a:effectLst/>
                <a:latin typeface="+mn-lt"/>
                <a:ea typeface="+mn-ea"/>
                <a:cs typeface="+mn-cs"/>
              </a:rPr>
              <a:t>Aloisi</a:t>
            </a:r>
            <a:r>
              <a:rPr lang="en-US" sz="1200" kern="1200" dirty="0">
                <a:solidFill>
                  <a:schemeClr val="tx1"/>
                </a:solidFill>
                <a:effectLst/>
                <a:latin typeface="+mn-lt"/>
                <a:ea typeface="+mn-ea"/>
                <a:cs typeface="+mn-cs"/>
              </a:rPr>
              <a:t> and De Stefano, 2022). This is an example of transformational leadership as it enabled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be innovative and adaptable. The development of digital proved to be a significant boost for M&amp;S to help them better compete with online retailers and deliver a better experience for their shoppers. But it's not simply a matter of technology and innovation alone, as it is crucial for effective implementation and meeting customer expectations to continue to move forward and innovate if you are to be competitive.</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8</a:t>
            </a:fld>
            <a:endParaRPr lang="en-US"/>
          </a:p>
        </p:txBody>
      </p:sp>
    </p:spTree>
    <p:extLst>
      <p:ext uri="{BB962C8B-B14F-4D97-AF65-F5344CB8AC3E}">
        <p14:creationId xmlns:p14="http://schemas.microsoft.com/office/powerpoint/2010/main" val="2881771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Situational leadership theory was developed by Hersey and Blanchard (1969) which states that great leaders should have the ability to adjust their style based on the needs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employees and situation. Stuart Machin has seen this flexibility play out at Marks &amp; Spencer during its transformation journey. In the era of decline, M&amp;S needed strong and assertive leadership to deal with operational issues, to make things more efficient and </a:t>
            </a:r>
            <a:r>
              <a:rPr lang="en-US" sz="1200" kern="1200" dirty="0" err="1">
                <a:solidFill>
                  <a:schemeClr val="tx1"/>
                </a:solidFill>
                <a:effectLst/>
                <a:latin typeface="+mn-lt"/>
                <a:ea typeface="+mn-ea"/>
                <a:cs typeface="+mn-cs"/>
              </a:rPr>
              <a:t>reorganise</a:t>
            </a:r>
            <a:r>
              <a:rPr lang="en-US" sz="1200" kern="1200" dirty="0">
                <a:solidFill>
                  <a:schemeClr val="tx1"/>
                </a:solidFill>
                <a:effectLst/>
                <a:latin typeface="+mn-lt"/>
                <a:ea typeface="+mn-ea"/>
                <a:cs typeface="+mn-cs"/>
              </a:rPr>
              <a:t> its store layout, with some stores being shut. In the recovery period, Machin changed its strategy to become more supportive and collaborative, fostering innovation, employee engagement and business growth. The change in M&amp;S's approach to their store policy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variances in leadership behavior based on the characteristics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(Moss, 2019). This 'adaptive' approach enabled Machin to manage both short-term restructuring requirements and long-term aspirations.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9</a:t>
            </a:fld>
            <a:endParaRPr lang="en-US"/>
          </a:p>
        </p:txBody>
      </p:sp>
    </p:spTree>
    <p:extLst>
      <p:ext uri="{BB962C8B-B14F-4D97-AF65-F5344CB8AC3E}">
        <p14:creationId xmlns:p14="http://schemas.microsoft.com/office/powerpoint/2010/main" val="1950552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Managing the staff is a key part of the sustainable change in the process of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transformation. Situational leadership, as employed by Stuart Machin at Marks &amp; Spencer, acknowledges that when things are not good, workers need varying amounts of guidance and assistance. In addition to the restructuring, M&amp;S also made efforts to enhance communication, involve staff members, and foster a more cooperative environment. This kind of supportive approach enabled employees to see the need for change and led to increased engagement (</a:t>
            </a:r>
            <a:r>
              <a:rPr lang="en-US" sz="1200" kern="1200" dirty="0" err="1">
                <a:solidFill>
                  <a:schemeClr val="tx1"/>
                </a:solidFill>
                <a:effectLst/>
                <a:latin typeface="+mn-lt"/>
                <a:ea typeface="+mn-ea"/>
                <a:cs typeface="+mn-cs"/>
              </a:rPr>
              <a:t>Samans</a:t>
            </a:r>
            <a:r>
              <a:rPr lang="en-US" sz="1200" kern="1200" dirty="0">
                <a:solidFill>
                  <a:schemeClr val="tx1"/>
                </a:solidFill>
                <a:effectLst/>
                <a:latin typeface="+mn-lt"/>
                <a:ea typeface="+mn-ea"/>
                <a:cs typeface="+mn-cs"/>
              </a:rPr>
              <a:t> and nelson, 2022). But the process of changing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is a long term one and the leadership efforts need to be backed by consistent policies, employee trust and communication for sustainable results.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10</a:t>
            </a:fld>
            <a:endParaRPr lang="en-US"/>
          </a:p>
        </p:txBody>
      </p:sp>
    </p:spTree>
    <p:extLst>
      <p:ext uri="{BB962C8B-B14F-4D97-AF65-F5344CB8AC3E}">
        <p14:creationId xmlns:p14="http://schemas.microsoft.com/office/powerpoint/2010/main" val="4241212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Stuart Machin's leadership has helped to drive better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performance at Marks &amp; Spencer. The company had better financial outcomes due to its customer-centric, quality-focused, and efficient operations, which are part of its turnaround efforts. Innovation and value in the Food division and improvements in the Clothing and Home division helped to enhance the competitiveness of brands (Marks and Spencer, 2022). The company was also able to adapt to evolving shopping trends, thanks to digital investment and store </a:t>
            </a:r>
            <a:r>
              <a:rPr lang="en-US" sz="1200" kern="1200" dirty="0" err="1">
                <a:solidFill>
                  <a:schemeClr val="tx1"/>
                </a:solidFill>
                <a:effectLst/>
                <a:latin typeface="+mn-lt"/>
                <a:ea typeface="+mn-ea"/>
                <a:cs typeface="+mn-cs"/>
              </a:rPr>
              <a:t>modernisation</a:t>
            </a:r>
            <a:r>
              <a:rPr lang="en-US" sz="1200" kern="1200" dirty="0">
                <a:solidFill>
                  <a:schemeClr val="tx1"/>
                </a:solidFill>
                <a:effectLst/>
                <a:latin typeface="+mn-lt"/>
                <a:ea typeface="+mn-ea"/>
                <a:cs typeface="+mn-cs"/>
              </a:rPr>
              <a:t>. The findings of the outcomes indicate that transformational leadership and situational leadership helped in the recovery of the business. But it is not only leadership that has helped performance to improve; other factors such as market conditions, consumer expenditure and competition have also played a role in improving the results.</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11</a:t>
            </a:fld>
            <a:endParaRPr lang="en-US"/>
          </a:p>
        </p:txBody>
      </p:sp>
    </p:spTree>
    <p:extLst>
      <p:ext uri="{BB962C8B-B14F-4D97-AF65-F5344CB8AC3E}">
        <p14:creationId xmlns:p14="http://schemas.microsoft.com/office/powerpoint/2010/main" val="3762442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By critically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Stuart Machin's leadership approach, it is suggested that his leadership has contributed greatly towards Marks &amp; Spencer's transformation and recovery. His leadership qualities, including those which are transformational, enabled him to create a clear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vision, stimulate innovation, enhance customer focus, and restore employee and stakeholder confidence. By promoting cultural change and strategic renewal, Machin helped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move away from traditional retail practices towards a more modern and competitive business model (Marks and Spencer, 2025). Additionally, he was skillful at situational leadership, which allowed him to adjust his management style to various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challenges such as restructuring,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business operations, and managing personnel during change. However, it is important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that leadership was not the only factor behind M&amp;S’s progress. Business results were also affected by external factors, such as economic factors, consumer buying habits, and the competition in retail markets. </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12</a:t>
            </a:fld>
            <a:endParaRPr lang="en-US"/>
          </a:p>
        </p:txBody>
      </p:sp>
    </p:spTree>
    <p:extLst>
      <p:ext uri="{BB962C8B-B14F-4D97-AF65-F5344CB8AC3E}">
        <p14:creationId xmlns:p14="http://schemas.microsoft.com/office/powerpoint/2010/main" val="2293732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While Stuart Machin's leadership style may have helped to bring about transformation within Marks &amp; Spencer, other leadership styles like transactional leadership may have helped in certain aspects. Transactional leadership is about setting goals, monitoring employee performance, setting standards, and rewarding or punishing to reach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goals (</a:t>
            </a:r>
            <a:r>
              <a:rPr lang="en-US" sz="1200" kern="1200" dirty="0" err="1">
                <a:solidFill>
                  <a:schemeClr val="tx1"/>
                </a:solidFill>
                <a:effectLst/>
                <a:latin typeface="+mn-lt"/>
                <a:ea typeface="+mn-ea"/>
                <a:cs typeface="+mn-cs"/>
              </a:rPr>
              <a:t>Ridic</a:t>
            </a:r>
            <a:r>
              <a:rPr lang="en-US" sz="1200" kern="1200" dirty="0">
                <a:solidFill>
                  <a:schemeClr val="tx1"/>
                </a:solidFill>
                <a:effectLst/>
                <a:latin typeface="+mn-lt"/>
                <a:ea typeface="+mn-ea"/>
                <a:cs typeface="+mn-cs"/>
              </a:rPr>
              <a:t> et al., 2025). This could have been helpful for M&amp;S in times of financial difficulties, as it would enable them to run their business more efficiently, to cut down on costs and to keep staff motivated towards achievable targets. But the transactional leadership model may be inadequate to resolve the more fundamental issues that were encountered by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including culture change, innovation and regaining trust with customers. M&amp;S needed a change that was not just about efficiency, it was about transformation, transformational and situational leadership were most suitable. </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13</a:t>
            </a:fld>
            <a:endParaRPr lang="en-US"/>
          </a:p>
        </p:txBody>
      </p:sp>
    </p:spTree>
    <p:extLst>
      <p:ext uri="{BB962C8B-B14F-4D97-AF65-F5344CB8AC3E}">
        <p14:creationId xmlns:p14="http://schemas.microsoft.com/office/powerpoint/2010/main" val="24105808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Marks &amp; Spenser's journey is an evidence to the power of good leadership in guiding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change. As a result of the issues of customer expectations, competition and the failure of clothes to live up to expectations, M&amp;S needed a strategy that enabled them to refresh and innovate. Stuart Machin had a strong vision and a good track record of leading by change and culture, and also was able to adjust his leadership style according to the situation as required. These methods contributed to increased focus on the customer, employee participation and competitiveness. </a:t>
            </a:r>
          </a:p>
          <a:p>
            <a:endParaRPr lang="en-US" dirty="0"/>
          </a:p>
        </p:txBody>
      </p:sp>
      <p:sp>
        <p:nvSpPr>
          <p:cNvPr id="4" name="Slide Number Placeholder 3"/>
          <p:cNvSpPr>
            <a:spLocks noGrp="1"/>
          </p:cNvSpPr>
          <p:nvPr>
            <p:ph type="sldNum" sz="quarter" idx="10"/>
          </p:nvPr>
        </p:nvSpPr>
        <p:spPr/>
        <p:txBody>
          <a:bodyPr/>
          <a:lstStyle/>
          <a:p>
            <a:fld id="{825F1FE0-E700-46CE-A216-F900B256A3ED}" type="slidenum">
              <a:rPr lang="en-US" smtClean="0"/>
              <a:t>14</a:t>
            </a:fld>
            <a:endParaRPr lang="en-US"/>
          </a:p>
        </p:txBody>
      </p:sp>
    </p:spTree>
    <p:extLst>
      <p:ext uri="{BB962C8B-B14F-4D97-AF65-F5344CB8AC3E}">
        <p14:creationId xmlns:p14="http://schemas.microsoft.com/office/powerpoint/2010/main" val="1718167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sv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6.sv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hyperlink" Target="https://corporate.marksandspencer.com/sites/marksandspencer/files/marksandspencer/annual-report/m-and-s-annual-report-and-financial-statements-2026.pdf" TargetMode="External"/><Relationship Id="rId3" Type="http://schemas.openxmlformats.org/officeDocument/2006/relationships/image" Target="../media/image19.png"/><Relationship Id="rId7" Type="http://schemas.openxmlformats.org/officeDocument/2006/relationships/hyperlink" Target="https://corporate.marksandspencer.com/newsroom/blog/stuart-machin-building-store-estate-thats-sustainable-every-way" TargetMode="External"/><Relationship Id="rId2" Type="http://schemas.openxmlformats.org/officeDocument/2006/relationships/image" Target="../media/image7.svg"/><Relationship Id="rId1" Type="http://schemas.openxmlformats.org/officeDocument/2006/relationships/slideLayout" Target="../slideLayouts/slideLayout7.xml"/><Relationship Id="rId6" Type="http://schemas.openxmlformats.org/officeDocument/2006/relationships/hyperlink" Target="https://corporate.marksandspencer.com/about-us" TargetMode="External"/><Relationship Id="rId5" Type="http://schemas.openxmlformats.org/officeDocument/2006/relationships/hyperlink" Target="https://corporate.marksandspencer.com/sites/marksandspencer/files/marks-spencer/m-and-s_ar22_strategic-report.pdf" TargetMode="External"/><Relationship Id="rId4" Type="http://schemas.openxmlformats.org/officeDocument/2006/relationships/hyperlink" Target="https://www.vogue.com/article/i-dont-want-to-be-too-cool-for-school-mands-ceo-stuart-machin-on-its-fashion-turnarou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B4209-9A8E-983F-BB0F-4F6E2AEEC322}"/>
              </a:ext>
            </a:extLst>
          </p:cNvPr>
          <p:cNvSpPr>
            <a:spLocks noGrp="1"/>
          </p:cNvSpPr>
          <p:nvPr>
            <p:ph type="ctrTitle"/>
          </p:nvPr>
        </p:nvSpPr>
        <p:spPr>
          <a:xfrm>
            <a:off x="685800" y="2019299"/>
            <a:ext cx="16687800" cy="8267701"/>
          </a:xfrm>
        </p:spPr>
        <p:txBody>
          <a:bodyPr>
            <a:normAutofit/>
          </a:bodyPr>
          <a:lstStyle/>
          <a:p>
            <a:r>
              <a:rPr lang="en-GB" b="1" dirty="0"/>
              <a:t>Leadership and Management Theory and Practice</a:t>
            </a:r>
            <a:br>
              <a:rPr lang="en-GB" b="1" dirty="0"/>
            </a:br>
            <a:br>
              <a:rPr lang="en-GB" b="1" dirty="0"/>
            </a:br>
            <a:r>
              <a:rPr lang="en-GB" b="1" dirty="0"/>
              <a:t>Module: LCBB6022</a:t>
            </a:r>
            <a:br>
              <a:rPr lang="en-GB" b="1" dirty="0"/>
            </a:br>
            <a:br>
              <a:rPr lang="en-GB" b="1" dirty="0"/>
            </a:br>
            <a:r>
              <a:rPr lang="en-GB" b="1" dirty="0"/>
              <a:t>Programme: BA Hons Business Management</a:t>
            </a:r>
            <a:br>
              <a:rPr lang="en-GB" b="1" dirty="0"/>
            </a:br>
            <a:br>
              <a:rPr lang="en-GB" b="1" dirty="0"/>
            </a:br>
            <a:br>
              <a:rPr lang="en-GB" b="1" dirty="0"/>
            </a:br>
            <a:br>
              <a:rPr lang="en-GB" b="1" dirty="0"/>
            </a:br>
            <a:br>
              <a:rPr lang="en-GB" b="1" dirty="0"/>
            </a:br>
            <a:r>
              <a:rPr lang="en-GB" sz="2200" b="1" dirty="0"/>
              <a:t>Student: Victoria Francis</a:t>
            </a:r>
            <a:br>
              <a:rPr lang="en-GB" sz="2200" b="1" dirty="0"/>
            </a:br>
            <a:r>
              <a:rPr lang="en-GB" sz="2200" b="1" dirty="0"/>
              <a:t>Student ID: 2329070</a:t>
            </a:r>
            <a:br>
              <a:rPr lang="en-GB" b="1" dirty="0"/>
            </a:br>
            <a:br>
              <a:rPr lang="en-GB" b="1" dirty="0"/>
            </a:br>
            <a:endParaRPr lang="en-GB" dirty="0"/>
          </a:p>
        </p:txBody>
      </p:sp>
      <p:sp>
        <p:nvSpPr>
          <p:cNvPr id="3" name="Subtitle 2">
            <a:extLst>
              <a:ext uri="{FF2B5EF4-FFF2-40B4-BE49-F238E27FC236}">
                <a16:creationId xmlns:a16="http://schemas.microsoft.com/office/drawing/2014/main" id="{45B4CBAE-3FAB-9CF7-BC8E-CE3986802FED}"/>
              </a:ext>
            </a:extLst>
          </p:cNvPr>
          <p:cNvSpPr>
            <a:spLocks noGrp="1"/>
          </p:cNvSpPr>
          <p:nvPr>
            <p:ph type="subTitle" idx="1"/>
          </p:nvPr>
        </p:nvSpPr>
        <p:spPr/>
        <p:txBody>
          <a:bodyPr/>
          <a:lstStyle/>
          <a:p>
            <a:endParaRPr lang="en-GB" b="1" dirty="0"/>
          </a:p>
          <a:p>
            <a:endParaRPr lang="en-GB" dirty="0"/>
          </a:p>
        </p:txBody>
      </p:sp>
      <p:pic>
        <p:nvPicPr>
          <p:cNvPr id="4" name="Picture 3" descr="Advertising and Branding Timeline - M&amp;S Archive">
            <a:extLst>
              <a:ext uri="{FF2B5EF4-FFF2-40B4-BE49-F238E27FC236}">
                <a16:creationId xmlns:a16="http://schemas.microsoft.com/office/drawing/2014/main" id="{FF4CF4FF-9EE8-B551-20FA-37828FCC8EE4}"/>
              </a:ext>
            </a:extLst>
          </p:cNvPr>
          <p:cNvPicPr>
            <a:picLocks noChangeAspect="1"/>
          </p:cNvPicPr>
          <p:nvPr/>
        </p:nvPicPr>
        <p:blipFill>
          <a:blip r:embed="rId2"/>
          <a:stretch>
            <a:fillRect/>
          </a:stretch>
        </p:blipFill>
        <p:spPr>
          <a:xfrm>
            <a:off x="6705601" y="5905500"/>
            <a:ext cx="4495800" cy="2133346"/>
          </a:xfrm>
          <a:prstGeom prst="rect">
            <a:avLst/>
          </a:prstGeom>
        </p:spPr>
      </p:pic>
    </p:spTree>
    <p:extLst>
      <p:ext uri="{BB962C8B-B14F-4D97-AF65-F5344CB8AC3E}">
        <p14:creationId xmlns:p14="http://schemas.microsoft.com/office/powerpoint/2010/main" val="857413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4275397">
            <a:off x="-494807" y="7835955"/>
            <a:ext cx="3007545" cy="4114800"/>
          </a:xfrm>
          <a:custGeom>
            <a:avLst/>
            <a:gdLst/>
            <a:ahLst/>
            <a:cxnLst/>
            <a:rect l="l" t="t" r="r" b="b"/>
            <a:pathLst>
              <a:path w="3007545" h="4114800">
                <a:moveTo>
                  <a:pt x="0" y="0"/>
                </a:moveTo>
                <a:lnTo>
                  <a:pt x="3007544" y="0"/>
                </a:lnTo>
                <a:lnTo>
                  <a:pt x="300754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6633239">
            <a:off x="15728568" y="-1605608"/>
            <a:ext cx="3007545" cy="4114800"/>
          </a:xfrm>
          <a:custGeom>
            <a:avLst/>
            <a:gdLst/>
            <a:ahLst/>
            <a:cxnLst/>
            <a:rect l="l" t="t" r="r" b="b"/>
            <a:pathLst>
              <a:path w="3007545" h="4114800">
                <a:moveTo>
                  <a:pt x="0" y="0"/>
                </a:moveTo>
                <a:lnTo>
                  <a:pt x="3007545" y="0"/>
                </a:lnTo>
                <a:lnTo>
                  <a:pt x="3007545"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sp>
        <p:nvSpPr>
          <p:cNvPr id="10" name="Freeform 10"/>
          <p:cNvSpPr/>
          <p:nvPr/>
        </p:nvSpPr>
        <p:spPr>
          <a:xfrm flipH="1">
            <a:off x="8809149" y="2511562"/>
            <a:ext cx="8271742" cy="7775438"/>
          </a:xfrm>
          <a:custGeom>
            <a:avLst/>
            <a:gdLst/>
            <a:ahLst/>
            <a:cxnLst/>
            <a:rect l="l" t="t" r="r" b="b"/>
            <a:pathLst>
              <a:path w="8271742" h="7775438">
                <a:moveTo>
                  <a:pt x="8271742" y="0"/>
                </a:moveTo>
                <a:lnTo>
                  <a:pt x="0" y="0"/>
                </a:lnTo>
                <a:lnTo>
                  <a:pt x="0" y="7775438"/>
                </a:lnTo>
                <a:lnTo>
                  <a:pt x="8271742" y="7775438"/>
                </a:lnTo>
                <a:lnTo>
                  <a:pt x="8271742"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2"/>
          <p:cNvSpPr txBox="1"/>
          <p:nvPr/>
        </p:nvSpPr>
        <p:spPr>
          <a:xfrm>
            <a:off x="1365631" y="1785703"/>
            <a:ext cx="6866900" cy="5866478"/>
          </a:xfrm>
          <a:prstGeom prst="rect">
            <a:avLst/>
          </a:prstGeom>
        </p:spPr>
        <p:txBody>
          <a:bodyPr wrap="square" lIns="0" tIns="0" rIns="0" bIns="0" rtlCol="0" anchor="t">
            <a:spAutoFit/>
          </a:bodyPr>
          <a:lstStyle/>
          <a:p>
            <a:pPr algn="ctr">
              <a:lnSpc>
                <a:spcPts val="7840"/>
              </a:lnSpc>
              <a:spcBef>
                <a:spcPct val="0"/>
              </a:spcBef>
            </a:pPr>
            <a:r>
              <a:rPr lang="en-US" sz="3200" b="1" dirty="0">
                <a:solidFill>
                  <a:srgbClr val="1A1668"/>
                </a:solidFill>
                <a:latin typeface="Poppins Bold"/>
                <a:ea typeface="Poppins Bold"/>
                <a:cs typeface="Poppins Bold"/>
                <a:sym typeface="Poppins Bold"/>
              </a:rPr>
              <a:t>A Critical Evaluation of (CEO) Stuart Machin’s Leadership Approach at Marks &amp; Spencer: Driving </a:t>
            </a:r>
            <a:r>
              <a:rPr lang="en-US" sz="3200" b="1" dirty="0" err="1">
                <a:solidFill>
                  <a:srgbClr val="1A1668"/>
                </a:solidFill>
                <a:latin typeface="Poppins Bold"/>
                <a:ea typeface="Poppins Bold"/>
                <a:cs typeface="Poppins Bold"/>
                <a:sym typeface="Poppins Bold"/>
              </a:rPr>
              <a:t>Organisational</a:t>
            </a:r>
            <a:r>
              <a:rPr lang="en-US" sz="3200" b="1" dirty="0">
                <a:solidFill>
                  <a:srgbClr val="1A1668"/>
                </a:solidFill>
                <a:latin typeface="Poppins Bold"/>
                <a:ea typeface="Poppins Bold"/>
                <a:cs typeface="Poppins Bold"/>
                <a:sym typeface="Poppins Bold"/>
              </a:rPr>
              <a:t> Transformation and Business Recovery</a:t>
            </a:r>
          </a:p>
        </p:txBody>
      </p:sp>
      <p:pic>
        <p:nvPicPr>
          <p:cNvPr id="13" name="Picture 12" descr="Advertising and Branding Timeline - M&amp;S Archive">
            <a:extLst>
              <a:ext uri="{FF2B5EF4-FFF2-40B4-BE49-F238E27FC236}">
                <a16:creationId xmlns:a16="http://schemas.microsoft.com/office/drawing/2014/main" id="{CF024069-F993-C3B2-B26E-0A6C7D0D21A8}"/>
              </a:ext>
            </a:extLst>
          </p:cNvPr>
          <p:cNvPicPr>
            <a:picLocks noChangeAspect="1"/>
          </p:cNvPicPr>
          <p:nvPr/>
        </p:nvPicPr>
        <p:blipFill>
          <a:blip r:embed="rId5"/>
          <a:stretch>
            <a:fillRect/>
          </a:stretch>
        </p:blipFill>
        <p:spPr>
          <a:xfrm>
            <a:off x="10321414" y="1409700"/>
            <a:ext cx="2143125" cy="14097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a:extLst>
            <a:ext uri="{FF2B5EF4-FFF2-40B4-BE49-F238E27FC236}">
              <a16:creationId xmlns:a16="http://schemas.microsoft.com/office/drawing/2014/main" id="{9F2D8E01-ECE1-52AD-4345-4F61D5A6B17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76AD666-9DBC-289D-2AA5-FA53BD9E0480}"/>
              </a:ext>
            </a:extLst>
          </p:cNvPr>
          <p:cNvSpPr/>
          <p:nvPr/>
        </p:nvSpPr>
        <p:spPr>
          <a:xfrm rot="-4275397">
            <a:off x="-494807" y="7835955"/>
            <a:ext cx="3007545" cy="4114800"/>
          </a:xfrm>
          <a:custGeom>
            <a:avLst/>
            <a:gdLst/>
            <a:ahLst/>
            <a:cxnLst/>
            <a:rect l="l" t="t" r="r" b="b"/>
            <a:pathLst>
              <a:path w="3007545" h="4114800">
                <a:moveTo>
                  <a:pt x="0" y="0"/>
                </a:moveTo>
                <a:lnTo>
                  <a:pt x="3007544" y="0"/>
                </a:lnTo>
                <a:lnTo>
                  <a:pt x="300754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687A7D5E-FCE5-BA9B-0AF8-E982DAFF5B47}"/>
              </a:ext>
            </a:extLst>
          </p:cNvPr>
          <p:cNvSpPr/>
          <p:nvPr/>
        </p:nvSpPr>
        <p:spPr>
          <a:xfrm rot="6633239">
            <a:off x="15728568" y="-1605608"/>
            <a:ext cx="3007545" cy="4114800"/>
          </a:xfrm>
          <a:custGeom>
            <a:avLst/>
            <a:gdLst/>
            <a:ahLst/>
            <a:cxnLst/>
            <a:rect l="l" t="t" r="r" b="b"/>
            <a:pathLst>
              <a:path w="3007545" h="4114800">
                <a:moveTo>
                  <a:pt x="0" y="0"/>
                </a:moveTo>
                <a:lnTo>
                  <a:pt x="3007545" y="0"/>
                </a:lnTo>
                <a:lnTo>
                  <a:pt x="3007545"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032F0E4B-B092-F7FD-0F69-A63DA22E5404}"/>
              </a:ext>
            </a:extLst>
          </p:cNvPr>
          <p:cNvGrpSpPr/>
          <p:nvPr/>
        </p:nvGrpSpPr>
        <p:grpSpPr>
          <a:xfrm>
            <a:off x="630491" y="630491"/>
            <a:ext cx="17027018" cy="9035225"/>
            <a:chOff x="0" y="0"/>
            <a:chExt cx="4484482" cy="2379648"/>
          </a:xfrm>
        </p:grpSpPr>
        <p:sp>
          <p:nvSpPr>
            <p:cNvPr id="5" name="Freeform 5">
              <a:extLst>
                <a:ext uri="{FF2B5EF4-FFF2-40B4-BE49-F238E27FC236}">
                  <a16:creationId xmlns:a16="http://schemas.microsoft.com/office/drawing/2014/main" id="{EF29DA86-E840-4925-799B-3CEAE57B1E9E}"/>
                </a:ext>
              </a:extLst>
            </p:cNvPr>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sz="3200"/>
            </a:p>
          </p:txBody>
        </p:sp>
        <p:sp>
          <p:nvSpPr>
            <p:cNvPr id="6" name="TextBox 6">
              <a:extLst>
                <a:ext uri="{FF2B5EF4-FFF2-40B4-BE49-F238E27FC236}">
                  <a16:creationId xmlns:a16="http://schemas.microsoft.com/office/drawing/2014/main" id="{730D9570-2687-BA49-290A-9163B4C2E684}"/>
                </a:ext>
              </a:extLst>
            </p:cNvPr>
            <p:cNvSpPr txBox="1"/>
            <p:nvPr/>
          </p:nvSpPr>
          <p:spPr>
            <a:xfrm>
              <a:off x="0" y="-57150"/>
              <a:ext cx="4484482" cy="2436798"/>
            </a:xfrm>
            <a:prstGeom prst="rect">
              <a:avLst/>
            </a:prstGeom>
          </p:spPr>
          <p:txBody>
            <a:bodyPr lIns="50800" tIns="50800" rIns="50800" bIns="50800" rtlCol="0" anchor="ctr"/>
            <a:lstStyle/>
            <a:p>
              <a:pPr algn="ctr">
                <a:lnSpc>
                  <a:spcPts val="2940"/>
                </a:lnSpc>
              </a:pPr>
              <a:endParaRPr sz="3200"/>
            </a:p>
          </p:txBody>
        </p:sp>
      </p:grpSp>
      <p:grpSp>
        <p:nvGrpSpPr>
          <p:cNvPr id="7" name="Group 7">
            <a:extLst>
              <a:ext uri="{FF2B5EF4-FFF2-40B4-BE49-F238E27FC236}">
                <a16:creationId xmlns:a16="http://schemas.microsoft.com/office/drawing/2014/main" id="{3C60B08E-8357-30A1-AD0A-C9BD587CA83E}"/>
              </a:ext>
            </a:extLst>
          </p:cNvPr>
          <p:cNvGrpSpPr/>
          <p:nvPr/>
        </p:nvGrpSpPr>
        <p:grpSpPr>
          <a:xfrm>
            <a:off x="790369" y="797623"/>
            <a:ext cx="16678894" cy="8671306"/>
            <a:chOff x="0" y="0"/>
            <a:chExt cx="4392795" cy="2283801"/>
          </a:xfrm>
        </p:grpSpPr>
        <p:sp>
          <p:nvSpPr>
            <p:cNvPr id="8" name="Freeform 8">
              <a:extLst>
                <a:ext uri="{FF2B5EF4-FFF2-40B4-BE49-F238E27FC236}">
                  <a16:creationId xmlns:a16="http://schemas.microsoft.com/office/drawing/2014/main" id="{A8D82A68-537D-79A9-D4E4-82C4EB422C4C}"/>
                </a:ext>
              </a:extLst>
            </p:cNvPr>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a:extLst>
                <a:ext uri="{FF2B5EF4-FFF2-40B4-BE49-F238E27FC236}">
                  <a16:creationId xmlns:a16="http://schemas.microsoft.com/office/drawing/2014/main" id="{77F3C207-9570-B00A-4364-09CCE6F2D734}"/>
                </a:ext>
              </a:extLst>
            </p:cNvPr>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sp>
        <p:nvSpPr>
          <p:cNvPr id="12" name="TextBox 12">
            <a:extLst>
              <a:ext uri="{FF2B5EF4-FFF2-40B4-BE49-F238E27FC236}">
                <a16:creationId xmlns:a16="http://schemas.microsoft.com/office/drawing/2014/main" id="{8BA18829-683D-BEC7-6609-F2E55280137D}"/>
              </a:ext>
            </a:extLst>
          </p:cNvPr>
          <p:cNvSpPr txBox="1"/>
          <p:nvPr/>
        </p:nvSpPr>
        <p:spPr>
          <a:xfrm>
            <a:off x="1365631" y="1785703"/>
            <a:ext cx="6866900" cy="3909019"/>
          </a:xfrm>
          <a:prstGeom prst="rect">
            <a:avLst/>
          </a:prstGeom>
        </p:spPr>
        <p:txBody>
          <a:bodyPr wrap="square" lIns="0" tIns="0" rIns="0" bIns="0" rtlCol="0" anchor="t">
            <a:spAutoFit/>
          </a:bodyPr>
          <a:lstStyle/>
          <a:p>
            <a:pPr algn="ctr">
              <a:lnSpc>
                <a:spcPts val="7840"/>
              </a:lnSpc>
              <a:spcBef>
                <a:spcPct val="0"/>
              </a:spcBef>
            </a:pPr>
            <a:r>
              <a:rPr lang="en-US" sz="4400" b="1" dirty="0">
                <a:solidFill>
                  <a:srgbClr val="1A1668"/>
                </a:solidFill>
                <a:latin typeface="Poppins Bold"/>
                <a:ea typeface="Poppins Bold"/>
                <a:cs typeface="Poppins Bold"/>
                <a:sym typeface="Poppins Bold"/>
              </a:rPr>
              <a:t>Significant Change</a:t>
            </a:r>
          </a:p>
          <a:p>
            <a:pPr algn="ctr">
              <a:lnSpc>
                <a:spcPts val="7840"/>
              </a:lnSpc>
              <a:spcBef>
                <a:spcPct val="0"/>
              </a:spcBef>
            </a:pPr>
            <a:endParaRPr lang="en-US" sz="4400" b="1" dirty="0">
              <a:solidFill>
                <a:srgbClr val="1A1668"/>
              </a:solidFill>
              <a:latin typeface="Poppins Bold"/>
              <a:ea typeface="Poppins Bold"/>
              <a:cs typeface="Poppins Bold"/>
              <a:sym typeface="Poppins Bold"/>
            </a:endParaRPr>
          </a:p>
          <a:p>
            <a:pPr marL="457200" indent="-457200" algn="ctr">
              <a:lnSpc>
                <a:spcPts val="7840"/>
              </a:lnSpc>
              <a:spcBef>
                <a:spcPct val="0"/>
              </a:spcBef>
              <a:buFont typeface="Arial" panose="020B0604020202020204" pitchFamily="34" charset="0"/>
              <a:buChar char="•"/>
            </a:pPr>
            <a:r>
              <a:rPr lang="en-US" sz="4400" b="1" dirty="0">
                <a:solidFill>
                  <a:srgbClr val="1A1668"/>
                </a:solidFill>
                <a:latin typeface="Poppins Bold"/>
                <a:ea typeface="Poppins Bold"/>
                <a:cs typeface="Poppins Bold"/>
                <a:sym typeface="Poppins Bold"/>
              </a:rPr>
              <a:t>Clothing</a:t>
            </a:r>
          </a:p>
          <a:p>
            <a:pPr marL="457200" indent="-457200" algn="ctr">
              <a:lnSpc>
                <a:spcPts val="7840"/>
              </a:lnSpc>
              <a:spcBef>
                <a:spcPct val="0"/>
              </a:spcBef>
              <a:buFont typeface="Arial" panose="020B0604020202020204" pitchFamily="34" charset="0"/>
              <a:buChar char="•"/>
            </a:pPr>
            <a:r>
              <a:rPr lang="en-US" sz="4400" b="1" dirty="0">
                <a:solidFill>
                  <a:srgbClr val="1A1668"/>
                </a:solidFill>
                <a:latin typeface="Poppins Bold"/>
                <a:ea typeface="Poppins Bold"/>
                <a:cs typeface="Poppins Bold"/>
                <a:sym typeface="Poppins Bold"/>
              </a:rPr>
              <a:t>Digital Adoption</a:t>
            </a:r>
          </a:p>
        </p:txBody>
      </p:sp>
      <p:pic>
        <p:nvPicPr>
          <p:cNvPr id="13" name="Picture 12" descr="Advertising and Branding Timeline - M&amp;S Archive">
            <a:extLst>
              <a:ext uri="{FF2B5EF4-FFF2-40B4-BE49-F238E27FC236}">
                <a16:creationId xmlns:a16="http://schemas.microsoft.com/office/drawing/2014/main" id="{A59F30AA-63E4-7230-8EEB-61ADFCEBCA60}"/>
              </a:ext>
            </a:extLst>
          </p:cNvPr>
          <p:cNvPicPr>
            <a:picLocks noChangeAspect="1"/>
          </p:cNvPicPr>
          <p:nvPr/>
        </p:nvPicPr>
        <p:blipFill>
          <a:blip r:embed="rId4"/>
          <a:stretch>
            <a:fillRect/>
          </a:stretch>
        </p:blipFill>
        <p:spPr>
          <a:xfrm>
            <a:off x="10321414" y="1409700"/>
            <a:ext cx="2143125" cy="1409700"/>
          </a:xfrm>
          <a:prstGeom prst="rect">
            <a:avLst/>
          </a:prstGeom>
        </p:spPr>
      </p:pic>
      <p:pic>
        <p:nvPicPr>
          <p:cNvPr id="16" name="Picture 15">
            <a:extLst>
              <a:ext uri="{FF2B5EF4-FFF2-40B4-BE49-F238E27FC236}">
                <a16:creationId xmlns:a16="http://schemas.microsoft.com/office/drawing/2014/main" id="{96888140-8255-B61E-967B-77589C006CC1}"/>
              </a:ext>
            </a:extLst>
          </p:cNvPr>
          <p:cNvPicPr>
            <a:picLocks noChangeAspect="1"/>
          </p:cNvPicPr>
          <p:nvPr/>
        </p:nvPicPr>
        <p:blipFill>
          <a:blip r:embed="rId5"/>
          <a:stretch>
            <a:fillRect/>
          </a:stretch>
        </p:blipFill>
        <p:spPr>
          <a:xfrm>
            <a:off x="8288049" y="3431477"/>
            <a:ext cx="8352980" cy="5217223"/>
          </a:xfrm>
          <a:prstGeom prst="rect">
            <a:avLst/>
          </a:prstGeom>
        </p:spPr>
      </p:pic>
    </p:spTree>
    <p:extLst>
      <p:ext uri="{BB962C8B-B14F-4D97-AF65-F5344CB8AC3E}">
        <p14:creationId xmlns:p14="http://schemas.microsoft.com/office/powerpoint/2010/main" val="35699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10423467">
            <a:off x="15276715" y="7411529"/>
            <a:ext cx="3965171" cy="4114800"/>
          </a:xfrm>
          <a:custGeom>
            <a:avLst/>
            <a:gdLst/>
            <a:ahLst/>
            <a:cxnLst/>
            <a:rect l="l" t="t" r="r" b="b"/>
            <a:pathLst>
              <a:path w="3965171" h="4114800">
                <a:moveTo>
                  <a:pt x="0" y="0"/>
                </a:moveTo>
                <a:lnTo>
                  <a:pt x="3965170" y="0"/>
                </a:lnTo>
                <a:lnTo>
                  <a:pt x="396517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603237">
            <a:off x="-1352094" y="-1676375"/>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228600" y="1333500"/>
            <a:ext cx="17830800" cy="7772400"/>
            <a:chOff x="0" y="0"/>
            <a:chExt cx="4816593" cy="1538195"/>
          </a:xfrm>
        </p:grpSpPr>
        <p:sp>
          <p:nvSpPr>
            <p:cNvPr id="11" name="Freeform 11"/>
            <p:cNvSpPr/>
            <p:nvPr/>
          </p:nvSpPr>
          <p:spPr>
            <a:xfrm>
              <a:off x="0" y="0"/>
              <a:ext cx="4816592" cy="1538195"/>
            </a:xfrm>
            <a:custGeom>
              <a:avLst/>
              <a:gdLst/>
              <a:ahLst/>
              <a:cxnLst/>
              <a:rect l="l" t="t" r="r" b="b"/>
              <a:pathLst>
                <a:path w="4816592" h="1538195">
                  <a:moveTo>
                    <a:pt x="0" y="0"/>
                  </a:moveTo>
                  <a:lnTo>
                    <a:pt x="4816592" y="0"/>
                  </a:lnTo>
                  <a:lnTo>
                    <a:pt x="4816592" y="1538195"/>
                  </a:lnTo>
                  <a:lnTo>
                    <a:pt x="0" y="1538195"/>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4816593" cy="1595345"/>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1371601" y="1684732"/>
            <a:ext cx="16492066" cy="1115049"/>
          </a:xfrm>
          <a:prstGeom prst="rect">
            <a:avLst/>
          </a:prstGeom>
        </p:spPr>
        <p:txBody>
          <a:bodyPr wrap="square" lIns="0" tIns="0" rIns="0" bIns="0" rtlCol="0" anchor="t">
            <a:spAutoFit/>
          </a:bodyPr>
          <a:lstStyle/>
          <a:p>
            <a:pPr algn="ctr">
              <a:lnSpc>
                <a:spcPts val="10080"/>
              </a:lnSpc>
              <a:spcBef>
                <a:spcPct val="0"/>
              </a:spcBef>
            </a:pPr>
            <a:r>
              <a:rPr lang="en-US" sz="4000" b="1" dirty="0">
                <a:solidFill>
                  <a:srgbClr val="1A1668"/>
                </a:solidFill>
                <a:latin typeface="Poppins Bold"/>
                <a:ea typeface="Poppins Bold"/>
                <a:cs typeface="Poppins Bold"/>
                <a:sym typeface="Poppins Bold"/>
              </a:rPr>
              <a:t>Introduction to Marks &amp; Spencer and Context of Change</a:t>
            </a:r>
          </a:p>
        </p:txBody>
      </p:sp>
      <p:sp>
        <p:nvSpPr>
          <p:cNvPr id="15" name="TextBox 15"/>
          <p:cNvSpPr txBox="1"/>
          <p:nvPr/>
        </p:nvSpPr>
        <p:spPr>
          <a:xfrm>
            <a:off x="7079124" y="3826941"/>
            <a:ext cx="10578387" cy="4469622"/>
          </a:xfrm>
          <a:prstGeom prst="rect">
            <a:avLst/>
          </a:prstGeom>
        </p:spPr>
        <p:txBody>
          <a:bodyPr wrap="square" lIns="0" tIns="0" rIns="0" bIns="0" rtlCol="0" anchor="t">
            <a:spAutoFit/>
          </a:bodyPr>
          <a:lstStyle/>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Founded in 1884; leading UK retailer (Marks and Spencer, 2025).</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Core divisions: Food and Clothing &amp; Home.</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Known for quality and customer loyalty.</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Faced growing online and fast-fashion competition.</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Clothing performance and traditional retail faced challenges.</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Needed transformation to improve innovation and competitiveness.</a:t>
            </a:r>
          </a:p>
        </p:txBody>
      </p:sp>
      <p:pic>
        <p:nvPicPr>
          <p:cNvPr id="13" name="Picture 12"/>
          <p:cNvPicPr>
            <a:picLocks noChangeAspect="1"/>
          </p:cNvPicPr>
          <p:nvPr/>
        </p:nvPicPr>
        <p:blipFill>
          <a:blip r:embed="rId4"/>
          <a:stretch>
            <a:fillRect/>
          </a:stretch>
        </p:blipFill>
        <p:spPr>
          <a:xfrm>
            <a:off x="1197834" y="3027499"/>
            <a:ext cx="5473825" cy="5183740"/>
          </a:xfrm>
          <a:prstGeom prst="rect">
            <a:avLst/>
          </a:prstGeom>
        </p:spPr>
      </p:pic>
      <p:sp>
        <p:nvSpPr>
          <p:cNvPr id="17" name="TextBox 16"/>
          <p:cNvSpPr txBox="1"/>
          <p:nvPr/>
        </p:nvSpPr>
        <p:spPr>
          <a:xfrm>
            <a:off x="1398815" y="8177772"/>
            <a:ext cx="4874122" cy="646331"/>
          </a:xfrm>
          <a:prstGeom prst="rect">
            <a:avLst/>
          </a:prstGeom>
          <a:noFill/>
        </p:spPr>
        <p:txBody>
          <a:bodyPr wrap="square" rtlCol="0">
            <a:spAutoFit/>
          </a:bodyPr>
          <a:lstStyle/>
          <a:p>
            <a:pPr algn="ctr"/>
            <a:r>
              <a:rPr lang="en-US" i="1" dirty="0"/>
              <a:t>Business Model</a:t>
            </a:r>
            <a:br>
              <a:rPr lang="en-US" i="1" dirty="0"/>
            </a:br>
            <a:r>
              <a:rPr lang="en-US" i="1" dirty="0"/>
              <a:t>(Source: Marks and Spencer, 2026</a:t>
            </a:r>
            <a:r>
              <a:rPr lang="en-US"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73883" y="190500"/>
            <a:ext cx="10032318" cy="99060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1689546" y="519648"/>
            <a:ext cx="8826054" cy="2000548"/>
          </a:xfrm>
          <a:prstGeom prst="rect">
            <a:avLst/>
          </a:prstGeom>
        </p:spPr>
        <p:txBody>
          <a:bodyPr wrap="square" lIns="0" tIns="0" rIns="0" bIns="0" rtlCol="0" anchor="t">
            <a:spAutoFit/>
          </a:bodyPr>
          <a:lstStyle/>
          <a:p>
            <a:pPr algn="ctr">
              <a:lnSpc>
                <a:spcPts val="7840"/>
              </a:lnSpc>
              <a:spcBef>
                <a:spcPct val="0"/>
              </a:spcBef>
            </a:pPr>
            <a:r>
              <a:rPr lang="en-US" sz="4000" b="1" dirty="0" err="1">
                <a:solidFill>
                  <a:srgbClr val="1A1668"/>
                </a:solidFill>
                <a:latin typeface="Poppins Bold"/>
                <a:ea typeface="Poppins Bold"/>
                <a:cs typeface="Poppins Bold"/>
                <a:sym typeface="Poppins Bold"/>
              </a:rPr>
              <a:t>Organisational</a:t>
            </a:r>
            <a:r>
              <a:rPr lang="en-US" sz="4000" b="1" dirty="0">
                <a:solidFill>
                  <a:srgbClr val="1A1668"/>
                </a:solidFill>
                <a:latin typeface="Poppins Bold"/>
                <a:ea typeface="Poppins Bold"/>
                <a:cs typeface="Poppins Bold"/>
                <a:sym typeface="Poppins Bold"/>
              </a:rPr>
              <a:t> Challenges Requiring Leadership Change</a:t>
            </a:r>
          </a:p>
        </p:txBody>
      </p:sp>
      <p:sp>
        <p:nvSpPr>
          <p:cNvPr id="19" name="TextBox 19"/>
          <p:cNvSpPr txBox="1"/>
          <p:nvPr/>
        </p:nvSpPr>
        <p:spPr>
          <a:xfrm>
            <a:off x="2034383" y="2968780"/>
            <a:ext cx="8252618" cy="6501780"/>
          </a:xfrm>
          <a:prstGeom prst="rect">
            <a:avLst/>
          </a:prstGeom>
        </p:spPr>
        <p:txBody>
          <a:bodyPr wrap="square" lIns="0" tIns="0" rIns="0" bIns="0" rtlCol="0" anchor="t">
            <a:spAutoFit/>
          </a:bodyPr>
          <a:lstStyle/>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Clothing &amp; Home Division decline: Changing customer preferences.(Marks and Spencer, 2022).</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Rising competition: Online retailers and fast fashion.</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Outdated stores: </a:t>
            </a:r>
            <a:r>
              <a:rPr lang="en-US" sz="3200" dirty="0" err="1">
                <a:solidFill>
                  <a:srgbClr val="000000"/>
                </a:solidFill>
                <a:latin typeface="Arial" panose="020B0604020202020204" pitchFamily="34" charset="0"/>
                <a:ea typeface="Poppins"/>
                <a:cs typeface="Arial" panose="020B0604020202020204" pitchFamily="34" charset="0"/>
                <a:sym typeface="Poppins"/>
              </a:rPr>
              <a:t>Modernisation</a:t>
            </a:r>
            <a:r>
              <a:rPr lang="en-US" sz="3200" dirty="0">
                <a:solidFill>
                  <a:srgbClr val="000000"/>
                </a:solidFill>
                <a:latin typeface="Arial" panose="020B0604020202020204" pitchFamily="34" charset="0"/>
                <a:ea typeface="Poppins"/>
                <a:cs typeface="Arial" panose="020B0604020202020204" pitchFamily="34" charset="0"/>
                <a:sym typeface="Poppins"/>
              </a:rPr>
              <a:t> was needed.</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Digital gap: Slow adaptation to retail trends.</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Cultural barriers: Limited innovation and collaboration (</a:t>
            </a:r>
            <a:r>
              <a:rPr lang="en-US" sz="3200" dirty="0" err="1">
                <a:solidFill>
                  <a:srgbClr val="000000"/>
                </a:solidFill>
                <a:latin typeface="Arial" panose="020B0604020202020204" pitchFamily="34" charset="0"/>
                <a:ea typeface="Poppins"/>
                <a:cs typeface="Arial" panose="020B0604020202020204" pitchFamily="34" charset="0"/>
                <a:sym typeface="Poppins"/>
              </a:rPr>
              <a:t>Olatubosun</a:t>
            </a:r>
            <a:r>
              <a:rPr lang="en-US" sz="3200" dirty="0">
                <a:solidFill>
                  <a:srgbClr val="000000"/>
                </a:solidFill>
                <a:latin typeface="Arial" panose="020B0604020202020204" pitchFamily="34" charset="0"/>
                <a:ea typeface="Poppins"/>
                <a:cs typeface="Arial" panose="020B0604020202020204" pitchFamily="34" charset="0"/>
                <a:sym typeface="Poppins"/>
              </a:rPr>
              <a:t> et al., 2021).</a:t>
            </a:r>
          </a:p>
          <a:p>
            <a:pPr marL="457200" indent="-4572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Leadership priority: Sustainable transformation and recovery.</a:t>
            </a:r>
          </a:p>
        </p:txBody>
      </p:sp>
      <p:pic>
        <p:nvPicPr>
          <p:cNvPr id="21" name="Picture 20"/>
          <p:cNvPicPr>
            <a:picLocks noChangeAspect="1"/>
          </p:cNvPicPr>
          <p:nvPr/>
        </p:nvPicPr>
        <p:blipFill>
          <a:blip r:embed="rId4"/>
          <a:stretch>
            <a:fillRect/>
          </a:stretch>
        </p:blipFill>
        <p:spPr>
          <a:xfrm>
            <a:off x="11887200" y="2968780"/>
            <a:ext cx="5327101" cy="471109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10423467">
            <a:off x="15276715" y="7411529"/>
            <a:ext cx="3965171" cy="4114800"/>
          </a:xfrm>
          <a:custGeom>
            <a:avLst/>
            <a:gdLst/>
            <a:ahLst/>
            <a:cxnLst/>
            <a:rect l="l" t="t" r="r" b="b"/>
            <a:pathLst>
              <a:path w="3965171" h="4114800">
                <a:moveTo>
                  <a:pt x="0" y="0"/>
                </a:moveTo>
                <a:lnTo>
                  <a:pt x="3965170" y="0"/>
                </a:lnTo>
                <a:lnTo>
                  <a:pt x="396517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603237">
            <a:off x="-1352094" y="-1676375"/>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228600" y="1102086"/>
            <a:ext cx="17830800" cy="8062380"/>
            <a:chOff x="0" y="0"/>
            <a:chExt cx="4816593" cy="1538195"/>
          </a:xfrm>
        </p:grpSpPr>
        <p:sp>
          <p:nvSpPr>
            <p:cNvPr id="11" name="Freeform 11"/>
            <p:cNvSpPr/>
            <p:nvPr/>
          </p:nvSpPr>
          <p:spPr>
            <a:xfrm>
              <a:off x="0" y="0"/>
              <a:ext cx="4816592" cy="1538195"/>
            </a:xfrm>
            <a:custGeom>
              <a:avLst/>
              <a:gdLst/>
              <a:ahLst/>
              <a:cxnLst/>
              <a:rect l="l" t="t" r="r" b="b"/>
              <a:pathLst>
                <a:path w="4816592" h="1538195">
                  <a:moveTo>
                    <a:pt x="0" y="0"/>
                  </a:moveTo>
                  <a:lnTo>
                    <a:pt x="4816592" y="0"/>
                  </a:lnTo>
                  <a:lnTo>
                    <a:pt x="4816592" y="1538195"/>
                  </a:lnTo>
                  <a:lnTo>
                    <a:pt x="0" y="1538195"/>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4816593" cy="1595345"/>
            </a:xfrm>
            <a:prstGeom prst="rect">
              <a:avLst/>
            </a:prstGeom>
          </p:spPr>
          <p:txBody>
            <a:bodyPr lIns="50800" tIns="50800" rIns="50800" bIns="50800" rtlCol="0" anchor="ctr"/>
            <a:lstStyle/>
            <a:p>
              <a:pPr algn="ctr">
                <a:lnSpc>
                  <a:spcPts val="2940"/>
                </a:lnSpc>
              </a:pPr>
              <a:endParaRPr/>
            </a:p>
          </p:txBody>
        </p:sp>
      </p:grpSp>
      <p:sp>
        <p:nvSpPr>
          <p:cNvPr id="15" name="TextBox 15"/>
          <p:cNvSpPr txBox="1"/>
          <p:nvPr/>
        </p:nvSpPr>
        <p:spPr>
          <a:xfrm>
            <a:off x="1066800" y="1407072"/>
            <a:ext cx="16562341" cy="893834"/>
          </a:xfrm>
          <a:prstGeom prst="rect">
            <a:avLst/>
          </a:prstGeom>
        </p:spPr>
        <p:txBody>
          <a:bodyPr wrap="square" lIns="0" tIns="0" rIns="0" bIns="0" rtlCol="0" anchor="t">
            <a:spAutoFit/>
          </a:bodyPr>
          <a:lstStyle/>
          <a:p>
            <a:pPr algn="ctr">
              <a:lnSpc>
                <a:spcPts val="7840"/>
              </a:lnSpc>
              <a:spcBef>
                <a:spcPct val="0"/>
              </a:spcBef>
            </a:pPr>
            <a:r>
              <a:rPr lang="en-US" sz="4000" b="1" dirty="0">
                <a:solidFill>
                  <a:srgbClr val="1A1668"/>
                </a:solidFill>
                <a:latin typeface="Poppins Bold"/>
                <a:ea typeface="Poppins Bold"/>
                <a:cs typeface="Poppins Bold"/>
                <a:sym typeface="Poppins Bold"/>
              </a:rPr>
              <a:t>Stuart Machin’s Leadership Approach at Marks &amp; Spencer</a:t>
            </a:r>
          </a:p>
        </p:txBody>
      </p:sp>
      <p:sp>
        <p:nvSpPr>
          <p:cNvPr id="16" name="TextBox 16"/>
          <p:cNvSpPr txBox="1"/>
          <p:nvPr/>
        </p:nvSpPr>
        <p:spPr>
          <a:xfrm>
            <a:off x="6095999" y="2919582"/>
            <a:ext cx="11373263" cy="6001643"/>
          </a:xfrm>
          <a:prstGeom prst="rect">
            <a:avLst/>
          </a:prstGeom>
        </p:spPr>
        <p:txBody>
          <a:bodyPr wrap="square" lIns="0" tIns="0" rIns="0" bIns="0" rtlCol="0" anchor="t">
            <a:spAutoFit/>
          </a:bodyPr>
          <a:lstStyle/>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CEO since 2022: Focused on business recovery.</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Clear vision: Build a modern, customer-focused retailer (Maguire, 2026).</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Digital innovation: Improve online shopping and customer experience.</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Employee engagement: Encourage communication and collaboration.</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Adaptive management: Balance decisive action with employee support.</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His leadership approach can be </a:t>
            </a:r>
            <a:r>
              <a:rPr lang="en-US" sz="2800" dirty="0" err="1">
                <a:solidFill>
                  <a:srgbClr val="000000"/>
                </a:solidFill>
                <a:latin typeface="Arial" panose="020B0604020202020204" pitchFamily="34" charset="0"/>
                <a:ea typeface="Poppins"/>
                <a:cs typeface="Arial" panose="020B0604020202020204" pitchFamily="34" charset="0"/>
                <a:sym typeface="Poppins"/>
              </a:rPr>
              <a:t>analysed</a:t>
            </a:r>
            <a:r>
              <a:rPr lang="en-US" sz="2800" dirty="0">
                <a:solidFill>
                  <a:srgbClr val="000000"/>
                </a:solidFill>
                <a:latin typeface="Arial" panose="020B0604020202020204" pitchFamily="34" charset="0"/>
                <a:ea typeface="Poppins"/>
                <a:cs typeface="Arial" panose="020B0604020202020204" pitchFamily="34" charset="0"/>
                <a:sym typeface="Poppins"/>
              </a:rPr>
              <a:t> through; Transformational Leadership Theory (Bass, 1985) and Situational Leadership Model (Hersey and Blanchard, 1969).</a:t>
            </a:r>
          </a:p>
        </p:txBody>
      </p:sp>
      <p:pic>
        <p:nvPicPr>
          <p:cNvPr id="13" name="Picture 12"/>
          <p:cNvPicPr>
            <a:picLocks noChangeAspect="1"/>
          </p:cNvPicPr>
          <p:nvPr/>
        </p:nvPicPr>
        <p:blipFill>
          <a:blip r:embed="rId4"/>
          <a:stretch>
            <a:fillRect/>
          </a:stretch>
        </p:blipFill>
        <p:spPr>
          <a:xfrm>
            <a:off x="1066684" y="3000498"/>
            <a:ext cx="4551113" cy="546437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73882" y="266700"/>
            <a:ext cx="9651318" cy="97536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1573351" y="564186"/>
            <a:ext cx="8637449" cy="1865382"/>
          </a:xfrm>
          <a:prstGeom prst="rect">
            <a:avLst/>
          </a:prstGeom>
        </p:spPr>
        <p:txBody>
          <a:bodyPr wrap="square" lIns="0" tIns="0" rIns="0" bIns="0" rtlCol="0" anchor="t">
            <a:spAutoFit/>
          </a:bodyPr>
          <a:lstStyle/>
          <a:p>
            <a:pPr algn="ctr">
              <a:lnSpc>
                <a:spcPts val="7840"/>
              </a:lnSpc>
              <a:spcBef>
                <a:spcPct val="0"/>
              </a:spcBef>
            </a:pPr>
            <a:r>
              <a:rPr lang="en-US" sz="3200" b="1" dirty="0">
                <a:solidFill>
                  <a:srgbClr val="1A1668"/>
                </a:solidFill>
                <a:latin typeface="Poppins Bold"/>
                <a:ea typeface="Poppins Bold"/>
                <a:cs typeface="Poppins Bold"/>
                <a:sym typeface="Poppins Bold"/>
              </a:rPr>
              <a:t>Theory 1: Transformational Leadership Application at Marks &amp; Spencer</a:t>
            </a:r>
          </a:p>
        </p:txBody>
      </p:sp>
      <p:sp>
        <p:nvSpPr>
          <p:cNvPr id="19" name="TextBox 19"/>
          <p:cNvSpPr txBox="1"/>
          <p:nvPr/>
        </p:nvSpPr>
        <p:spPr>
          <a:xfrm>
            <a:off x="1921695" y="3002271"/>
            <a:ext cx="8289105" cy="6001643"/>
          </a:xfrm>
          <a:prstGeom prst="rect">
            <a:avLst/>
          </a:prstGeom>
        </p:spPr>
        <p:txBody>
          <a:bodyPr wrap="square" lIns="0" tIns="0" rIns="0" bIns="0" rtlCol="0" anchor="t">
            <a:spAutoFit/>
          </a:bodyPr>
          <a:lstStyle/>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Theory: Creates vision, inspires employees and drives change (Bass, 1985).</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Shared purpose: Encourages motivation and innovation.</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Machin’s vision: Restore M&amp;S as a leading modern retailer.</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Business Example 1: Clothing Transformation – improved product strategy and focused on changing customer expectations (Roberts, 2022).</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Cultural impact: Strengthen creativity and customer focus.</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Outcome: Support recovery and competitiveness.</a:t>
            </a:r>
          </a:p>
        </p:txBody>
      </p:sp>
      <p:pic>
        <p:nvPicPr>
          <p:cNvPr id="13" name="Picture 12"/>
          <p:cNvPicPr>
            <a:picLocks noChangeAspect="1"/>
          </p:cNvPicPr>
          <p:nvPr/>
        </p:nvPicPr>
        <p:blipFill>
          <a:blip r:embed="rId4"/>
          <a:stretch>
            <a:fillRect/>
          </a:stretch>
        </p:blipFill>
        <p:spPr>
          <a:xfrm>
            <a:off x="11386674" y="2247900"/>
            <a:ext cx="5630849" cy="55195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10423467">
            <a:off x="15276715" y="7411529"/>
            <a:ext cx="3965171" cy="4114800"/>
          </a:xfrm>
          <a:custGeom>
            <a:avLst/>
            <a:gdLst/>
            <a:ahLst/>
            <a:cxnLst/>
            <a:rect l="l" t="t" r="r" b="b"/>
            <a:pathLst>
              <a:path w="3965171" h="4114800">
                <a:moveTo>
                  <a:pt x="0" y="0"/>
                </a:moveTo>
                <a:lnTo>
                  <a:pt x="3965170" y="0"/>
                </a:lnTo>
                <a:lnTo>
                  <a:pt x="396517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603237">
            <a:off x="-1352094" y="-1676375"/>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384243" y="1261903"/>
            <a:ext cx="17907000" cy="7772400"/>
            <a:chOff x="0" y="0"/>
            <a:chExt cx="4816593" cy="1538195"/>
          </a:xfrm>
        </p:grpSpPr>
        <p:sp>
          <p:nvSpPr>
            <p:cNvPr id="11" name="Freeform 11"/>
            <p:cNvSpPr/>
            <p:nvPr/>
          </p:nvSpPr>
          <p:spPr>
            <a:xfrm>
              <a:off x="0" y="0"/>
              <a:ext cx="4816592" cy="1538195"/>
            </a:xfrm>
            <a:custGeom>
              <a:avLst/>
              <a:gdLst/>
              <a:ahLst/>
              <a:cxnLst/>
              <a:rect l="l" t="t" r="r" b="b"/>
              <a:pathLst>
                <a:path w="4816592" h="1538195">
                  <a:moveTo>
                    <a:pt x="0" y="0"/>
                  </a:moveTo>
                  <a:lnTo>
                    <a:pt x="4816592" y="0"/>
                  </a:lnTo>
                  <a:lnTo>
                    <a:pt x="4816592" y="1538195"/>
                  </a:lnTo>
                  <a:lnTo>
                    <a:pt x="0" y="1538195"/>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4816593" cy="1595345"/>
            </a:xfrm>
            <a:prstGeom prst="rect">
              <a:avLst/>
            </a:prstGeom>
          </p:spPr>
          <p:txBody>
            <a:bodyPr lIns="50800" tIns="50800" rIns="50800" bIns="50800" rtlCol="0" anchor="ctr"/>
            <a:lstStyle/>
            <a:p>
              <a:pPr algn="ctr">
                <a:lnSpc>
                  <a:spcPts val="2940"/>
                </a:lnSpc>
              </a:pPr>
              <a:endParaRPr/>
            </a:p>
          </p:txBody>
        </p:sp>
      </p:grpSp>
      <p:sp>
        <p:nvSpPr>
          <p:cNvPr id="15" name="TextBox 15"/>
          <p:cNvSpPr txBox="1"/>
          <p:nvPr/>
        </p:nvSpPr>
        <p:spPr>
          <a:xfrm>
            <a:off x="630487" y="1630304"/>
            <a:ext cx="17027022" cy="879472"/>
          </a:xfrm>
          <a:prstGeom prst="rect">
            <a:avLst/>
          </a:prstGeom>
        </p:spPr>
        <p:txBody>
          <a:bodyPr wrap="square" lIns="0" tIns="0" rIns="0" bIns="0" rtlCol="0" anchor="t">
            <a:spAutoFit/>
          </a:bodyPr>
          <a:lstStyle/>
          <a:p>
            <a:pPr algn="ctr">
              <a:lnSpc>
                <a:spcPts val="7840"/>
              </a:lnSpc>
              <a:spcBef>
                <a:spcPct val="0"/>
              </a:spcBef>
            </a:pPr>
            <a:r>
              <a:rPr lang="en-US" sz="3600" b="1" dirty="0">
                <a:solidFill>
                  <a:srgbClr val="1A1668"/>
                </a:solidFill>
                <a:latin typeface="Poppins Bold"/>
                <a:ea typeface="Poppins Bold"/>
                <a:cs typeface="Poppins Bold"/>
                <a:sym typeface="Poppins Bold"/>
              </a:rPr>
              <a:t>Transformational Leadership: Digital Innovation and Strategic Change</a:t>
            </a:r>
          </a:p>
        </p:txBody>
      </p:sp>
      <p:sp>
        <p:nvSpPr>
          <p:cNvPr id="16" name="TextBox 16"/>
          <p:cNvSpPr txBox="1"/>
          <p:nvPr/>
        </p:nvSpPr>
        <p:spPr>
          <a:xfrm>
            <a:off x="6959667" y="3116551"/>
            <a:ext cx="10735374" cy="5501506"/>
          </a:xfrm>
          <a:prstGeom prst="rect">
            <a:avLst/>
          </a:prstGeom>
        </p:spPr>
        <p:txBody>
          <a:bodyPr wrap="square" lIns="0" tIns="0" rIns="0" bIns="0" rtlCol="0" anchor="t">
            <a:spAutoFit/>
          </a:bodyPr>
          <a:lstStyle/>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Innovation: Encourages creativity and adaptation.</a:t>
            </a:r>
          </a:p>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Digital vision: Build a more customer-focused M&amp;S </a:t>
            </a:r>
            <a:r>
              <a:rPr lang="fr-FR" sz="3200" dirty="0">
                <a:solidFill>
                  <a:srgbClr val="000000"/>
                </a:solidFill>
                <a:latin typeface="Arial" panose="020B0604020202020204" pitchFamily="34" charset="0"/>
                <a:ea typeface="Poppins"/>
                <a:cs typeface="Arial" panose="020B0604020202020204" pitchFamily="34" charset="0"/>
                <a:sym typeface="Poppins"/>
              </a:rPr>
              <a:t>(</a:t>
            </a:r>
            <a:r>
              <a:rPr lang="fr-FR" sz="3200" dirty="0" err="1">
                <a:solidFill>
                  <a:srgbClr val="000000"/>
                </a:solidFill>
                <a:latin typeface="Arial" panose="020B0604020202020204" pitchFamily="34" charset="0"/>
                <a:ea typeface="Poppins"/>
                <a:cs typeface="Arial" panose="020B0604020202020204" pitchFamily="34" charset="0"/>
                <a:sym typeface="Poppins"/>
              </a:rPr>
              <a:t>Aloisi</a:t>
            </a:r>
            <a:r>
              <a:rPr lang="fr-FR" sz="3200" dirty="0">
                <a:solidFill>
                  <a:srgbClr val="000000"/>
                </a:solidFill>
                <a:latin typeface="Arial" panose="020B0604020202020204" pitchFamily="34" charset="0"/>
                <a:ea typeface="Poppins"/>
                <a:cs typeface="Arial" panose="020B0604020202020204" pitchFamily="34" charset="0"/>
                <a:sym typeface="Poppins"/>
              </a:rPr>
              <a:t> and De Stefano, 2022)</a:t>
            </a:r>
            <a:r>
              <a:rPr lang="en-US" sz="3200" dirty="0">
                <a:solidFill>
                  <a:srgbClr val="000000"/>
                </a:solidFill>
                <a:latin typeface="Arial" panose="020B0604020202020204" pitchFamily="34" charset="0"/>
                <a:ea typeface="Poppins"/>
                <a:cs typeface="Arial" panose="020B0604020202020204" pitchFamily="34" charset="0"/>
                <a:sym typeface="Poppins"/>
              </a:rPr>
              <a:t>.</a:t>
            </a:r>
          </a:p>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Business Example 2: Digital Transformation – investment in online shopping platforms and digital capabilities.</a:t>
            </a:r>
          </a:p>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Customer data: Improve understanding of buying </a:t>
            </a:r>
            <a:r>
              <a:rPr lang="en-US" sz="3200" dirty="0" err="1">
                <a:solidFill>
                  <a:srgbClr val="000000"/>
                </a:solidFill>
                <a:latin typeface="Arial" panose="020B0604020202020204" pitchFamily="34" charset="0"/>
                <a:ea typeface="Poppins"/>
                <a:cs typeface="Arial" panose="020B0604020202020204" pitchFamily="34" charset="0"/>
                <a:sym typeface="Poppins"/>
              </a:rPr>
              <a:t>behaviour</a:t>
            </a:r>
            <a:r>
              <a:rPr lang="en-US" sz="3200" dirty="0">
                <a:solidFill>
                  <a:srgbClr val="000000"/>
                </a:solidFill>
                <a:latin typeface="Arial" panose="020B0604020202020204" pitchFamily="34" charset="0"/>
                <a:ea typeface="Poppins"/>
                <a:cs typeface="Arial" panose="020B0604020202020204" pitchFamily="34" charset="0"/>
                <a:sym typeface="Poppins"/>
              </a:rPr>
              <a:t>.</a:t>
            </a:r>
          </a:p>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Impact: Respond to online competition and changing needs.</a:t>
            </a:r>
          </a:p>
          <a:p>
            <a:pPr marL="342900" indent="-342900" algn="just">
              <a:lnSpc>
                <a:spcPts val="3919"/>
              </a:lnSpc>
              <a:spcBef>
                <a:spcPct val="0"/>
              </a:spcBef>
              <a:buFont typeface="Arial" panose="020B0604020202020204" pitchFamily="34" charset="0"/>
              <a:buChar char="•"/>
            </a:pPr>
            <a:r>
              <a:rPr lang="en-US" sz="3200" dirty="0">
                <a:solidFill>
                  <a:srgbClr val="000000"/>
                </a:solidFill>
                <a:latin typeface="Arial" panose="020B0604020202020204" pitchFamily="34" charset="0"/>
                <a:ea typeface="Poppins"/>
                <a:cs typeface="Arial" panose="020B0604020202020204" pitchFamily="34" charset="0"/>
                <a:sym typeface="Poppins"/>
              </a:rPr>
              <a:t>Critical point: Long-term success requires continuous innovation.</a:t>
            </a:r>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6952" y="3214890"/>
            <a:ext cx="5300143" cy="518372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73882" y="266700"/>
            <a:ext cx="9956118" cy="97536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1742513" y="732769"/>
            <a:ext cx="8849288" cy="2000548"/>
          </a:xfrm>
          <a:prstGeom prst="rect">
            <a:avLst/>
          </a:prstGeom>
        </p:spPr>
        <p:txBody>
          <a:bodyPr wrap="square" lIns="0" tIns="0" rIns="0" bIns="0" rtlCol="0" anchor="t">
            <a:spAutoFit/>
          </a:bodyPr>
          <a:lstStyle/>
          <a:p>
            <a:pPr algn="ctr">
              <a:lnSpc>
                <a:spcPts val="7840"/>
              </a:lnSpc>
              <a:spcBef>
                <a:spcPct val="0"/>
              </a:spcBef>
            </a:pPr>
            <a:r>
              <a:rPr lang="en-US" sz="3600" b="1" dirty="0">
                <a:solidFill>
                  <a:srgbClr val="1A1668"/>
                </a:solidFill>
                <a:latin typeface="Poppins Bold"/>
                <a:ea typeface="Poppins Bold"/>
                <a:cs typeface="Poppins Bold"/>
                <a:sym typeface="Poppins Bold"/>
              </a:rPr>
              <a:t>Theory 2: Situational Leadership Application at Marks &amp; Spencer</a:t>
            </a:r>
          </a:p>
        </p:txBody>
      </p:sp>
      <p:sp>
        <p:nvSpPr>
          <p:cNvPr id="19" name="TextBox 19"/>
          <p:cNvSpPr txBox="1"/>
          <p:nvPr/>
        </p:nvSpPr>
        <p:spPr>
          <a:xfrm>
            <a:off x="1912836" y="3285083"/>
            <a:ext cx="8374164" cy="6477286"/>
          </a:xfrm>
          <a:prstGeom prst="rect">
            <a:avLst/>
          </a:prstGeom>
        </p:spPr>
        <p:txBody>
          <a:bodyPr wrap="square" lIns="0" tIns="0" rIns="0" bIns="0" rtlCol="0" anchor="t">
            <a:spAutoFit/>
          </a:bodyPr>
          <a:lstStyle/>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Theory: Leaders adapt their style to changing needs (Hersey and Blanchard, 1969).</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Leadership flexibility: Machin adapted to M&amp;S’s transformation.</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During decline: Made decisive strategic decisions.</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Business Example 3: Store Transformation - closing underperforming stores and improving store efficiency.</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During recovery: Encouraged collaboration and innovation (Moss, 2019).</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Poppins"/>
                <a:ea typeface="Poppins"/>
                <a:cs typeface="Poppins"/>
                <a:sym typeface="Poppins"/>
              </a:rPr>
              <a:t>Outcome: Balanced immediate restructuring with long-term growth.</a:t>
            </a:r>
          </a:p>
        </p:txBody>
      </p:sp>
      <p:pic>
        <p:nvPicPr>
          <p:cNvPr id="14" name="Picture 13"/>
          <p:cNvPicPr>
            <a:picLocks noChangeAspect="1"/>
          </p:cNvPicPr>
          <p:nvPr/>
        </p:nvPicPr>
        <p:blipFill>
          <a:blip r:embed="rId4"/>
          <a:stretch>
            <a:fillRect/>
          </a:stretch>
        </p:blipFill>
        <p:spPr>
          <a:xfrm>
            <a:off x="11772275" y="2616135"/>
            <a:ext cx="5365599" cy="5884409"/>
          </a:xfrm>
          <a:prstGeom prst="rect">
            <a:avLst/>
          </a:prstGeom>
        </p:spPr>
      </p:pic>
    </p:spTree>
    <p:extLst>
      <p:ext uri="{BB962C8B-B14F-4D97-AF65-F5344CB8AC3E}">
        <p14:creationId xmlns:p14="http://schemas.microsoft.com/office/powerpoint/2010/main" val="2686687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423467">
            <a:off x="15276715" y="7411529"/>
            <a:ext cx="3965171" cy="4114800"/>
          </a:xfrm>
          <a:custGeom>
            <a:avLst/>
            <a:gdLst/>
            <a:ahLst/>
            <a:cxnLst/>
            <a:rect l="l" t="t" r="r" b="b"/>
            <a:pathLst>
              <a:path w="3965171" h="4114800">
                <a:moveTo>
                  <a:pt x="0" y="0"/>
                </a:moveTo>
                <a:lnTo>
                  <a:pt x="3965170" y="0"/>
                </a:lnTo>
                <a:lnTo>
                  <a:pt x="396517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603237">
            <a:off x="-1352094" y="-1676375"/>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228600" y="1333500"/>
            <a:ext cx="17830800" cy="7772400"/>
            <a:chOff x="0" y="0"/>
            <a:chExt cx="4816593" cy="1538195"/>
          </a:xfrm>
        </p:grpSpPr>
        <p:sp>
          <p:nvSpPr>
            <p:cNvPr id="11" name="Freeform 11"/>
            <p:cNvSpPr/>
            <p:nvPr/>
          </p:nvSpPr>
          <p:spPr>
            <a:xfrm>
              <a:off x="0" y="0"/>
              <a:ext cx="4816592" cy="1538195"/>
            </a:xfrm>
            <a:custGeom>
              <a:avLst/>
              <a:gdLst/>
              <a:ahLst/>
              <a:cxnLst/>
              <a:rect l="l" t="t" r="r" b="b"/>
              <a:pathLst>
                <a:path w="4816592" h="1538195">
                  <a:moveTo>
                    <a:pt x="0" y="0"/>
                  </a:moveTo>
                  <a:lnTo>
                    <a:pt x="4816592" y="0"/>
                  </a:lnTo>
                  <a:lnTo>
                    <a:pt x="4816592" y="1538195"/>
                  </a:lnTo>
                  <a:lnTo>
                    <a:pt x="0" y="1538195"/>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4816593" cy="1595345"/>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1371601" y="1684732"/>
            <a:ext cx="16492066" cy="1115049"/>
          </a:xfrm>
          <a:prstGeom prst="rect">
            <a:avLst/>
          </a:prstGeom>
        </p:spPr>
        <p:txBody>
          <a:bodyPr wrap="square" lIns="0" tIns="0" rIns="0" bIns="0" rtlCol="0" anchor="t">
            <a:spAutoFit/>
          </a:bodyPr>
          <a:lstStyle/>
          <a:p>
            <a:pPr algn="ctr">
              <a:lnSpc>
                <a:spcPts val="10080"/>
              </a:lnSpc>
              <a:spcBef>
                <a:spcPct val="0"/>
              </a:spcBef>
            </a:pPr>
            <a:r>
              <a:rPr lang="en-US" sz="4000" b="1" dirty="0">
                <a:solidFill>
                  <a:srgbClr val="1A1668"/>
                </a:solidFill>
                <a:latin typeface="Poppins Bold"/>
                <a:ea typeface="Poppins Bold"/>
                <a:cs typeface="Poppins Bold"/>
                <a:sym typeface="Poppins Bold"/>
              </a:rPr>
              <a:t>Situational Leadership: Managing Employees During Change</a:t>
            </a:r>
          </a:p>
        </p:txBody>
      </p:sp>
      <p:sp>
        <p:nvSpPr>
          <p:cNvPr id="15" name="TextBox 15"/>
          <p:cNvSpPr txBox="1"/>
          <p:nvPr/>
        </p:nvSpPr>
        <p:spPr>
          <a:xfrm>
            <a:off x="6586076" y="3384460"/>
            <a:ext cx="10883187" cy="5501506"/>
          </a:xfrm>
          <a:prstGeom prst="rect">
            <a:avLst/>
          </a:prstGeom>
        </p:spPr>
        <p:txBody>
          <a:bodyPr wrap="square" lIns="0" tIns="0" rIns="0" bIns="0" rtlCol="0" anchor="t">
            <a:spAutoFit/>
          </a:bodyPr>
          <a:lstStyle/>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Theory: Adapt leadership to employee needs and changing situations.</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Communication: Encourage staff involvement and feedback.</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Business Example 4: Employee Engagement and Culture Change - encouraging staff participation and stronger internal communication.</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Support: Help employees adapt to </a:t>
            </a:r>
            <a:r>
              <a:rPr lang="en-US" sz="28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800" dirty="0">
                <a:solidFill>
                  <a:srgbClr val="000000"/>
                </a:solidFill>
                <a:latin typeface="Arial" panose="020B0604020202020204" pitchFamily="34" charset="0"/>
                <a:ea typeface="Poppins"/>
                <a:cs typeface="Arial" panose="020B0604020202020204" pitchFamily="34" charset="0"/>
                <a:sym typeface="Poppins"/>
              </a:rPr>
              <a:t> changes (</a:t>
            </a:r>
            <a:r>
              <a:rPr lang="en-US" sz="2800" dirty="0" err="1">
                <a:solidFill>
                  <a:srgbClr val="000000"/>
                </a:solidFill>
                <a:latin typeface="Arial" panose="020B0604020202020204" pitchFamily="34" charset="0"/>
                <a:ea typeface="Poppins"/>
                <a:cs typeface="Arial" panose="020B0604020202020204" pitchFamily="34" charset="0"/>
                <a:sym typeface="Poppins"/>
              </a:rPr>
              <a:t>Samans</a:t>
            </a:r>
            <a:r>
              <a:rPr lang="en-US" sz="2800" dirty="0">
                <a:solidFill>
                  <a:srgbClr val="000000"/>
                </a:solidFill>
                <a:latin typeface="Arial" panose="020B0604020202020204" pitchFamily="34" charset="0"/>
                <a:ea typeface="Poppins"/>
                <a:cs typeface="Arial" panose="020B0604020202020204" pitchFamily="34" charset="0"/>
                <a:sym typeface="Poppins"/>
              </a:rPr>
              <a:t> and Nelson, 2022).</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Impact: Build collaboration and trust.</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Critical point: Lasting cultural change requires continuous commitment.</a:t>
            </a:r>
          </a:p>
        </p:txBody>
      </p:sp>
      <p:pic>
        <p:nvPicPr>
          <p:cNvPr id="13" name="Picture 12"/>
          <p:cNvPicPr>
            <a:picLocks noChangeAspect="1"/>
          </p:cNvPicPr>
          <p:nvPr/>
        </p:nvPicPr>
        <p:blipFill>
          <a:blip r:embed="rId4"/>
          <a:stretch>
            <a:fillRect/>
          </a:stretch>
        </p:blipFill>
        <p:spPr>
          <a:xfrm>
            <a:off x="424333" y="3151013"/>
            <a:ext cx="6020623" cy="5672660"/>
          </a:xfrm>
          <a:prstGeom prst="rect">
            <a:avLst/>
          </a:prstGeom>
        </p:spPr>
      </p:pic>
    </p:spTree>
    <p:extLst>
      <p:ext uri="{BB962C8B-B14F-4D97-AF65-F5344CB8AC3E}">
        <p14:creationId xmlns:p14="http://schemas.microsoft.com/office/powerpoint/2010/main" val="2023365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73882" y="266700"/>
            <a:ext cx="10413318" cy="97536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1679097" y="739199"/>
            <a:ext cx="9217503" cy="2000548"/>
          </a:xfrm>
          <a:prstGeom prst="rect">
            <a:avLst/>
          </a:prstGeom>
        </p:spPr>
        <p:txBody>
          <a:bodyPr wrap="square" lIns="0" tIns="0" rIns="0" bIns="0" rtlCol="0" anchor="t">
            <a:spAutoFit/>
          </a:bodyPr>
          <a:lstStyle/>
          <a:p>
            <a:pPr algn="ctr">
              <a:lnSpc>
                <a:spcPts val="7840"/>
              </a:lnSpc>
              <a:spcBef>
                <a:spcPct val="0"/>
              </a:spcBef>
            </a:pPr>
            <a:r>
              <a:rPr lang="en-US" sz="4000" b="1" dirty="0">
                <a:solidFill>
                  <a:srgbClr val="1A1668"/>
                </a:solidFill>
                <a:latin typeface="Poppins Bold"/>
                <a:ea typeface="Poppins Bold"/>
                <a:cs typeface="Poppins Bold"/>
                <a:sym typeface="Poppins Bold"/>
              </a:rPr>
              <a:t>Impact of Leadership on </a:t>
            </a:r>
            <a:r>
              <a:rPr lang="en-US" sz="4000" b="1" dirty="0" err="1">
                <a:solidFill>
                  <a:srgbClr val="1A1668"/>
                </a:solidFill>
                <a:latin typeface="Poppins Bold"/>
                <a:ea typeface="Poppins Bold"/>
                <a:cs typeface="Poppins Bold"/>
                <a:sym typeface="Poppins Bold"/>
              </a:rPr>
              <a:t>Organisational</a:t>
            </a:r>
            <a:r>
              <a:rPr lang="en-US" sz="4000" b="1" dirty="0">
                <a:solidFill>
                  <a:srgbClr val="1A1668"/>
                </a:solidFill>
                <a:latin typeface="Poppins Bold"/>
                <a:ea typeface="Poppins Bold"/>
                <a:cs typeface="Poppins Bold"/>
                <a:sym typeface="Poppins Bold"/>
              </a:rPr>
              <a:t> Performance</a:t>
            </a:r>
          </a:p>
        </p:txBody>
      </p:sp>
      <p:sp>
        <p:nvSpPr>
          <p:cNvPr id="19" name="TextBox 19"/>
          <p:cNvSpPr txBox="1"/>
          <p:nvPr/>
        </p:nvSpPr>
        <p:spPr>
          <a:xfrm>
            <a:off x="1679097" y="3027300"/>
            <a:ext cx="9903303" cy="7001917"/>
          </a:xfrm>
          <a:prstGeom prst="rect">
            <a:avLst/>
          </a:prstGeom>
        </p:spPr>
        <p:txBody>
          <a:bodyPr wrap="square" lIns="0" tIns="0" rIns="0" bIns="0" rtlCol="0" anchor="t">
            <a:spAutoFit/>
          </a:bodyPr>
          <a:lstStyle/>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Financial Recovery: Sales and profitability improved. </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Adjusted profit before tax increased to £875.5m in 2024/25, indicating stronger profitability during the transformation period (Marks and Spencer, 2026).</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Clothing &amp; Home: Better products strengthened customer confidence (Marks and Spencer, 2022).</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Food Division: Quality, value and innovation supported growth.</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Digital Transformation: Online investment improved customer convenience.</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Operational Efficiency: Store </a:t>
            </a:r>
            <a:r>
              <a:rPr lang="en-US" sz="2800" dirty="0" err="1">
                <a:solidFill>
                  <a:srgbClr val="000000"/>
                </a:solidFill>
                <a:latin typeface="Arial" panose="020B0604020202020204" pitchFamily="34" charset="0"/>
                <a:ea typeface="Poppins"/>
                <a:cs typeface="Arial" panose="020B0604020202020204" pitchFamily="34" charset="0"/>
                <a:sym typeface="Poppins"/>
              </a:rPr>
              <a:t>modernisation</a:t>
            </a:r>
            <a:r>
              <a:rPr lang="en-US" sz="2800" dirty="0">
                <a:solidFill>
                  <a:srgbClr val="000000"/>
                </a:solidFill>
                <a:latin typeface="Arial" panose="020B0604020202020204" pitchFamily="34" charset="0"/>
                <a:ea typeface="Poppins"/>
                <a:cs typeface="Arial" panose="020B0604020202020204" pitchFamily="34" charset="0"/>
                <a:sym typeface="Poppins"/>
              </a:rPr>
              <a:t> improved resource use.</a:t>
            </a:r>
          </a:p>
          <a:p>
            <a:pPr marL="342900" indent="-3429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Critical Perspective: Leadership contributed to recovery, alongside market and economic factors.</a:t>
            </a:r>
          </a:p>
        </p:txBody>
      </p:sp>
      <p:pic>
        <p:nvPicPr>
          <p:cNvPr id="14" name="Picture 13"/>
          <p:cNvPicPr>
            <a:picLocks noChangeAspect="1"/>
          </p:cNvPicPr>
          <p:nvPr/>
        </p:nvPicPr>
        <p:blipFill>
          <a:blip r:embed="rId4"/>
          <a:stretch>
            <a:fillRect/>
          </a:stretch>
        </p:blipFill>
        <p:spPr>
          <a:xfrm>
            <a:off x="12144919" y="1714500"/>
            <a:ext cx="5148177" cy="6248118"/>
          </a:xfrm>
          <a:prstGeom prst="rect">
            <a:avLst/>
          </a:prstGeom>
        </p:spPr>
      </p:pic>
      <p:sp>
        <p:nvSpPr>
          <p:cNvPr id="15" name="TextBox 14"/>
          <p:cNvSpPr txBox="1"/>
          <p:nvPr/>
        </p:nvSpPr>
        <p:spPr>
          <a:xfrm>
            <a:off x="12241170" y="8233164"/>
            <a:ext cx="4874122" cy="646331"/>
          </a:xfrm>
          <a:prstGeom prst="rect">
            <a:avLst/>
          </a:prstGeom>
          <a:noFill/>
        </p:spPr>
        <p:txBody>
          <a:bodyPr wrap="square" rtlCol="0">
            <a:spAutoFit/>
          </a:bodyPr>
          <a:lstStyle/>
          <a:p>
            <a:pPr algn="ctr"/>
            <a:r>
              <a:rPr lang="en-US" i="1" dirty="0"/>
              <a:t>Financials (2024/2025)</a:t>
            </a:r>
            <a:br>
              <a:rPr lang="en-US" i="1" dirty="0"/>
            </a:br>
            <a:r>
              <a:rPr lang="en-US" i="1" dirty="0"/>
              <a:t>(Source: Marks and Spencer, 2026</a:t>
            </a:r>
            <a:r>
              <a:rPr lang="en-US" dirty="0"/>
              <a:t>)</a:t>
            </a:r>
          </a:p>
        </p:txBody>
      </p:sp>
    </p:spTree>
    <p:extLst>
      <p:ext uri="{BB962C8B-B14F-4D97-AF65-F5344CB8AC3E}">
        <p14:creationId xmlns:p14="http://schemas.microsoft.com/office/powerpoint/2010/main" val="227534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A79EA"/>
        </a:solidFill>
        <a:effectLst/>
      </p:bgPr>
    </p:bg>
    <p:spTree>
      <p:nvGrpSpPr>
        <p:cNvPr id="1" name=""/>
        <p:cNvGrpSpPr/>
        <p:nvPr/>
      </p:nvGrpSpPr>
      <p:grpSpPr>
        <a:xfrm>
          <a:off x="0" y="0"/>
          <a:ext cx="0" cy="0"/>
          <a:chOff x="0" y="0"/>
          <a:chExt cx="0" cy="0"/>
        </a:xfrm>
      </p:grpSpPr>
      <p:sp>
        <p:nvSpPr>
          <p:cNvPr id="2" name="Freeform 2"/>
          <p:cNvSpPr/>
          <p:nvPr/>
        </p:nvSpPr>
        <p:spPr>
          <a:xfrm rot="5400000">
            <a:off x="-1157711" y="-2792244"/>
            <a:ext cx="10169637" cy="12457239"/>
          </a:xfrm>
          <a:custGeom>
            <a:avLst/>
            <a:gdLst/>
            <a:ahLst/>
            <a:cxnLst/>
            <a:rect l="l" t="t" r="r" b="b"/>
            <a:pathLst>
              <a:path w="10169637" h="12457239">
                <a:moveTo>
                  <a:pt x="0" y="0"/>
                </a:moveTo>
                <a:lnTo>
                  <a:pt x="10169637" y="0"/>
                </a:lnTo>
                <a:lnTo>
                  <a:pt x="10169637" y="12457239"/>
                </a:lnTo>
                <a:lnTo>
                  <a:pt x="0" y="1245723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6124290" y="8166408"/>
            <a:ext cx="3066437" cy="3066437"/>
          </a:xfrm>
          <a:custGeom>
            <a:avLst/>
            <a:gdLst/>
            <a:ahLst/>
            <a:cxnLst/>
            <a:rect l="l" t="t" r="r" b="b"/>
            <a:pathLst>
              <a:path w="3066437" h="3066437">
                <a:moveTo>
                  <a:pt x="0" y="0"/>
                </a:moveTo>
                <a:lnTo>
                  <a:pt x="3066437" y="0"/>
                </a:lnTo>
                <a:lnTo>
                  <a:pt x="3066437" y="3066437"/>
                </a:lnTo>
                <a:lnTo>
                  <a:pt x="0" y="3066437"/>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4" name="Group 4"/>
          <p:cNvGrpSpPr/>
          <p:nvPr/>
        </p:nvGrpSpPr>
        <p:grpSpPr>
          <a:xfrm>
            <a:off x="634119" y="706069"/>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28" name="Group 28"/>
          <p:cNvGrpSpPr/>
          <p:nvPr/>
        </p:nvGrpSpPr>
        <p:grpSpPr>
          <a:xfrm rot="2700000">
            <a:off x="1365989" y="3491035"/>
            <a:ext cx="1917794" cy="1917794"/>
            <a:chOff x="0" y="0"/>
            <a:chExt cx="583906" cy="583906"/>
          </a:xfrm>
        </p:grpSpPr>
        <p:sp>
          <p:nvSpPr>
            <p:cNvPr id="29" name="Freeform 29">
              <a:extLst>
                <a:ext uri="{C183D7F6-B498-43B3-948B-1728B52AA6E4}">
                  <adec:decorative xmlns:adec="http://schemas.microsoft.com/office/drawing/2017/decorative" val="1"/>
                </a:ext>
              </a:extLst>
            </p:cNvPr>
            <p:cNvSpPr/>
            <p:nvPr/>
          </p:nvSpPr>
          <p:spPr>
            <a:xfrm>
              <a:off x="0" y="0"/>
              <a:ext cx="583906" cy="583906"/>
            </a:xfrm>
            <a:custGeom>
              <a:avLst/>
              <a:gdLst/>
              <a:ahLst/>
              <a:cxnLst/>
              <a:rect l="l" t="t" r="r" b="b"/>
              <a:pathLst>
                <a:path w="583906" h="583906">
                  <a:moveTo>
                    <a:pt x="133217" y="0"/>
                  </a:moveTo>
                  <a:lnTo>
                    <a:pt x="450689" y="0"/>
                  </a:lnTo>
                  <a:cubicBezTo>
                    <a:pt x="524263" y="0"/>
                    <a:pt x="583906" y="59643"/>
                    <a:pt x="583906" y="133217"/>
                  </a:cubicBezTo>
                  <a:lnTo>
                    <a:pt x="583906" y="450689"/>
                  </a:lnTo>
                  <a:cubicBezTo>
                    <a:pt x="583906" y="486020"/>
                    <a:pt x="569871" y="519905"/>
                    <a:pt x="544888" y="544888"/>
                  </a:cubicBezTo>
                  <a:cubicBezTo>
                    <a:pt x="519905" y="569871"/>
                    <a:pt x="486020" y="583906"/>
                    <a:pt x="450689" y="583906"/>
                  </a:cubicBezTo>
                  <a:lnTo>
                    <a:pt x="133217" y="583906"/>
                  </a:lnTo>
                  <a:cubicBezTo>
                    <a:pt x="97886" y="583906"/>
                    <a:pt x="64002" y="569871"/>
                    <a:pt x="39018" y="544888"/>
                  </a:cubicBezTo>
                  <a:cubicBezTo>
                    <a:pt x="14035" y="519905"/>
                    <a:pt x="0" y="486020"/>
                    <a:pt x="0" y="450689"/>
                  </a:cubicBezTo>
                  <a:lnTo>
                    <a:pt x="0" y="133217"/>
                  </a:lnTo>
                  <a:cubicBezTo>
                    <a:pt x="0" y="97886"/>
                    <a:pt x="14035" y="64002"/>
                    <a:pt x="39018" y="39018"/>
                  </a:cubicBezTo>
                  <a:cubicBezTo>
                    <a:pt x="64002" y="14035"/>
                    <a:pt x="97886" y="0"/>
                    <a:pt x="133217" y="0"/>
                  </a:cubicBezTo>
                  <a:close/>
                </a:path>
              </a:pathLst>
            </a:custGeom>
            <a:ln w="38100" cap="rnd">
              <a:solidFill>
                <a:srgbClr val="FFFFFF"/>
              </a:solidFill>
              <a:prstDash val="solid"/>
              <a:round/>
            </a:ln>
          </p:spPr>
          <p:txBody>
            <a:bodyPr/>
            <a:lstStyle/>
            <a:p>
              <a:endParaRPr lang="en-GB"/>
            </a:p>
          </p:txBody>
        </p:sp>
        <p:sp>
          <p:nvSpPr>
            <p:cNvPr id="30" name="TextBox 30"/>
            <p:cNvSpPr txBox="1"/>
            <p:nvPr/>
          </p:nvSpPr>
          <p:spPr>
            <a:xfrm>
              <a:off x="0" y="-47625"/>
              <a:ext cx="583906" cy="631531"/>
            </a:xfrm>
            <a:prstGeom prst="rect">
              <a:avLst/>
            </a:prstGeom>
          </p:spPr>
          <p:txBody>
            <a:bodyPr lIns="50800" tIns="50800" rIns="50800" bIns="50800" rtlCol="0" anchor="ctr"/>
            <a:lstStyle/>
            <a:p>
              <a:pPr algn="ctr">
                <a:lnSpc>
                  <a:spcPts val="2240"/>
                </a:lnSpc>
              </a:pPr>
              <a:endParaRPr/>
            </a:p>
          </p:txBody>
        </p:sp>
      </p:grpSp>
      <p:grpSp>
        <p:nvGrpSpPr>
          <p:cNvPr id="37" name="Group 37"/>
          <p:cNvGrpSpPr/>
          <p:nvPr/>
        </p:nvGrpSpPr>
        <p:grpSpPr>
          <a:xfrm rot="2700000">
            <a:off x="9323434" y="3560486"/>
            <a:ext cx="1917794" cy="1917794"/>
            <a:chOff x="0" y="0"/>
            <a:chExt cx="583906" cy="583906"/>
          </a:xfrm>
        </p:grpSpPr>
        <p:sp>
          <p:nvSpPr>
            <p:cNvPr id="38" name="Freeform 38">
              <a:extLst>
                <a:ext uri="{C183D7F6-B498-43B3-948B-1728B52AA6E4}">
                  <adec:decorative xmlns:adec="http://schemas.microsoft.com/office/drawing/2017/decorative" val="1"/>
                </a:ext>
              </a:extLst>
            </p:cNvPr>
            <p:cNvSpPr/>
            <p:nvPr/>
          </p:nvSpPr>
          <p:spPr>
            <a:xfrm>
              <a:off x="0" y="0"/>
              <a:ext cx="583906" cy="583906"/>
            </a:xfrm>
            <a:custGeom>
              <a:avLst/>
              <a:gdLst/>
              <a:ahLst/>
              <a:cxnLst/>
              <a:rect l="l" t="t" r="r" b="b"/>
              <a:pathLst>
                <a:path w="583906" h="583906">
                  <a:moveTo>
                    <a:pt x="133217" y="0"/>
                  </a:moveTo>
                  <a:lnTo>
                    <a:pt x="450689" y="0"/>
                  </a:lnTo>
                  <a:cubicBezTo>
                    <a:pt x="524263" y="0"/>
                    <a:pt x="583906" y="59643"/>
                    <a:pt x="583906" y="133217"/>
                  </a:cubicBezTo>
                  <a:lnTo>
                    <a:pt x="583906" y="450689"/>
                  </a:lnTo>
                  <a:cubicBezTo>
                    <a:pt x="583906" y="486020"/>
                    <a:pt x="569871" y="519905"/>
                    <a:pt x="544888" y="544888"/>
                  </a:cubicBezTo>
                  <a:cubicBezTo>
                    <a:pt x="519905" y="569871"/>
                    <a:pt x="486020" y="583906"/>
                    <a:pt x="450689" y="583906"/>
                  </a:cubicBezTo>
                  <a:lnTo>
                    <a:pt x="133217" y="583906"/>
                  </a:lnTo>
                  <a:cubicBezTo>
                    <a:pt x="97886" y="583906"/>
                    <a:pt x="64002" y="569871"/>
                    <a:pt x="39018" y="544888"/>
                  </a:cubicBezTo>
                  <a:cubicBezTo>
                    <a:pt x="14035" y="519905"/>
                    <a:pt x="0" y="486020"/>
                    <a:pt x="0" y="450689"/>
                  </a:cubicBezTo>
                  <a:lnTo>
                    <a:pt x="0" y="133217"/>
                  </a:lnTo>
                  <a:cubicBezTo>
                    <a:pt x="0" y="97886"/>
                    <a:pt x="14035" y="64002"/>
                    <a:pt x="39018" y="39018"/>
                  </a:cubicBezTo>
                  <a:cubicBezTo>
                    <a:pt x="64002" y="14035"/>
                    <a:pt x="97886" y="0"/>
                    <a:pt x="133217" y="0"/>
                  </a:cubicBezTo>
                  <a:close/>
                </a:path>
              </a:pathLst>
            </a:custGeom>
            <a:ln w="38100" cap="rnd">
              <a:solidFill>
                <a:srgbClr val="FFFFFF"/>
              </a:solidFill>
              <a:prstDash val="solid"/>
              <a:round/>
            </a:ln>
          </p:spPr>
          <p:txBody>
            <a:bodyPr/>
            <a:lstStyle/>
            <a:p>
              <a:endParaRPr lang="en-GB"/>
            </a:p>
          </p:txBody>
        </p:sp>
        <p:sp>
          <p:nvSpPr>
            <p:cNvPr id="39" name="TextBox 39"/>
            <p:cNvSpPr txBox="1"/>
            <p:nvPr/>
          </p:nvSpPr>
          <p:spPr>
            <a:xfrm>
              <a:off x="0" y="-47625"/>
              <a:ext cx="583906" cy="631531"/>
            </a:xfrm>
            <a:prstGeom prst="rect">
              <a:avLst/>
            </a:prstGeom>
          </p:spPr>
          <p:txBody>
            <a:bodyPr lIns="50800" tIns="50800" rIns="50800" bIns="50800" rtlCol="0" anchor="ctr"/>
            <a:lstStyle/>
            <a:p>
              <a:pPr algn="ctr">
                <a:lnSpc>
                  <a:spcPts val="2240"/>
                </a:lnSpc>
              </a:pPr>
              <a:endParaRPr/>
            </a:p>
          </p:txBody>
        </p:sp>
      </p:grpSp>
      <p:grpSp>
        <p:nvGrpSpPr>
          <p:cNvPr id="55" name="Group 55"/>
          <p:cNvGrpSpPr/>
          <p:nvPr/>
        </p:nvGrpSpPr>
        <p:grpSpPr>
          <a:xfrm rot="2700000">
            <a:off x="9877014" y="6302660"/>
            <a:ext cx="1917794" cy="1917794"/>
            <a:chOff x="0" y="0"/>
            <a:chExt cx="583906" cy="583906"/>
          </a:xfrm>
        </p:grpSpPr>
        <p:sp>
          <p:nvSpPr>
            <p:cNvPr id="56" name="Freeform 56">
              <a:extLst>
                <a:ext uri="{C183D7F6-B498-43B3-948B-1728B52AA6E4}">
                  <adec:decorative xmlns:adec="http://schemas.microsoft.com/office/drawing/2017/decorative" val="1"/>
                </a:ext>
              </a:extLst>
            </p:cNvPr>
            <p:cNvSpPr/>
            <p:nvPr/>
          </p:nvSpPr>
          <p:spPr>
            <a:xfrm>
              <a:off x="0" y="0"/>
              <a:ext cx="583906" cy="583906"/>
            </a:xfrm>
            <a:custGeom>
              <a:avLst/>
              <a:gdLst/>
              <a:ahLst/>
              <a:cxnLst/>
              <a:rect l="l" t="t" r="r" b="b"/>
              <a:pathLst>
                <a:path w="583906" h="583906">
                  <a:moveTo>
                    <a:pt x="133217" y="0"/>
                  </a:moveTo>
                  <a:lnTo>
                    <a:pt x="450689" y="0"/>
                  </a:lnTo>
                  <a:cubicBezTo>
                    <a:pt x="524263" y="0"/>
                    <a:pt x="583906" y="59643"/>
                    <a:pt x="583906" y="133217"/>
                  </a:cubicBezTo>
                  <a:lnTo>
                    <a:pt x="583906" y="450689"/>
                  </a:lnTo>
                  <a:cubicBezTo>
                    <a:pt x="583906" y="486020"/>
                    <a:pt x="569871" y="519905"/>
                    <a:pt x="544888" y="544888"/>
                  </a:cubicBezTo>
                  <a:cubicBezTo>
                    <a:pt x="519905" y="569871"/>
                    <a:pt x="486020" y="583906"/>
                    <a:pt x="450689" y="583906"/>
                  </a:cubicBezTo>
                  <a:lnTo>
                    <a:pt x="133217" y="583906"/>
                  </a:lnTo>
                  <a:cubicBezTo>
                    <a:pt x="97886" y="583906"/>
                    <a:pt x="64002" y="569871"/>
                    <a:pt x="39018" y="544888"/>
                  </a:cubicBezTo>
                  <a:cubicBezTo>
                    <a:pt x="14035" y="519905"/>
                    <a:pt x="0" y="486020"/>
                    <a:pt x="0" y="450689"/>
                  </a:cubicBezTo>
                  <a:lnTo>
                    <a:pt x="0" y="133217"/>
                  </a:lnTo>
                  <a:cubicBezTo>
                    <a:pt x="0" y="97886"/>
                    <a:pt x="14035" y="64002"/>
                    <a:pt x="39018" y="39018"/>
                  </a:cubicBezTo>
                  <a:cubicBezTo>
                    <a:pt x="64002" y="14035"/>
                    <a:pt x="97886" y="0"/>
                    <a:pt x="133217" y="0"/>
                  </a:cubicBezTo>
                  <a:close/>
                </a:path>
              </a:pathLst>
            </a:custGeom>
            <a:ln w="38100" cap="rnd">
              <a:solidFill>
                <a:srgbClr val="FFFFFF"/>
              </a:solidFill>
              <a:prstDash val="solid"/>
              <a:round/>
            </a:ln>
          </p:spPr>
          <p:txBody>
            <a:bodyPr/>
            <a:lstStyle/>
            <a:p>
              <a:endParaRPr lang="en-GB"/>
            </a:p>
          </p:txBody>
        </p:sp>
        <p:sp>
          <p:nvSpPr>
            <p:cNvPr id="57" name="TextBox 57"/>
            <p:cNvSpPr txBox="1"/>
            <p:nvPr/>
          </p:nvSpPr>
          <p:spPr>
            <a:xfrm>
              <a:off x="0" y="-47625"/>
              <a:ext cx="583906" cy="631531"/>
            </a:xfrm>
            <a:prstGeom prst="rect">
              <a:avLst/>
            </a:prstGeom>
          </p:spPr>
          <p:txBody>
            <a:bodyPr lIns="50800" tIns="50800" rIns="50800" bIns="50800" rtlCol="0" anchor="ctr"/>
            <a:lstStyle/>
            <a:p>
              <a:pPr algn="ctr">
                <a:lnSpc>
                  <a:spcPts val="2240"/>
                </a:lnSpc>
              </a:pPr>
              <a:endParaRPr/>
            </a:p>
          </p:txBody>
        </p:sp>
      </p:grpSp>
      <p:sp>
        <p:nvSpPr>
          <p:cNvPr id="62" name="TextBox 62"/>
          <p:cNvSpPr txBox="1"/>
          <p:nvPr/>
        </p:nvSpPr>
        <p:spPr>
          <a:xfrm>
            <a:off x="1161811" y="1373764"/>
            <a:ext cx="15964377" cy="922560"/>
          </a:xfrm>
          <a:prstGeom prst="rect">
            <a:avLst/>
          </a:prstGeom>
        </p:spPr>
        <p:txBody>
          <a:bodyPr lIns="0" tIns="0" rIns="0" bIns="0" rtlCol="0" anchor="t">
            <a:spAutoFit/>
          </a:bodyPr>
          <a:lstStyle/>
          <a:p>
            <a:pPr algn="ctr">
              <a:lnSpc>
                <a:spcPts val="7840"/>
              </a:lnSpc>
              <a:spcBef>
                <a:spcPct val="0"/>
              </a:spcBef>
            </a:pPr>
            <a:r>
              <a:rPr lang="en-US" sz="4000" b="1" dirty="0">
                <a:solidFill>
                  <a:srgbClr val="1A1668"/>
                </a:solidFill>
                <a:latin typeface="Poppins Bold"/>
                <a:ea typeface="Poppins Bold"/>
                <a:cs typeface="Poppins Bold"/>
                <a:sym typeface="Poppins Bold"/>
              </a:rPr>
              <a:t>Overall Critical Evaluation of Leadership Effectiveness</a:t>
            </a:r>
          </a:p>
        </p:txBody>
      </p:sp>
      <p:sp>
        <p:nvSpPr>
          <p:cNvPr id="67" name="TextBox 67"/>
          <p:cNvSpPr txBox="1"/>
          <p:nvPr/>
        </p:nvSpPr>
        <p:spPr>
          <a:xfrm>
            <a:off x="11819047" y="4392782"/>
            <a:ext cx="3994592" cy="746868"/>
          </a:xfrm>
          <a:prstGeom prst="rect">
            <a:avLst/>
          </a:prstGeom>
        </p:spPr>
        <p:txBody>
          <a:bodyPr lIns="0" tIns="0" rIns="0" bIns="0" rtlCol="0" anchor="t">
            <a:spAutoFit/>
          </a:bodyPr>
          <a:lstStyle/>
          <a:p>
            <a:pPr algn="l">
              <a:lnSpc>
                <a:spcPts val="2940"/>
              </a:lnSpc>
              <a:spcBef>
                <a:spcPct val="0"/>
              </a:spcBef>
            </a:pPr>
            <a:r>
              <a:rPr lang="en-US" sz="2100" dirty="0">
                <a:solidFill>
                  <a:srgbClr val="FFFFFF"/>
                </a:solidFill>
                <a:latin typeface="Poppins"/>
                <a:ea typeface="Poppins"/>
                <a:cs typeface="Poppins"/>
                <a:sym typeface="Poppins"/>
              </a:rPr>
              <a:t>Trying to manage everything blocks innovation.</a:t>
            </a:r>
          </a:p>
        </p:txBody>
      </p:sp>
      <p:sp>
        <p:nvSpPr>
          <p:cNvPr id="69" name="TextBox 69"/>
          <p:cNvSpPr txBox="1"/>
          <p:nvPr/>
        </p:nvSpPr>
        <p:spPr>
          <a:xfrm>
            <a:off x="12297457" y="7104163"/>
            <a:ext cx="3516183" cy="746868"/>
          </a:xfrm>
          <a:prstGeom prst="rect">
            <a:avLst/>
          </a:prstGeom>
        </p:spPr>
        <p:txBody>
          <a:bodyPr lIns="0" tIns="0" rIns="0" bIns="0" rtlCol="0" anchor="t">
            <a:spAutoFit/>
          </a:bodyPr>
          <a:lstStyle/>
          <a:p>
            <a:pPr algn="l">
              <a:lnSpc>
                <a:spcPts val="2940"/>
              </a:lnSpc>
              <a:spcBef>
                <a:spcPct val="0"/>
              </a:spcBef>
            </a:pPr>
            <a:r>
              <a:rPr lang="en-US" sz="2100">
                <a:solidFill>
                  <a:srgbClr val="FFFFFF"/>
                </a:solidFill>
                <a:latin typeface="Poppins"/>
                <a:ea typeface="Poppins"/>
                <a:cs typeface="Poppins"/>
                <a:sym typeface="Poppins"/>
              </a:rPr>
              <a:t>Sticking to old habits can slow progress.</a:t>
            </a:r>
          </a:p>
        </p:txBody>
      </p:sp>
      <p:sp>
        <p:nvSpPr>
          <p:cNvPr id="70" name="TextBox 70"/>
          <p:cNvSpPr txBox="1"/>
          <p:nvPr/>
        </p:nvSpPr>
        <p:spPr>
          <a:xfrm>
            <a:off x="3926375" y="4233687"/>
            <a:ext cx="4088192" cy="746868"/>
          </a:xfrm>
          <a:prstGeom prst="rect">
            <a:avLst/>
          </a:prstGeom>
        </p:spPr>
        <p:txBody>
          <a:bodyPr lIns="0" tIns="0" rIns="0" bIns="0" rtlCol="0" anchor="t">
            <a:spAutoFit/>
          </a:bodyPr>
          <a:lstStyle/>
          <a:p>
            <a:pPr algn="l">
              <a:lnSpc>
                <a:spcPts val="2940"/>
              </a:lnSpc>
              <a:spcBef>
                <a:spcPct val="0"/>
              </a:spcBef>
            </a:pPr>
            <a:r>
              <a:rPr lang="en-US" sz="2100" dirty="0">
                <a:solidFill>
                  <a:srgbClr val="FFFFFF"/>
                </a:solidFill>
                <a:latin typeface="Poppins"/>
                <a:ea typeface="Poppins"/>
                <a:cs typeface="Poppins"/>
                <a:sym typeface="Poppins"/>
              </a:rPr>
              <a:t>Resistance may arise when routines are disrupted.</a:t>
            </a:r>
          </a:p>
        </p:txBody>
      </p:sp>
      <p:graphicFrame>
        <p:nvGraphicFramePr>
          <p:cNvPr id="71" name="Diagram 70"/>
          <p:cNvGraphicFramePr/>
          <p:nvPr>
            <p:extLst>
              <p:ext uri="{D42A27DB-BD31-4B8C-83A1-F6EECF244321}">
                <p14:modId xmlns:p14="http://schemas.microsoft.com/office/powerpoint/2010/main" val="2460642746"/>
              </p:ext>
            </p:extLst>
          </p:nvPr>
        </p:nvGraphicFramePr>
        <p:xfrm>
          <a:off x="2057400" y="3163297"/>
          <a:ext cx="14706599" cy="58664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423467">
            <a:off x="15276715" y="7411529"/>
            <a:ext cx="3965171" cy="4114800"/>
          </a:xfrm>
          <a:custGeom>
            <a:avLst/>
            <a:gdLst/>
            <a:ahLst/>
            <a:cxnLst/>
            <a:rect l="l" t="t" r="r" b="b"/>
            <a:pathLst>
              <a:path w="3965171" h="4114800">
                <a:moveTo>
                  <a:pt x="0" y="0"/>
                </a:moveTo>
                <a:lnTo>
                  <a:pt x="3965170" y="0"/>
                </a:lnTo>
                <a:lnTo>
                  <a:pt x="396517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603237">
            <a:off x="-1352094" y="-1676375"/>
            <a:ext cx="3965171" cy="4114800"/>
          </a:xfrm>
          <a:custGeom>
            <a:avLst/>
            <a:gdLst/>
            <a:ahLst/>
            <a:cxnLst/>
            <a:rect l="l" t="t" r="r" b="b"/>
            <a:pathLst>
              <a:path w="3965171" h="4114800">
                <a:moveTo>
                  <a:pt x="0" y="0"/>
                </a:moveTo>
                <a:lnTo>
                  <a:pt x="3965171" y="0"/>
                </a:lnTo>
                <a:lnTo>
                  <a:pt x="3965171"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228600" y="1333500"/>
            <a:ext cx="17830800" cy="7772400"/>
            <a:chOff x="0" y="0"/>
            <a:chExt cx="4816593" cy="1538195"/>
          </a:xfrm>
        </p:grpSpPr>
        <p:sp>
          <p:nvSpPr>
            <p:cNvPr id="11" name="Freeform 11"/>
            <p:cNvSpPr/>
            <p:nvPr/>
          </p:nvSpPr>
          <p:spPr>
            <a:xfrm>
              <a:off x="0" y="0"/>
              <a:ext cx="4816592" cy="1538195"/>
            </a:xfrm>
            <a:custGeom>
              <a:avLst/>
              <a:gdLst/>
              <a:ahLst/>
              <a:cxnLst/>
              <a:rect l="l" t="t" r="r" b="b"/>
              <a:pathLst>
                <a:path w="4816592" h="1538195">
                  <a:moveTo>
                    <a:pt x="0" y="0"/>
                  </a:moveTo>
                  <a:lnTo>
                    <a:pt x="4816592" y="0"/>
                  </a:lnTo>
                  <a:lnTo>
                    <a:pt x="4816592" y="1538195"/>
                  </a:lnTo>
                  <a:lnTo>
                    <a:pt x="0" y="1538195"/>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4816593" cy="1595345"/>
            </a:xfrm>
            <a:prstGeom prst="rect">
              <a:avLst/>
            </a:prstGeom>
          </p:spPr>
          <p:txBody>
            <a:bodyPr lIns="50800" tIns="50800" rIns="50800" bIns="50800" rtlCol="0" anchor="ctr"/>
            <a:lstStyle/>
            <a:p>
              <a:pPr algn="ctr">
                <a:lnSpc>
                  <a:spcPts val="2940"/>
                </a:lnSpc>
              </a:pPr>
              <a:endParaRPr/>
            </a:p>
          </p:txBody>
        </p:sp>
      </p:grpSp>
      <p:sp>
        <p:nvSpPr>
          <p:cNvPr id="14" name="TextBox 14"/>
          <p:cNvSpPr txBox="1"/>
          <p:nvPr/>
        </p:nvSpPr>
        <p:spPr>
          <a:xfrm>
            <a:off x="630491" y="1684732"/>
            <a:ext cx="17233176" cy="1100686"/>
          </a:xfrm>
          <a:prstGeom prst="rect">
            <a:avLst/>
          </a:prstGeom>
        </p:spPr>
        <p:txBody>
          <a:bodyPr wrap="square" lIns="0" tIns="0" rIns="0" bIns="0" rtlCol="0" anchor="t">
            <a:spAutoFit/>
          </a:bodyPr>
          <a:lstStyle/>
          <a:p>
            <a:pPr algn="ctr">
              <a:lnSpc>
                <a:spcPts val="10080"/>
              </a:lnSpc>
              <a:spcBef>
                <a:spcPct val="0"/>
              </a:spcBef>
            </a:pPr>
            <a:r>
              <a:rPr lang="en-US" sz="3600" b="1" dirty="0">
                <a:solidFill>
                  <a:srgbClr val="1A1668"/>
                </a:solidFill>
                <a:latin typeface="Poppins Bold"/>
                <a:ea typeface="Poppins Bold"/>
                <a:cs typeface="Poppins Bold"/>
                <a:sym typeface="Poppins Bold"/>
              </a:rPr>
              <a:t>Could Another Leadership Approach Have Achieved Better Outcomes?</a:t>
            </a:r>
          </a:p>
        </p:txBody>
      </p:sp>
      <p:sp>
        <p:nvSpPr>
          <p:cNvPr id="15" name="TextBox 15"/>
          <p:cNvSpPr txBox="1"/>
          <p:nvPr/>
        </p:nvSpPr>
        <p:spPr>
          <a:xfrm>
            <a:off x="6992477" y="3501878"/>
            <a:ext cx="10476786" cy="4501232"/>
          </a:xfrm>
          <a:prstGeom prst="rect">
            <a:avLst/>
          </a:prstGeom>
        </p:spPr>
        <p:txBody>
          <a:bodyPr wrap="square" lIns="0" tIns="0" rIns="0" bIns="0" rtlCol="0" anchor="t">
            <a:spAutoFit/>
          </a:bodyPr>
          <a:lstStyle/>
          <a:p>
            <a:pPr algn="ctr">
              <a:lnSpc>
                <a:spcPts val="3919"/>
              </a:lnSpc>
              <a:spcBef>
                <a:spcPct val="0"/>
              </a:spcBef>
            </a:pPr>
            <a:r>
              <a:rPr lang="en-US" sz="2800" b="1" dirty="0">
                <a:solidFill>
                  <a:srgbClr val="000000"/>
                </a:solidFill>
                <a:latin typeface="Arial" panose="020B0604020202020204" pitchFamily="34" charset="0"/>
                <a:ea typeface="Poppins"/>
                <a:cs typeface="Arial" panose="020B0604020202020204" pitchFamily="34" charset="0"/>
                <a:sym typeface="Poppins"/>
              </a:rPr>
              <a:t>Alternative Approach: Transactional Leadership</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Transactional Leadership: Focuses on targets, monitoring and rewards (</a:t>
            </a:r>
            <a:r>
              <a:rPr lang="en-US" sz="2800" dirty="0" err="1">
                <a:solidFill>
                  <a:srgbClr val="000000"/>
                </a:solidFill>
                <a:latin typeface="Arial" panose="020B0604020202020204" pitchFamily="34" charset="0"/>
                <a:ea typeface="Poppins"/>
                <a:cs typeface="Arial" panose="020B0604020202020204" pitchFamily="34" charset="0"/>
                <a:sym typeface="Poppins"/>
              </a:rPr>
              <a:t>Ridic</a:t>
            </a:r>
            <a:r>
              <a:rPr lang="en-US" sz="2800" dirty="0">
                <a:solidFill>
                  <a:srgbClr val="000000"/>
                </a:solidFill>
                <a:latin typeface="Arial" panose="020B0604020202020204" pitchFamily="34" charset="0"/>
                <a:ea typeface="Poppins"/>
                <a:cs typeface="Arial" panose="020B0604020202020204" pitchFamily="34" charset="0"/>
                <a:sym typeface="Poppins"/>
              </a:rPr>
              <a:t> et al., 2025).</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Potential benefit: Improve cost control and short-term efficiency.</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Limitation: May restrict innovation and employee commitment.</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M&amp;S’s needs: Required cultural and strategic change.</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Transformational and situational leadership better supported long-term recovery.</a:t>
            </a:r>
          </a:p>
        </p:txBody>
      </p:sp>
      <p:pic>
        <p:nvPicPr>
          <p:cNvPr id="13" name="Picture 12"/>
          <p:cNvPicPr>
            <a:picLocks noChangeAspect="1"/>
          </p:cNvPicPr>
          <p:nvPr/>
        </p:nvPicPr>
        <p:blipFill>
          <a:blip r:embed="rId4"/>
          <a:stretch>
            <a:fillRect/>
          </a:stretch>
        </p:blipFill>
        <p:spPr>
          <a:xfrm>
            <a:off x="1391006" y="3269134"/>
            <a:ext cx="5000835" cy="5162514"/>
          </a:xfrm>
          <a:prstGeom prst="rect">
            <a:avLst/>
          </a:prstGeom>
        </p:spPr>
      </p:pic>
    </p:spTree>
    <p:extLst>
      <p:ext uri="{BB962C8B-B14F-4D97-AF65-F5344CB8AC3E}">
        <p14:creationId xmlns:p14="http://schemas.microsoft.com/office/powerpoint/2010/main" val="1825562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73882" y="266700"/>
            <a:ext cx="11632518" cy="97536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2169042" y="758667"/>
            <a:ext cx="9168486" cy="893834"/>
          </a:xfrm>
          <a:prstGeom prst="rect">
            <a:avLst/>
          </a:prstGeom>
        </p:spPr>
        <p:txBody>
          <a:bodyPr wrap="square" lIns="0" tIns="0" rIns="0" bIns="0" rtlCol="0" anchor="t">
            <a:spAutoFit/>
          </a:bodyPr>
          <a:lstStyle/>
          <a:p>
            <a:pPr algn="ctr">
              <a:lnSpc>
                <a:spcPts val="7840"/>
              </a:lnSpc>
              <a:spcBef>
                <a:spcPct val="0"/>
              </a:spcBef>
            </a:pPr>
            <a:r>
              <a:rPr lang="en-US" sz="4000" b="1" dirty="0">
                <a:solidFill>
                  <a:srgbClr val="1A1668"/>
                </a:solidFill>
                <a:latin typeface="Poppins Bold"/>
                <a:ea typeface="Poppins Bold"/>
                <a:cs typeface="Poppins Bold"/>
                <a:sym typeface="Poppins Bold"/>
              </a:rPr>
              <a:t>Conclusion</a:t>
            </a:r>
          </a:p>
        </p:txBody>
      </p:sp>
      <p:sp>
        <p:nvSpPr>
          <p:cNvPr id="17" name="TextBox 15"/>
          <p:cNvSpPr txBox="1"/>
          <p:nvPr/>
        </p:nvSpPr>
        <p:spPr>
          <a:xfrm>
            <a:off x="1761021" y="2715852"/>
            <a:ext cx="10735779" cy="6501780"/>
          </a:xfrm>
          <a:prstGeom prst="rect">
            <a:avLst/>
          </a:prstGeom>
        </p:spPr>
        <p:txBody>
          <a:bodyPr wrap="square" lIns="0" tIns="0" rIns="0" bIns="0" rtlCol="0" anchor="t">
            <a:spAutoFit/>
          </a:bodyPr>
          <a:lstStyle/>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Marks &amp; Spencer required significant </a:t>
            </a:r>
            <a:r>
              <a:rPr lang="en-US" sz="28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800" dirty="0">
                <a:solidFill>
                  <a:srgbClr val="000000"/>
                </a:solidFill>
                <a:latin typeface="Arial" panose="020B0604020202020204" pitchFamily="34" charset="0"/>
                <a:ea typeface="Poppins"/>
                <a:cs typeface="Arial" panose="020B0604020202020204" pitchFamily="34" charset="0"/>
                <a:sym typeface="Poppins"/>
              </a:rPr>
              <a:t> transformation due to changing retail conditions and declining performance.</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Stuart Machin’s leadership approach supported recovery through vision, innovation, and cultural change.</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Transformational Leadership helped create strategic direction and encourage </a:t>
            </a:r>
            <a:r>
              <a:rPr lang="en-US" sz="2800" dirty="0" err="1">
                <a:solidFill>
                  <a:srgbClr val="000000"/>
                </a:solidFill>
                <a:latin typeface="Arial" panose="020B0604020202020204" pitchFamily="34" charset="0"/>
                <a:ea typeface="Poppins"/>
                <a:cs typeface="Arial" panose="020B0604020202020204" pitchFamily="34" charset="0"/>
                <a:sym typeface="Poppins"/>
              </a:rPr>
              <a:t>organisational</a:t>
            </a:r>
            <a:r>
              <a:rPr lang="en-US" sz="2800" dirty="0">
                <a:solidFill>
                  <a:srgbClr val="000000"/>
                </a:solidFill>
                <a:latin typeface="Arial" panose="020B0604020202020204" pitchFamily="34" charset="0"/>
                <a:ea typeface="Poppins"/>
                <a:cs typeface="Arial" panose="020B0604020202020204" pitchFamily="34" charset="0"/>
                <a:sym typeface="Poppins"/>
              </a:rPr>
              <a:t> renewal.</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Situational Leadership enabled flexible responses to restructuring and changing business needs.</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Leadership contributed to improvements in customer focus, employee engagement, and operational performance.</a:t>
            </a:r>
          </a:p>
          <a:p>
            <a:pPr marL="457200" indent="-457200" algn="just">
              <a:lnSpc>
                <a:spcPts val="3919"/>
              </a:lnSpc>
              <a:spcBef>
                <a:spcPct val="0"/>
              </a:spcBef>
              <a:buFont typeface="Arial" panose="020B0604020202020204" pitchFamily="34" charset="0"/>
              <a:buChar char="•"/>
            </a:pPr>
            <a:r>
              <a:rPr lang="en-US" sz="2800" dirty="0">
                <a:solidFill>
                  <a:srgbClr val="000000"/>
                </a:solidFill>
                <a:latin typeface="Arial" panose="020B0604020202020204" pitchFamily="34" charset="0"/>
                <a:ea typeface="Poppins"/>
                <a:cs typeface="Arial" panose="020B0604020202020204" pitchFamily="34" charset="0"/>
                <a:sym typeface="Poppins"/>
              </a:rPr>
              <a:t>Sustainable success will depend on continued innovation, adaptability, and effective management of future challenges..</a:t>
            </a:r>
          </a:p>
        </p:txBody>
      </p:sp>
      <p:pic>
        <p:nvPicPr>
          <p:cNvPr id="14" name="Picture 13"/>
          <p:cNvPicPr>
            <a:picLocks noChangeAspect="1"/>
          </p:cNvPicPr>
          <p:nvPr/>
        </p:nvPicPr>
        <p:blipFill>
          <a:blip r:embed="rId4"/>
          <a:stretch>
            <a:fillRect/>
          </a:stretch>
        </p:blipFill>
        <p:spPr>
          <a:xfrm>
            <a:off x="13338214" y="3260867"/>
            <a:ext cx="3895725" cy="4397233"/>
          </a:xfrm>
          <a:prstGeom prst="rect">
            <a:avLst/>
          </a:prstGeom>
        </p:spPr>
      </p:pic>
    </p:spTree>
    <p:extLst>
      <p:ext uri="{BB962C8B-B14F-4D97-AF65-F5344CB8AC3E}">
        <p14:creationId xmlns:p14="http://schemas.microsoft.com/office/powerpoint/2010/main" val="872765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2915307">
            <a:off x="-2083106" y="7608316"/>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rot="8582751">
            <a:off x="7560636" y="-1472529"/>
            <a:ext cx="5427194" cy="4114800"/>
          </a:xfrm>
          <a:custGeom>
            <a:avLst/>
            <a:gdLst/>
            <a:ahLst/>
            <a:cxnLst/>
            <a:rect l="l" t="t" r="r" b="b"/>
            <a:pathLst>
              <a:path w="5427194" h="4114800">
                <a:moveTo>
                  <a:pt x="0" y="0"/>
                </a:moveTo>
                <a:lnTo>
                  <a:pt x="5427194" y="0"/>
                </a:lnTo>
                <a:lnTo>
                  <a:pt x="5427194"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4" name="Group 4"/>
          <p:cNvGrpSpPr/>
          <p:nvPr/>
        </p:nvGrpSpPr>
        <p:grpSpPr>
          <a:xfrm>
            <a:off x="630491" y="630491"/>
            <a:ext cx="17027018" cy="9035225"/>
            <a:chOff x="0" y="0"/>
            <a:chExt cx="4484482" cy="2379648"/>
          </a:xfrm>
        </p:grpSpPr>
        <p:sp>
          <p:nvSpPr>
            <p:cNvPr id="5" name="Freeform 5"/>
            <p:cNvSpPr/>
            <p:nvPr/>
          </p:nvSpPr>
          <p:spPr>
            <a:xfrm>
              <a:off x="0" y="0"/>
              <a:ext cx="4484482" cy="2379648"/>
            </a:xfrm>
            <a:custGeom>
              <a:avLst/>
              <a:gdLst/>
              <a:ahLst/>
              <a:cxnLst/>
              <a:rect l="l" t="t" r="r" b="b"/>
              <a:pathLst>
                <a:path w="4484482" h="2379648">
                  <a:moveTo>
                    <a:pt x="15914" y="0"/>
                  </a:moveTo>
                  <a:lnTo>
                    <a:pt x="4468568" y="0"/>
                  </a:lnTo>
                  <a:cubicBezTo>
                    <a:pt x="4477357" y="0"/>
                    <a:pt x="4484482" y="7125"/>
                    <a:pt x="4484482" y="15914"/>
                  </a:cubicBezTo>
                  <a:lnTo>
                    <a:pt x="4484482" y="2363734"/>
                  </a:lnTo>
                  <a:cubicBezTo>
                    <a:pt x="4484482" y="2372523"/>
                    <a:pt x="4477357" y="2379648"/>
                    <a:pt x="4468568" y="2379648"/>
                  </a:cubicBezTo>
                  <a:lnTo>
                    <a:pt x="15914" y="2379648"/>
                  </a:lnTo>
                  <a:cubicBezTo>
                    <a:pt x="7125" y="2379648"/>
                    <a:pt x="0" y="2372523"/>
                    <a:pt x="0" y="2363734"/>
                  </a:cubicBezTo>
                  <a:lnTo>
                    <a:pt x="0" y="15914"/>
                  </a:lnTo>
                  <a:cubicBezTo>
                    <a:pt x="0" y="7125"/>
                    <a:pt x="7125" y="0"/>
                    <a:pt x="15914" y="0"/>
                  </a:cubicBezTo>
                  <a:close/>
                </a:path>
              </a:pathLst>
            </a:custGeom>
            <a:gradFill rotWithShape="1">
              <a:gsLst>
                <a:gs pos="0">
                  <a:srgbClr val="FFFFFF">
                    <a:alpha val="100000"/>
                  </a:srgbClr>
                </a:gs>
                <a:gs pos="100000">
                  <a:srgbClr val="D5FBFF">
                    <a:alpha val="100000"/>
                  </a:srgbClr>
                </a:gs>
              </a:gsLst>
              <a:path path="circle">
                <a:fillToRect l="50000" t="50000" r="50000" b="50000"/>
              </a:path>
            </a:gradFill>
          </p:spPr>
          <p:txBody>
            <a:bodyPr/>
            <a:lstStyle/>
            <a:p>
              <a:endParaRPr lang="en-GB"/>
            </a:p>
          </p:txBody>
        </p:sp>
        <p:sp>
          <p:nvSpPr>
            <p:cNvPr id="6" name="TextBox 6"/>
            <p:cNvSpPr txBox="1"/>
            <p:nvPr/>
          </p:nvSpPr>
          <p:spPr>
            <a:xfrm>
              <a:off x="0" y="-57150"/>
              <a:ext cx="4484482" cy="24367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790369" y="797623"/>
            <a:ext cx="16678894" cy="8671306"/>
            <a:chOff x="0" y="0"/>
            <a:chExt cx="4392795" cy="2283801"/>
          </a:xfrm>
        </p:grpSpPr>
        <p:sp>
          <p:nvSpPr>
            <p:cNvPr id="8" name="Freeform 8"/>
            <p:cNvSpPr/>
            <p:nvPr/>
          </p:nvSpPr>
          <p:spPr>
            <a:xfrm>
              <a:off x="0" y="0"/>
              <a:ext cx="4392795" cy="2283801"/>
            </a:xfrm>
            <a:custGeom>
              <a:avLst/>
              <a:gdLst/>
              <a:ahLst/>
              <a:cxnLst/>
              <a:rect l="l" t="t" r="r" b="b"/>
              <a:pathLst>
                <a:path w="4392795" h="2283801">
                  <a:moveTo>
                    <a:pt x="11604" y="0"/>
                  </a:moveTo>
                  <a:lnTo>
                    <a:pt x="4381191" y="0"/>
                  </a:lnTo>
                  <a:cubicBezTo>
                    <a:pt x="4384268" y="0"/>
                    <a:pt x="4387220" y="1223"/>
                    <a:pt x="4389396" y="3399"/>
                  </a:cubicBezTo>
                  <a:cubicBezTo>
                    <a:pt x="4391573" y="5575"/>
                    <a:pt x="4392795" y="8527"/>
                    <a:pt x="4392795" y="11604"/>
                  </a:cubicBezTo>
                  <a:lnTo>
                    <a:pt x="4392795" y="2272197"/>
                  </a:lnTo>
                  <a:cubicBezTo>
                    <a:pt x="4392795" y="2278605"/>
                    <a:pt x="4387600" y="2283801"/>
                    <a:pt x="4381191" y="2283801"/>
                  </a:cubicBezTo>
                  <a:lnTo>
                    <a:pt x="11604" y="2283801"/>
                  </a:lnTo>
                  <a:cubicBezTo>
                    <a:pt x="8527" y="2283801"/>
                    <a:pt x="5575" y="2282578"/>
                    <a:pt x="3399" y="2280402"/>
                  </a:cubicBezTo>
                  <a:cubicBezTo>
                    <a:pt x="1223" y="2278226"/>
                    <a:pt x="0" y="2275274"/>
                    <a:pt x="0" y="2272197"/>
                  </a:cubicBezTo>
                  <a:lnTo>
                    <a:pt x="0" y="11604"/>
                  </a:lnTo>
                  <a:cubicBezTo>
                    <a:pt x="0" y="8527"/>
                    <a:pt x="1223" y="5575"/>
                    <a:pt x="3399" y="3399"/>
                  </a:cubicBezTo>
                  <a:cubicBezTo>
                    <a:pt x="5575" y="1223"/>
                    <a:pt x="8527" y="0"/>
                    <a:pt x="11604" y="0"/>
                  </a:cubicBezTo>
                  <a:close/>
                </a:path>
              </a:pathLst>
            </a:custGeom>
            <a:ln w="95250" cap="rnd">
              <a:solidFill>
                <a:srgbClr val="1A79EA"/>
              </a:solidFill>
              <a:prstDash val="dash"/>
              <a:round/>
            </a:ln>
          </p:spPr>
          <p:txBody>
            <a:bodyPr/>
            <a:lstStyle/>
            <a:p>
              <a:endParaRPr lang="en-GB"/>
            </a:p>
          </p:txBody>
        </p:sp>
        <p:sp>
          <p:nvSpPr>
            <p:cNvPr id="9" name="TextBox 9"/>
            <p:cNvSpPr txBox="1"/>
            <p:nvPr/>
          </p:nvSpPr>
          <p:spPr>
            <a:xfrm>
              <a:off x="0" y="-57150"/>
              <a:ext cx="4392795" cy="234095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456396" y="0"/>
            <a:ext cx="12705952" cy="10096500"/>
            <a:chOff x="0" y="0"/>
            <a:chExt cx="2392029" cy="2709333"/>
          </a:xfrm>
        </p:grpSpPr>
        <p:sp>
          <p:nvSpPr>
            <p:cNvPr id="11" name="Freeform 11"/>
            <p:cNvSpPr/>
            <p:nvPr/>
          </p:nvSpPr>
          <p:spPr>
            <a:xfrm>
              <a:off x="0" y="0"/>
              <a:ext cx="2392029" cy="2709333"/>
            </a:xfrm>
            <a:custGeom>
              <a:avLst/>
              <a:gdLst/>
              <a:ahLst/>
              <a:cxnLst/>
              <a:rect l="l" t="t" r="r" b="b"/>
              <a:pathLst>
                <a:path w="2392029" h="2709333">
                  <a:moveTo>
                    <a:pt x="0" y="0"/>
                  </a:moveTo>
                  <a:lnTo>
                    <a:pt x="2392029" y="0"/>
                  </a:lnTo>
                  <a:lnTo>
                    <a:pt x="2392029" y="2709333"/>
                  </a:lnTo>
                  <a:lnTo>
                    <a:pt x="0" y="2709333"/>
                  </a:lnTo>
                  <a:close/>
                </a:path>
              </a:pathLst>
            </a:custGeom>
            <a:solidFill>
              <a:srgbClr val="FFFFFF"/>
            </a:solidFill>
            <a:ln w="95250" cap="sq">
              <a:solidFill>
                <a:srgbClr val="1A79EA"/>
              </a:solidFill>
              <a:prstDash val="solid"/>
              <a:miter/>
            </a:ln>
          </p:spPr>
          <p:txBody>
            <a:bodyPr/>
            <a:lstStyle/>
            <a:p>
              <a:endParaRPr lang="en-GB"/>
            </a:p>
          </p:txBody>
        </p:sp>
        <p:sp>
          <p:nvSpPr>
            <p:cNvPr id="12" name="TextBox 12"/>
            <p:cNvSpPr txBox="1"/>
            <p:nvPr/>
          </p:nvSpPr>
          <p:spPr>
            <a:xfrm>
              <a:off x="0" y="-57150"/>
              <a:ext cx="2392029" cy="2766483"/>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2169042" y="758667"/>
            <a:ext cx="9168486" cy="893834"/>
          </a:xfrm>
          <a:prstGeom prst="rect">
            <a:avLst/>
          </a:prstGeom>
        </p:spPr>
        <p:txBody>
          <a:bodyPr wrap="square" lIns="0" tIns="0" rIns="0" bIns="0" rtlCol="0" anchor="t">
            <a:spAutoFit/>
          </a:bodyPr>
          <a:lstStyle/>
          <a:p>
            <a:pPr algn="ctr">
              <a:lnSpc>
                <a:spcPts val="7840"/>
              </a:lnSpc>
              <a:spcBef>
                <a:spcPct val="0"/>
              </a:spcBef>
            </a:pPr>
            <a:r>
              <a:rPr lang="en-US" sz="4000" b="1" dirty="0">
                <a:solidFill>
                  <a:srgbClr val="1A1668"/>
                </a:solidFill>
                <a:latin typeface="Poppins Bold"/>
                <a:ea typeface="Poppins Bold"/>
                <a:cs typeface="Poppins Bold"/>
                <a:sym typeface="Poppins Bold"/>
              </a:rPr>
              <a:t>References</a:t>
            </a:r>
          </a:p>
        </p:txBody>
      </p:sp>
      <p:pic>
        <p:nvPicPr>
          <p:cNvPr id="15" name="Picture 14"/>
          <p:cNvPicPr>
            <a:picLocks noChangeAspect="1"/>
          </p:cNvPicPr>
          <p:nvPr/>
        </p:nvPicPr>
        <p:blipFill>
          <a:blip r:embed="rId3"/>
          <a:stretch>
            <a:fillRect/>
          </a:stretch>
        </p:blipFill>
        <p:spPr>
          <a:xfrm>
            <a:off x="14567248" y="3336324"/>
            <a:ext cx="2514600" cy="3376912"/>
          </a:xfrm>
          <a:prstGeom prst="rect">
            <a:avLst/>
          </a:prstGeom>
        </p:spPr>
      </p:pic>
      <p:sp>
        <p:nvSpPr>
          <p:cNvPr id="13" name="Rectangle 12"/>
          <p:cNvSpPr/>
          <p:nvPr/>
        </p:nvSpPr>
        <p:spPr>
          <a:xfrm>
            <a:off x="1977017" y="2078025"/>
            <a:ext cx="11724328" cy="6986528"/>
          </a:xfrm>
          <a:prstGeom prst="rect">
            <a:avLst/>
          </a:prstGeom>
        </p:spPr>
        <p:txBody>
          <a:bodyPr wrap="square">
            <a:spAutoFit/>
          </a:bodyPr>
          <a:lstStyle/>
          <a:p>
            <a:pPr marL="285750" indent="-285750">
              <a:buFont typeface="Arial" panose="020B0604020202020204" pitchFamily="34" charset="0"/>
              <a:buChar char="•"/>
            </a:pPr>
            <a:r>
              <a:rPr lang="en-US" sz="1600" dirty="0" err="1"/>
              <a:t>Aloisi</a:t>
            </a:r>
            <a:r>
              <a:rPr lang="en-US" sz="1600" dirty="0"/>
              <a:t>, A. and De Stefano, V. (2022) </a:t>
            </a:r>
            <a:r>
              <a:rPr lang="en-US" sz="1600" i="1" dirty="0"/>
              <a:t>Your boss is an algorithm: Artificial intelligence, platform work and </a:t>
            </a:r>
            <a:r>
              <a:rPr lang="en-US" sz="1600" i="1" dirty="0" err="1"/>
              <a:t>labour</a:t>
            </a:r>
            <a:r>
              <a:rPr lang="en-US" sz="1600" dirty="0"/>
              <a:t>. London: Bloomsbury Publishing.</a:t>
            </a:r>
          </a:p>
          <a:p>
            <a:pPr marL="285750" indent="-285750">
              <a:buFont typeface="Arial" panose="020B0604020202020204" pitchFamily="34" charset="0"/>
              <a:buChar char="•"/>
            </a:pPr>
            <a:r>
              <a:rPr lang="en-US" sz="1600" dirty="0"/>
              <a:t>Bass, B.M. (1985) </a:t>
            </a:r>
            <a:r>
              <a:rPr lang="en-US" sz="1600" i="1" dirty="0"/>
              <a:t>Leadership and performance beyond expectations</a:t>
            </a:r>
            <a:r>
              <a:rPr lang="en-US" sz="1600" dirty="0"/>
              <a:t>. New York: Free Press.</a:t>
            </a:r>
          </a:p>
          <a:p>
            <a:pPr marL="285750" indent="-285750">
              <a:buFont typeface="Arial" panose="020B0604020202020204" pitchFamily="34" charset="0"/>
              <a:buChar char="•"/>
            </a:pPr>
            <a:r>
              <a:rPr lang="en-US" sz="1600" dirty="0"/>
              <a:t>Hersey, P. and Blanchard, K.H. (1969) ‘Managing research and development personnel: An application of leadership theory’, </a:t>
            </a:r>
            <a:r>
              <a:rPr lang="en-US" sz="1600" i="1" dirty="0"/>
              <a:t>Research Management</a:t>
            </a:r>
            <a:r>
              <a:rPr lang="en-US" sz="1600" dirty="0"/>
              <a:t>, 12(5), pp. 331–338.</a:t>
            </a:r>
          </a:p>
          <a:p>
            <a:pPr marL="285750" indent="-285750">
              <a:buFont typeface="Arial" panose="020B0604020202020204" pitchFamily="34" charset="0"/>
              <a:buChar char="•"/>
            </a:pPr>
            <a:r>
              <a:rPr lang="en-US" sz="1600" dirty="0"/>
              <a:t>Maguire, L. (2026) ‘“I don’t want to be too cool for school”: M&amp;S CEO Stuart Machin on its fashion turnaround’, </a:t>
            </a:r>
            <a:r>
              <a:rPr lang="en-US" sz="1600" i="1" dirty="0"/>
              <a:t>Vogue</a:t>
            </a:r>
            <a:r>
              <a:rPr lang="en-US" sz="1600" dirty="0"/>
              <a:t>, 12 October. Available at: </a:t>
            </a:r>
            <a:r>
              <a:rPr lang="en-US" sz="1600" dirty="0">
                <a:hlinkClick r:id="rId4"/>
              </a:rPr>
              <a:t>https://www.vogue.com/article/i-dont-want-to-be-too-cool-for-school-mands-ceo-stuart-machin-on-its-fashion-turnaround</a:t>
            </a:r>
            <a:r>
              <a:rPr lang="en-US" sz="1600" dirty="0"/>
              <a:t> (Accessed: 12 October 2026).</a:t>
            </a:r>
          </a:p>
          <a:p>
            <a:pPr marL="285750" indent="-285750">
              <a:buFont typeface="Arial" panose="020B0604020202020204" pitchFamily="34" charset="0"/>
              <a:buChar char="•"/>
            </a:pPr>
            <a:r>
              <a:rPr lang="en-US" sz="1600" dirty="0"/>
              <a:t>Marks and Spencer (2022) </a:t>
            </a:r>
            <a:r>
              <a:rPr lang="en-US" sz="1600" i="1" dirty="0"/>
              <a:t>The next phase of M&amp;S’ transformation: Shaping the future</a:t>
            </a:r>
            <a:r>
              <a:rPr lang="en-US" sz="1600" dirty="0"/>
              <a:t>. Available at: </a:t>
            </a:r>
            <a:r>
              <a:rPr lang="en-US" sz="1600" dirty="0">
                <a:hlinkClick r:id="rId5"/>
              </a:rPr>
              <a:t>https://corporate.marksandspencer.com/sites/marksandspencer/files/marks-spencer/m-and-s_ar22_strategic-report.pdf</a:t>
            </a:r>
            <a:r>
              <a:rPr lang="en-US" sz="1600" dirty="0"/>
              <a:t> (Accessed: 12 October 2026).</a:t>
            </a:r>
          </a:p>
          <a:p>
            <a:pPr marL="285750" indent="-285750">
              <a:buFont typeface="Arial" panose="020B0604020202020204" pitchFamily="34" charset="0"/>
              <a:buChar char="•"/>
            </a:pPr>
            <a:r>
              <a:rPr lang="en-US" sz="1600" dirty="0"/>
              <a:t>Marks and Spencer (2025) </a:t>
            </a:r>
            <a:r>
              <a:rPr lang="en-US" sz="1600" i="1" dirty="0"/>
              <a:t>About us</a:t>
            </a:r>
            <a:r>
              <a:rPr lang="en-US" sz="1600" dirty="0"/>
              <a:t>. Available at: </a:t>
            </a:r>
            <a:r>
              <a:rPr lang="en-US" sz="1600" dirty="0">
                <a:hlinkClick r:id="rId6"/>
              </a:rPr>
              <a:t>https://corporate.marksandspencer.com/about-us</a:t>
            </a:r>
            <a:r>
              <a:rPr lang="en-US" sz="1600" dirty="0"/>
              <a:t> (Accessed: 12 October 2026).</a:t>
            </a:r>
          </a:p>
          <a:p>
            <a:pPr marL="285750" indent="-285750">
              <a:buFont typeface="Arial" panose="020B0604020202020204" pitchFamily="34" charset="0"/>
              <a:buChar char="•"/>
            </a:pPr>
            <a:r>
              <a:rPr lang="en-US" sz="1600" dirty="0"/>
              <a:t>Marks and Spencer (2025) </a:t>
            </a:r>
            <a:r>
              <a:rPr lang="en-US" sz="1600" i="1" dirty="0"/>
              <a:t>Stuart Machin: Building a store estate that’s sustainable in every way</a:t>
            </a:r>
            <a:r>
              <a:rPr lang="en-US" sz="1600" dirty="0"/>
              <a:t>. Available at: </a:t>
            </a:r>
            <a:r>
              <a:rPr lang="en-US" sz="1600" dirty="0">
                <a:hlinkClick r:id="rId7"/>
              </a:rPr>
              <a:t>https://corporate.marksandspencer.com/newsroom/blog/stuart-machin-building-store-estate-thats-sustainable-every-way</a:t>
            </a:r>
            <a:r>
              <a:rPr lang="en-US" sz="1600" dirty="0"/>
              <a:t> (Accessed: 12 October 2026).</a:t>
            </a:r>
          </a:p>
          <a:p>
            <a:pPr marL="285750" indent="-285750">
              <a:buFont typeface="Arial" panose="020B0604020202020204" pitchFamily="34" charset="0"/>
              <a:buChar char="•"/>
            </a:pPr>
            <a:r>
              <a:rPr lang="en-US" sz="1600" dirty="0"/>
              <a:t>Marks and Spencer (2026) </a:t>
            </a:r>
            <a:r>
              <a:rPr lang="en-US" sz="1600" i="1" dirty="0"/>
              <a:t>Marks and Spencer Group PLC annual report and financial statements 2026</a:t>
            </a:r>
            <a:r>
              <a:rPr lang="en-US" sz="1600" dirty="0"/>
              <a:t>. Available at: </a:t>
            </a:r>
            <a:r>
              <a:rPr lang="en-US" sz="1600" dirty="0">
                <a:hlinkClick r:id="rId8"/>
              </a:rPr>
              <a:t>https://corporate.marksandspencer.com/sites/marksandspencer/files/marksandspencer/annual-report/m-and-s-annual-report-and-financial-statements-2026.pdf</a:t>
            </a:r>
            <a:r>
              <a:rPr lang="en-US" sz="1600" dirty="0"/>
              <a:t> (Accessed: 21 October 2026).</a:t>
            </a:r>
          </a:p>
          <a:p>
            <a:pPr marL="285750" indent="-285750">
              <a:buFont typeface="Arial" panose="020B0604020202020204" pitchFamily="34" charset="0"/>
              <a:buChar char="•"/>
            </a:pPr>
            <a:r>
              <a:rPr lang="en-US" sz="1600" dirty="0"/>
              <a:t>Moss, G. (2019) </a:t>
            </a:r>
            <a:r>
              <a:rPr lang="en-US" sz="1600" i="1" dirty="0"/>
              <a:t>Inclusive leadership</a:t>
            </a:r>
            <a:r>
              <a:rPr lang="en-US" sz="1600" dirty="0"/>
              <a:t>. London: Routledge.</a:t>
            </a:r>
          </a:p>
          <a:p>
            <a:pPr marL="285750" indent="-285750">
              <a:buFont typeface="Arial" panose="020B0604020202020204" pitchFamily="34" charset="0"/>
              <a:buChar char="•"/>
            </a:pPr>
            <a:r>
              <a:rPr lang="en-US" sz="1600" dirty="0" err="1"/>
              <a:t>Olatubosun</a:t>
            </a:r>
            <a:r>
              <a:rPr lang="en-US" sz="1600" dirty="0"/>
              <a:t>, P., Charles, E. and Omoyele, T. (2021) ‘Rethinking luxury brands and sustainable fashion business models in a risk society’, </a:t>
            </a:r>
            <a:r>
              <a:rPr lang="en-US" sz="1600" i="1" dirty="0"/>
              <a:t>Journal of Design, Business &amp; Society</a:t>
            </a:r>
            <a:r>
              <a:rPr lang="en-US" sz="1600" dirty="0"/>
              <a:t>, 7(1), pp. 49–81.</a:t>
            </a:r>
          </a:p>
          <a:p>
            <a:pPr marL="285750" indent="-285750">
              <a:buFont typeface="Arial" panose="020B0604020202020204" pitchFamily="34" charset="0"/>
              <a:buChar char="•"/>
            </a:pPr>
            <a:r>
              <a:rPr lang="en-US" sz="1600" dirty="0" err="1"/>
              <a:t>Ridic</a:t>
            </a:r>
            <a:r>
              <a:rPr lang="en-US" sz="1600" dirty="0"/>
              <a:t>, O., </a:t>
            </a:r>
            <a:r>
              <a:rPr lang="en-US" sz="1600" dirty="0" err="1"/>
              <a:t>Palalic</a:t>
            </a:r>
            <a:r>
              <a:rPr lang="en-US" sz="1600" dirty="0"/>
              <a:t>, R., </a:t>
            </a:r>
            <a:r>
              <a:rPr lang="en-US" sz="1600" dirty="0" err="1"/>
              <a:t>Jukic</a:t>
            </a:r>
            <a:r>
              <a:rPr lang="en-US" sz="1600" dirty="0"/>
              <a:t>, T., </a:t>
            </a:r>
            <a:r>
              <a:rPr lang="en-US" sz="1600" dirty="0" err="1"/>
              <a:t>Busatlic</a:t>
            </a:r>
            <a:r>
              <a:rPr lang="en-US" sz="1600" dirty="0"/>
              <a:t>, S., </a:t>
            </a:r>
            <a:r>
              <a:rPr lang="en-US" sz="1600" dirty="0" err="1"/>
              <a:t>Ridic</a:t>
            </a:r>
            <a:r>
              <a:rPr lang="en-US" sz="1600" dirty="0"/>
              <a:t>, G., </a:t>
            </a:r>
            <a:r>
              <a:rPr lang="en-US" sz="1600" dirty="0" err="1"/>
              <a:t>Managafic</a:t>
            </a:r>
            <a:r>
              <a:rPr lang="en-US" sz="1600" dirty="0"/>
              <a:t>, J. and </a:t>
            </a:r>
            <a:r>
              <a:rPr lang="en-US" sz="1600" dirty="0" err="1"/>
              <a:t>Aidoo</a:t>
            </a:r>
            <a:r>
              <a:rPr lang="en-US" sz="1600" dirty="0"/>
              <a:t>, A.W. (2025) ‘Transactional leadership’, in </a:t>
            </a:r>
            <a:r>
              <a:rPr lang="en-US" sz="1600" i="1" dirty="0"/>
              <a:t>International encyclopedia of business management</a:t>
            </a:r>
            <a:r>
              <a:rPr lang="en-US" sz="1600" dirty="0"/>
              <a:t>. Cham: Elsevier, pp. 1–105.</a:t>
            </a:r>
          </a:p>
          <a:p>
            <a:pPr marL="285750" indent="-285750">
              <a:buFont typeface="Arial" panose="020B0604020202020204" pitchFamily="34" charset="0"/>
              <a:buChar char="•"/>
            </a:pPr>
            <a:r>
              <a:rPr lang="en-US" sz="1600" dirty="0"/>
              <a:t>Roberts, C. (2022) ‘New developments and technological change: The business of mass manufacturing fashion’, in </a:t>
            </a:r>
            <a:r>
              <a:rPr lang="en-US" sz="1600" i="1" dirty="0"/>
              <a:t>Consuming mass fashion in 1930s England: Design, manufacture and retailing for young working-class women</a:t>
            </a:r>
            <a:r>
              <a:rPr lang="en-US" sz="1600" dirty="0"/>
              <a:t>. Cham: Springer International Publishing, pp. 137–196.</a:t>
            </a:r>
          </a:p>
          <a:p>
            <a:pPr marL="285750" indent="-285750">
              <a:buFont typeface="Arial" panose="020B0604020202020204" pitchFamily="34" charset="0"/>
              <a:buChar char="•"/>
            </a:pPr>
            <a:r>
              <a:rPr lang="en-US" sz="1600" dirty="0" err="1"/>
              <a:t>Samans</a:t>
            </a:r>
            <a:r>
              <a:rPr lang="en-US" sz="1600" dirty="0"/>
              <a:t>, R. and Nelson, J. (2022) ‘Corporate strategy and implementation’, in </a:t>
            </a:r>
            <a:r>
              <a:rPr lang="en-US" sz="1600" i="1" dirty="0"/>
              <a:t>Sustainable enterprise value creation: Implementing stakeholder capitalism through full ESG integration</a:t>
            </a:r>
            <a:r>
              <a:rPr lang="en-US" sz="1600" dirty="0"/>
              <a:t>. Cham: Springer International Publishing, pp. 141–186.</a:t>
            </a:r>
          </a:p>
        </p:txBody>
      </p:sp>
    </p:spTree>
    <p:extLst>
      <p:ext uri="{BB962C8B-B14F-4D97-AF65-F5344CB8AC3E}">
        <p14:creationId xmlns:p14="http://schemas.microsoft.com/office/powerpoint/2010/main" val="80392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761</TotalTime>
  <Words>3230</Words>
  <Application>Microsoft Office PowerPoint</Application>
  <PresentationFormat>Custom</PresentationFormat>
  <Paragraphs>129</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Poppins</vt:lpstr>
      <vt:lpstr>Poppins Bold</vt:lpstr>
      <vt:lpstr>Calibri</vt:lpstr>
      <vt:lpstr>Arial</vt:lpstr>
      <vt:lpstr>Office Theme</vt:lpstr>
      <vt:lpstr>Leadership and Management Theory and Practice  Module: LCBB6022  Programme: BA Hons Business Management     Student: Victoria Francis Student ID: 2329070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Vicky</dc:creator>
  <cp:lastModifiedBy>Victoria Francis (2329070)</cp:lastModifiedBy>
  <cp:revision>306</cp:revision>
  <dcterms:created xsi:type="dcterms:W3CDTF">2006-08-16T00:00:00Z</dcterms:created>
  <dcterms:modified xsi:type="dcterms:W3CDTF">2026-10-24T14:32:22Z</dcterms:modified>
  <dc:identifier>DAHSpExMlq4</dc:identifier>
</cp:coreProperties>
</file>