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94"/>
    <p:restoredTop sz="94692"/>
  </p:normalViewPr>
  <p:slideViewPr>
    <p:cSldViewPr snapToGrid="0" snapToObjects="1">
      <p:cViewPr varScale="1">
        <p:scale>
          <a:sx n="106" d="100"/>
          <a:sy n="106" d="100"/>
        </p:scale>
        <p:origin x="33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9272E7-A15D-40AF-8A15-7CE33CD1B864}" type="doc">
      <dgm:prSet loTypeId="urn:microsoft.com/office/officeart/2005/8/layout/hierarchy1" loCatId="hierarchy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18EBB682-BFE1-4967-B316-1DFF555F676B}">
      <dgm:prSet/>
      <dgm:spPr/>
      <dgm:t>
        <a:bodyPr/>
        <a:lstStyle/>
        <a:p>
          <a:r>
            <a:rPr lang="en-GB" b="0" i="0"/>
            <a:t>Serious and Organised Crime represents a range of complex criminal activities, including crimes such as drug trafficking, money laundering, cybercrime, and human trafficking.</a:t>
          </a:r>
          <a:endParaRPr lang="en-US"/>
        </a:p>
      </dgm:t>
    </dgm:pt>
    <dgm:pt modelId="{E47F484B-62F3-4861-85FA-C6715EAC2C49}" type="parTrans" cxnId="{B9F32528-612F-4AF3-9A9B-924AFA65B689}">
      <dgm:prSet/>
      <dgm:spPr/>
      <dgm:t>
        <a:bodyPr/>
        <a:lstStyle/>
        <a:p>
          <a:endParaRPr lang="en-US"/>
        </a:p>
      </dgm:t>
    </dgm:pt>
    <dgm:pt modelId="{50DF071A-3B27-4A17-A2CC-E3FA38AB7359}" type="sibTrans" cxnId="{B9F32528-612F-4AF3-9A9B-924AFA65B689}">
      <dgm:prSet/>
      <dgm:spPr/>
      <dgm:t>
        <a:bodyPr/>
        <a:lstStyle/>
        <a:p>
          <a:endParaRPr lang="en-US"/>
        </a:p>
      </dgm:t>
    </dgm:pt>
    <dgm:pt modelId="{51A2D586-1D36-4961-8DED-582F911072E6}">
      <dgm:prSet/>
      <dgm:spPr/>
      <dgm:t>
        <a:bodyPr/>
        <a:lstStyle/>
        <a:p>
          <a:r>
            <a:rPr lang="en-GB" b="0" i="0"/>
            <a:t>SOC is a serious national security threat, with an estimated cost to the UK economy exceeding £37 billion each year </a:t>
          </a:r>
          <a:endParaRPr lang="en-US"/>
        </a:p>
      </dgm:t>
    </dgm:pt>
    <dgm:pt modelId="{7F5FB18A-DA48-4B1E-B20B-858D7ECD2538}" type="parTrans" cxnId="{D3FEC4ED-6C86-4A4C-A579-0DA830ACB230}">
      <dgm:prSet/>
      <dgm:spPr/>
      <dgm:t>
        <a:bodyPr/>
        <a:lstStyle/>
        <a:p>
          <a:endParaRPr lang="en-US"/>
        </a:p>
      </dgm:t>
    </dgm:pt>
    <dgm:pt modelId="{67219104-3C0D-4785-88AB-8990BC016907}" type="sibTrans" cxnId="{D3FEC4ED-6C86-4A4C-A579-0DA830ACB230}">
      <dgm:prSet/>
      <dgm:spPr/>
      <dgm:t>
        <a:bodyPr/>
        <a:lstStyle/>
        <a:p>
          <a:endParaRPr lang="en-US"/>
        </a:p>
      </dgm:t>
    </dgm:pt>
    <dgm:pt modelId="{2AFCA1CC-F183-4474-8498-49A1001EB4E5}">
      <dgm:prSet/>
      <dgm:spPr/>
      <dgm:t>
        <a:bodyPr/>
        <a:lstStyle/>
        <a:p>
          <a:r>
            <a:rPr lang="en-GB" b="0" i="0"/>
            <a:t>(NCA, 2020)	</a:t>
          </a:r>
          <a:endParaRPr lang="en-US"/>
        </a:p>
      </dgm:t>
    </dgm:pt>
    <dgm:pt modelId="{B85ED94B-D004-43EB-BB6A-1EDE9CC08CB9}" type="parTrans" cxnId="{C8E7F947-3183-467C-89C0-C00C679A9202}">
      <dgm:prSet/>
      <dgm:spPr/>
      <dgm:t>
        <a:bodyPr/>
        <a:lstStyle/>
        <a:p>
          <a:endParaRPr lang="en-US"/>
        </a:p>
      </dgm:t>
    </dgm:pt>
    <dgm:pt modelId="{0C28D0E5-AF68-4585-8C06-08E95DDB07C7}" type="sibTrans" cxnId="{C8E7F947-3183-467C-89C0-C00C679A9202}">
      <dgm:prSet/>
      <dgm:spPr/>
      <dgm:t>
        <a:bodyPr/>
        <a:lstStyle/>
        <a:p>
          <a:endParaRPr lang="en-US"/>
        </a:p>
      </dgm:t>
    </dgm:pt>
    <dgm:pt modelId="{BBED59ED-0893-684C-BE91-E9BB844812C5}" type="pres">
      <dgm:prSet presAssocID="{C09272E7-A15D-40AF-8A15-7CE33CD1B86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F8AB93A-EFB8-E14B-A91F-612EB885791A}" type="pres">
      <dgm:prSet presAssocID="{18EBB682-BFE1-4967-B316-1DFF555F676B}" presName="hierRoot1" presStyleCnt="0"/>
      <dgm:spPr/>
    </dgm:pt>
    <dgm:pt modelId="{0BE1297A-0398-F245-9EEC-6CCC815DDD36}" type="pres">
      <dgm:prSet presAssocID="{18EBB682-BFE1-4967-B316-1DFF555F676B}" presName="composite" presStyleCnt="0"/>
      <dgm:spPr/>
    </dgm:pt>
    <dgm:pt modelId="{317F68E0-1BA7-9745-8630-C440DAB91F63}" type="pres">
      <dgm:prSet presAssocID="{18EBB682-BFE1-4967-B316-1DFF555F676B}" presName="background" presStyleLbl="node0" presStyleIdx="0" presStyleCnt="3"/>
      <dgm:spPr/>
    </dgm:pt>
    <dgm:pt modelId="{4EA47F0A-1026-004E-B595-C5EEE175C10C}" type="pres">
      <dgm:prSet presAssocID="{18EBB682-BFE1-4967-B316-1DFF555F676B}" presName="text" presStyleLbl="fgAcc0" presStyleIdx="0" presStyleCnt="3">
        <dgm:presLayoutVars>
          <dgm:chPref val="3"/>
        </dgm:presLayoutVars>
      </dgm:prSet>
      <dgm:spPr/>
    </dgm:pt>
    <dgm:pt modelId="{5D8D8E43-5215-9B43-BCF9-5068377BB682}" type="pres">
      <dgm:prSet presAssocID="{18EBB682-BFE1-4967-B316-1DFF555F676B}" presName="hierChild2" presStyleCnt="0"/>
      <dgm:spPr/>
    </dgm:pt>
    <dgm:pt modelId="{2B120380-B348-2747-A0CB-607BF8081553}" type="pres">
      <dgm:prSet presAssocID="{51A2D586-1D36-4961-8DED-582F911072E6}" presName="hierRoot1" presStyleCnt="0"/>
      <dgm:spPr/>
    </dgm:pt>
    <dgm:pt modelId="{698313D6-4B12-4341-B095-B27F2FDC5BAB}" type="pres">
      <dgm:prSet presAssocID="{51A2D586-1D36-4961-8DED-582F911072E6}" presName="composite" presStyleCnt="0"/>
      <dgm:spPr/>
    </dgm:pt>
    <dgm:pt modelId="{72156411-4E8E-1043-8FED-C6E4203DF601}" type="pres">
      <dgm:prSet presAssocID="{51A2D586-1D36-4961-8DED-582F911072E6}" presName="background" presStyleLbl="node0" presStyleIdx="1" presStyleCnt="3"/>
      <dgm:spPr/>
    </dgm:pt>
    <dgm:pt modelId="{6D5087D0-60BD-6940-AA46-2A3979420D46}" type="pres">
      <dgm:prSet presAssocID="{51A2D586-1D36-4961-8DED-582F911072E6}" presName="text" presStyleLbl="fgAcc0" presStyleIdx="1" presStyleCnt="3">
        <dgm:presLayoutVars>
          <dgm:chPref val="3"/>
        </dgm:presLayoutVars>
      </dgm:prSet>
      <dgm:spPr/>
    </dgm:pt>
    <dgm:pt modelId="{5614DF42-A4C4-2B4D-9F6C-7F7429C09A5B}" type="pres">
      <dgm:prSet presAssocID="{51A2D586-1D36-4961-8DED-582F911072E6}" presName="hierChild2" presStyleCnt="0"/>
      <dgm:spPr/>
    </dgm:pt>
    <dgm:pt modelId="{648BC6F2-6628-A44E-95EB-FD6134D5968E}" type="pres">
      <dgm:prSet presAssocID="{2AFCA1CC-F183-4474-8498-49A1001EB4E5}" presName="hierRoot1" presStyleCnt="0"/>
      <dgm:spPr/>
    </dgm:pt>
    <dgm:pt modelId="{AB8E40D5-865D-BB41-9CB3-C805BC51423F}" type="pres">
      <dgm:prSet presAssocID="{2AFCA1CC-F183-4474-8498-49A1001EB4E5}" presName="composite" presStyleCnt="0"/>
      <dgm:spPr/>
    </dgm:pt>
    <dgm:pt modelId="{BCBC4A9A-6E06-7741-838E-EA1FEAA415FE}" type="pres">
      <dgm:prSet presAssocID="{2AFCA1CC-F183-4474-8498-49A1001EB4E5}" presName="background" presStyleLbl="node0" presStyleIdx="2" presStyleCnt="3"/>
      <dgm:spPr/>
    </dgm:pt>
    <dgm:pt modelId="{19427292-3FE0-114A-994B-D575845A539D}" type="pres">
      <dgm:prSet presAssocID="{2AFCA1CC-F183-4474-8498-49A1001EB4E5}" presName="text" presStyleLbl="fgAcc0" presStyleIdx="2" presStyleCnt="3">
        <dgm:presLayoutVars>
          <dgm:chPref val="3"/>
        </dgm:presLayoutVars>
      </dgm:prSet>
      <dgm:spPr/>
    </dgm:pt>
    <dgm:pt modelId="{90F39124-0F9D-A942-8012-A5DB9615698D}" type="pres">
      <dgm:prSet presAssocID="{2AFCA1CC-F183-4474-8498-49A1001EB4E5}" presName="hierChild2" presStyleCnt="0"/>
      <dgm:spPr/>
    </dgm:pt>
  </dgm:ptLst>
  <dgm:cxnLst>
    <dgm:cxn modelId="{AEC53E22-43B8-EB4A-9C6C-47E025908523}" type="presOf" srcId="{2AFCA1CC-F183-4474-8498-49A1001EB4E5}" destId="{19427292-3FE0-114A-994B-D575845A539D}" srcOrd="0" destOrd="0" presId="urn:microsoft.com/office/officeart/2005/8/layout/hierarchy1"/>
    <dgm:cxn modelId="{B9F32528-612F-4AF3-9A9B-924AFA65B689}" srcId="{C09272E7-A15D-40AF-8A15-7CE33CD1B864}" destId="{18EBB682-BFE1-4967-B316-1DFF555F676B}" srcOrd="0" destOrd="0" parTransId="{E47F484B-62F3-4861-85FA-C6715EAC2C49}" sibTransId="{50DF071A-3B27-4A17-A2CC-E3FA38AB7359}"/>
    <dgm:cxn modelId="{507DCD29-FE34-F24B-8598-5FAAD7F20B50}" type="presOf" srcId="{51A2D586-1D36-4961-8DED-582F911072E6}" destId="{6D5087D0-60BD-6940-AA46-2A3979420D46}" srcOrd="0" destOrd="0" presId="urn:microsoft.com/office/officeart/2005/8/layout/hierarchy1"/>
    <dgm:cxn modelId="{C8E7F947-3183-467C-89C0-C00C679A9202}" srcId="{C09272E7-A15D-40AF-8A15-7CE33CD1B864}" destId="{2AFCA1CC-F183-4474-8498-49A1001EB4E5}" srcOrd="2" destOrd="0" parTransId="{B85ED94B-D004-43EB-BB6A-1EDE9CC08CB9}" sibTransId="{0C28D0E5-AF68-4585-8C06-08E95DDB07C7}"/>
    <dgm:cxn modelId="{7D71E293-B61A-AC44-AFD7-22CFFAAF7425}" type="presOf" srcId="{18EBB682-BFE1-4967-B316-1DFF555F676B}" destId="{4EA47F0A-1026-004E-B595-C5EEE175C10C}" srcOrd="0" destOrd="0" presId="urn:microsoft.com/office/officeart/2005/8/layout/hierarchy1"/>
    <dgm:cxn modelId="{D3FEC4ED-6C86-4A4C-A579-0DA830ACB230}" srcId="{C09272E7-A15D-40AF-8A15-7CE33CD1B864}" destId="{51A2D586-1D36-4961-8DED-582F911072E6}" srcOrd="1" destOrd="0" parTransId="{7F5FB18A-DA48-4B1E-B20B-858D7ECD2538}" sibTransId="{67219104-3C0D-4785-88AB-8990BC016907}"/>
    <dgm:cxn modelId="{A75374F3-AD84-F240-B306-4F4C1A9A7550}" type="presOf" srcId="{C09272E7-A15D-40AF-8A15-7CE33CD1B864}" destId="{BBED59ED-0893-684C-BE91-E9BB844812C5}" srcOrd="0" destOrd="0" presId="urn:microsoft.com/office/officeart/2005/8/layout/hierarchy1"/>
    <dgm:cxn modelId="{418BE776-B938-804F-A21C-A45F8539CB04}" type="presParOf" srcId="{BBED59ED-0893-684C-BE91-E9BB844812C5}" destId="{2F8AB93A-EFB8-E14B-A91F-612EB885791A}" srcOrd="0" destOrd="0" presId="urn:microsoft.com/office/officeart/2005/8/layout/hierarchy1"/>
    <dgm:cxn modelId="{E386672E-9882-B248-8076-A043413E78C3}" type="presParOf" srcId="{2F8AB93A-EFB8-E14B-A91F-612EB885791A}" destId="{0BE1297A-0398-F245-9EEC-6CCC815DDD36}" srcOrd="0" destOrd="0" presId="urn:microsoft.com/office/officeart/2005/8/layout/hierarchy1"/>
    <dgm:cxn modelId="{129FAE35-923B-6F49-B54F-DF3625CDAF2A}" type="presParOf" srcId="{0BE1297A-0398-F245-9EEC-6CCC815DDD36}" destId="{317F68E0-1BA7-9745-8630-C440DAB91F63}" srcOrd="0" destOrd="0" presId="urn:microsoft.com/office/officeart/2005/8/layout/hierarchy1"/>
    <dgm:cxn modelId="{5AA626B9-FB89-284C-A518-C79341AAADF0}" type="presParOf" srcId="{0BE1297A-0398-F245-9EEC-6CCC815DDD36}" destId="{4EA47F0A-1026-004E-B595-C5EEE175C10C}" srcOrd="1" destOrd="0" presId="urn:microsoft.com/office/officeart/2005/8/layout/hierarchy1"/>
    <dgm:cxn modelId="{D884FBF3-F434-674A-A1F0-1BAB9A049238}" type="presParOf" srcId="{2F8AB93A-EFB8-E14B-A91F-612EB885791A}" destId="{5D8D8E43-5215-9B43-BCF9-5068377BB682}" srcOrd="1" destOrd="0" presId="urn:microsoft.com/office/officeart/2005/8/layout/hierarchy1"/>
    <dgm:cxn modelId="{953D2242-298E-DF4A-A20B-0112090B1AA8}" type="presParOf" srcId="{BBED59ED-0893-684C-BE91-E9BB844812C5}" destId="{2B120380-B348-2747-A0CB-607BF8081553}" srcOrd="1" destOrd="0" presId="urn:microsoft.com/office/officeart/2005/8/layout/hierarchy1"/>
    <dgm:cxn modelId="{30ADDF27-3AE6-2B40-9D73-C2D5722919BB}" type="presParOf" srcId="{2B120380-B348-2747-A0CB-607BF8081553}" destId="{698313D6-4B12-4341-B095-B27F2FDC5BAB}" srcOrd="0" destOrd="0" presId="urn:microsoft.com/office/officeart/2005/8/layout/hierarchy1"/>
    <dgm:cxn modelId="{30B1453F-334E-0B47-9473-300BBA51645A}" type="presParOf" srcId="{698313D6-4B12-4341-B095-B27F2FDC5BAB}" destId="{72156411-4E8E-1043-8FED-C6E4203DF601}" srcOrd="0" destOrd="0" presId="urn:microsoft.com/office/officeart/2005/8/layout/hierarchy1"/>
    <dgm:cxn modelId="{D97EA221-23A5-1045-A85B-E18F5B4D503B}" type="presParOf" srcId="{698313D6-4B12-4341-B095-B27F2FDC5BAB}" destId="{6D5087D0-60BD-6940-AA46-2A3979420D46}" srcOrd="1" destOrd="0" presId="urn:microsoft.com/office/officeart/2005/8/layout/hierarchy1"/>
    <dgm:cxn modelId="{38544379-F82B-484E-9099-FE6E997C5F60}" type="presParOf" srcId="{2B120380-B348-2747-A0CB-607BF8081553}" destId="{5614DF42-A4C4-2B4D-9F6C-7F7429C09A5B}" srcOrd="1" destOrd="0" presId="urn:microsoft.com/office/officeart/2005/8/layout/hierarchy1"/>
    <dgm:cxn modelId="{8107EE9B-3FAC-E242-AF78-C557A631BDF3}" type="presParOf" srcId="{BBED59ED-0893-684C-BE91-E9BB844812C5}" destId="{648BC6F2-6628-A44E-95EB-FD6134D5968E}" srcOrd="2" destOrd="0" presId="urn:microsoft.com/office/officeart/2005/8/layout/hierarchy1"/>
    <dgm:cxn modelId="{58B82875-7E55-0E4A-8185-66C9DF1C363B}" type="presParOf" srcId="{648BC6F2-6628-A44E-95EB-FD6134D5968E}" destId="{AB8E40D5-865D-BB41-9CB3-C805BC51423F}" srcOrd="0" destOrd="0" presId="urn:microsoft.com/office/officeart/2005/8/layout/hierarchy1"/>
    <dgm:cxn modelId="{6F58AAF3-74DA-C047-8093-DA72354988B2}" type="presParOf" srcId="{AB8E40D5-865D-BB41-9CB3-C805BC51423F}" destId="{BCBC4A9A-6E06-7741-838E-EA1FEAA415FE}" srcOrd="0" destOrd="0" presId="urn:microsoft.com/office/officeart/2005/8/layout/hierarchy1"/>
    <dgm:cxn modelId="{D8257F3C-7D7B-5347-B8E8-E4E15C5871CD}" type="presParOf" srcId="{AB8E40D5-865D-BB41-9CB3-C805BC51423F}" destId="{19427292-3FE0-114A-994B-D575845A539D}" srcOrd="1" destOrd="0" presId="urn:microsoft.com/office/officeart/2005/8/layout/hierarchy1"/>
    <dgm:cxn modelId="{504AC861-1BF2-D94F-8E5B-4B73B21FBE99}" type="presParOf" srcId="{648BC6F2-6628-A44E-95EB-FD6134D5968E}" destId="{90F39124-0F9D-A942-8012-A5DB9615698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5CB977B-4975-4EA4-B84E-7C567BEFEC7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4370091-E1A4-4FCD-8F3C-855FF1F09ABE}">
      <dgm:prSet/>
      <dgm:spPr/>
      <dgm:t>
        <a:bodyPr/>
        <a:lstStyle/>
        <a:p>
          <a:r>
            <a:rPr lang="en-GB" b="1"/>
            <a:t>Prepare</a:t>
          </a:r>
          <a:r>
            <a:rPr lang="en-GB"/>
            <a:t> – Develop resilience (political, social, economic)</a:t>
          </a:r>
          <a:endParaRPr lang="en-US"/>
        </a:p>
      </dgm:t>
    </dgm:pt>
    <dgm:pt modelId="{9971BF24-B120-4D6A-A9BD-634F49F203EE}" type="parTrans" cxnId="{DA3D9417-5CD6-416E-A2CE-B9A6166FE7F8}">
      <dgm:prSet/>
      <dgm:spPr/>
      <dgm:t>
        <a:bodyPr/>
        <a:lstStyle/>
        <a:p>
          <a:endParaRPr lang="en-US"/>
        </a:p>
      </dgm:t>
    </dgm:pt>
    <dgm:pt modelId="{BBD1D23F-2433-4BC4-93D6-8637CFCE1C98}" type="sibTrans" cxnId="{DA3D9417-5CD6-416E-A2CE-B9A6166FE7F8}">
      <dgm:prSet/>
      <dgm:spPr/>
      <dgm:t>
        <a:bodyPr/>
        <a:lstStyle/>
        <a:p>
          <a:endParaRPr lang="en-US"/>
        </a:p>
      </dgm:t>
    </dgm:pt>
    <dgm:pt modelId="{C8A77999-D9BC-47A7-B570-8AD0F6BCEDE7}">
      <dgm:prSet/>
      <dgm:spPr/>
      <dgm:t>
        <a:bodyPr/>
        <a:lstStyle/>
        <a:p>
          <a:r>
            <a:rPr lang="en-GB" b="1"/>
            <a:t>Prevent</a:t>
          </a:r>
          <a:r>
            <a:rPr lang="en-GB"/>
            <a:t> – Prevent individuals from engaging in SOC</a:t>
          </a:r>
          <a:endParaRPr lang="en-US"/>
        </a:p>
      </dgm:t>
    </dgm:pt>
    <dgm:pt modelId="{2ABFDAB4-4B1C-41DC-A12B-79278E74F9DD}" type="parTrans" cxnId="{DAA8DF5A-FBEA-4756-968B-D79FAE87A433}">
      <dgm:prSet/>
      <dgm:spPr/>
      <dgm:t>
        <a:bodyPr/>
        <a:lstStyle/>
        <a:p>
          <a:endParaRPr lang="en-US"/>
        </a:p>
      </dgm:t>
    </dgm:pt>
    <dgm:pt modelId="{158D4478-B0FD-486C-8007-0E221D36084F}" type="sibTrans" cxnId="{DAA8DF5A-FBEA-4756-968B-D79FAE87A433}">
      <dgm:prSet/>
      <dgm:spPr/>
      <dgm:t>
        <a:bodyPr/>
        <a:lstStyle/>
        <a:p>
          <a:endParaRPr lang="en-US"/>
        </a:p>
      </dgm:t>
    </dgm:pt>
    <dgm:pt modelId="{6F668244-1E2D-4456-9ADA-5A2F7C3F71C6}">
      <dgm:prSet/>
      <dgm:spPr/>
      <dgm:t>
        <a:bodyPr/>
        <a:lstStyle/>
        <a:p>
          <a:r>
            <a:rPr lang="en-GB" b="1"/>
            <a:t>Protect</a:t>
          </a:r>
          <a:r>
            <a:rPr lang="en-GB"/>
            <a:t> – Strengthen infrastructure to deter SOC</a:t>
          </a:r>
          <a:endParaRPr lang="en-US"/>
        </a:p>
      </dgm:t>
    </dgm:pt>
    <dgm:pt modelId="{17F4673D-2F6B-4B72-B86E-4471A154295D}" type="parTrans" cxnId="{EF22A8A9-8165-454C-976B-8AD19481786C}">
      <dgm:prSet/>
      <dgm:spPr/>
      <dgm:t>
        <a:bodyPr/>
        <a:lstStyle/>
        <a:p>
          <a:endParaRPr lang="en-US"/>
        </a:p>
      </dgm:t>
    </dgm:pt>
    <dgm:pt modelId="{88434A60-B0CC-4686-8DF2-E896A2A6837D}" type="sibTrans" cxnId="{EF22A8A9-8165-454C-976B-8AD19481786C}">
      <dgm:prSet/>
      <dgm:spPr/>
      <dgm:t>
        <a:bodyPr/>
        <a:lstStyle/>
        <a:p>
          <a:endParaRPr lang="en-US"/>
        </a:p>
      </dgm:t>
    </dgm:pt>
    <dgm:pt modelId="{5127A764-5221-4A1A-B63B-9045E95F2359}">
      <dgm:prSet/>
      <dgm:spPr/>
      <dgm:t>
        <a:bodyPr/>
        <a:lstStyle/>
        <a:p>
          <a:r>
            <a:rPr lang="en-GB" b="1"/>
            <a:t>Pursue</a:t>
          </a:r>
          <a:r>
            <a:rPr lang="en-GB"/>
            <a:t> – Prosecution and disruption to halt crime</a:t>
          </a:r>
          <a:endParaRPr lang="en-US"/>
        </a:p>
      </dgm:t>
    </dgm:pt>
    <dgm:pt modelId="{0C32602D-DDB5-45B1-A878-D451F840BCEE}" type="parTrans" cxnId="{10BBF8DC-6F13-4D1F-AC20-E29B6C9B8069}">
      <dgm:prSet/>
      <dgm:spPr/>
      <dgm:t>
        <a:bodyPr/>
        <a:lstStyle/>
        <a:p>
          <a:endParaRPr lang="en-US"/>
        </a:p>
      </dgm:t>
    </dgm:pt>
    <dgm:pt modelId="{C402402C-4619-4CD6-8EF2-765D15CB6AA3}" type="sibTrans" cxnId="{10BBF8DC-6F13-4D1F-AC20-E29B6C9B8069}">
      <dgm:prSet/>
      <dgm:spPr/>
      <dgm:t>
        <a:bodyPr/>
        <a:lstStyle/>
        <a:p>
          <a:endParaRPr lang="en-US"/>
        </a:p>
      </dgm:t>
    </dgm:pt>
    <dgm:pt modelId="{CD5FA932-19F8-426A-AA0E-7BF649CC50DA}">
      <dgm:prSet/>
      <dgm:spPr/>
      <dgm:t>
        <a:bodyPr/>
        <a:lstStyle/>
        <a:p>
          <a:r>
            <a:rPr lang="en-US"/>
            <a:t>UK Parliament 2018</a:t>
          </a:r>
        </a:p>
      </dgm:t>
    </dgm:pt>
    <dgm:pt modelId="{BC597A0F-D64D-4FBE-8BC8-4A8016A844B5}" type="parTrans" cxnId="{0E448BF9-1B40-4253-A638-ED4F226561F2}">
      <dgm:prSet/>
      <dgm:spPr/>
      <dgm:t>
        <a:bodyPr/>
        <a:lstStyle/>
        <a:p>
          <a:endParaRPr lang="en-US"/>
        </a:p>
      </dgm:t>
    </dgm:pt>
    <dgm:pt modelId="{99015860-1AB7-41BE-9C84-9A26FB6EABF4}" type="sibTrans" cxnId="{0E448BF9-1B40-4253-A638-ED4F226561F2}">
      <dgm:prSet/>
      <dgm:spPr/>
      <dgm:t>
        <a:bodyPr/>
        <a:lstStyle/>
        <a:p>
          <a:endParaRPr lang="en-US"/>
        </a:p>
      </dgm:t>
    </dgm:pt>
    <dgm:pt modelId="{7E79C870-F024-7046-A81D-26192CED666B}" type="pres">
      <dgm:prSet presAssocID="{C5CB977B-4975-4EA4-B84E-7C567BEFEC74}" presName="linear" presStyleCnt="0">
        <dgm:presLayoutVars>
          <dgm:animLvl val="lvl"/>
          <dgm:resizeHandles val="exact"/>
        </dgm:presLayoutVars>
      </dgm:prSet>
      <dgm:spPr/>
    </dgm:pt>
    <dgm:pt modelId="{0B9088A9-2F63-AC4B-A110-728EFFC64AAF}" type="pres">
      <dgm:prSet presAssocID="{D4370091-E1A4-4FCD-8F3C-855FF1F09AB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7523C42-35A0-B649-9947-FBA21B5E74AA}" type="pres">
      <dgm:prSet presAssocID="{BBD1D23F-2433-4BC4-93D6-8637CFCE1C98}" presName="spacer" presStyleCnt="0"/>
      <dgm:spPr/>
    </dgm:pt>
    <dgm:pt modelId="{2C6E5410-54BC-6B4B-95C9-D523385D4F32}" type="pres">
      <dgm:prSet presAssocID="{C8A77999-D9BC-47A7-B570-8AD0F6BCEDE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34C6C2F-C9EE-3B4F-900A-0CE736E1E743}" type="pres">
      <dgm:prSet presAssocID="{158D4478-B0FD-486C-8007-0E221D36084F}" presName="spacer" presStyleCnt="0"/>
      <dgm:spPr/>
    </dgm:pt>
    <dgm:pt modelId="{FE700C88-0E70-ED42-83B5-3503859F3513}" type="pres">
      <dgm:prSet presAssocID="{6F668244-1E2D-4456-9ADA-5A2F7C3F71C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718A5C8-6E7E-AF46-B7DF-4F8FDC22A0BE}" type="pres">
      <dgm:prSet presAssocID="{88434A60-B0CC-4686-8DF2-E896A2A6837D}" presName="spacer" presStyleCnt="0"/>
      <dgm:spPr/>
    </dgm:pt>
    <dgm:pt modelId="{D5C7C985-92B8-2E41-86A8-A3E6B8AD2B52}" type="pres">
      <dgm:prSet presAssocID="{5127A764-5221-4A1A-B63B-9045E95F235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1003490-531C-9F45-BFA6-2C7EE58CBA23}" type="pres">
      <dgm:prSet presAssocID="{C402402C-4619-4CD6-8EF2-765D15CB6AA3}" presName="spacer" presStyleCnt="0"/>
      <dgm:spPr/>
    </dgm:pt>
    <dgm:pt modelId="{E0664786-2CD5-F543-8769-65FFD85D2A38}" type="pres">
      <dgm:prSet presAssocID="{CD5FA932-19F8-426A-AA0E-7BF649CC50D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A3D9417-5CD6-416E-A2CE-B9A6166FE7F8}" srcId="{C5CB977B-4975-4EA4-B84E-7C567BEFEC74}" destId="{D4370091-E1A4-4FCD-8F3C-855FF1F09ABE}" srcOrd="0" destOrd="0" parTransId="{9971BF24-B120-4D6A-A9BD-634F49F203EE}" sibTransId="{BBD1D23F-2433-4BC4-93D6-8637CFCE1C98}"/>
    <dgm:cxn modelId="{31CCFD17-1E5A-7644-AEBE-5DF51DE655DB}" type="presOf" srcId="{CD5FA932-19F8-426A-AA0E-7BF649CC50DA}" destId="{E0664786-2CD5-F543-8769-65FFD85D2A38}" srcOrd="0" destOrd="0" presId="urn:microsoft.com/office/officeart/2005/8/layout/vList2"/>
    <dgm:cxn modelId="{E5727620-1FA2-B54A-890E-14E0E048F9DF}" type="presOf" srcId="{C5CB977B-4975-4EA4-B84E-7C567BEFEC74}" destId="{7E79C870-F024-7046-A81D-26192CED666B}" srcOrd="0" destOrd="0" presId="urn:microsoft.com/office/officeart/2005/8/layout/vList2"/>
    <dgm:cxn modelId="{02FE7238-C2D7-AE4A-A955-21191CB377FC}" type="presOf" srcId="{5127A764-5221-4A1A-B63B-9045E95F2359}" destId="{D5C7C985-92B8-2E41-86A8-A3E6B8AD2B52}" srcOrd="0" destOrd="0" presId="urn:microsoft.com/office/officeart/2005/8/layout/vList2"/>
    <dgm:cxn modelId="{366ACE3B-5D1A-9642-A4FC-DF9591DB2CF5}" type="presOf" srcId="{6F668244-1E2D-4456-9ADA-5A2F7C3F71C6}" destId="{FE700C88-0E70-ED42-83B5-3503859F3513}" srcOrd="0" destOrd="0" presId="urn:microsoft.com/office/officeart/2005/8/layout/vList2"/>
    <dgm:cxn modelId="{DAA8DF5A-FBEA-4756-968B-D79FAE87A433}" srcId="{C5CB977B-4975-4EA4-B84E-7C567BEFEC74}" destId="{C8A77999-D9BC-47A7-B570-8AD0F6BCEDE7}" srcOrd="1" destOrd="0" parTransId="{2ABFDAB4-4B1C-41DC-A12B-79278E74F9DD}" sibTransId="{158D4478-B0FD-486C-8007-0E221D36084F}"/>
    <dgm:cxn modelId="{222BA5A2-45D6-EF4A-9F5E-A20AE0C54BE5}" type="presOf" srcId="{D4370091-E1A4-4FCD-8F3C-855FF1F09ABE}" destId="{0B9088A9-2F63-AC4B-A110-728EFFC64AAF}" srcOrd="0" destOrd="0" presId="urn:microsoft.com/office/officeart/2005/8/layout/vList2"/>
    <dgm:cxn modelId="{EF22A8A9-8165-454C-976B-8AD19481786C}" srcId="{C5CB977B-4975-4EA4-B84E-7C567BEFEC74}" destId="{6F668244-1E2D-4456-9ADA-5A2F7C3F71C6}" srcOrd="2" destOrd="0" parTransId="{17F4673D-2F6B-4B72-B86E-4471A154295D}" sibTransId="{88434A60-B0CC-4686-8DF2-E896A2A6837D}"/>
    <dgm:cxn modelId="{5CD266B4-050D-464B-A277-15BBB4981F21}" type="presOf" srcId="{C8A77999-D9BC-47A7-B570-8AD0F6BCEDE7}" destId="{2C6E5410-54BC-6B4B-95C9-D523385D4F32}" srcOrd="0" destOrd="0" presId="urn:microsoft.com/office/officeart/2005/8/layout/vList2"/>
    <dgm:cxn modelId="{10BBF8DC-6F13-4D1F-AC20-E29B6C9B8069}" srcId="{C5CB977B-4975-4EA4-B84E-7C567BEFEC74}" destId="{5127A764-5221-4A1A-B63B-9045E95F2359}" srcOrd="3" destOrd="0" parTransId="{0C32602D-DDB5-45B1-A878-D451F840BCEE}" sibTransId="{C402402C-4619-4CD6-8EF2-765D15CB6AA3}"/>
    <dgm:cxn modelId="{0E448BF9-1B40-4253-A638-ED4F226561F2}" srcId="{C5CB977B-4975-4EA4-B84E-7C567BEFEC74}" destId="{CD5FA932-19F8-426A-AA0E-7BF649CC50DA}" srcOrd="4" destOrd="0" parTransId="{BC597A0F-D64D-4FBE-8BC8-4A8016A844B5}" sibTransId="{99015860-1AB7-41BE-9C84-9A26FB6EABF4}"/>
    <dgm:cxn modelId="{0368460E-9E38-944C-82B3-7B922D307513}" type="presParOf" srcId="{7E79C870-F024-7046-A81D-26192CED666B}" destId="{0B9088A9-2F63-AC4B-A110-728EFFC64AAF}" srcOrd="0" destOrd="0" presId="urn:microsoft.com/office/officeart/2005/8/layout/vList2"/>
    <dgm:cxn modelId="{63E352AF-CB22-324C-8A58-8674EC1991BD}" type="presParOf" srcId="{7E79C870-F024-7046-A81D-26192CED666B}" destId="{17523C42-35A0-B649-9947-FBA21B5E74AA}" srcOrd="1" destOrd="0" presId="urn:microsoft.com/office/officeart/2005/8/layout/vList2"/>
    <dgm:cxn modelId="{F47F6278-F9F1-3249-A83B-54B5DE31A1F9}" type="presParOf" srcId="{7E79C870-F024-7046-A81D-26192CED666B}" destId="{2C6E5410-54BC-6B4B-95C9-D523385D4F32}" srcOrd="2" destOrd="0" presId="urn:microsoft.com/office/officeart/2005/8/layout/vList2"/>
    <dgm:cxn modelId="{200C71A7-8120-A741-AC31-F50A56E8EA4B}" type="presParOf" srcId="{7E79C870-F024-7046-A81D-26192CED666B}" destId="{C34C6C2F-C9EE-3B4F-900A-0CE736E1E743}" srcOrd="3" destOrd="0" presId="urn:microsoft.com/office/officeart/2005/8/layout/vList2"/>
    <dgm:cxn modelId="{5B0B95B5-BC2C-084B-A32E-ECE0273A7004}" type="presParOf" srcId="{7E79C870-F024-7046-A81D-26192CED666B}" destId="{FE700C88-0E70-ED42-83B5-3503859F3513}" srcOrd="4" destOrd="0" presId="urn:microsoft.com/office/officeart/2005/8/layout/vList2"/>
    <dgm:cxn modelId="{C4B7E3BD-54B2-A744-B3F7-5DBA8AA83406}" type="presParOf" srcId="{7E79C870-F024-7046-A81D-26192CED666B}" destId="{9718A5C8-6E7E-AF46-B7DF-4F8FDC22A0BE}" srcOrd="5" destOrd="0" presId="urn:microsoft.com/office/officeart/2005/8/layout/vList2"/>
    <dgm:cxn modelId="{754B2160-8EEF-0C40-8A18-8B510D04CD25}" type="presParOf" srcId="{7E79C870-F024-7046-A81D-26192CED666B}" destId="{D5C7C985-92B8-2E41-86A8-A3E6B8AD2B52}" srcOrd="6" destOrd="0" presId="urn:microsoft.com/office/officeart/2005/8/layout/vList2"/>
    <dgm:cxn modelId="{24185A6E-A53E-2343-BE7B-53743040D97C}" type="presParOf" srcId="{7E79C870-F024-7046-A81D-26192CED666B}" destId="{61003490-531C-9F45-BFA6-2C7EE58CBA23}" srcOrd="7" destOrd="0" presId="urn:microsoft.com/office/officeart/2005/8/layout/vList2"/>
    <dgm:cxn modelId="{86B62C2B-61C9-3646-904F-6EA4BB8CB3A8}" type="presParOf" srcId="{7E79C870-F024-7046-A81D-26192CED666B}" destId="{E0664786-2CD5-F543-8769-65FFD85D2A3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4046CC0-8339-4658-88CC-8E17EA80B4E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401071B-F054-43E9-A392-37E0A0EE522C}">
      <dgm:prSet/>
      <dgm:spPr/>
      <dgm:t>
        <a:bodyPr/>
        <a:lstStyle/>
        <a:p>
          <a:r>
            <a:rPr lang="en-GB"/>
            <a:t>National Crime Agency (NCA)</a:t>
          </a:r>
          <a:endParaRPr lang="en-US"/>
        </a:p>
      </dgm:t>
    </dgm:pt>
    <dgm:pt modelId="{02DEE219-7C1B-4C2D-B263-79E3CB51D648}" type="parTrans" cxnId="{3C507011-62E4-49C2-9B9E-3AAB92CA94A6}">
      <dgm:prSet/>
      <dgm:spPr/>
      <dgm:t>
        <a:bodyPr/>
        <a:lstStyle/>
        <a:p>
          <a:endParaRPr lang="en-US"/>
        </a:p>
      </dgm:t>
    </dgm:pt>
    <dgm:pt modelId="{ABD0606E-89E9-474C-8777-906772DC9FEB}" type="sibTrans" cxnId="{3C507011-62E4-49C2-9B9E-3AAB92CA94A6}">
      <dgm:prSet/>
      <dgm:spPr/>
      <dgm:t>
        <a:bodyPr/>
        <a:lstStyle/>
        <a:p>
          <a:endParaRPr lang="en-US"/>
        </a:p>
      </dgm:t>
    </dgm:pt>
    <dgm:pt modelId="{1E6AD0E0-9F00-4752-9824-9AC07EE36C6E}">
      <dgm:prSet/>
      <dgm:spPr/>
      <dgm:t>
        <a:bodyPr/>
        <a:lstStyle/>
        <a:p>
          <a:r>
            <a:rPr lang="en-GB"/>
            <a:t>Regional Organised Crime Units (ROCUs)</a:t>
          </a:r>
          <a:endParaRPr lang="en-US"/>
        </a:p>
      </dgm:t>
    </dgm:pt>
    <dgm:pt modelId="{54BDA405-75B9-469B-A4ED-0140E46028FD}" type="parTrans" cxnId="{F016B654-796E-492C-9340-F6D1A5E1FED9}">
      <dgm:prSet/>
      <dgm:spPr/>
      <dgm:t>
        <a:bodyPr/>
        <a:lstStyle/>
        <a:p>
          <a:endParaRPr lang="en-US"/>
        </a:p>
      </dgm:t>
    </dgm:pt>
    <dgm:pt modelId="{43986023-F44F-44DB-B707-705A12DDF67A}" type="sibTrans" cxnId="{F016B654-796E-492C-9340-F6D1A5E1FED9}">
      <dgm:prSet/>
      <dgm:spPr/>
      <dgm:t>
        <a:bodyPr/>
        <a:lstStyle/>
        <a:p>
          <a:endParaRPr lang="en-US"/>
        </a:p>
      </dgm:t>
    </dgm:pt>
    <dgm:pt modelId="{B1502444-3065-4E2E-B0CB-3404F6C36D65}">
      <dgm:prSet/>
      <dgm:spPr/>
      <dgm:t>
        <a:bodyPr/>
        <a:lstStyle/>
        <a:p>
          <a:r>
            <a:rPr lang="en-GB"/>
            <a:t>National Economic Crime Centre (NECC)</a:t>
          </a:r>
          <a:endParaRPr lang="en-US"/>
        </a:p>
      </dgm:t>
    </dgm:pt>
    <dgm:pt modelId="{35151BCC-4C10-4288-BE68-128380F0CF24}" type="parTrans" cxnId="{DC8DFC81-D588-4574-8EC9-3742F7180480}">
      <dgm:prSet/>
      <dgm:spPr/>
      <dgm:t>
        <a:bodyPr/>
        <a:lstStyle/>
        <a:p>
          <a:endParaRPr lang="en-US"/>
        </a:p>
      </dgm:t>
    </dgm:pt>
    <dgm:pt modelId="{9050E25E-86CE-4B9E-BE04-C13E9BB97FAA}" type="sibTrans" cxnId="{DC8DFC81-D588-4574-8EC9-3742F7180480}">
      <dgm:prSet/>
      <dgm:spPr/>
      <dgm:t>
        <a:bodyPr/>
        <a:lstStyle/>
        <a:p>
          <a:endParaRPr lang="en-US"/>
        </a:p>
      </dgm:t>
    </dgm:pt>
    <dgm:pt modelId="{FA66CD03-6305-4B30-8223-E8820AC743F5}">
      <dgm:prSet/>
      <dgm:spPr/>
      <dgm:t>
        <a:bodyPr/>
        <a:lstStyle/>
        <a:p>
          <a:r>
            <a:rPr lang="en-GB" b="1" i="0"/>
            <a:t>Strengths &amp; Weaknesses:</a:t>
          </a:r>
          <a:endParaRPr lang="en-US"/>
        </a:p>
      </dgm:t>
    </dgm:pt>
    <dgm:pt modelId="{B06C3B98-09A9-40C6-A52E-89F1E02A9EF9}" type="parTrans" cxnId="{F07D2913-6C23-4F81-BE15-FBCC452F5D5E}">
      <dgm:prSet/>
      <dgm:spPr/>
      <dgm:t>
        <a:bodyPr/>
        <a:lstStyle/>
        <a:p>
          <a:endParaRPr lang="en-US"/>
        </a:p>
      </dgm:t>
    </dgm:pt>
    <dgm:pt modelId="{5D7DE7F2-63FB-4CA1-BC2A-F2D01AB6AB20}" type="sibTrans" cxnId="{F07D2913-6C23-4F81-BE15-FBCC452F5D5E}">
      <dgm:prSet/>
      <dgm:spPr/>
      <dgm:t>
        <a:bodyPr/>
        <a:lstStyle/>
        <a:p>
          <a:endParaRPr lang="en-US"/>
        </a:p>
      </dgm:t>
    </dgm:pt>
    <dgm:pt modelId="{6FE5AECE-9201-42A9-958F-BD758249F6DE}">
      <dgm:prSet/>
      <dgm:spPr/>
      <dgm:t>
        <a:bodyPr/>
        <a:lstStyle/>
        <a:p>
          <a:r>
            <a:rPr lang="en-GB" b="0" i="0"/>
            <a:t>Strong coordination and intelligence-sharing</a:t>
          </a:r>
          <a:endParaRPr lang="en-US"/>
        </a:p>
      </dgm:t>
    </dgm:pt>
    <dgm:pt modelId="{EFD7EA7A-92BA-45FD-AC2A-A90C1A4E31C3}" type="parTrans" cxnId="{4BCE7210-071A-4B3B-A4CF-6D220BA48F91}">
      <dgm:prSet/>
      <dgm:spPr/>
      <dgm:t>
        <a:bodyPr/>
        <a:lstStyle/>
        <a:p>
          <a:endParaRPr lang="en-US"/>
        </a:p>
      </dgm:t>
    </dgm:pt>
    <dgm:pt modelId="{D42B3BAA-6A7A-4FB3-9040-0ABFF162F3EB}" type="sibTrans" cxnId="{4BCE7210-071A-4B3B-A4CF-6D220BA48F91}">
      <dgm:prSet/>
      <dgm:spPr/>
      <dgm:t>
        <a:bodyPr/>
        <a:lstStyle/>
        <a:p>
          <a:endParaRPr lang="en-US"/>
        </a:p>
      </dgm:t>
    </dgm:pt>
    <dgm:pt modelId="{379F3921-C31A-492B-9417-E98C8FAF1978}">
      <dgm:prSet/>
      <dgm:spPr/>
      <dgm:t>
        <a:bodyPr/>
        <a:lstStyle/>
        <a:p>
          <a:r>
            <a:rPr lang="en-GB" b="0" i="0"/>
            <a:t>uneven responses in different regions of the UK</a:t>
          </a:r>
          <a:endParaRPr lang="en-US"/>
        </a:p>
      </dgm:t>
    </dgm:pt>
    <dgm:pt modelId="{840B8E0B-8619-4F81-9ABE-E8B38FA5BFE8}" type="parTrans" cxnId="{C5BA3CAE-CCE7-45BC-988E-16445360B47B}">
      <dgm:prSet/>
      <dgm:spPr/>
      <dgm:t>
        <a:bodyPr/>
        <a:lstStyle/>
        <a:p>
          <a:endParaRPr lang="en-US"/>
        </a:p>
      </dgm:t>
    </dgm:pt>
    <dgm:pt modelId="{EB3EB48D-36CA-4CA0-9B5F-D7C2C9EA5B16}" type="sibTrans" cxnId="{C5BA3CAE-CCE7-45BC-988E-16445360B47B}">
      <dgm:prSet/>
      <dgm:spPr/>
      <dgm:t>
        <a:bodyPr/>
        <a:lstStyle/>
        <a:p>
          <a:endParaRPr lang="en-US"/>
        </a:p>
      </dgm:t>
    </dgm:pt>
    <dgm:pt modelId="{193DCD09-7A37-434D-BABB-1F256240CA15}">
      <dgm:prSet/>
      <dgm:spPr/>
      <dgm:t>
        <a:bodyPr/>
        <a:lstStyle/>
        <a:p>
          <a:endParaRPr lang="en-US" dirty="0"/>
        </a:p>
      </dgm:t>
    </dgm:pt>
    <dgm:pt modelId="{554060C4-D7D1-4383-A2CB-4B2AEB505000}" type="parTrans" cxnId="{E5266293-1D74-4C39-967A-65C15D0F9421}">
      <dgm:prSet/>
      <dgm:spPr/>
      <dgm:t>
        <a:bodyPr/>
        <a:lstStyle/>
        <a:p>
          <a:endParaRPr lang="en-US"/>
        </a:p>
      </dgm:t>
    </dgm:pt>
    <dgm:pt modelId="{FB358AEC-EF78-428B-BCAA-A912F74E81DA}" type="sibTrans" cxnId="{E5266293-1D74-4C39-967A-65C15D0F9421}">
      <dgm:prSet/>
      <dgm:spPr/>
      <dgm:t>
        <a:bodyPr/>
        <a:lstStyle/>
        <a:p>
          <a:endParaRPr lang="en-US"/>
        </a:p>
      </dgm:t>
    </dgm:pt>
    <dgm:pt modelId="{3E7D3F5F-D71B-4DB4-ABFC-86B6DCF72B9A}">
      <dgm:prSet/>
      <dgm:spPr/>
      <dgm:t>
        <a:bodyPr/>
        <a:lstStyle/>
        <a:p>
          <a:r>
            <a:rPr lang="en-GB" dirty="0"/>
            <a:t>NCA 2023, NCA 2018</a:t>
          </a:r>
          <a:endParaRPr lang="en-US" dirty="0"/>
        </a:p>
      </dgm:t>
    </dgm:pt>
    <dgm:pt modelId="{01FAEB17-C4FD-45CE-A96C-E6C5CC19FD59}" type="parTrans" cxnId="{2C71A4F2-2D12-431B-B9AE-7BBC9FB01F2B}">
      <dgm:prSet/>
      <dgm:spPr/>
      <dgm:t>
        <a:bodyPr/>
        <a:lstStyle/>
        <a:p>
          <a:endParaRPr lang="en-US"/>
        </a:p>
      </dgm:t>
    </dgm:pt>
    <dgm:pt modelId="{952A357C-D280-4015-999B-0A29D9E57F69}" type="sibTrans" cxnId="{2C71A4F2-2D12-431B-B9AE-7BBC9FB01F2B}">
      <dgm:prSet/>
      <dgm:spPr/>
      <dgm:t>
        <a:bodyPr/>
        <a:lstStyle/>
        <a:p>
          <a:endParaRPr lang="en-US"/>
        </a:p>
      </dgm:t>
    </dgm:pt>
    <dgm:pt modelId="{BDCFD9D1-9243-1342-9CCB-B70BC2BF7FAF}" type="pres">
      <dgm:prSet presAssocID="{64046CC0-8339-4658-88CC-8E17EA80B4E2}" presName="vert0" presStyleCnt="0">
        <dgm:presLayoutVars>
          <dgm:dir/>
          <dgm:animOne val="branch"/>
          <dgm:animLvl val="lvl"/>
        </dgm:presLayoutVars>
      </dgm:prSet>
      <dgm:spPr/>
    </dgm:pt>
    <dgm:pt modelId="{CF4708EC-7F5D-2B47-A4B1-556EC51BE212}" type="pres">
      <dgm:prSet presAssocID="{6401071B-F054-43E9-A392-37E0A0EE522C}" presName="thickLine" presStyleLbl="alignNode1" presStyleIdx="0" presStyleCnt="8"/>
      <dgm:spPr/>
    </dgm:pt>
    <dgm:pt modelId="{202B7907-ABBC-6741-9927-8936C27913B3}" type="pres">
      <dgm:prSet presAssocID="{6401071B-F054-43E9-A392-37E0A0EE522C}" presName="horz1" presStyleCnt="0"/>
      <dgm:spPr/>
    </dgm:pt>
    <dgm:pt modelId="{D611B7C9-C224-C841-BA02-0D815A9CB17F}" type="pres">
      <dgm:prSet presAssocID="{6401071B-F054-43E9-A392-37E0A0EE522C}" presName="tx1" presStyleLbl="revTx" presStyleIdx="0" presStyleCnt="8"/>
      <dgm:spPr/>
    </dgm:pt>
    <dgm:pt modelId="{25CC447C-4FB0-F04E-8378-682DECF2675F}" type="pres">
      <dgm:prSet presAssocID="{6401071B-F054-43E9-A392-37E0A0EE522C}" presName="vert1" presStyleCnt="0"/>
      <dgm:spPr/>
    </dgm:pt>
    <dgm:pt modelId="{5D1E8333-F56D-2345-846D-CD6819DCCB07}" type="pres">
      <dgm:prSet presAssocID="{1E6AD0E0-9F00-4752-9824-9AC07EE36C6E}" presName="thickLine" presStyleLbl="alignNode1" presStyleIdx="1" presStyleCnt="8"/>
      <dgm:spPr/>
    </dgm:pt>
    <dgm:pt modelId="{2412DB66-589E-9B41-B0E8-94555C13A1C3}" type="pres">
      <dgm:prSet presAssocID="{1E6AD0E0-9F00-4752-9824-9AC07EE36C6E}" presName="horz1" presStyleCnt="0"/>
      <dgm:spPr/>
    </dgm:pt>
    <dgm:pt modelId="{C5D8587D-5FB3-D140-9C5A-B642B92CFE52}" type="pres">
      <dgm:prSet presAssocID="{1E6AD0E0-9F00-4752-9824-9AC07EE36C6E}" presName="tx1" presStyleLbl="revTx" presStyleIdx="1" presStyleCnt="8"/>
      <dgm:spPr/>
    </dgm:pt>
    <dgm:pt modelId="{3878BC1C-F72B-834A-97ED-EB82929D2B59}" type="pres">
      <dgm:prSet presAssocID="{1E6AD0E0-9F00-4752-9824-9AC07EE36C6E}" presName="vert1" presStyleCnt="0"/>
      <dgm:spPr/>
    </dgm:pt>
    <dgm:pt modelId="{7CD0D8F7-75B0-D34D-8E70-7946700A4E13}" type="pres">
      <dgm:prSet presAssocID="{B1502444-3065-4E2E-B0CB-3404F6C36D65}" presName="thickLine" presStyleLbl="alignNode1" presStyleIdx="2" presStyleCnt="8"/>
      <dgm:spPr/>
    </dgm:pt>
    <dgm:pt modelId="{D87A6086-2C84-C84C-AA43-D5DFE80A4CD2}" type="pres">
      <dgm:prSet presAssocID="{B1502444-3065-4E2E-B0CB-3404F6C36D65}" presName="horz1" presStyleCnt="0"/>
      <dgm:spPr/>
    </dgm:pt>
    <dgm:pt modelId="{50B7D43E-2F52-A942-B0EA-123193C2CB96}" type="pres">
      <dgm:prSet presAssocID="{B1502444-3065-4E2E-B0CB-3404F6C36D65}" presName="tx1" presStyleLbl="revTx" presStyleIdx="2" presStyleCnt="8"/>
      <dgm:spPr/>
    </dgm:pt>
    <dgm:pt modelId="{1D686485-73B9-FD4B-A863-08A8C4109BAE}" type="pres">
      <dgm:prSet presAssocID="{B1502444-3065-4E2E-B0CB-3404F6C36D65}" presName="vert1" presStyleCnt="0"/>
      <dgm:spPr/>
    </dgm:pt>
    <dgm:pt modelId="{D372AF66-63C3-794B-B86B-D432D57A6AA2}" type="pres">
      <dgm:prSet presAssocID="{FA66CD03-6305-4B30-8223-E8820AC743F5}" presName="thickLine" presStyleLbl="alignNode1" presStyleIdx="3" presStyleCnt="8"/>
      <dgm:spPr/>
    </dgm:pt>
    <dgm:pt modelId="{EEFE1EC4-187A-7C4E-9D7C-E1F20EACF706}" type="pres">
      <dgm:prSet presAssocID="{FA66CD03-6305-4B30-8223-E8820AC743F5}" presName="horz1" presStyleCnt="0"/>
      <dgm:spPr/>
    </dgm:pt>
    <dgm:pt modelId="{550B8472-31BC-8649-AAE3-31D2B56B1B01}" type="pres">
      <dgm:prSet presAssocID="{FA66CD03-6305-4B30-8223-E8820AC743F5}" presName="tx1" presStyleLbl="revTx" presStyleIdx="3" presStyleCnt="8"/>
      <dgm:spPr/>
    </dgm:pt>
    <dgm:pt modelId="{F676CC6E-CAC0-5749-B49A-5BB05B501A4B}" type="pres">
      <dgm:prSet presAssocID="{FA66CD03-6305-4B30-8223-E8820AC743F5}" presName="vert1" presStyleCnt="0"/>
      <dgm:spPr/>
    </dgm:pt>
    <dgm:pt modelId="{7364760B-69E0-A146-A1C9-65C200F15E67}" type="pres">
      <dgm:prSet presAssocID="{6FE5AECE-9201-42A9-958F-BD758249F6DE}" presName="thickLine" presStyleLbl="alignNode1" presStyleIdx="4" presStyleCnt="8"/>
      <dgm:spPr/>
    </dgm:pt>
    <dgm:pt modelId="{46A6D8BA-640A-1B43-86FE-2F6A5CD83FC6}" type="pres">
      <dgm:prSet presAssocID="{6FE5AECE-9201-42A9-958F-BD758249F6DE}" presName="horz1" presStyleCnt="0"/>
      <dgm:spPr/>
    </dgm:pt>
    <dgm:pt modelId="{5B280E8E-5E61-F64E-9040-024CD6B97FBF}" type="pres">
      <dgm:prSet presAssocID="{6FE5AECE-9201-42A9-958F-BD758249F6DE}" presName="tx1" presStyleLbl="revTx" presStyleIdx="4" presStyleCnt="8"/>
      <dgm:spPr/>
    </dgm:pt>
    <dgm:pt modelId="{22AC0542-C63F-2446-A4EC-1B069345D141}" type="pres">
      <dgm:prSet presAssocID="{6FE5AECE-9201-42A9-958F-BD758249F6DE}" presName="vert1" presStyleCnt="0"/>
      <dgm:spPr/>
    </dgm:pt>
    <dgm:pt modelId="{FB2784A6-9C37-6D47-BCD2-4B0EEE0BBC18}" type="pres">
      <dgm:prSet presAssocID="{379F3921-C31A-492B-9417-E98C8FAF1978}" presName="thickLine" presStyleLbl="alignNode1" presStyleIdx="5" presStyleCnt="8"/>
      <dgm:spPr/>
    </dgm:pt>
    <dgm:pt modelId="{A70A9B7F-271F-D043-9535-C4A4E5315F5F}" type="pres">
      <dgm:prSet presAssocID="{379F3921-C31A-492B-9417-E98C8FAF1978}" presName="horz1" presStyleCnt="0"/>
      <dgm:spPr/>
    </dgm:pt>
    <dgm:pt modelId="{C2314410-4E2F-6F41-9CC1-CA5D4050DC35}" type="pres">
      <dgm:prSet presAssocID="{379F3921-C31A-492B-9417-E98C8FAF1978}" presName="tx1" presStyleLbl="revTx" presStyleIdx="5" presStyleCnt="8"/>
      <dgm:spPr/>
    </dgm:pt>
    <dgm:pt modelId="{67B8F9E9-29FB-3943-A3B8-587CF5A14AC8}" type="pres">
      <dgm:prSet presAssocID="{379F3921-C31A-492B-9417-E98C8FAF1978}" presName="vert1" presStyleCnt="0"/>
      <dgm:spPr/>
    </dgm:pt>
    <dgm:pt modelId="{ADAA0868-E962-924C-A1BA-0F9990363CEF}" type="pres">
      <dgm:prSet presAssocID="{193DCD09-7A37-434D-BABB-1F256240CA15}" presName="thickLine" presStyleLbl="alignNode1" presStyleIdx="6" presStyleCnt="8"/>
      <dgm:spPr/>
    </dgm:pt>
    <dgm:pt modelId="{56186EBE-76BA-4841-B40B-63F2950B4239}" type="pres">
      <dgm:prSet presAssocID="{193DCD09-7A37-434D-BABB-1F256240CA15}" presName="horz1" presStyleCnt="0"/>
      <dgm:spPr/>
    </dgm:pt>
    <dgm:pt modelId="{5BB4A977-9205-064D-B718-A5FB2FDB4AB5}" type="pres">
      <dgm:prSet presAssocID="{193DCD09-7A37-434D-BABB-1F256240CA15}" presName="tx1" presStyleLbl="revTx" presStyleIdx="6" presStyleCnt="8"/>
      <dgm:spPr/>
    </dgm:pt>
    <dgm:pt modelId="{76DC6BFD-5183-9845-952F-01BA2A10A438}" type="pres">
      <dgm:prSet presAssocID="{193DCD09-7A37-434D-BABB-1F256240CA15}" presName="vert1" presStyleCnt="0"/>
      <dgm:spPr/>
    </dgm:pt>
    <dgm:pt modelId="{292B19C6-161A-364D-9C52-25BFE9420B7E}" type="pres">
      <dgm:prSet presAssocID="{3E7D3F5F-D71B-4DB4-ABFC-86B6DCF72B9A}" presName="thickLine" presStyleLbl="alignNode1" presStyleIdx="7" presStyleCnt="8"/>
      <dgm:spPr/>
    </dgm:pt>
    <dgm:pt modelId="{A1EC9FFB-8865-4F42-B740-EA7C73A9F56D}" type="pres">
      <dgm:prSet presAssocID="{3E7D3F5F-D71B-4DB4-ABFC-86B6DCF72B9A}" presName="horz1" presStyleCnt="0"/>
      <dgm:spPr/>
    </dgm:pt>
    <dgm:pt modelId="{3329A97E-7F82-0041-91C7-50FA3292C038}" type="pres">
      <dgm:prSet presAssocID="{3E7D3F5F-D71B-4DB4-ABFC-86B6DCF72B9A}" presName="tx1" presStyleLbl="revTx" presStyleIdx="7" presStyleCnt="8"/>
      <dgm:spPr/>
    </dgm:pt>
    <dgm:pt modelId="{C365740A-60F8-E74B-8327-C245C8F88CE4}" type="pres">
      <dgm:prSet presAssocID="{3E7D3F5F-D71B-4DB4-ABFC-86B6DCF72B9A}" presName="vert1" presStyleCnt="0"/>
      <dgm:spPr/>
    </dgm:pt>
  </dgm:ptLst>
  <dgm:cxnLst>
    <dgm:cxn modelId="{4BCE7210-071A-4B3B-A4CF-6D220BA48F91}" srcId="{64046CC0-8339-4658-88CC-8E17EA80B4E2}" destId="{6FE5AECE-9201-42A9-958F-BD758249F6DE}" srcOrd="4" destOrd="0" parTransId="{EFD7EA7A-92BA-45FD-AC2A-A90C1A4E31C3}" sibTransId="{D42B3BAA-6A7A-4FB3-9040-0ABFF162F3EB}"/>
    <dgm:cxn modelId="{3C507011-62E4-49C2-9B9E-3AAB92CA94A6}" srcId="{64046CC0-8339-4658-88CC-8E17EA80B4E2}" destId="{6401071B-F054-43E9-A392-37E0A0EE522C}" srcOrd="0" destOrd="0" parTransId="{02DEE219-7C1B-4C2D-B263-79E3CB51D648}" sibTransId="{ABD0606E-89E9-474C-8777-906772DC9FEB}"/>
    <dgm:cxn modelId="{F07D2913-6C23-4F81-BE15-FBCC452F5D5E}" srcId="{64046CC0-8339-4658-88CC-8E17EA80B4E2}" destId="{FA66CD03-6305-4B30-8223-E8820AC743F5}" srcOrd="3" destOrd="0" parTransId="{B06C3B98-09A9-40C6-A52E-89F1E02A9EF9}" sibTransId="{5D7DE7F2-63FB-4CA1-BC2A-F2D01AB6AB20}"/>
    <dgm:cxn modelId="{35D07A1F-7153-104B-BC68-C3867E02BE5E}" type="presOf" srcId="{3E7D3F5F-D71B-4DB4-ABFC-86B6DCF72B9A}" destId="{3329A97E-7F82-0041-91C7-50FA3292C038}" srcOrd="0" destOrd="0" presId="urn:microsoft.com/office/officeart/2008/layout/LinedList"/>
    <dgm:cxn modelId="{51C2C747-2CFA-DD48-B983-32BBB8B8CE6C}" type="presOf" srcId="{193DCD09-7A37-434D-BABB-1F256240CA15}" destId="{5BB4A977-9205-064D-B718-A5FB2FDB4AB5}" srcOrd="0" destOrd="0" presId="urn:microsoft.com/office/officeart/2008/layout/LinedList"/>
    <dgm:cxn modelId="{F016B654-796E-492C-9340-F6D1A5E1FED9}" srcId="{64046CC0-8339-4658-88CC-8E17EA80B4E2}" destId="{1E6AD0E0-9F00-4752-9824-9AC07EE36C6E}" srcOrd="1" destOrd="0" parTransId="{54BDA405-75B9-469B-A4ED-0140E46028FD}" sibTransId="{43986023-F44F-44DB-B707-705A12DDF67A}"/>
    <dgm:cxn modelId="{64D53266-25B9-574F-8F8B-F1304AC7AD70}" type="presOf" srcId="{6FE5AECE-9201-42A9-958F-BD758249F6DE}" destId="{5B280E8E-5E61-F64E-9040-024CD6B97FBF}" srcOrd="0" destOrd="0" presId="urn:microsoft.com/office/officeart/2008/layout/LinedList"/>
    <dgm:cxn modelId="{6E4E7671-2453-C944-89CA-20BD3948177F}" type="presOf" srcId="{379F3921-C31A-492B-9417-E98C8FAF1978}" destId="{C2314410-4E2F-6F41-9CC1-CA5D4050DC35}" srcOrd="0" destOrd="0" presId="urn:microsoft.com/office/officeart/2008/layout/LinedList"/>
    <dgm:cxn modelId="{DC8DFC81-D588-4574-8EC9-3742F7180480}" srcId="{64046CC0-8339-4658-88CC-8E17EA80B4E2}" destId="{B1502444-3065-4E2E-B0CB-3404F6C36D65}" srcOrd="2" destOrd="0" parTransId="{35151BCC-4C10-4288-BE68-128380F0CF24}" sibTransId="{9050E25E-86CE-4B9E-BE04-C13E9BB97FAA}"/>
    <dgm:cxn modelId="{531F5482-BF25-854F-813F-061D4D92415F}" type="presOf" srcId="{1E6AD0E0-9F00-4752-9824-9AC07EE36C6E}" destId="{C5D8587D-5FB3-D140-9C5A-B642B92CFE52}" srcOrd="0" destOrd="0" presId="urn:microsoft.com/office/officeart/2008/layout/LinedList"/>
    <dgm:cxn modelId="{2F8AD882-B4A2-E146-AEDB-8AA4BD45168B}" type="presOf" srcId="{B1502444-3065-4E2E-B0CB-3404F6C36D65}" destId="{50B7D43E-2F52-A942-B0EA-123193C2CB96}" srcOrd="0" destOrd="0" presId="urn:microsoft.com/office/officeart/2008/layout/LinedList"/>
    <dgm:cxn modelId="{D038BB85-D1B5-744E-9804-847196996ECD}" type="presOf" srcId="{6401071B-F054-43E9-A392-37E0A0EE522C}" destId="{D611B7C9-C224-C841-BA02-0D815A9CB17F}" srcOrd="0" destOrd="0" presId="urn:microsoft.com/office/officeart/2008/layout/LinedList"/>
    <dgm:cxn modelId="{E5266293-1D74-4C39-967A-65C15D0F9421}" srcId="{64046CC0-8339-4658-88CC-8E17EA80B4E2}" destId="{193DCD09-7A37-434D-BABB-1F256240CA15}" srcOrd="6" destOrd="0" parTransId="{554060C4-D7D1-4383-A2CB-4B2AEB505000}" sibTransId="{FB358AEC-EF78-428B-BCAA-A912F74E81DA}"/>
    <dgm:cxn modelId="{DEC0199F-B1F4-E740-BCCB-5D31DE2BB10B}" type="presOf" srcId="{FA66CD03-6305-4B30-8223-E8820AC743F5}" destId="{550B8472-31BC-8649-AAE3-31D2B56B1B01}" srcOrd="0" destOrd="0" presId="urn:microsoft.com/office/officeart/2008/layout/LinedList"/>
    <dgm:cxn modelId="{C5BA3CAE-CCE7-45BC-988E-16445360B47B}" srcId="{64046CC0-8339-4658-88CC-8E17EA80B4E2}" destId="{379F3921-C31A-492B-9417-E98C8FAF1978}" srcOrd="5" destOrd="0" parTransId="{840B8E0B-8619-4F81-9ABE-E8B38FA5BFE8}" sibTransId="{EB3EB48D-36CA-4CA0-9B5F-D7C2C9EA5B16}"/>
    <dgm:cxn modelId="{E397E1F1-571A-7A46-96CA-34BDA24FA425}" type="presOf" srcId="{64046CC0-8339-4658-88CC-8E17EA80B4E2}" destId="{BDCFD9D1-9243-1342-9CCB-B70BC2BF7FAF}" srcOrd="0" destOrd="0" presId="urn:microsoft.com/office/officeart/2008/layout/LinedList"/>
    <dgm:cxn modelId="{2C71A4F2-2D12-431B-B9AE-7BBC9FB01F2B}" srcId="{64046CC0-8339-4658-88CC-8E17EA80B4E2}" destId="{3E7D3F5F-D71B-4DB4-ABFC-86B6DCF72B9A}" srcOrd="7" destOrd="0" parTransId="{01FAEB17-C4FD-45CE-A96C-E6C5CC19FD59}" sibTransId="{952A357C-D280-4015-999B-0A29D9E57F69}"/>
    <dgm:cxn modelId="{9CE85D3B-2BFF-A541-A1D1-AB4DBE0A88EC}" type="presParOf" srcId="{BDCFD9D1-9243-1342-9CCB-B70BC2BF7FAF}" destId="{CF4708EC-7F5D-2B47-A4B1-556EC51BE212}" srcOrd="0" destOrd="0" presId="urn:microsoft.com/office/officeart/2008/layout/LinedList"/>
    <dgm:cxn modelId="{FE3C996D-E3A7-4C4A-AA1D-01FA29AB5944}" type="presParOf" srcId="{BDCFD9D1-9243-1342-9CCB-B70BC2BF7FAF}" destId="{202B7907-ABBC-6741-9927-8936C27913B3}" srcOrd="1" destOrd="0" presId="urn:microsoft.com/office/officeart/2008/layout/LinedList"/>
    <dgm:cxn modelId="{70883F64-8FC1-0E45-A187-26DAD38FAB5A}" type="presParOf" srcId="{202B7907-ABBC-6741-9927-8936C27913B3}" destId="{D611B7C9-C224-C841-BA02-0D815A9CB17F}" srcOrd="0" destOrd="0" presId="urn:microsoft.com/office/officeart/2008/layout/LinedList"/>
    <dgm:cxn modelId="{36DEEB67-E0A1-674E-973A-31536F67401B}" type="presParOf" srcId="{202B7907-ABBC-6741-9927-8936C27913B3}" destId="{25CC447C-4FB0-F04E-8378-682DECF2675F}" srcOrd="1" destOrd="0" presId="urn:microsoft.com/office/officeart/2008/layout/LinedList"/>
    <dgm:cxn modelId="{818E26ED-B0CD-B74C-93BF-02374C74C10C}" type="presParOf" srcId="{BDCFD9D1-9243-1342-9CCB-B70BC2BF7FAF}" destId="{5D1E8333-F56D-2345-846D-CD6819DCCB07}" srcOrd="2" destOrd="0" presId="urn:microsoft.com/office/officeart/2008/layout/LinedList"/>
    <dgm:cxn modelId="{4ECD7FE9-D672-D24B-A50A-C50556C4392B}" type="presParOf" srcId="{BDCFD9D1-9243-1342-9CCB-B70BC2BF7FAF}" destId="{2412DB66-589E-9B41-B0E8-94555C13A1C3}" srcOrd="3" destOrd="0" presId="urn:microsoft.com/office/officeart/2008/layout/LinedList"/>
    <dgm:cxn modelId="{341C4071-41A4-964C-BEDC-B7C094B0C1D7}" type="presParOf" srcId="{2412DB66-589E-9B41-B0E8-94555C13A1C3}" destId="{C5D8587D-5FB3-D140-9C5A-B642B92CFE52}" srcOrd="0" destOrd="0" presId="urn:microsoft.com/office/officeart/2008/layout/LinedList"/>
    <dgm:cxn modelId="{00F19212-31FC-D44D-B9DE-742076C4B0A2}" type="presParOf" srcId="{2412DB66-589E-9B41-B0E8-94555C13A1C3}" destId="{3878BC1C-F72B-834A-97ED-EB82929D2B59}" srcOrd="1" destOrd="0" presId="urn:microsoft.com/office/officeart/2008/layout/LinedList"/>
    <dgm:cxn modelId="{B547C944-4942-CF45-B6AE-5917EEA167F0}" type="presParOf" srcId="{BDCFD9D1-9243-1342-9CCB-B70BC2BF7FAF}" destId="{7CD0D8F7-75B0-D34D-8E70-7946700A4E13}" srcOrd="4" destOrd="0" presId="urn:microsoft.com/office/officeart/2008/layout/LinedList"/>
    <dgm:cxn modelId="{3833E041-B1C4-E34E-9352-0CFC51A6A5C6}" type="presParOf" srcId="{BDCFD9D1-9243-1342-9CCB-B70BC2BF7FAF}" destId="{D87A6086-2C84-C84C-AA43-D5DFE80A4CD2}" srcOrd="5" destOrd="0" presId="urn:microsoft.com/office/officeart/2008/layout/LinedList"/>
    <dgm:cxn modelId="{873A688B-2271-044B-88E8-8D7076358553}" type="presParOf" srcId="{D87A6086-2C84-C84C-AA43-D5DFE80A4CD2}" destId="{50B7D43E-2F52-A942-B0EA-123193C2CB96}" srcOrd="0" destOrd="0" presId="urn:microsoft.com/office/officeart/2008/layout/LinedList"/>
    <dgm:cxn modelId="{79CBD3B6-FF1E-9D44-928A-E53EB334B23E}" type="presParOf" srcId="{D87A6086-2C84-C84C-AA43-D5DFE80A4CD2}" destId="{1D686485-73B9-FD4B-A863-08A8C4109BAE}" srcOrd="1" destOrd="0" presId="urn:microsoft.com/office/officeart/2008/layout/LinedList"/>
    <dgm:cxn modelId="{60BB2D00-FD97-AD4A-AF81-3CF2AEE67056}" type="presParOf" srcId="{BDCFD9D1-9243-1342-9CCB-B70BC2BF7FAF}" destId="{D372AF66-63C3-794B-B86B-D432D57A6AA2}" srcOrd="6" destOrd="0" presId="urn:microsoft.com/office/officeart/2008/layout/LinedList"/>
    <dgm:cxn modelId="{330CC578-C144-364C-B6EE-59A00361FE0E}" type="presParOf" srcId="{BDCFD9D1-9243-1342-9CCB-B70BC2BF7FAF}" destId="{EEFE1EC4-187A-7C4E-9D7C-E1F20EACF706}" srcOrd="7" destOrd="0" presId="urn:microsoft.com/office/officeart/2008/layout/LinedList"/>
    <dgm:cxn modelId="{C586EE38-15B3-A148-9FC5-3A1EFF2CA22C}" type="presParOf" srcId="{EEFE1EC4-187A-7C4E-9D7C-E1F20EACF706}" destId="{550B8472-31BC-8649-AAE3-31D2B56B1B01}" srcOrd="0" destOrd="0" presId="urn:microsoft.com/office/officeart/2008/layout/LinedList"/>
    <dgm:cxn modelId="{0C018E47-B1AA-244E-9A7B-FFB00385D80E}" type="presParOf" srcId="{EEFE1EC4-187A-7C4E-9D7C-E1F20EACF706}" destId="{F676CC6E-CAC0-5749-B49A-5BB05B501A4B}" srcOrd="1" destOrd="0" presId="urn:microsoft.com/office/officeart/2008/layout/LinedList"/>
    <dgm:cxn modelId="{E60A2702-FF2B-724C-BE9E-46409814FF82}" type="presParOf" srcId="{BDCFD9D1-9243-1342-9CCB-B70BC2BF7FAF}" destId="{7364760B-69E0-A146-A1C9-65C200F15E67}" srcOrd="8" destOrd="0" presId="urn:microsoft.com/office/officeart/2008/layout/LinedList"/>
    <dgm:cxn modelId="{1A2E3D71-3A18-2542-B12A-9A642E4B2186}" type="presParOf" srcId="{BDCFD9D1-9243-1342-9CCB-B70BC2BF7FAF}" destId="{46A6D8BA-640A-1B43-86FE-2F6A5CD83FC6}" srcOrd="9" destOrd="0" presId="urn:microsoft.com/office/officeart/2008/layout/LinedList"/>
    <dgm:cxn modelId="{D6CC1F1A-178F-6E40-A683-0588323A24B5}" type="presParOf" srcId="{46A6D8BA-640A-1B43-86FE-2F6A5CD83FC6}" destId="{5B280E8E-5E61-F64E-9040-024CD6B97FBF}" srcOrd="0" destOrd="0" presId="urn:microsoft.com/office/officeart/2008/layout/LinedList"/>
    <dgm:cxn modelId="{869AA8F1-BCFF-0D40-8F8A-7E4DFB80F6F3}" type="presParOf" srcId="{46A6D8BA-640A-1B43-86FE-2F6A5CD83FC6}" destId="{22AC0542-C63F-2446-A4EC-1B069345D141}" srcOrd="1" destOrd="0" presId="urn:microsoft.com/office/officeart/2008/layout/LinedList"/>
    <dgm:cxn modelId="{6C5CF49E-C3F0-8D4F-AD85-67CC5958A748}" type="presParOf" srcId="{BDCFD9D1-9243-1342-9CCB-B70BC2BF7FAF}" destId="{FB2784A6-9C37-6D47-BCD2-4B0EEE0BBC18}" srcOrd="10" destOrd="0" presId="urn:microsoft.com/office/officeart/2008/layout/LinedList"/>
    <dgm:cxn modelId="{54B591F4-2E3B-F945-8FB5-2D7A2818C433}" type="presParOf" srcId="{BDCFD9D1-9243-1342-9CCB-B70BC2BF7FAF}" destId="{A70A9B7F-271F-D043-9535-C4A4E5315F5F}" srcOrd="11" destOrd="0" presId="urn:microsoft.com/office/officeart/2008/layout/LinedList"/>
    <dgm:cxn modelId="{79C07A55-172D-F249-9D59-1FD2CE29EA32}" type="presParOf" srcId="{A70A9B7F-271F-D043-9535-C4A4E5315F5F}" destId="{C2314410-4E2F-6F41-9CC1-CA5D4050DC35}" srcOrd="0" destOrd="0" presId="urn:microsoft.com/office/officeart/2008/layout/LinedList"/>
    <dgm:cxn modelId="{7A6C30B3-64CF-7C40-B59D-696B5ECCE6CC}" type="presParOf" srcId="{A70A9B7F-271F-D043-9535-C4A4E5315F5F}" destId="{67B8F9E9-29FB-3943-A3B8-587CF5A14AC8}" srcOrd="1" destOrd="0" presId="urn:microsoft.com/office/officeart/2008/layout/LinedList"/>
    <dgm:cxn modelId="{CA719505-257A-F440-A786-1D54EE67D22F}" type="presParOf" srcId="{BDCFD9D1-9243-1342-9CCB-B70BC2BF7FAF}" destId="{ADAA0868-E962-924C-A1BA-0F9990363CEF}" srcOrd="12" destOrd="0" presId="urn:microsoft.com/office/officeart/2008/layout/LinedList"/>
    <dgm:cxn modelId="{48E36B11-3832-1747-9A4A-8210F3DCE00E}" type="presParOf" srcId="{BDCFD9D1-9243-1342-9CCB-B70BC2BF7FAF}" destId="{56186EBE-76BA-4841-B40B-63F2950B4239}" srcOrd="13" destOrd="0" presId="urn:microsoft.com/office/officeart/2008/layout/LinedList"/>
    <dgm:cxn modelId="{87B6E9F8-9672-0A4F-8861-D585347DC748}" type="presParOf" srcId="{56186EBE-76BA-4841-B40B-63F2950B4239}" destId="{5BB4A977-9205-064D-B718-A5FB2FDB4AB5}" srcOrd="0" destOrd="0" presId="urn:microsoft.com/office/officeart/2008/layout/LinedList"/>
    <dgm:cxn modelId="{CF2D3072-FF79-5F46-9A0F-F991818808B0}" type="presParOf" srcId="{56186EBE-76BA-4841-B40B-63F2950B4239}" destId="{76DC6BFD-5183-9845-952F-01BA2A10A438}" srcOrd="1" destOrd="0" presId="urn:microsoft.com/office/officeart/2008/layout/LinedList"/>
    <dgm:cxn modelId="{CDD1515F-ED1E-3449-8C2F-209BC87A95D0}" type="presParOf" srcId="{BDCFD9D1-9243-1342-9CCB-B70BC2BF7FAF}" destId="{292B19C6-161A-364D-9C52-25BFE9420B7E}" srcOrd="14" destOrd="0" presId="urn:microsoft.com/office/officeart/2008/layout/LinedList"/>
    <dgm:cxn modelId="{58668457-7D81-5C4B-86B3-FF5CDC7E8827}" type="presParOf" srcId="{BDCFD9D1-9243-1342-9CCB-B70BC2BF7FAF}" destId="{A1EC9FFB-8865-4F42-B740-EA7C73A9F56D}" srcOrd="15" destOrd="0" presId="urn:microsoft.com/office/officeart/2008/layout/LinedList"/>
    <dgm:cxn modelId="{04670FDE-28E8-074B-A344-92E09B695593}" type="presParOf" srcId="{A1EC9FFB-8865-4F42-B740-EA7C73A9F56D}" destId="{3329A97E-7F82-0041-91C7-50FA3292C038}" srcOrd="0" destOrd="0" presId="urn:microsoft.com/office/officeart/2008/layout/LinedList"/>
    <dgm:cxn modelId="{336BB9E2-AEC3-BB4B-9EC3-49C08A3D434D}" type="presParOf" srcId="{A1EC9FFB-8865-4F42-B740-EA7C73A9F56D}" destId="{C365740A-60F8-E74B-8327-C245C8F88CE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E18ACF9-2785-4343-99D5-657BF1F17162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5FEF585-80A3-48C6-B6AA-0497AF99C242}">
      <dgm:prSet/>
      <dgm:spPr/>
      <dgm:t>
        <a:bodyPr/>
        <a:lstStyle/>
        <a:p>
          <a:r>
            <a:rPr lang="en-GB" b="1"/>
            <a:t>Pursue Successes:</a:t>
          </a:r>
          <a:endParaRPr lang="en-US"/>
        </a:p>
      </dgm:t>
    </dgm:pt>
    <dgm:pt modelId="{ABD72E8F-E339-42D1-8B3A-235BB316628F}" type="parTrans" cxnId="{FD74266E-2EFA-40DA-8C5F-E1D283085B24}">
      <dgm:prSet/>
      <dgm:spPr/>
      <dgm:t>
        <a:bodyPr/>
        <a:lstStyle/>
        <a:p>
          <a:endParaRPr lang="en-US"/>
        </a:p>
      </dgm:t>
    </dgm:pt>
    <dgm:pt modelId="{5B425F7C-C636-4E62-8E9B-62EC0E2D85E6}" type="sibTrans" cxnId="{FD74266E-2EFA-40DA-8C5F-E1D283085B24}">
      <dgm:prSet/>
      <dgm:spPr/>
      <dgm:t>
        <a:bodyPr/>
        <a:lstStyle/>
        <a:p>
          <a:endParaRPr lang="en-US"/>
        </a:p>
      </dgm:t>
    </dgm:pt>
    <dgm:pt modelId="{BE225E72-CC3A-44B5-ACEB-A302E01BED5B}">
      <dgm:prSet/>
      <dgm:spPr/>
      <dgm:t>
        <a:bodyPr/>
        <a:lstStyle/>
        <a:p>
          <a:r>
            <a:rPr lang="en-GB" b="1"/>
            <a:t>County Lines Operations</a:t>
          </a:r>
          <a:endParaRPr lang="en-US"/>
        </a:p>
      </dgm:t>
    </dgm:pt>
    <dgm:pt modelId="{5316618C-39F7-44DE-AEAA-ADDCB5F6AF8D}" type="parTrans" cxnId="{E4A45EFD-1204-4E8E-A37C-8027E44F27D7}">
      <dgm:prSet/>
      <dgm:spPr/>
      <dgm:t>
        <a:bodyPr/>
        <a:lstStyle/>
        <a:p>
          <a:endParaRPr lang="en-US"/>
        </a:p>
      </dgm:t>
    </dgm:pt>
    <dgm:pt modelId="{B7E94226-24ED-403D-A5E1-BE3688BEE3B9}" type="sibTrans" cxnId="{E4A45EFD-1204-4E8E-A37C-8027E44F27D7}">
      <dgm:prSet/>
      <dgm:spPr/>
      <dgm:t>
        <a:bodyPr/>
        <a:lstStyle/>
        <a:p>
          <a:endParaRPr lang="en-US"/>
        </a:p>
      </dgm:t>
    </dgm:pt>
    <dgm:pt modelId="{2141652A-B041-47CD-B6B9-F16473298533}">
      <dgm:prSet/>
      <dgm:spPr/>
      <dgm:t>
        <a:bodyPr/>
        <a:lstStyle/>
        <a:p>
          <a:r>
            <a:rPr lang="en-GB" b="1"/>
            <a:t>EncroChat Operations</a:t>
          </a:r>
          <a:r>
            <a:rPr lang="en-GB"/>
            <a:t> (2020)</a:t>
          </a:r>
          <a:endParaRPr lang="en-US"/>
        </a:p>
      </dgm:t>
    </dgm:pt>
    <dgm:pt modelId="{6FCFC62C-3722-4D32-A88F-C142B7BE89EF}" type="parTrans" cxnId="{3E75B5DB-E814-469A-8150-1281B1A8D00A}">
      <dgm:prSet/>
      <dgm:spPr/>
      <dgm:t>
        <a:bodyPr/>
        <a:lstStyle/>
        <a:p>
          <a:endParaRPr lang="en-US"/>
        </a:p>
      </dgm:t>
    </dgm:pt>
    <dgm:pt modelId="{DEC8AEB4-C477-47C1-B6F2-EFD1670F091B}" type="sibTrans" cxnId="{3E75B5DB-E814-469A-8150-1281B1A8D00A}">
      <dgm:prSet/>
      <dgm:spPr/>
      <dgm:t>
        <a:bodyPr/>
        <a:lstStyle/>
        <a:p>
          <a:endParaRPr lang="en-US"/>
        </a:p>
      </dgm:t>
    </dgm:pt>
    <dgm:pt modelId="{634DCAF0-A08F-40F8-B59C-8F4A03644DBD}">
      <dgm:prSet/>
      <dgm:spPr/>
      <dgm:t>
        <a:bodyPr/>
        <a:lstStyle/>
        <a:p>
          <a:r>
            <a:rPr lang="en-GB"/>
            <a:t>Asset seizures and prosecutions</a:t>
          </a:r>
          <a:endParaRPr lang="en-US"/>
        </a:p>
      </dgm:t>
    </dgm:pt>
    <dgm:pt modelId="{74118D33-F50C-4823-956A-54BB6F0D546B}" type="parTrans" cxnId="{7F489D75-FE27-47AC-87AF-3749A7869D74}">
      <dgm:prSet/>
      <dgm:spPr/>
      <dgm:t>
        <a:bodyPr/>
        <a:lstStyle/>
        <a:p>
          <a:endParaRPr lang="en-US"/>
        </a:p>
      </dgm:t>
    </dgm:pt>
    <dgm:pt modelId="{952B5EB2-B3A5-4C22-9008-782EDF1211F1}" type="sibTrans" cxnId="{7F489D75-FE27-47AC-87AF-3749A7869D74}">
      <dgm:prSet/>
      <dgm:spPr/>
      <dgm:t>
        <a:bodyPr/>
        <a:lstStyle/>
        <a:p>
          <a:endParaRPr lang="en-US"/>
        </a:p>
      </dgm:t>
    </dgm:pt>
    <dgm:pt modelId="{C5764CEF-F1DC-4CB5-88DC-C811D79935E5}">
      <dgm:prSet/>
      <dgm:spPr/>
      <dgm:t>
        <a:bodyPr/>
        <a:lstStyle/>
        <a:p>
          <a:r>
            <a:rPr lang="en-GB" b="1"/>
            <a:t>Challenges:</a:t>
          </a:r>
          <a:endParaRPr lang="en-US"/>
        </a:p>
      </dgm:t>
    </dgm:pt>
    <dgm:pt modelId="{59591754-92D9-4ECE-AB89-AE25DD57A408}" type="parTrans" cxnId="{A554D6BA-9D7F-4954-9B75-34C3AD7E2BC9}">
      <dgm:prSet/>
      <dgm:spPr/>
      <dgm:t>
        <a:bodyPr/>
        <a:lstStyle/>
        <a:p>
          <a:endParaRPr lang="en-US"/>
        </a:p>
      </dgm:t>
    </dgm:pt>
    <dgm:pt modelId="{907325EC-14E8-49F1-8CC3-0B70CDF75D26}" type="sibTrans" cxnId="{A554D6BA-9D7F-4954-9B75-34C3AD7E2BC9}">
      <dgm:prSet/>
      <dgm:spPr/>
      <dgm:t>
        <a:bodyPr/>
        <a:lstStyle/>
        <a:p>
          <a:endParaRPr lang="en-US"/>
        </a:p>
      </dgm:t>
    </dgm:pt>
    <dgm:pt modelId="{0930131C-B3E4-43A1-9033-E8B201EEB758}">
      <dgm:prSet/>
      <dgm:spPr/>
      <dgm:t>
        <a:bodyPr/>
        <a:lstStyle/>
        <a:p>
          <a:r>
            <a:rPr lang="en-GB"/>
            <a:t>Resource shortages</a:t>
          </a:r>
          <a:endParaRPr lang="en-US"/>
        </a:p>
      </dgm:t>
    </dgm:pt>
    <dgm:pt modelId="{FCCE4D61-7FD6-4DD9-84EC-3FA5C391C934}" type="parTrans" cxnId="{9950155F-2084-4B18-8C74-EADBC8474B07}">
      <dgm:prSet/>
      <dgm:spPr/>
      <dgm:t>
        <a:bodyPr/>
        <a:lstStyle/>
        <a:p>
          <a:endParaRPr lang="en-US"/>
        </a:p>
      </dgm:t>
    </dgm:pt>
    <dgm:pt modelId="{D32C0E69-9B4E-4C9B-8900-BBCDC43CE1FF}" type="sibTrans" cxnId="{9950155F-2084-4B18-8C74-EADBC8474B07}">
      <dgm:prSet/>
      <dgm:spPr/>
      <dgm:t>
        <a:bodyPr/>
        <a:lstStyle/>
        <a:p>
          <a:endParaRPr lang="en-US"/>
        </a:p>
      </dgm:t>
    </dgm:pt>
    <dgm:pt modelId="{316E79F9-BC6C-4FCC-BEA1-C547C20DF213}">
      <dgm:prSet/>
      <dgm:spPr/>
      <dgm:t>
        <a:bodyPr/>
        <a:lstStyle/>
        <a:p>
          <a:r>
            <a:rPr lang="en-GB"/>
            <a:t>NPCC 2025</a:t>
          </a:r>
          <a:endParaRPr lang="en-US"/>
        </a:p>
      </dgm:t>
    </dgm:pt>
    <dgm:pt modelId="{F0A77EDC-1933-4596-876C-DD5D5039C236}" type="parTrans" cxnId="{FA05AA43-97B0-48B9-AE51-067B781DC5F0}">
      <dgm:prSet/>
      <dgm:spPr/>
      <dgm:t>
        <a:bodyPr/>
        <a:lstStyle/>
        <a:p>
          <a:endParaRPr lang="en-US"/>
        </a:p>
      </dgm:t>
    </dgm:pt>
    <dgm:pt modelId="{522E9DB9-9FF3-4F86-94FF-E7BF8E85DEA8}" type="sibTrans" cxnId="{FA05AA43-97B0-48B9-AE51-067B781DC5F0}">
      <dgm:prSet/>
      <dgm:spPr/>
      <dgm:t>
        <a:bodyPr/>
        <a:lstStyle/>
        <a:p>
          <a:endParaRPr lang="en-US"/>
        </a:p>
      </dgm:t>
    </dgm:pt>
    <dgm:pt modelId="{6C8898D9-961E-4269-8221-D87BF5886732}">
      <dgm:prSet/>
      <dgm:spPr/>
      <dgm:t>
        <a:bodyPr/>
        <a:lstStyle/>
        <a:p>
          <a:r>
            <a:rPr lang="en-GB"/>
            <a:t>NCA 2021</a:t>
          </a:r>
          <a:endParaRPr lang="en-US"/>
        </a:p>
      </dgm:t>
    </dgm:pt>
    <dgm:pt modelId="{B12B9922-4407-43D5-8036-64ECC77F2B3B}" type="parTrans" cxnId="{CCB86911-8069-4FE9-8A77-BD66FAA25A36}">
      <dgm:prSet/>
      <dgm:spPr/>
      <dgm:t>
        <a:bodyPr/>
        <a:lstStyle/>
        <a:p>
          <a:endParaRPr lang="en-US"/>
        </a:p>
      </dgm:t>
    </dgm:pt>
    <dgm:pt modelId="{B2BECFAA-2A94-43D8-AB55-0B381291A570}" type="sibTrans" cxnId="{CCB86911-8069-4FE9-8A77-BD66FAA25A36}">
      <dgm:prSet/>
      <dgm:spPr/>
      <dgm:t>
        <a:bodyPr/>
        <a:lstStyle/>
        <a:p>
          <a:endParaRPr lang="en-US"/>
        </a:p>
      </dgm:t>
    </dgm:pt>
    <dgm:pt modelId="{B1B5749B-1BE3-D44A-B9B9-EB5BAF379CB5}" type="pres">
      <dgm:prSet presAssocID="{0E18ACF9-2785-4343-99D5-657BF1F17162}" presName="diagram" presStyleCnt="0">
        <dgm:presLayoutVars>
          <dgm:dir/>
          <dgm:resizeHandles val="exact"/>
        </dgm:presLayoutVars>
      </dgm:prSet>
      <dgm:spPr/>
    </dgm:pt>
    <dgm:pt modelId="{AA7BEC09-689D-9D42-A4BE-C3A5817267E9}" type="pres">
      <dgm:prSet presAssocID="{A5FEF585-80A3-48C6-B6AA-0497AF99C242}" presName="node" presStyleLbl="node1" presStyleIdx="0" presStyleCnt="8">
        <dgm:presLayoutVars>
          <dgm:bulletEnabled val="1"/>
        </dgm:presLayoutVars>
      </dgm:prSet>
      <dgm:spPr/>
    </dgm:pt>
    <dgm:pt modelId="{7B17BCF2-D6ED-5047-B3C4-4E1C3138B075}" type="pres">
      <dgm:prSet presAssocID="{5B425F7C-C636-4E62-8E9B-62EC0E2D85E6}" presName="sibTrans" presStyleCnt="0"/>
      <dgm:spPr/>
    </dgm:pt>
    <dgm:pt modelId="{70B01760-FFA0-7541-A847-609C19558468}" type="pres">
      <dgm:prSet presAssocID="{BE225E72-CC3A-44B5-ACEB-A302E01BED5B}" presName="node" presStyleLbl="node1" presStyleIdx="1" presStyleCnt="8">
        <dgm:presLayoutVars>
          <dgm:bulletEnabled val="1"/>
        </dgm:presLayoutVars>
      </dgm:prSet>
      <dgm:spPr/>
    </dgm:pt>
    <dgm:pt modelId="{D0308662-09C6-9F48-B19F-93BC65785978}" type="pres">
      <dgm:prSet presAssocID="{B7E94226-24ED-403D-A5E1-BE3688BEE3B9}" presName="sibTrans" presStyleCnt="0"/>
      <dgm:spPr/>
    </dgm:pt>
    <dgm:pt modelId="{2430FAAB-C327-6E47-B9C2-338D7AA335BA}" type="pres">
      <dgm:prSet presAssocID="{2141652A-B041-47CD-B6B9-F16473298533}" presName="node" presStyleLbl="node1" presStyleIdx="2" presStyleCnt="8">
        <dgm:presLayoutVars>
          <dgm:bulletEnabled val="1"/>
        </dgm:presLayoutVars>
      </dgm:prSet>
      <dgm:spPr/>
    </dgm:pt>
    <dgm:pt modelId="{2D99C483-0162-DE40-9E8E-97A3C8CB4FCE}" type="pres">
      <dgm:prSet presAssocID="{DEC8AEB4-C477-47C1-B6F2-EFD1670F091B}" presName="sibTrans" presStyleCnt="0"/>
      <dgm:spPr/>
    </dgm:pt>
    <dgm:pt modelId="{175D0FF1-01BA-9947-B7F2-826BE0A2747B}" type="pres">
      <dgm:prSet presAssocID="{634DCAF0-A08F-40F8-B59C-8F4A03644DBD}" presName="node" presStyleLbl="node1" presStyleIdx="3" presStyleCnt="8">
        <dgm:presLayoutVars>
          <dgm:bulletEnabled val="1"/>
        </dgm:presLayoutVars>
      </dgm:prSet>
      <dgm:spPr/>
    </dgm:pt>
    <dgm:pt modelId="{BF691145-D772-E648-ABFB-D785C05C51DA}" type="pres">
      <dgm:prSet presAssocID="{952B5EB2-B3A5-4C22-9008-782EDF1211F1}" presName="sibTrans" presStyleCnt="0"/>
      <dgm:spPr/>
    </dgm:pt>
    <dgm:pt modelId="{7FC475D6-F70C-3A4C-BE72-09AF753F6924}" type="pres">
      <dgm:prSet presAssocID="{C5764CEF-F1DC-4CB5-88DC-C811D79935E5}" presName="node" presStyleLbl="node1" presStyleIdx="4" presStyleCnt="8">
        <dgm:presLayoutVars>
          <dgm:bulletEnabled val="1"/>
        </dgm:presLayoutVars>
      </dgm:prSet>
      <dgm:spPr/>
    </dgm:pt>
    <dgm:pt modelId="{E39FFC19-4DBD-494F-AD8C-E6C8EEC22516}" type="pres">
      <dgm:prSet presAssocID="{907325EC-14E8-49F1-8CC3-0B70CDF75D26}" presName="sibTrans" presStyleCnt="0"/>
      <dgm:spPr/>
    </dgm:pt>
    <dgm:pt modelId="{D0A15CB0-5D11-144A-9AE3-7389A120D2C6}" type="pres">
      <dgm:prSet presAssocID="{0930131C-B3E4-43A1-9033-E8B201EEB758}" presName="node" presStyleLbl="node1" presStyleIdx="5" presStyleCnt="8">
        <dgm:presLayoutVars>
          <dgm:bulletEnabled val="1"/>
        </dgm:presLayoutVars>
      </dgm:prSet>
      <dgm:spPr/>
    </dgm:pt>
    <dgm:pt modelId="{99E6EC53-3F37-A845-B1E3-59A9423D1E5B}" type="pres">
      <dgm:prSet presAssocID="{D32C0E69-9B4E-4C9B-8900-BBCDC43CE1FF}" presName="sibTrans" presStyleCnt="0"/>
      <dgm:spPr/>
    </dgm:pt>
    <dgm:pt modelId="{B7240C80-63F8-ED4C-AA90-5A47F1F12D75}" type="pres">
      <dgm:prSet presAssocID="{316E79F9-BC6C-4FCC-BEA1-C547C20DF213}" presName="node" presStyleLbl="node1" presStyleIdx="6" presStyleCnt="8">
        <dgm:presLayoutVars>
          <dgm:bulletEnabled val="1"/>
        </dgm:presLayoutVars>
      </dgm:prSet>
      <dgm:spPr/>
    </dgm:pt>
    <dgm:pt modelId="{52D66468-91ED-3947-BE92-CBA98F735B6D}" type="pres">
      <dgm:prSet presAssocID="{522E9DB9-9FF3-4F86-94FF-E7BF8E85DEA8}" presName="sibTrans" presStyleCnt="0"/>
      <dgm:spPr/>
    </dgm:pt>
    <dgm:pt modelId="{8CB9BB61-6F16-A943-AB97-5E26312D8F43}" type="pres">
      <dgm:prSet presAssocID="{6C8898D9-961E-4269-8221-D87BF5886732}" presName="node" presStyleLbl="node1" presStyleIdx="7" presStyleCnt="8">
        <dgm:presLayoutVars>
          <dgm:bulletEnabled val="1"/>
        </dgm:presLayoutVars>
      </dgm:prSet>
      <dgm:spPr/>
    </dgm:pt>
  </dgm:ptLst>
  <dgm:cxnLst>
    <dgm:cxn modelId="{832DF805-3095-CD4E-9C1E-7AAFCDB58D2C}" type="presOf" srcId="{316E79F9-BC6C-4FCC-BEA1-C547C20DF213}" destId="{B7240C80-63F8-ED4C-AA90-5A47F1F12D75}" srcOrd="0" destOrd="0" presId="urn:microsoft.com/office/officeart/2005/8/layout/default"/>
    <dgm:cxn modelId="{05AE2E0D-AA67-9C4E-BA5F-2D0A30F3A3DA}" type="presOf" srcId="{BE225E72-CC3A-44B5-ACEB-A302E01BED5B}" destId="{70B01760-FFA0-7541-A847-609C19558468}" srcOrd="0" destOrd="0" presId="urn:microsoft.com/office/officeart/2005/8/layout/default"/>
    <dgm:cxn modelId="{CCB86911-8069-4FE9-8A77-BD66FAA25A36}" srcId="{0E18ACF9-2785-4343-99D5-657BF1F17162}" destId="{6C8898D9-961E-4269-8221-D87BF5886732}" srcOrd="7" destOrd="0" parTransId="{B12B9922-4407-43D5-8036-64ECC77F2B3B}" sibTransId="{B2BECFAA-2A94-43D8-AB55-0B381291A570}"/>
    <dgm:cxn modelId="{75A5891B-C0A9-1A46-960D-F7B4BF8DFA24}" type="presOf" srcId="{0930131C-B3E4-43A1-9033-E8B201EEB758}" destId="{D0A15CB0-5D11-144A-9AE3-7389A120D2C6}" srcOrd="0" destOrd="0" presId="urn:microsoft.com/office/officeart/2005/8/layout/default"/>
    <dgm:cxn modelId="{471DE539-A2A3-504B-B5E8-2D1635C43E0C}" type="presOf" srcId="{2141652A-B041-47CD-B6B9-F16473298533}" destId="{2430FAAB-C327-6E47-B9C2-338D7AA335BA}" srcOrd="0" destOrd="0" presId="urn:microsoft.com/office/officeart/2005/8/layout/default"/>
    <dgm:cxn modelId="{FA05AA43-97B0-48B9-AE51-067B781DC5F0}" srcId="{0E18ACF9-2785-4343-99D5-657BF1F17162}" destId="{316E79F9-BC6C-4FCC-BEA1-C547C20DF213}" srcOrd="6" destOrd="0" parTransId="{F0A77EDC-1933-4596-876C-DD5D5039C236}" sibTransId="{522E9DB9-9FF3-4F86-94FF-E7BF8E85DEA8}"/>
    <dgm:cxn modelId="{7DE01158-1390-8C40-8BF4-EFCC5678CC89}" type="presOf" srcId="{A5FEF585-80A3-48C6-B6AA-0497AF99C242}" destId="{AA7BEC09-689D-9D42-A4BE-C3A5817267E9}" srcOrd="0" destOrd="0" presId="urn:microsoft.com/office/officeart/2005/8/layout/default"/>
    <dgm:cxn modelId="{9950155F-2084-4B18-8C74-EADBC8474B07}" srcId="{0E18ACF9-2785-4343-99D5-657BF1F17162}" destId="{0930131C-B3E4-43A1-9033-E8B201EEB758}" srcOrd="5" destOrd="0" parTransId="{FCCE4D61-7FD6-4DD9-84EC-3FA5C391C934}" sibTransId="{D32C0E69-9B4E-4C9B-8900-BBCDC43CE1FF}"/>
    <dgm:cxn modelId="{FD74266E-2EFA-40DA-8C5F-E1D283085B24}" srcId="{0E18ACF9-2785-4343-99D5-657BF1F17162}" destId="{A5FEF585-80A3-48C6-B6AA-0497AF99C242}" srcOrd="0" destOrd="0" parTransId="{ABD72E8F-E339-42D1-8B3A-235BB316628F}" sibTransId="{5B425F7C-C636-4E62-8E9B-62EC0E2D85E6}"/>
    <dgm:cxn modelId="{7F489D75-FE27-47AC-87AF-3749A7869D74}" srcId="{0E18ACF9-2785-4343-99D5-657BF1F17162}" destId="{634DCAF0-A08F-40F8-B59C-8F4A03644DBD}" srcOrd="3" destOrd="0" parTransId="{74118D33-F50C-4823-956A-54BB6F0D546B}" sibTransId="{952B5EB2-B3A5-4C22-9008-782EDF1211F1}"/>
    <dgm:cxn modelId="{C0D1D989-8517-9440-AB16-F51708048DD4}" type="presOf" srcId="{C5764CEF-F1DC-4CB5-88DC-C811D79935E5}" destId="{7FC475D6-F70C-3A4C-BE72-09AF753F6924}" srcOrd="0" destOrd="0" presId="urn:microsoft.com/office/officeart/2005/8/layout/default"/>
    <dgm:cxn modelId="{7B4AFE89-FE58-9F4A-AC22-769582943885}" type="presOf" srcId="{634DCAF0-A08F-40F8-B59C-8F4A03644DBD}" destId="{175D0FF1-01BA-9947-B7F2-826BE0A2747B}" srcOrd="0" destOrd="0" presId="urn:microsoft.com/office/officeart/2005/8/layout/default"/>
    <dgm:cxn modelId="{CDE4869B-8DD5-4049-B88E-AC6B2FCF14E7}" type="presOf" srcId="{0E18ACF9-2785-4343-99D5-657BF1F17162}" destId="{B1B5749B-1BE3-D44A-B9B9-EB5BAF379CB5}" srcOrd="0" destOrd="0" presId="urn:microsoft.com/office/officeart/2005/8/layout/default"/>
    <dgm:cxn modelId="{A554D6BA-9D7F-4954-9B75-34C3AD7E2BC9}" srcId="{0E18ACF9-2785-4343-99D5-657BF1F17162}" destId="{C5764CEF-F1DC-4CB5-88DC-C811D79935E5}" srcOrd="4" destOrd="0" parTransId="{59591754-92D9-4ECE-AB89-AE25DD57A408}" sibTransId="{907325EC-14E8-49F1-8CC3-0B70CDF75D26}"/>
    <dgm:cxn modelId="{3E75B5DB-E814-469A-8150-1281B1A8D00A}" srcId="{0E18ACF9-2785-4343-99D5-657BF1F17162}" destId="{2141652A-B041-47CD-B6B9-F16473298533}" srcOrd="2" destOrd="0" parTransId="{6FCFC62C-3722-4D32-A88F-C142B7BE89EF}" sibTransId="{DEC8AEB4-C477-47C1-B6F2-EFD1670F091B}"/>
    <dgm:cxn modelId="{2AD7ADE7-EB55-7C40-A85D-069FB70BB9C3}" type="presOf" srcId="{6C8898D9-961E-4269-8221-D87BF5886732}" destId="{8CB9BB61-6F16-A943-AB97-5E26312D8F43}" srcOrd="0" destOrd="0" presId="urn:microsoft.com/office/officeart/2005/8/layout/default"/>
    <dgm:cxn modelId="{E4A45EFD-1204-4E8E-A37C-8027E44F27D7}" srcId="{0E18ACF9-2785-4343-99D5-657BF1F17162}" destId="{BE225E72-CC3A-44B5-ACEB-A302E01BED5B}" srcOrd="1" destOrd="0" parTransId="{5316618C-39F7-44DE-AEAA-ADDCB5F6AF8D}" sibTransId="{B7E94226-24ED-403D-A5E1-BE3688BEE3B9}"/>
    <dgm:cxn modelId="{0BD874E4-9681-EB43-8E38-10B4F01C3B2A}" type="presParOf" srcId="{B1B5749B-1BE3-D44A-B9B9-EB5BAF379CB5}" destId="{AA7BEC09-689D-9D42-A4BE-C3A5817267E9}" srcOrd="0" destOrd="0" presId="urn:microsoft.com/office/officeart/2005/8/layout/default"/>
    <dgm:cxn modelId="{07C448EF-74ED-5C4B-8428-06CEFC9A638A}" type="presParOf" srcId="{B1B5749B-1BE3-D44A-B9B9-EB5BAF379CB5}" destId="{7B17BCF2-D6ED-5047-B3C4-4E1C3138B075}" srcOrd="1" destOrd="0" presId="urn:microsoft.com/office/officeart/2005/8/layout/default"/>
    <dgm:cxn modelId="{474221D5-2826-C644-84C7-7066DB06A414}" type="presParOf" srcId="{B1B5749B-1BE3-D44A-B9B9-EB5BAF379CB5}" destId="{70B01760-FFA0-7541-A847-609C19558468}" srcOrd="2" destOrd="0" presId="urn:microsoft.com/office/officeart/2005/8/layout/default"/>
    <dgm:cxn modelId="{DCB83BC7-6398-E148-B455-5F064487DA26}" type="presParOf" srcId="{B1B5749B-1BE3-D44A-B9B9-EB5BAF379CB5}" destId="{D0308662-09C6-9F48-B19F-93BC65785978}" srcOrd="3" destOrd="0" presId="urn:microsoft.com/office/officeart/2005/8/layout/default"/>
    <dgm:cxn modelId="{B3A5E4F3-0DC4-E042-B6AD-6186331A4B41}" type="presParOf" srcId="{B1B5749B-1BE3-D44A-B9B9-EB5BAF379CB5}" destId="{2430FAAB-C327-6E47-B9C2-338D7AA335BA}" srcOrd="4" destOrd="0" presId="urn:microsoft.com/office/officeart/2005/8/layout/default"/>
    <dgm:cxn modelId="{31986FB9-B84B-D345-B84B-A9A69B8B1543}" type="presParOf" srcId="{B1B5749B-1BE3-D44A-B9B9-EB5BAF379CB5}" destId="{2D99C483-0162-DE40-9E8E-97A3C8CB4FCE}" srcOrd="5" destOrd="0" presId="urn:microsoft.com/office/officeart/2005/8/layout/default"/>
    <dgm:cxn modelId="{E06C64FB-8673-0342-A235-E928AED2DB9F}" type="presParOf" srcId="{B1B5749B-1BE3-D44A-B9B9-EB5BAF379CB5}" destId="{175D0FF1-01BA-9947-B7F2-826BE0A2747B}" srcOrd="6" destOrd="0" presId="urn:microsoft.com/office/officeart/2005/8/layout/default"/>
    <dgm:cxn modelId="{0B0F0F95-B207-B44D-9D3D-30136CC7D56F}" type="presParOf" srcId="{B1B5749B-1BE3-D44A-B9B9-EB5BAF379CB5}" destId="{BF691145-D772-E648-ABFB-D785C05C51DA}" srcOrd="7" destOrd="0" presId="urn:microsoft.com/office/officeart/2005/8/layout/default"/>
    <dgm:cxn modelId="{2812CB79-B948-0B43-8FC9-F987A30054E5}" type="presParOf" srcId="{B1B5749B-1BE3-D44A-B9B9-EB5BAF379CB5}" destId="{7FC475D6-F70C-3A4C-BE72-09AF753F6924}" srcOrd="8" destOrd="0" presId="urn:microsoft.com/office/officeart/2005/8/layout/default"/>
    <dgm:cxn modelId="{23742516-DFE9-644E-8346-74CFA6BB3651}" type="presParOf" srcId="{B1B5749B-1BE3-D44A-B9B9-EB5BAF379CB5}" destId="{E39FFC19-4DBD-494F-AD8C-E6C8EEC22516}" srcOrd="9" destOrd="0" presId="urn:microsoft.com/office/officeart/2005/8/layout/default"/>
    <dgm:cxn modelId="{A28F22DA-9521-834E-8B3B-5AB7BBB588D9}" type="presParOf" srcId="{B1B5749B-1BE3-D44A-B9B9-EB5BAF379CB5}" destId="{D0A15CB0-5D11-144A-9AE3-7389A120D2C6}" srcOrd="10" destOrd="0" presId="urn:microsoft.com/office/officeart/2005/8/layout/default"/>
    <dgm:cxn modelId="{D8183E7C-9CD4-DA44-8B5A-97925DB199FE}" type="presParOf" srcId="{B1B5749B-1BE3-D44A-B9B9-EB5BAF379CB5}" destId="{99E6EC53-3F37-A845-B1E3-59A9423D1E5B}" srcOrd="11" destOrd="0" presId="urn:microsoft.com/office/officeart/2005/8/layout/default"/>
    <dgm:cxn modelId="{C3BD13D4-7AE0-F24C-A09D-E59D597267AF}" type="presParOf" srcId="{B1B5749B-1BE3-D44A-B9B9-EB5BAF379CB5}" destId="{B7240C80-63F8-ED4C-AA90-5A47F1F12D75}" srcOrd="12" destOrd="0" presId="urn:microsoft.com/office/officeart/2005/8/layout/default"/>
    <dgm:cxn modelId="{52F1FD5E-461B-D443-BA10-D38928B47671}" type="presParOf" srcId="{B1B5749B-1BE3-D44A-B9B9-EB5BAF379CB5}" destId="{52D66468-91ED-3947-BE92-CBA98F735B6D}" srcOrd="13" destOrd="0" presId="urn:microsoft.com/office/officeart/2005/8/layout/default"/>
    <dgm:cxn modelId="{E26A4608-6331-1849-ADBC-1ED812EF7B1E}" type="presParOf" srcId="{B1B5749B-1BE3-D44A-B9B9-EB5BAF379CB5}" destId="{8CB9BB61-6F16-A943-AB97-5E26312D8F43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FFFBC86-7676-4B72-9538-9637CB217AD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3DDB0BD-F53B-4B6A-8ACC-01690AE68E02}">
      <dgm:prSet/>
      <dgm:spPr/>
      <dgm:t>
        <a:bodyPr/>
        <a:lstStyle/>
        <a:p>
          <a:r>
            <a:rPr lang="en-GB" b="0" i="0"/>
            <a:t>SOC is often hidden: </a:t>
          </a:r>
          <a:endParaRPr lang="en-US"/>
        </a:p>
      </dgm:t>
    </dgm:pt>
    <dgm:pt modelId="{9E368253-01D2-4380-8DF4-C3CC07889ECF}" type="parTrans" cxnId="{DC807EB0-8F7B-478F-AC7E-8E2836192819}">
      <dgm:prSet/>
      <dgm:spPr/>
      <dgm:t>
        <a:bodyPr/>
        <a:lstStyle/>
        <a:p>
          <a:endParaRPr lang="en-US"/>
        </a:p>
      </dgm:t>
    </dgm:pt>
    <dgm:pt modelId="{AEA1A45B-AD80-4FCA-9291-E3BB2AC34737}" type="sibTrans" cxnId="{DC807EB0-8F7B-478F-AC7E-8E2836192819}">
      <dgm:prSet/>
      <dgm:spPr/>
      <dgm:t>
        <a:bodyPr/>
        <a:lstStyle/>
        <a:p>
          <a:endParaRPr lang="en-US"/>
        </a:p>
      </dgm:t>
    </dgm:pt>
    <dgm:pt modelId="{5398C0A0-3EF0-4A8F-96FB-9947428DB714}">
      <dgm:prSet/>
      <dgm:spPr/>
      <dgm:t>
        <a:bodyPr/>
        <a:lstStyle/>
        <a:p>
          <a:r>
            <a:rPr lang="en-GB"/>
            <a:t>V</a:t>
          </a:r>
          <a:r>
            <a:rPr lang="en-GB" b="0" i="0"/>
            <a:t>ictims under-reporting (fear, coercion),</a:t>
          </a:r>
          <a:endParaRPr lang="en-US"/>
        </a:p>
      </dgm:t>
    </dgm:pt>
    <dgm:pt modelId="{7E92286B-3035-4444-8484-08E6673B4AD8}" type="parTrans" cxnId="{0185ADED-B38F-4179-9E13-CF67437072A7}">
      <dgm:prSet/>
      <dgm:spPr/>
      <dgm:t>
        <a:bodyPr/>
        <a:lstStyle/>
        <a:p>
          <a:endParaRPr lang="en-US"/>
        </a:p>
      </dgm:t>
    </dgm:pt>
    <dgm:pt modelId="{BAA95F81-8623-4BA2-AFED-82299C315C65}" type="sibTrans" cxnId="{0185ADED-B38F-4179-9E13-CF67437072A7}">
      <dgm:prSet/>
      <dgm:spPr/>
      <dgm:t>
        <a:bodyPr/>
        <a:lstStyle/>
        <a:p>
          <a:endParaRPr lang="en-US"/>
        </a:p>
      </dgm:t>
    </dgm:pt>
    <dgm:pt modelId="{EA36D035-187A-4EFA-A565-B63F0B6FD255}">
      <dgm:prSet/>
      <dgm:spPr/>
      <dgm:t>
        <a:bodyPr/>
        <a:lstStyle/>
        <a:p>
          <a:r>
            <a:rPr lang="en-GB"/>
            <a:t>E</a:t>
          </a:r>
          <a:r>
            <a:rPr lang="en-GB" b="0" i="0"/>
            <a:t>xploitation of legal or semi-legal businesses</a:t>
          </a:r>
          <a:endParaRPr lang="en-US"/>
        </a:p>
      </dgm:t>
    </dgm:pt>
    <dgm:pt modelId="{E15AB020-B417-485E-A12F-930C24875148}" type="parTrans" cxnId="{E29EA678-6111-4E9C-B9F1-3507CA788E1A}">
      <dgm:prSet/>
      <dgm:spPr/>
      <dgm:t>
        <a:bodyPr/>
        <a:lstStyle/>
        <a:p>
          <a:endParaRPr lang="en-US"/>
        </a:p>
      </dgm:t>
    </dgm:pt>
    <dgm:pt modelId="{BA7C4E64-46BE-411F-8059-0AEB15AF18D4}" type="sibTrans" cxnId="{E29EA678-6111-4E9C-B9F1-3507CA788E1A}">
      <dgm:prSet/>
      <dgm:spPr/>
      <dgm:t>
        <a:bodyPr/>
        <a:lstStyle/>
        <a:p>
          <a:endParaRPr lang="en-US"/>
        </a:p>
      </dgm:t>
    </dgm:pt>
    <dgm:pt modelId="{CEE96777-DC65-4806-B9E4-3BBF4EC82723}">
      <dgm:prSet/>
      <dgm:spPr/>
      <dgm:t>
        <a:bodyPr/>
        <a:lstStyle/>
        <a:p>
          <a:r>
            <a:rPr lang="en-GB"/>
            <a:t>U</a:t>
          </a:r>
          <a:r>
            <a:rPr lang="en-GB" b="0" i="0"/>
            <a:t>se of encrypted / dark-web, global networks</a:t>
          </a:r>
          <a:endParaRPr lang="en-US"/>
        </a:p>
      </dgm:t>
    </dgm:pt>
    <dgm:pt modelId="{71227B96-0C6D-4B91-9CBF-60E62DB4C55B}" type="parTrans" cxnId="{DDE400CE-5C82-4526-BEF6-DC989A4036C8}">
      <dgm:prSet/>
      <dgm:spPr/>
      <dgm:t>
        <a:bodyPr/>
        <a:lstStyle/>
        <a:p>
          <a:endParaRPr lang="en-US"/>
        </a:p>
      </dgm:t>
    </dgm:pt>
    <dgm:pt modelId="{2D58D080-BFFE-402F-969F-C4E3D9C2DFCA}" type="sibTrans" cxnId="{DDE400CE-5C82-4526-BEF6-DC989A4036C8}">
      <dgm:prSet/>
      <dgm:spPr/>
      <dgm:t>
        <a:bodyPr/>
        <a:lstStyle/>
        <a:p>
          <a:endParaRPr lang="en-US"/>
        </a:p>
      </dgm:t>
    </dgm:pt>
    <dgm:pt modelId="{0B6A6BE0-B841-454D-8DD3-772805EF50CE}">
      <dgm:prSet/>
      <dgm:spPr/>
      <dgm:t>
        <a:bodyPr/>
        <a:lstStyle/>
        <a:p>
          <a:r>
            <a:rPr lang="en-GB" b="0" i="0"/>
            <a:t>Implication: law enforcement must be equally adaptive</a:t>
          </a:r>
          <a:endParaRPr lang="en-US"/>
        </a:p>
      </dgm:t>
    </dgm:pt>
    <dgm:pt modelId="{7BFC3CD5-186E-454B-AE1E-B80A4CB57D04}" type="parTrans" cxnId="{AA675B6B-6B52-4837-9076-60E11A6605D2}">
      <dgm:prSet/>
      <dgm:spPr/>
      <dgm:t>
        <a:bodyPr/>
        <a:lstStyle/>
        <a:p>
          <a:endParaRPr lang="en-US"/>
        </a:p>
      </dgm:t>
    </dgm:pt>
    <dgm:pt modelId="{EF5A29FD-27FD-4B8E-8018-C6A462B99EEB}" type="sibTrans" cxnId="{AA675B6B-6B52-4837-9076-60E11A6605D2}">
      <dgm:prSet/>
      <dgm:spPr/>
      <dgm:t>
        <a:bodyPr/>
        <a:lstStyle/>
        <a:p>
          <a:endParaRPr lang="en-US"/>
        </a:p>
      </dgm:t>
    </dgm:pt>
    <dgm:pt modelId="{66463F63-FFAB-47D9-8953-9F4B484C8CBF}">
      <dgm:prSet/>
      <dgm:spPr/>
      <dgm:t>
        <a:bodyPr/>
        <a:lstStyle/>
        <a:p>
          <a:r>
            <a:rPr lang="en-GB"/>
            <a:t>HM Government 2018</a:t>
          </a:r>
          <a:endParaRPr lang="en-US"/>
        </a:p>
      </dgm:t>
    </dgm:pt>
    <dgm:pt modelId="{5C589842-89AE-4ADE-BC9C-A0B92C0181B9}" type="parTrans" cxnId="{1AD6E88A-D904-4172-9042-6FC8566004A1}">
      <dgm:prSet/>
      <dgm:spPr/>
      <dgm:t>
        <a:bodyPr/>
        <a:lstStyle/>
        <a:p>
          <a:endParaRPr lang="en-US"/>
        </a:p>
      </dgm:t>
    </dgm:pt>
    <dgm:pt modelId="{79F9008F-57E5-478B-ACFF-58EC118132C9}" type="sibTrans" cxnId="{1AD6E88A-D904-4172-9042-6FC8566004A1}">
      <dgm:prSet/>
      <dgm:spPr/>
      <dgm:t>
        <a:bodyPr/>
        <a:lstStyle/>
        <a:p>
          <a:endParaRPr lang="en-US"/>
        </a:p>
      </dgm:t>
    </dgm:pt>
    <dgm:pt modelId="{27DD0790-B8E7-4548-83DB-3680842937C5}">
      <dgm:prSet/>
      <dgm:spPr/>
      <dgm:t>
        <a:bodyPr/>
        <a:lstStyle/>
        <a:p>
          <a:r>
            <a:rPr lang="en-GB"/>
            <a:t>NCA 2021</a:t>
          </a:r>
          <a:endParaRPr lang="en-US"/>
        </a:p>
      </dgm:t>
    </dgm:pt>
    <dgm:pt modelId="{10154FBA-8C08-4CD7-B4C8-60C1B2E3EF0C}" type="parTrans" cxnId="{CFFB8D4C-C0FF-4F18-BED2-57F5993F3B3A}">
      <dgm:prSet/>
      <dgm:spPr/>
      <dgm:t>
        <a:bodyPr/>
        <a:lstStyle/>
        <a:p>
          <a:endParaRPr lang="en-US"/>
        </a:p>
      </dgm:t>
    </dgm:pt>
    <dgm:pt modelId="{B4F649FC-9023-47C6-83DC-244F05892FE9}" type="sibTrans" cxnId="{CFFB8D4C-C0FF-4F18-BED2-57F5993F3B3A}">
      <dgm:prSet/>
      <dgm:spPr/>
      <dgm:t>
        <a:bodyPr/>
        <a:lstStyle/>
        <a:p>
          <a:endParaRPr lang="en-US"/>
        </a:p>
      </dgm:t>
    </dgm:pt>
    <dgm:pt modelId="{B963FE52-6CCB-6E42-B180-07138FC4EAEC}" type="pres">
      <dgm:prSet presAssocID="{8FFFBC86-7676-4B72-9538-9637CB217AD0}" presName="linear" presStyleCnt="0">
        <dgm:presLayoutVars>
          <dgm:animLvl val="lvl"/>
          <dgm:resizeHandles val="exact"/>
        </dgm:presLayoutVars>
      </dgm:prSet>
      <dgm:spPr/>
    </dgm:pt>
    <dgm:pt modelId="{1AD5609B-834F-504F-92BF-B23CA2F50175}" type="pres">
      <dgm:prSet presAssocID="{E3DDB0BD-F53B-4B6A-8ACC-01690AE68E02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ED9AFABC-9900-9748-A6AC-87CE173FB3C8}" type="pres">
      <dgm:prSet presAssocID="{AEA1A45B-AD80-4FCA-9291-E3BB2AC34737}" presName="spacer" presStyleCnt="0"/>
      <dgm:spPr/>
    </dgm:pt>
    <dgm:pt modelId="{3A25E86F-FA03-3D40-9507-0ADA14027D24}" type="pres">
      <dgm:prSet presAssocID="{5398C0A0-3EF0-4A8F-96FB-9947428DB714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7B407116-6A8F-F446-9EE3-F0CB3568D02B}" type="pres">
      <dgm:prSet presAssocID="{BAA95F81-8623-4BA2-AFED-82299C315C65}" presName="spacer" presStyleCnt="0"/>
      <dgm:spPr/>
    </dgm:pt>
    <dgm:pt modelId="{67AC7D4E-E975-B147-871D-EB54C3E365EC}" type="pres">
      <dgm:prSet presAssocID="{EA36D035-187A-4EFA-A565-B63F0B6FD255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1B1BAA7E-F2B4-FC44-BFEA-707E56357C7B}" type="pres">
      <dgm:prSet presAssocID="{BA7C4E64-46BE-411F-8059-0AEB15AF18D4}" presName="spacer" presStyleCnt="0"/>
      <dgm:spPr/>
    </dgm:pt>
    <dgm:pt modelId="{70CFE649-1DE0-2D4D-BA36-2DD0EC54DFE4}" type="pres">
      <dgm:prSet presAssocID="{CEE96777-DC65-4806-B9E4-3BBF4EC82723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7D9B89F7-9B29-194D-89A2-F9A0733C0A03}" type="pres">
      <dgm:prSet presAssocID="{2D58D080-BFFE-402F-969F-C4E3D9C2DFCA}" presName="spacer" presStyleCnt="0"/>
      <dgm:spPr/>
    </dgm:pt>
    <dgm:pt modelId="{3AD45E3C-5EDE-B64E-B80A-5EC525D31BD5}" type="pres">
      <dgm:prSet presAssocID="{0B6A6BE0-B841-454D-8DD3-772805EF50CE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083A0A1B-0809-E247-82EF-70EF5E1508A0}" type="pres">
      <dgm:prSet presAssocID="{EF5A29FD-27FD-4B8E-8018-C6A462B99EEB}" presName="spacer" presStyleCnt="0"/>
      <dgm:spPr/>
    </dgm:pt>
    <dgm:pt modelId="{BC29E0D2-4292-A54E-BE5C-C07897CC918D}" type="pres">
      <dgm:prSet presAssocID="{66463F63-FFAB-47D9-8953-9F4B484C8CBF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134EB0DD-29AF-1641-A24D-9EF6A9BE15BA}" type="pres">
      <dgm:prSet presAssocID="{79F9008F-57E5-478B-ACFF-58EC118132C9}" presName="spacer" presStyleCnt="0"/>
      <dgm:spPr/>
    </dgm:pt>
    <dgm:pt modelId="{5CCD987B-8D1E-3143-8946-BF50501A5FC9}" type="pres">
      <dgm:prSet presAssocID="{27DD0790-B8E7-4548-83DB-3680842937C5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E522B210-DBF3-F64F-A44A-CC71934A5A20}" type="presOf" srcId="{5398C0A0-3EF0-4A8F-96FB-9947428DB714}" destId="{3A25E86F-FA03-3D40-9507-0ADA14027D24}" srcOrd="0" destOrd="0" presId="urn:microsoft.com/office/officeart/2005/8/layout/vList2"/>
    <dgm:cxn modelId="{E8AA5B2D-1FD3-4242-A5F8-6102CA01EA11}" type="presOf" srcId="{EA36D035-187A-4EFA-A565-B63F0B6FD255}" destId="{67AC7D4E-E975-B147-871D-EB54C3E365EC}" srcOrd="0" destOrd="0" presId="urn:microsoft.com/office/officeart/2005/8/layout/vList2"/>
    <dgm:cxn modelId="{21636647-1CA4-074C-8CD0-95928A96346B}" type="presOf" srcId="{E3DDB0BD-F53B-4B6A-8ACC-01690AE68E02}" destId="{1AD5609B-834F-504F-92BF-B23CA2F50175}" srcOrd="0" destOrd="0" presId="urn:microsoft.com/office/officeart/2005/8/layout/vList2"/>
    <dgm:cxn modelId="{8276A447-B95B-9C49-9D23-9381A2A7E06D}" type="presOf" srcId="{27DD0790-B8E7-4548-83DB-3680842937C5}" destId="{5CCD987B-8D1E-3143-8946-BF50501A5FC9}" srcOrd="0" destOrd="0" presId="urn:microsoft.com/office/officeart/2005/8/layout/vList2"/>
    <dgm:cxn modelId="{CFFB8D4C-C0FF-4F18-BED2-57F5993F3B3A}" srcId="{8FFFBC86-7676-4B72-9538-9637CB217AD0}" destId="{27DD0790-B8E7-4548-83DB-3680842937C5}" srcOrd="6" destOrd="0" parTransId="{10154FBA-8C08-4CD7-B4C8-60C1B2E3EF0C}" sibTransId="{B4F649FC-9023-47C6-83DC-244F05892FE9}"/>
    <dgm:cxn modelId="{AA675B6B-6B52-4837-9076-60E11A6605D2}" srcId="{8FFFBC86-7676-4B72-9538-9637CB217AD0}" destId="{0B6A6BE0-B841-454D-8DD3-772805EF50CE}" srcOrd="4" destOrd="0" parTransId="{7BFC3CD5-186E-454B-AE1E-B80A4CB57D04}" sibTransId="{EF5A29FD-27FD-4B8E-8018-C6A462B99EEB}"/>
    <dgm:cxn modelId="{E29EA678-6111-4E9C-B9F1-3507CA788E1A}" srcId="{8FFFBC86-7676-4B72-9538-9637CB217AD0}" destId="{EA36D035-187A-4EFA-A565-B63F0B6FD255}" srcOrd="2" destOrd="0" parTransId="{E15AB020-B417-485E-A12F-930C24875148}" sibTransId="{BA7C4E64-46BE-411F-8059-0AEB15AF18D4}"/>
    <dgm:cxn modelId="{ED4DB082-C320-4F48-AADB-B947E3AE9B5E}" type="presOf" srcId="{0B6A6BE0-B841-454D-8DD3-772805EF50CE}" destId="{3AD45E3C-5EDE-B64E-B80A-5EC525D31BD5}" srcOrd="0" destOrd="0" presId="urn:microsoft.com/office/officeart/2005/8/layout/vList2"/>
    <dgm:cxn modelId="{DFECC483-1515-E64E-B1B3-346C432E4A59}" type="presOf" srcId="{CEE96777-DC65-4806-B9E4-3BBF4EC82723}" destId="{70CFE649-1DE0-2D4D-BA36-2DD0EC54DFE4}" srcOrd="0" destOrd="0" presId="urn:microsoft.com/office/officeart/2005/8/layout/vList2"/>
    <dgm:cxn modelId="{1AD6E88A-D904-4172-9042-6FC8566004A1}" srcId="{8FFFBC86-7676-4B72-9538-9637CB217AD0}" destId="{66463F63-FFAB-47D9-8953-9F4B484C8CBF}" srcOrd="5" destOrd="0" parTransId="{5C589842-89AE-4ADE-BC9C-A0B92C0181B9}" sibTransId="{79F9008F-57E5-478B-ACFF-58EC118132C9}"/>
    <dgm:cxn modelId="{69C27392-7B25-6E40-95F0-52B18B21B9D9}" type="presOf" srcId="{8FFFBC86-7676-4B72-9538-9637CB217AD0}" destId="{B963FE52-6CCB-6E42-B180-07138FC4EAEC}" srcOrd="0" destOrd="0" presId="urn:microsoft.com/office/officeart/2005/8/layout/vList2"/>
    <dgm:cxn modelId="{DC807EB0-8F7B-478F-AC7E-8E2836192819}" srcId="{8FFFBC86-7676-4B72-9538-9637CB217AD0}" destId="{E3DDB0BD-F53B-4B6A-8ACC-01690AE68E02}" srcOrd="0" destOrd="0" parTransId="{9E368253-01D2-4380-8DF4-C3CC07889ECF}" sibTransId="{AEA1A45B-AD80-4FCA-9291-E3BB2AC34737}"/>
    <dgm:cxn modelId="{24F53EBD-A8CB-184D-828B-1F6F95CB7640}" type="presOf" srcId="{66463F63-FFAB-47D9-8953-9F4B484C8CBF}" destId="{BC29E0D2-4292-A54E-BE5C-C07897CC918D}" srcOrd="0" destOrd="0" presId="urn:microsoft.com/office/officeart/2005/8/layout/vList2"/>
    <dgm:cxn modelId="{DDE400CE-5C82-4526-BEF6-DC989A4036C8}" srcId="{8FFFBC86-7676-4B72-9538-9637CB217AD0}" destId="{CEE96777-DC65-4806-B9E4-3BBF4EC82723}" srcOrd="3" destOrd="0" parTransId="{71227B96-0C6D-4B91-9CBF-60E62DB4C55B}" sibTransId="{2D58D080-BFFE-402F-969F-C4E3D9C2DFCA}"/>
    <dgm:cxn modelId="{0185ADED-B38F-4179-9E13-CF67437072A7}" srcId="{8FFFBC86-7676-4B72-9538-9637CB217AD0}" destId="{5398C0A0-3EF0-4A8F-96FB-9947428DB714}" srcOrd="1" destOrd="0" parTransId="{7E92286B-3035-4444-8484-08E6673B4AD8}" sibTransId="{BAA95F81-8623-4BA2-AFED-82299C315C65}"/>
    <dgm:cxn modelId="{F95A44AB-A5A2-0F47-9D98-0BA0CDBAD1A8}" type="presParOf" srcId="{B963FE52-6CCB-6E42-B180-07138FC4EAEC}" destId="{1AD5609B-834F-504F-92BF-B23CA2F50175}" srcOrd="0" destOrd="0" presId="urn:microsoft.com/office/officeart/2005/8/layout/vList2"/>
    <dgm:cxn modelId="{38D5358F-EA02-DB48-8E74-1333B94B63B7}" type="presParOf" srcId="{B963FE52-6CCB-6E42-B180-07138FC4EAEC}" destId="{ED9AFABC-9900-9748-A6AC-87CE173FB3C8}" srcOrd="1" destOrd="0" presId="urn:microsoft.com/office/officeart/2005/8/layout/vList2"/>
    <dgm:cxn modelId="{5F3EB53F-E8EC-AB49-A257-A9F6E58646F6}" type="presParOf" srcId="{B963FE52-6CCB-6E42-B180-07138FC4EAEC}" destId="{3A25E86F-FA03-3D40-9507-0ADA14027D24}" srcOrd="2" destOrd="0" presId="urn:microsoft.com/office/officeart/2005/8/layout/vList2"/>
    <dgm:cxn modelId="{3392E6DE-524A-B145-92D6-6E85ACBDEFEC}" type="presParOf" srcId="{B963FE52-6CCB-6E42-B180-07138FC4EAEC}" destId="{7B407116-6A8F-F446-9EE3-F0CB3568D02B}" srcOrd="3" destOrd="0" presId="urn:microsoft.com/office/officeart/2005/8/layout/vList2"/>
    <dgm:cxn modelId="{A60FC2DA-3FD0-F443-976B-C00690B5C683}" type="presParOf" srcId="{B963FE52-6CCB-6E42-B180-07138FC4EAEC}" destId="{67AC7D4E-E975-B147-871D-EB54C3E365EC}" srcOrd="4" destOrd="0" presId="urn:microsoft.com/office/officeart/2005/8/layout/vList2"/>
    <dgm:cxn modelId="{6A5516C9-CDD6-F547-8F2E-D2901F19E116}" type="presParOf" srcId="{B963FE52-6CCB-6E42-B180-07138FC4EAEC}" destId="{1B1BAA7E-F2B4-FC44-BFEA-707E56357C7B}" srcOrd="5" destOrd="0" presId="urn:microsoft.com/office/officeart/2005/8/layout/vList2"/>
    <dgm:cxn modelId="{D8964DBB-73D2-F44C-A27A-D91EC0FEFB4E}" type="presParOf" srcId="{B963FE52-6CCB-6E42-B180-07138FC4EAEC}" destId="{70CFE649-1DE0-2D4D-BA36-2DD0EC54DFE4}" srcOrd="6" destOrd="0" presId="urn:microsoft.com/office/officeart/2005/8/layout/vList2"/>
    <dgm:cxn modelId="{B1062B28-3669-5A4F-8D1F-FECA9A8BED81}" type="presParOf" srcId="{B963FE52-6CCB-6E42-B180-07138FC4EAEC}" destId="{7D9B89F7-9B29-194D-89A2-F9A0733C0A03}" srcOrd="7" destOrd="0" presId="urn:microsoft.com/office/officeart/2005/8/layout/vList2"/>
    <dgm:cxn modelId="{DACA2362-5E42-9C4A-AA0B-805FBF44118C}" type="presParOf" srcId="{B963FE52-6CCB-6E42-B180-07138FC4EAEC}" destId="{3AD45E3C-5EDE-B64E-B80A-5EC525D31BD5}" srcOrd="8" destOrd="0" presId="urn:microsoft.com/office/officeart/2005/8/layout/vList2"/>
    <dgm:cxn modelId="{3C9F61DF-B871-D741-83BF-01E4E0A179E0}" type="presParOf" srcId="{B963FE52-6CCB-6E42-B180-07138FC4EAEC}" destId="{083A0A1B-0809-E247-82EF-70EF5E1508A0}" srcOrd="9" destOrd="0" presId="urn:microsoft.com/office/officeart/2005/8/layout/vList2"/>
    <dgm:cxn modelId="{941AE239-25F7-0B4D-BE15-A9DCCC27F98C}" type="presParOf" srcId="{B963FE52-6CCB-6E42-B180-07138FC4EAEC}" destId="{BC29E0D2-4292-A54E-BE5C-C07897CC918D}" srcOrd="10" destOrd="0" presId="urn:microsoft.com/office/officeart/2005/8/layout/vList2"/>
    <dgm:cxn modelId="{885E37BA-1083-064A-A1C8-4FF0444827C8}" type="presParOf" srcId="{B963FE52-6CCB-6E42-B180-07138FC4EAEC}" destId="{134EB0DD-29AF-1641-A24D-9EF6A9BE15BA}" srcOrd="11" destOrd="0" presId="urn:microsoft.com/office/officeart/2005/8/layout/vList2"/>
    <dgm:cxn modelId="{98486D3A-D8CE-1742-8CEC-941984CF880B}" type="presParOf" srcId="{B963FE52-6CCB-6E42-B180-07138FC4EAEC}" destId="{5CCD987B-8D1E-3143-8946-BF50501A5FC9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FFC039F-09B3-4D14-BE85-05540DE72E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99BD631-8E67-4594-A41F-128469D08887}">
      <dgm:prSet/>
      <dgm:spPr/>
      <dgm:t>
        <a:bodyPr/>
        <a:lstStyle/>
        <a:p>
          <a:r>
            <a:rPr lang="en-GB"/>
            <a:t>UK has a robust and comprehensive SOC framework (4-P strategy + institutional architecture)</a:t>
          </a:r>
          <a:endParaRPr lang="en-US"/>
        </a:p>
      </dgm:t>
    </dgm:pt>
    <dgm:pt modelId="{2CBBDC6A-C173-45F7-AA4F-F72EE35DBB2D}" type="parTrans" cxnId="{3C17880C-3D39-4D2C-B378-EB59D2D9AFF1}">
      <dgm:prSet/>
      <dgm:spPr/>
      <dgm:t>
        <a:bodyPr/>
        <a:lstStyle/>
        <a:p>
          <a:endParaRPr lang="en-US"/>
        </a:p>
      </dgm:t>
    </dgm:pt>
    <dgm:pt modelId="{203B2061-90AF-487E-8D49-17B3B1C7ADF0}" type="sibTrans" cxnId="{3C17880C-3D39-4D2C-B378-EB59D2D9AFF1}">
      <dgm:prSet/>
      <dgm:spPr/>
      <dgm:t>
        <a:bodyPr/>
        <a:lstStyle/>
        <a:p>
          <a:endParaRPr lang="en-US"/>
        </a:p>
      </dgm:t>
    </dgm:pt>
    <dgm:pt modelId="{C3A48D70-8869-4C62-A8C6-599FE236D625}">
      <dgm:prSet/>
      <dgm:spPr/>
      <dgm:t>
        <a:bodyPr/>
        <a:lstStyle/>
        <a:p>
          <a:r>
            <a:rPr lang="en-GB"/>
            <a:t>There have been </a:t>
          </a:r>
          <a:r>
            <a:rPr lang="en-GB" b="1"/>
            <a:t>real successes - </a:t>
          </a:r>
          <a:r>
            <a:rPr lang="en-GB"/>
            <a:t>enforcement, disruption, reform, adaptation to new threats</a:t>
          </a:r>
          <a:endParaRPr lang="en-US"/>
        </a:p>
      </dgm:t>
    </dgm:pt>
    <dgm:pt modelId="{5A47FDE8-01D8-4259-81D8-5A5F315D9031}" type="parTrans" cxnId="{5B15296B-6FA6-4F78-82A6-0E739CF98ADA}">
      <dgm:prSet/>
      <dgm:spPr/>
      <dgm:t>
        <a:bodyPr/>
        <a:lstStyle/>
        <a:p>
          <a:endParaRPr lang="en-US"/>
        </a:p>
      </dgm:t>
    </dgm:pt>
    <dgm:pt modelId="{DBFFEF0B-88D3-431A-BED4-E1A810DDEC46}" type="sibTrans" cxnId="{5B15296B-6FA6-4F78-82A6-0E739CF98ADA}">
      <dgm:prSet/>
      <dgm:spPr/>
      <dgm:t>
        <a:bodyPr/>
        <a:lstStyle/>
        <a:p>
          <a:endParaRPr lang="en-US"/>
        </a:p>
      </dgm:t>
    </dgm:pt>
    <dgm:pt modelId="{36C573BF-FA97-4B4B-9EFA-5161683F9492}">
      <dgm:prSet/>
      <dgm:spPr/>
      <dgm:t>
        <a:bodyPr/>
        <a:lstStyle/>
        <a:p>
          <a:r>
            <a:rPr lang="en-GB"/>
            <a:t>But </a:t>
          </a:r>
          <a:r>
            <a:rPr lang="en-GB" b="1"/>
            <a:t>challenges remain - </a:t>
          </a:r>
          <a:r>
            <a:rPr lang="en-GB"/>
            <a:t>resource limitations; complexity, adaptability and global nature of SOC; under-investment in prevention and systemic resilience</a:t>
          </a:r>
          <a:endParaRPr lang="en-US"/>
        </a:p>
      </dgm:t>
    </dgm:pt>
    <dgm:pt modelId="{29BF76AC-FF70-48C5-BFBA-1629E266B6DD}" type="parTrans" cxnId="{F24E008D-3FE8-4B83-8719-9133E808B039}">
      <dgm:prSet/>
      <dgm:spPr/>
      <dgm:t>
        <a:bodyPr/>
        <a:lstStyle/>
        <a:p>
          <a:endParaRPr lang="en-US"/>
        </a:p>
      </dgm:t>
    </dgm:pt>
    <dgm:pt modelId="{6B14AC4F-BA93-44F9-8B8F-C67CE23220F6}" type="sibTrans" cxnId="{F24E008D-3FE8-4B83-8719-9133E808B039}">
      <dgm:prSet/>
      <dgm:spPr/>
      <dgm:t>
        <a:bodyPr/>
        <a:lstStyle/>
        <a:p>
          <a:endParaRPr lang="en-US"/>
        </a:p>
      </dgm:t>
    </dgm:pt>
    <dgm:pt modelId="{8353D98C-264B-44FD-A01F-EF577A7AAC90}">
      <dgm:prSet/>
      <dgm:spPr/>
      <dgm:t>
        <a:bodyPr/>
        <a:lstStyle/>
        <a:p>
          <a:r>
            <a:rPr lang="en-GB" b="1"/>
            <a:t>Policy and practice need to evolve further </a:t>
          </a:r>
          <a:r>
            <a:rPr lang="en-GB"/>
            <a:t>focusing on prevention, financial transparency, cyber-capability, public-private cooperation, and sustained funding.</a:t>
          </a:r>
          <a:endParaRPr lang="en-US"/>
        </a:p>
      </dgm:t>
    </dgm:pt>
    <dgm:pt modelId="{CEF45034-8999-408D-9AAC-F5B18DECA500}" type="parTrans" cxnId="{79FAD5F2-080A-4DB0-B3CD-B9A7244E49E7}">
      <dgm:prSet/>
      <dgm:spPr/>
      <dgm:t>
        <a:bodyPr/>
        <a:lstStyle/>
        <a:p>
          <a:endParaRPr lang="en-US"/>
        </a:p>
      </dgm:t>
    </dgm:pt>
    <dgm:pt modelId="{5CEC4741-930C-41B7-8963-58930F242FEF}" type="sibTrans" cxnId="{79FAD5F2-080A-4DB0-B3CD-B9A7244E49E7}">
      <dgm:prSet/>
      <dgm:spPr/>
      <dgm:t>
        <a:bodyPr/>
        <a:lstStyle/>
        <a:p>
          <a:endParaRPr lang="en-US"/>
        </a:p>
      </dgm:t>
    </dgm:pt>
    <dgm:pt modelId="{03E1F37D-987F-8241-84D8-E2218BC9B5DA}" type="pres">
      <dgm:prSet presAssocID="{3FFC039F-09B3-4D14-BE85-05540DE72EA5}" presName="linear" presStyleCnt="0">
        <dgm:presLayoutVars>
          <dgm:animLvl val="lvl"/>
          <dgm:resizeHandles val="exact"/>
        </dgm:presLayoutVars>
      </dgm:prSet>
      <dgm:spPr/>
    </dgm:pt>
    <dgm:pt modelId="{B87586C8-4693-FE42-BE99-E678DBF62A63}" type="pres">
      <dgm:prSet presAssocID="{599BD631-8E67-4594-A41F-128469D0888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7FD11C2-BD0F-FC48-A9EE-DA281600ACE5}" type="pres">
      <dgm:prSet presAssocID="{203B2061-90AF-487E-8D49-17B3B1C7ADF0}" presName="spacer" presStyleCnt="0"/>
      <dgm:spPr/>
    </dgm:pt>
    <dgm:pt modelId="{97AC5CF4-86B4-994E-941F-2C1603A1E53D}" type="pres">
      <dgm:prSet presAssocID="{C3A48D70-8869-4C62-A8C6-599FE236D62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B876756-C808-054F-BED2-DB47122C80E1}" type="pres">
      <dgm:prSet presAssocID="{DBFFEF0B-88D3-431A-BED4-E1A810DDEC46}" presName="spacer" presStyleCnt="0"/>
      <dgm:spPr/>
    </dgm:pt>
    <dgm:pt modelId="{E57CC3CA-A335-924B-905F-33E9151D0724}" type="pres">
      <dgm:prSet presAssocID="{36C573BF-FA97-4B4B-9EFA-5161683F949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649DE85-0947-8746-AE2D-3E52078EF73A}" type="pres">
      <dgm:prSet presAssocID="{6B14AC4F-BA93-44F9-8B8F-C67CE23220F6}" presName="spacer" presStyleCnt="0"/>
      <dgm:spPr/>
    </dgm:pt>
    <dgm:pt modelId="{DD89E396-7B10-DA4C-A9A2-9F0162226298}" type="pres">
      <dgm:prSet presAssocID="{8353D98C-264B-44FD-A01F-EF577A7AAC9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C17880C-3D39-4D2C-B378-EB59D2D9AFF1}" srcId="{3FFC039F-09B3-4D14-BE85-05540DE72EA5}" destId="{599BD631-8E67-4594-A41F-128469D08887}" srcOrd="0" destOrd="0" parTransId="{2CBBDC6A-C173-45F7-AA4F-F72EE35DBB2D}" sibTransId="{203B2061-90AF-487E-8D49-17B3B1C7ADF0}"/>
    <dgm:cxn modelId="{A884984C-B1C6-FF44-87FA-0E102AF91DBB}" type="presOf" srcId="{36C573BF-FA97-4B4B-9EFA-5161683F9492}" destId="{E57CC3CA-A335-924B-905F-33E9151D0724}" srcOrd="0" destOrd="0" presId="urn:microsoft.com/office/officeart/2005/8/layout/vList2"/>
    <dgm:cxn modelId="{5B15296B-6FA6-4F78-82A6-0E739CF98ADA}" srcId="{3FFC039F-09B3-4D14-BE85-05540DE72EA5}" destId="{C3A48D70-8869-4C62-A8C6-599FE236D625}" srcOrd="1" destOrd="0" parTransId="{5A47FDE8-01D8-4259-81D8-5A5F315D9031}" sibTransId="{DBFFEF0B-88D3-431A-BED4-E1A810DDEC46}"/>
    <dgm:cxn modelId="{F8428171-D750-D544-A62D-603176E4D838}" type="presOf" srcId="{C3A48D70-8869-4C62-A8C6-599FE236D625}" destId="{97AC5CF4-86B4-994E-941F-2C1603A1E53D}" srcOrd="0" destOrd="0" presId="urn:microsoft.com/office/officeart/2005/8/layout/vList2"/>
    <dgm:cxn modelId="{F24E008D-3FE8-4B83-8719-9133E808B039}" srcId="{3FFC039F-09B3-4D14-BE85-05540DE72EA5}" destId="{36C573BF-FA97-4B4B-9EFA-5161683F9492}" srcOrd="2" destOrd="0" parTransId="{29BF76AC-FF70-48C5-BFBA-1629E266B6DD}" sibTransId="{6B14AC4F-BA93-44F9-8B8F-C67CE23220F6}"/>
    <dgm:cxn modelId="{56A8518F-C636-9144-9DCB-3BA722CE34FD}" type="presOf" srcId="{8353D98C-264B-44FD-A01F-EF577A7AAC90}" destId="{DD89E396-7B10-DA4C-A9A2-9F0162226298}" srcOrd="0" destOrd="0" presId="urn:microsoft.com/office/officeart/2005/8/layout/vList2"/>
    <dgm:cxn modelId="{1AC11D99-AC40-8543-8EB6-3DBD832305B3}" type="presOf" srcId="{599BD631-8E67-4594-A41F-128469D08887}" destId="{B87586C8-4693-FE42-BE99-E678DBF62A63}" srcOrd="0" destOrd="0" presId="urn:microsoft.com/office/officeart/2005/8/layout/vList2"/>
    <dgm:cxn modelId="{82FE7ED8-7A96-4643-B1A3-778C74E70D56}" type="presOf" srcId="{3FFC039F-09B3-4D14-BE85-05540DE72EA5}" destId="{03E1F37D-987F-8241-84D8-E2218BC9B5DA}" srcOrd="0" destOrd="0" presId="urn:microsoft.com/office/officeart/2005/8/layout/vList2"/>
    <dgm:cxn modelId="{79FAD5F2-080A-4DB0-B3CD-B9A7244E49E7}" srcId="{3FFC039F-09B3-4D14-BE85-05540DE72EA5}" destId="{8353D98C-264B-44FD-A01F-EF577A7AAC90}" srcOrd="3" destOrd="0" parTransId="{CEF45034-8999-408D-9AAC-F5B18DECA500}" sibTransId="{5CEC4741-930C-41B7-8963-58930F242FEF}"/>
    <dgm:cxn modelId="{224F0E06-0692-9449-A8F9-D829215FFD55}" type="presParOf" srcId="{03E1F37D-987F-8241-84D8-E2218BC9B5DA}" destId="{B87586C8-4693-FE42-BE99-E678DBF62A63}" srcOrd="0" destOrd="0" presId="urn:microsoft.com/office/officeart/2005/8/layout/vList2"/>
    <dgm:cxn modelId="{C7D95524-6BA1-9944-8DAC-4FD93589E8AD}" type="presParOf" srcId="{03E1F37D-987F-8241-84D8-E2218BC9B5DA}" destId="{F7FD11C2-BD0F-FC48-A9EE-DA281600ACE5}" srcOrd="1" destOrd="0" presId="urn:microsoft.com/office/officeart/2005/8/layout/vList2"/>
    <dgm:cxn modelId="{73AB7B97-701D-8049-B103-44434E6684F4}" type="presParOf" srcId="{03E1F37D-987F-8241-84D8-E2218BC9B5DA}" destId="{97AC5CF4-86B4-994E-941F-2C1603A1E53D}" srcOrd="2" destOrd="0" presId="urn:microsoft.com/office/officeart/2005/8/layout/vList2"/>
    <dgm:cxn modelId="{407CC300-FA8B-4A46-85B2-D2BE08BDD7FE}" type="presParOf" srcId="{03E1F37D-987F-8241-84D8-E2218BC9B5DA}" destId="{9B876756-C808-054F-BED2-DB47122C80E1}" srcOrd="3" destOrd="0" presId="urn:microsoft.com/office/officeart/2005/8/layout/vList2"/>
    <dgm:cxn modelId="{4CAA54CA-5AA5-AB45-B7EC-897E4DB5CB64}" type="presParOf" srcId="{03E1F37D-987F-8241-84D8-E2218BC9B5DA}" destId="{E57CC3CA-A335-924B-905F-33E9151D0724}" srcOrd="4" destOrd="0" presId="urn:microsoft.com/office/officeart/2005/8/layout/vList2"/>
    <dgm:cxn modelId="{3B1854FA-1C32-284C-9A8B-07C1CECBDED9}" type="presParOf" srcId="{03E1F37D-987F-8241-84D8-E2218BC9B5DA}" destId="{5649DE85-0947-8746-AE2D-3E52078EF73A}" srcOrd="5" destOrd="0" presId="urn:microsoft.com/office/officeart/2005/8/layout/vList2"/>
    <dgm:cxn modelId="{23922246-68E6-F94B-8A91-43B433294DB4}" type="presParOf" srcId="{03E1F37D-987F-8241-84D8-E2218BC9B5DA}" destId="{DD89E396-7B10-DA4C-A9A2-9F016222629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7F68E0-1BA7-9745-8630-C440DAB91F63}">
      <dsp:nvSpPr>
        <dsp:cNvPr id="0" name=""/>
        <dsp:cNvSpPr/>
      </dsp:nvSpPr>
      <dsp:spPr>
        <a:xfrm>
          <a:off x="0" y="765948"/>
          <a:ext cx="2914649" cy="18508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A47F0A-1026-004E-B595-C5EEE175C10C}">
      <dsp:nvSpPr>
        <dsp:cNvPr id="0" name=""/>
        <dsp:cNvSpPr/>
      </dsp:nvSpPr>
      <dsp:spPr>
        <a:xfrm>
          <a:off x="323850" y="1073605"/>
          <a:ext cx="2914649" cy="18508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Serious and Organised Crime represents a range of complex criminal activities, including crimes such as drug trafficking, money laundering, cybercrime, and human trafficking.</a:t>
          </a:r>
          <a:endParaRPr lang="en-US" sz="1600" kern="1200"/>
        </a:p>
      </dsp:txBody>
      <dsp:txXfrm>
        <a:off x="378058" y="1127813"/>
        <a:ext cx="2806233" cy="1742386"/>
      </dsp:txXfrm>
    </dsp:sp>
    <dsp:sp modelId="{72156411-4E8E-1043-8FED-C6E4203DF601}">
      <dsp:nvSpPr>
        <dsp:cNvPr id="0" name=""/>
        <dsp:cNvSpPr/>
      </dsp:nvSpPr>
      <dsp:spPr>
        <a:xfrm>
          <a:off x="3562350" y="765948"/>
          <a:ext cx="2914649" cy="18508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5087D0-60BD-6940-AA46-2A3979420D46}">
      <dsp:nvSpPr>
        <dsp:cNvPr id="0" name=""/>
        <dsp:cNvSpPr/>
      </dsp:nvSpPr>
      <dsp:spPr>
        <a:xfrm>
          <a:off x="3886200" y="1073605"/>
          <a:ext cx="2914649" cy="18508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SOC is a serious national security threat, with an estimated cost to the UK economy exceeding £37 billion each year </a:t>
          </a:r>
          <a:endParaRPr lang="en-US" sz="1600" kern="1200"/>
        </a:p>
      </dsp:txBody>
      <dsp:txXfrm>
        <a:off x="3940408" y="1127813"/>
        <a:ext cx="2806233" cy="1742386"/>
      </dsp:txXfrm>
    </dsp:sp>
    <dsp:sp modelId="{BCBC4A9A-6E06-7741-838E-EA1FEAA415FE}">
      <dsp:nvSpPr>
        <dsp:cNvPr id="0" name=""/>
        <dsp:cNvSpPr/>
      </dsp:nvSpPr>
      <dsp:spPr>
        <a:xfrm>
          <a:off x="7124700" y="765948"/>
          <a:ext cx="2914649" cy="18508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427292-3FE0-114A-994B-D575845A539D}">
      <dsp:nvSpPr>
        <dsp:cNvPr id="0" name=""/>
        <dsp:cNvSpPr/>
      </dsp:nvSpPr>
      <dsp:spPr>
        <a:xfrm>
          <a:off x="7448549" y="1073605"/>
          <a:ext cx="2914649" cy="18508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(NCA, 2020)	</a:t>
          </a:r>
          <a:endParaRPr lang="en-US" sz="1600" kern="1200"/>
        </a:p>
      </dsp:txBody>
      <dsp:txXfrm>
        <a:off x="7502757" y="1127813"/>
        <a:ext cx="2806233" cy="17423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9088A9-2F63-AC4B-A110-728EFFC64AAF}">
      <dsp:nvSpPr>
        <dsp:cNvPr id="0" name=""/>
        <dsp:cNvSpPr/>
      </dsp:nvSpPr>
      <dsp:spPr>
        <a:xfrm>
          <a:off x="0" y="30590"/>
          <a:ext cx="7216416" cy="9547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Prepare</a:t>
          </a:r>
          <a:r>
            <a:rPr lang="en-GB" sz="2400" kern="1200"/>
            <a:t> – Develop resilience (political, social, economic)</a:t>
          </a:r>
          <a:endParaRPr lang="en-US" sz="2400" kern="1200"/>
        </a:p>
      </dsp:txBody>
      <dsp:txXfrm>
        <a:off x="46606" y="77196"/>
        <a:ext cx="7123204" cy="861507"/>
      </dsp:txXfrm>
    </dsp:sp>
    <dsp:sp modelId="{2C6E5410-54BC-6B4B-95C9-D523385D4F32}">
      <dsp:nvSpPr>
        <dsp:cNvPr id="0" name=""/>
        <dsp:cNvSpPr/>
      </dsp:nvSpPr>
      <dsp:spPr>
        <a:xfrm>
          <a:off x="0" y="1054430"/>
          <a:ext cx="7216416" cy="954719"/>
        </a:xfrm>
        <a:prstGeom prst="roundRect">
          <a:avLst/>
        </a:prstGeom>
        <a:solidFill>
          <a:schemeClr val="accent2">
            <a:hueOff val="1768024"/>
            <a:satOff val="-6660"/>
            <a:lumOff val="5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Prevent</a:t>
          </a:r>
          <a:r>
            <a:rPr lang="en-GB" sz="2400" kern="1200"/>
            <a:t> – Prevent individuals from engaging in SOC</a:t>
          </a:r>
          <a:endParaRPr lang="en-US" sz="2400" kern="1200"/>
        </a:p>
      </dsp:txBody>
      <dsp:txXfrm>
        <a:off x="46606" y="1101036"/>
        <a:ext cx="7123204" cy="861507"/>
      </dsp:txXfrm>
    </dsp:sp>
    <dsp:sp modelId="{FE700C88-0E70-ED42-83B5-3503859F3513}">
      <dsp:nvSpPr>
        <dsp:cNvPr id="0" name=""/>
        <dsp:cNvSpPr/>
      </dsp:nvSpPr>
      <dsp:spPr>
        <a:xfrm>
          <a:off x="0" y="2078270"/>
          <a:ext cx="7216416" cy="954719"/>
        </a:xfrm>
        <a:prstGeom prst="roundRect">
          <a:avLst/>
        </a:prstGeom>
        <a:solidFill>
          <a:schemeClr val="accent2">
            <a:hueOff val="3536049"/>
            <a:satOff val="-13319"/>
            <a:lumOff val="1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Protect</a:t>
          </a:r>
          <a:r>
            <a:rPr lang="en-GB" sz="2400" kern="1200"/>
            <a:t> – Strengthen infrastructure to deter SOC</a:t>
          </a:r>
          <a:endParaRPr lang="en-US" sz="2400" kern="1200"/>
        </a:p>
      </dsp:txBody>
      <dsp:txXfrm>
        <a:off x="46606" y="2124876"/>
        <a:ext cx="7123204" cy="861507"/>
      </dsp:txXfrm>
    </dsp:sp>
    <dsp:sp modelId="{D5C7C985-92B8-2E41-86A8-A3E6B8AD2B52}">
      <dsp:nvSpPr>
        <dsp:cNvPr id="0" name=""/>
        <dsp:cNvSpPr/>
      </dsp:nvSpPr>
      <dsp:spPr>
        <a:xfrm>
          <a:off x="0" y="3102110"/>
          <a:ext cx="7216416" cy="954719"/>
        </a:xfrm>
        <a:prstGeom prst="roundRect">
          <a:avLst/>
        </a:prstGeom>
        <a:solidFill>
          <a:schemeClr val="accent2">
            <a:hueOff val="5304073"/>
            <a:satOff val="-19979"/>
            <a:lumOff val="16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Pursue</a:t>
          </a:r>
          <a:r>
            <a:rPr lang="en-GB" sz="2400" kern="1200"/>
            <a:t> – Prosecution and disruption to halt crime</a:t>
          </a:r>
          <a:endParaRPr lang="en-US" sz="2400" kern="1200"/>
        </a:p>
      </dsp:txBody>
      <dsp:txXfrm>
        <a:off x="46606" y="3148716"/>
        <a:ext cx="7123204" cy="861507"/>
      </dsp:txXfrm>
    </dsp:sp>
    <dsp:sp modelId="{E0664786-2CD5-F543-8769-65FFD85D2A38}">
      <dsp:nvSpPr>
        <dsp:cNvPr id="0" name=""/>
        <dsp:cNvSpPr/>
      </dsp:nvSpPr>
      <dsp:spPr>
        <a:xfrm>
          <a:off x="0" y="4125950"/>
          <a:ext cx="7216416" cy="954719"/>
        </a:xfrm>
        <a:prstGeom prst="round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UK Parliament 2018</a:t>
          </a:r>
        </a:p>
      </dsp:txBody>
      <dsp:txXfrm>
        <a:off x="46606" y="4172556"/>
        <a:ext cx="7123204" cy="8615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708EC-7F5D-2B47-A4B1-556EC51BE212}">
      <dsp:nvSpPr>
        <dsp:cNvPr id="0" name=""/>
        <dsp:cNvSpPr/>
      </dsp:nvSpPr>
      <dsp:spPr>
        <a:xfrm>
          <a:off x="0" y="0"/>
          <a:ext cx="1089092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11B7C9-C224-C841-BA02-0D815A9CB17F}">
      <dsp:nvSpPr>
        <dsp:cNvPr id="0" name=""/>
        <dsp:cNvSpPr/>
      </dsp:nvSpPr>
      <dsp:spPr>
        <a:xfrm>
          <a:off x="0" y="0"/>
          <a:ext cx="10890928" cy="4457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National Crime Agency (NCA)</a:t>
          </a:r>
          <a:endParaRPr lang="en-US" sz="2000" kern="1200"/>
        </a:p>
      </dsp:txBody>
      <dsp:txXfrm>
        <a:off x="0" y="0"/>
        <a:ext cx="10890928" cy="445769"/>
      </dsp:txXfrm>
    </dsp:sp>
    <dsp:sp modelId="{5D1E8333-F56D-2345-846D-CD6819DCCB07}">
      <dsp:nvSpPr>
        <dsp:cNvPr id="0" name=""/>
        <dsp:cNvSpPr/>
      </dsp:nvSpPr>
      <dsp:spPr>
        <a:xfrm>
          <a:off x="0" y="445769"/>
          <a:ext cx="1089092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D8587D-5FB3-D140-9C5A-B642B92CFE52}">
      <dsp:nvSpPr>
        <dsp:cNvPr id="0" name=""/>
        <dsp:cNvSpPr/>
      </dsp:nvSpPr>
      <dsp:spPr>
        <a:xfrm>
          <a:off x="0" y="445769"/>
          <a:ext cx="10890928" cy="4457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Regional Organised Crime Units (ROCUs)</a:t>
          </a:r>
          <a:endParaRPr lang="en-US" sz="2000" kern="1200"/>
        </a:p>
      </dsp:txBody>
      <dsp:txXfrm>
        <a:off x="0" y="445769"/>
        <a:ext cx="10890928" cy="445769"/>
      </dsp:txXfrm>
    </dsp:sp>
    <dsp:sp modelId="{7CD0D8F7-75B0-D34D-8E70-7946700A4E13}">
      <dsp:nvSpPr>
        <dsp:cNvPr id="0" name=""/>
        <dsp:cNvSpPr/>
      </dsp:nvSpPr>
      <dsp:spPr>
        <a:xfrm>
          <a:off x="0" y="891539"/>
          <a:ext cx="1089092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B7D43E-2F52-A942-B0EA-123193C2CB96}">
      <dsp:nvSpPr>
        <dsp:cNvPr id="0" name=""/>
        <dsp:cNvSpPr/>
      </dsp:nvSpPr>
      <dsp:spPr>
        <a:xfrm>
          <a:off x="0" y="891539"/>
          <a:ext cx="10890928" cy="4457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National Economic Crime Centre (NECC)</a:t>
          </a:r>
          <a:endParaRPr lang="en-US" sz="2000" kern="1200"/>
        </a:p>
      </dsp:txBody>
      <dsp:txXfrm>
        <a:off x="0" y="891539"/>
        <a:ext cx="10890928" cy="445769"/>
      </dsp:txXfrm>
    </dsp:sp>
    <dsp:sp modelId="{D372AF66-63C3-794B-B86B-D432D57A6AA2}">
      <dsp:nvSpPr>
        <dsp:cNvPr id="0" name=""/>
        <dsp:cNvSpPr/>
      </dsp:nvSpPr>
      <dsp:spPr>
        <a:xfrm>
          <a:off x="0" y="1337309"/>
          <a:ext cx="1089092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0B8472-31BC-8649-AAE3-31D2B56B1B01}">
      <dsp:nvSpPr>
        <dsp:cNvPr id="0" name=""/>
        <dsp:cNvSpPr/>
      </dsp:nvSpPr>
      <dsp:spPr>
        <a:xfrm>
          <a:off x="0" y="1337309"/>
          <a:ext cx="10890928" cy="4457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/>
            <a:t>Strengths &amp; Weaknesses:</a:t>
          </a:r>
          <a:endParaRPr lang="en-US" sz="2000" kern="1200"/>
        </a:p>
      </dsp:txBody>
      <dsp:txXfrm>
        <a:off x="0" y="1337309"/>
        <a:ext cx="10890928" cy="445769"/>
      </dsp:txXfrm>
    </dsp:sp>
    <dsp:sp modelId="{7364760B-69E0-A146-A1C9-65C200F15E67}">
      <dsp:nvSpPr>
        <dsp:cNvPr id="0" name=""/>
        <dsp:cNvSpPr/>
      </dsp:nvSpPr>
      <dsp:spPr>
        <a:xfrm>
          <a:off x="0" y="1783079"/>
          <a:ext cx="1089092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280E8E-5E61-F64E-9040-024CD6B97FBF}">
      <dsp:nvSpPr>
        <dsp:cNvPr id="0" name=""/>
        <dsp:cNvSpPr/>
      </dsp:nvSpPr>
      <dsp:spPr>
        <a:xfrm>
          <a:off x="0" y="1783079"/>
          <a:ext cx="10890928" cy="4457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Strong coordination and intelligence-sharing</a:t>
          </a:r>
          <a:endParaRPr lang="en-US" sz="2000" kern="1200"/>
        </a:p>
      </dsp:txBody>
      <dsp:txXfrm>
        <a:off x="0" y="1783079"/>
        <a:ext cx="10890928" cy="445769"/>
      </dsp:txXfrm>
    </dsp:sp>
    <dsp:sp modelId="{FB2784A6-9C37-6D47-BCD2-4B0EEE0BBC18}">
      <dsp:nvSpPr>
        <dsp:cNvPr id="0" name=""/>
        <dsp:cNvSpPr/>
      </dsp:nvSpPr>
      <dsp:spPr>
        <a:xfrm>
          <a:off x="0" y="2228850"/>
          <a:ext cx="1089092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314410-4E2F-6F41-9CC1-CA5D4050DC35}">
      <dsp:nvSpPr>
        <dsp:cNvPr id="0" name=""/>
        <dsp:cNvSpPr/>
      </dsp:nvSpPr>
      <dsp:spPr>
        <a:xfrm>
          <a:off x="0" y="2228849"/>
          <a:ext cx="10890928" cy="4457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uneven responses in different regions of the UK</a:t>
          </a:r>
          <a:endParaRPr lang="en-US" sz="2000" kern="1200"/>
        </a:p>
      </dsp:txBody>
      <dsp:txXfrm>
        <a:off x="0" y="2228849"/>
        <a:ext cx="10890928" cy="445769"/>
      </dsp:txXfrm>
    </dsp:sp>
    <dsp:sp modelId="{ADAA0868-E962-924C-A1BA-0F9990363CEF}">
      <dsp:nvSpPr>
        <dsp:cNvPr id="0" name=""/>
        <dsp:cNvSpPr/>
      </dsp:nvSpPr>
      <dsp:spPr>
        <a:xfrm>
          <a:off x="0" y="2674619"/>
          <a:ext cx="1089092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B4A977-9205-064D-B718-A5FB2FDB4AB5}">
      <dsp:nvSpPr>
        <dsp:cNvPr id="0" name=""/>
        <dsp:cNvSpPr/>
      </dsp:nvSpPr>
      <dsp:spPr>
        <a:xfrm>
          <a:off x="0" y="2674619"/>
          <a:ext cx="10890928" cy="4457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/>
        </a:p>
      </dsp:txBody>
      <dsp:txXfrm>
        <a:off x="0" y="2674619"/>
        <a:ext cx="10890928" cy="445769"/>
      </dsp:txXfrm>
    </dsp:sp>
    <dsp:sp modelId="{292B19C6-161A-364D-9C52-25BFE9420B7E}">
      <dsp:nvSpPr>
        <dsp:cNvPr id="0" name=""/>
        <dsp:cNvSpPr/>
      </dsp:nvSpPr>
      <dsp:spPr>
        <a:xfrm>
          <a:off x="0" y="3120390"/>
          <a:ext cx="1089092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29A97E-7F82-0041-91C7-50FA3292C038}">
      <dsp:nvSpPr>
        <dsp:cNvPr id="0" name=""/>
        <dsp:cNvSpPr/>
      </dsp:nvSpPr>
      <dsp:spPr>
        <a:xfrm>
          <a:off x="0" y="3120389"/>
          <a:ext cx="10890928" cy="4457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NCA 2023, NCA 2018</a:t>
          </a:r>
          <a:endParaRPr lang="en-US" sz="2000" kern="1200" dirty="0"/>
        </a:p>
      </dsp:txBody>
      <dsp:txXfrm>
        <a:off x="0" y="3120389"/>
        <a:ext cx="10890928" cy="44576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7BEC09-689D-9D42-A4BE-C3A5817267E9}">
      <dsp:nvSpPr>
        <dsp:cNvPr id="0" name=""/>
        <dsp:cNvSpPr/>
      </dsp:nvSpPr>
      <dsp:spPr>
        <a:xfrm>
          <a:off x="3190" y="224092"/>
          <a:ext cx="2531290" cy="151877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Pursue Successes:</a:t>
          </a:r>
          <a:endParaRPr lang="en-US" sz="2300" kern="1200"/>
        </a:p>
      </dsp:txBody>
      <dsp:txXfrm>
        <a:off x="3190" y="224092"/>
        <a:ext cx="2531290" cy="1518774"/>
      </dsp:txXfrm>
    </dsp:sp>
    <dsp:sp modelId="{70B01760-FFA0-7541-A847-609C19558468}">
      <dsp:nvSpPr>
        <dsp:cNvPr id="0" name=""/>
        <dsp:cNvSpPr/>
      </dsp:nvSpPr>
      <dsp:spPr>
        <a:xfrm>
          <a:off x="2787609" y="224092"/>
          <a:ext cx="2531290" cy="1518774"/>
        </a:xfrm>
        <a:prstGeom prst="rect">
          <a:avLst/>
        </a:prstGeom>
        <a:solidFill>
          <a:schemeClr val="accent2">
            <a:hueOff val="1010300"/>
            <a:satOff val="-3805"/>
            <a:lumOff val="319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County Lines Operations</a:t>
          </a:r>
          <a:endParaRPr lang="en-US" sz="2300" kern="1200"/>
        </a:p>
      </dsp:txBody>
      <dsp:txXfrm>
        <a:off x="2787609" y="224092"/>
        <a:ext cx="2531290" cy="1518774"/>
      </dsp:txXfrm>
    </dsp:sp>
    <dsp:sp modelId="{2430FAAB-C327-6E47-B9C2-338D7AA335BA}">
      <dsp:nvSpPr>
        <dsp:cNvPr id="0" name=""/>
        <dsp:cNvSpPr/>
      </dsp:nvSpPr>
      <dsp:spPr>
        <a:xfrm>
          <a:off x="5572029" y="224092"/>
          <a:ext cx="2531290" cy="1518774"/>
        </a:xfrm>
        <a:prstGeom prst="rect">
          <a:avLst/>
        </a:prstGeom>
        <a:solidFill>
          <a:schemeClr val="accent2">
            <a:hueOff val="2020599"/>
            <a:satOff val="-7611"/>
            <a:lumOff val="63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EncroChat Operations</a:t>
          </a:r>
          <a:r>
            <a:rPr lang="en-GB" sz="2300" kern="1200"/>
            <a:t> (2020)</a:t>
          </a:r>
          <a:endParaRPr lang="en-US" sz="2300" kern="1200"/>
        </a:p>
      </dsp:txBody>
      <dsp:txXfrm>
        <a:off x="5572029" y="224092"/>
        <a:ext cx="2531290" cy="1518774"/>
      </dsp:txXfrm>
    </dsp:sp>
    <dsp:sp modelId="{175D0FF1-01BA-9947-B7F2-826BE0A2747B}">
      <dsp:nvSpPr>
        <dsp:cNvPr id="0" name=""/>
        <dsp:cNvSpPr/>
      </dsp:nvSpPr>
      <dsp:spPr>
        <a:xfrm>
          <a:off x="8356448" y="224092"/>
          <a:ext cx="2531290" cy="1518774"/>
        </a:xfrm>
        <a:prstGeom prst="rect">
          <a:avLst/>
        </a:prstGeom>
        <a:solidFill>
          <a:schemeClr val="accent2">
            <a:hueOff val="3030899"/>
            <a:satOff val="-11416"/>
            <a:lumOff val="95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Asset seizures and prosecutions</a:t>
          </a:r>
          <a:endParaRPr lang="en-US" sz="2300" kern="1200"/>
        </a:p>
      </dsp:txBody>
      <dsp:txXfrm>
        <a:off x="8356448" y="224092"/>
        <a:ext cx="2531290" cy="1518774"/>
      </dsp:txXfrm>
    </dsp:sp>
    <dsp:sp modelId="{7FC475D6-F70C-3A4C-BE72-09AF753F6924}">
      <dsp:nvSpPr>
        <dsp:cNvPr id="0" name=""/>
        <dsp:cNvSpPr/>
      </dsp:nvSpPr>
      <dsp:spPr>
        <a:xfrm>
          <a:off x="3190" y="1995996"/>
          <a:ext cx="2531290" cy="1518774"/>
        </a:xfrm>
        <a:prstGeom prst="rect">
          <a:avLst/>
        </a:prstGeom>
        <a:solidFill>
          <a:schemeClr val="accent2">
            <a:hueOff val="4041199"/>
            <a:satOff val="-15222"/>
            <a:lumOff val="127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Challenges:</a:t>
          </a:r>
          <a:endParaRPr lang="en-US" sz="2300" kern="1200"/>
        </a:p>
      </dsp:txBody>
      <dsp:txXfrm>
        <a:off x="3190" y="1995996"/>
        <a:ext cx="2531290" cy="1518774"/>
      </dsp:txXfrm>
    </dsp:sp>
    <dsp:sp modelId="{D0A15CB0-5D11-144A-9AE3-7389A120D2C6}">
      <dsp:nvSpPr>
        <dsp:cNvPr id="0" name=""/>
        <dsp:cNvSpPr/>
      </dsp:nvSpPr>
      <dsp:spPr>
        <a:xfrm>
          <a:off x="2787609" y="1995996"/>
          <a:ext cx="2531290" cy="1518774"/>
        </a:xfrm>
        <a:prstGeom prst="rect">
          <a:avLst/>
        </a:prstGeom>
        <a:solidFill>
          <a:schemeClr val="accent2">
            <a:hueOff val="5051498"/>
            <a:satOff val="-19027"/>
            <a:lumOff val="159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Resource shortages</a:t>
          </a:r>
          <a:endParaRPr lang="en-US" sz="2300" kern="1200"/>
        </a:p>
      </dsp:txBody>
      <dsp:txXfrm>
        <a:off x="2787609" y="1995996"/>
        <a:ext cx="2531290" cy="1518774"/>
      </dsp:txXfrm>
    </dsp:sp>
    <dsp:sp modelId="{B7240C80-63F8-ED4C-AA90-5A47F1F12D75}">
      <dsp:nvSpPr>
        <dsp:cNvPr id="0" name=""/>
        <dsp:cNvSpPr/>
      </dsp:nvSpPr>
      <dsp:spPr>
        <a:xfrm>
          <a:off x="5572029" y="1995996"/>
          <a:ext cx="2531290" cy="1518774"/>
        </a:xfrm>
        <a:prstGeom prst="rect">
          <a:avLst/>
        </a:prstGeom>
        <a:solidFill>
          <a:schemeClr val="accent2">
            <a:hueOff val="6061798"/>
            <a:satOff val="-22833"/>
            <a:lumOff val="191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NPCC 2025</a:t>
          </a:r>
          <a:endParaRPr lang="en-US" sz="2300" kern="1200"/>
        </a:p>
      </dsp:txBody>
      <dsp:txXfrm>
        <a:off x="5572029" y="1995996"/>
        <a:ext cx="2531290" cy="1518774"/>
      </dsp:txXfrm>
    </dsp:sp>
    <dsp:sp modelId="{8CB9BB61-6F16-A943-AB97-5E26312D8F43}">
      <dsp:nvSpPr>
        <dsp:cNvPr id="0" name=""/>
        <dsp:cNvSpPr/>
      </dsp:nvSpPr>
      <dsp:spPr>
        <a:xfrm>
          <a:off x="8356448" y="1995996"/>
          <a:ext cx="2531290" cy="1518774"/>
        </a:xfrm>
        <a:prstGeom prst="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NCA 2021</a:t>
          </a:r>
          <a:endParaRPr lang="en-US" sz="2300" kern="1200"/>
        </a:p>
      </dsp:txBody>
      <dsp:txXfrm>
        <a:off x="8356448" y="1995996"/>
        <a:ext cx="2531290" cy="151877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D5609B-834F-504F-92BF-B23CA2F50175}">
      <dsp:nvSpPr>
        <dsp:cNvPr id="0" name=""/>
        <dsp:cNvSpPr/>
      </dsp:nvSpPr>
      <dsp:spPr>
        <a:xfrm>
          <a:off x="0" y="426117"/>
          <a:ext cx="7216416" cy="5516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SOC is often hidden: </a:t>
          </a:r>
          <a:endParaRPr lang="en-US" sz="2300" kern="1200"/>
        </a:p>
      </dsp:txBody>
      <dsp:txXfrm>
        <a:off x="26930" y="453047"/>
        <a:ext cx="7162556" cy="497795"/>
      </dsp:txXfrm>
    </dsp:sp>
    <dsp:sp modelId="{3A25E86F-FA03-3D40-9507-0ADA14027D24}">
      <dsp:nvSpPr>
        <dsp:cNvPr id="0" name=""/>
        <dsp:cNvSpPr/>
      </dsp:nvSpPr>
      <dsp:spPr>
        <a:xfrm>
          <a:off x="0" y="1044012"/>
          <a:ext cx="7216416" cy="551655"/>
        </a:xfrm>
        <a:prstGeom prst="roundRect">
          <a:avLst/>
        </a:prstGeom>
        <a:solidFill>
          <a:schemeClr val="accent2">
            <a:hueOff val="1178683"/>
            <a:satOff val="-4440"/>
            <a:lumOff val="3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V</a:t>
          </a:r>
          <a:r>
            <a:rPr lang="en-GB" sz="2300" b="0" i="0" kern="1200"/>
            <a:t>ictims under-reporting (fear, coercion),</a:t>
          </a:r>
          <a:endParaRPr lang="en-US" sz="2300" kern="1200"/>
        </a:p>
      </dsp:txBody>
      <dsp:txXfrm>
        <a:off x="26930" y="1070942"/>
        <a:ext cx="7162556" cy="497795"/>
      </dsp:txXfrm>
    </dsp:sp>
    <dsp:sp modelId="{67AC7D4E-E975-B147-871D-EB54C3E365EC}">
      <dsp:nvSpPr>
        <dsp:cNvPr id="0" name=""/>
        <dsp:cNvSpPr/>
      </dsp:nvSpPr>
      <dsp:spPr>
        <a:xfrm>
          <a:off x="0" y="1661907"/>
          <a:ext cx="7216416" cy="551655"/>
        </a:xfrm>
        <a:prstGeom prst="roundRect">
          <a:avLst/>
        </a:prstGeom>
        <a:solidFill>
          <a:schemeClr val="accent2">
            <a:hueOff val="2357366"/>
            <a:satOff val="-8879"/>
            <a:lumOff val="7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</a:t>
          </a:r>
          <a:r>
            <a:rPr lang="en-GB" sz="2300" b="0" i="0" kern="1200"/>
            <a:t>xploitation of legal or semi-legal businesses</a:t>
          </a:r>
          <a:endParaRPr lang="en-US" sz="2300" kern="1200"/>
        </a:p>
      </dsp:txBody>
      <dsp:txXfrm>
        <a:off x="26930" y="1688837"/>
        <a:ext cx="7162556" cy="497795"/>
      </dsp:txXfrm>
    </dsp:sp>
    <dsp:sp modelId="{70CFE649-1DE0-2D4D-BA36-2DD0EC54DFE4}">
      <dsp:nvSpPr>
        <dsp:cNvPr id="0" name=""/>
        <dsp:cNvSpPr/>
      </dsp:nvSpPr>
      <dsp:spPr>
        <a:xfrm>
          <a:off x="0" y="2279802"/>
          <a:ext cx="7216416" cy="551655"/>
        </a:xfrm>
        <a:prstGeom prst="roundRect">
          <a:avLst/>
        </a:prstGeom>
        <a:solidFill>
          <a:schemeClr val="accent2">
            <a:hueOff val="3536049"/>
            <a:satOff val="-13319"/>
            <a:lumOff val="1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U</a:t>
          </a:r>
          <a:r>
            <a:rPr lang="en-GB" sz="2300" b="0" i="0" kern="1200"/>
            <a:t>se of encrypted / dark-web, global networks</a:t>
          </a:r>
          <a:endParaRPr lang="en-US" sz="2300" kern="1200"/>
        </a:p>
      </dsp:txBody>
      <dsp:txXfrm>
        <a:off x="26930" y="2306732"/>
        <a:ext cx="7162556" cy="497795"/>
      </dsp:txXfrm>
    </dsp:sp>
    <dsp:sp modelId="{3AD45E3C-5EDE-B64E-B80A-5EC525D31BD5}">
      <dsp:nvSpPr>
        <dsp:cNvPr id="0" name=""/>
        <dsp:cNvSpPr/>
      </dsp:nvSpPr>
      <dsp:spPr>
        <a:xfrm>
          <a:off x="0" y="2897697"/>
          <a:ext cx="7216416" cy="551655"/>
        </a:xfrm>
        <a:prstGeom prst="roundRect">
          <a:avLst/>
        </a:prstGeom>
        <a:solidFill>
          <a:schemeClr val="accent2">
            <a:hueOff val="4714731"/>
            <a:satOff val="-17759"/>
            <a:lumOff val="1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Implication: law enforcement must be equally adaptive</a:t>
          </a:r>
          <a:endParaRPr lang="en-US" sz="2300" kern="1200"/>
        </a:p>
      </dsp:txBody>
      <dsp:txXfrm>
        <a:off x="26930" y="2924627"/>
        <a:ext cx="7162556" cy="497795"/>
      </dsp:txXfrm>
    </dsp:sp>
    <dsp:sp modelId="{BC29E0D2-4292-A54E-BE5C-C07897CC918D}">
      <dsp:nvSpPr>
        <dsp:cNvPr id="0" name=""/>
        <dsp:cNvSpPr/>
      </dsp:nvSpPr>
      <dsp:spPr>
        <a:xfrm>
          <a:off x="0" y="3515592"/>
          <a:ext cx="7216416" cy="551655"/>
        </a:xfrm>
        <a:prstGeom prst="roundRect">
          <a:avLst/>
        </a:prstGeom>
        <a:solidFill>
          <a:schemeClr val="accent2">
            <a:hueOff val="5893414"/>
            <a:satOff val="-22198"/>
            <a:lumOff val="186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HM Government 2018</a:t>
          </a:r>
          <a:endParaRPr lang="en-US" sz="2300" kern="1200"/>
        </a:p>
      </dsp:txBody>
      <dsp:txXfrm>
        <a:off x="26930" y="3542522"/>
        <a:ext cx="7162556" cy="497795"/>
      </dsp:txXfrm>
    </dsp:sp>
    <dsp:sp modelId="{5CCD987B-8D1E-3143-8946-BF50501A5FC9}">
      <dsp:nvSpPr>
        <dsp:cNvPr id="0" name=""/>
        <dsp:cNvSpPr/>
      </dsp:nvSpPr>
      <dsp:spPr>
        <a:xfrm>
          <a:off x="0" y="4133487"/>
          <a:ext cx="7216416" cy="551655"/>
        </a:xfrm>
        <a:prstGeom prst="round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NCA 2021</a:t>
          </a:r>
          <a:endParaRPr lang="en-US" sz="2300" kern="1200"/>
        </a:p>
      </dsp:txBody>
      <dsp:txXfrm>
        <a:off x="26930" y="4160417"/>
        <a:ext cx="7162556" cy="49779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7586C8-4693-FE42-BE99-E678DBF62A63}">
      <dsp:nvSpPr>
        <dsp:cNvPr id="0" name=""/>
        <dsp:cNvSpPr/>
      </dsp:nvSpPr>
      <dsp:spPr>
        <a:xfrm>
          <a:off x="0" y="21600"/>
          <a:ext cx="10890928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UK has a robust and comprehensive SOC framework (4-P strategy + institutional architecture)</a:t>
          </a:r>
          <a:endParaRPr lang="en-US" sz="2100" kern="1200"/>
        </a:p>
      </dsp:txBody>
      <dsp:txXfrm>
        <a:off x="40780" y="62380"/>
        <a:ext cx="10809368" cy="753819"/>
      </dsp:txXfrm>
    </dsp:sp>
    <dsp:sp modelId="{97AC5CF4-86B4-994E-941F-2C1603A1E53D}">
      <dsp:nvSpPr>
        <dsp:cNvPr id="0" name=""/>
        <dsp:cNvSpPr/>
      </dsp:nvSpPr>
      <dsp:spPr>
        <a:xfrm>
          <a:off x="0" y="917460"/>
          <a:ext cx="10890928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There have been </a:t>
          </a:r>
          <a:r>
            <a:rPr lang="en-GB" sz="2100" b="1" kern="1200"/>
            <a:t>real successes - </a:t>
          </a:r>
          <a:r>
            <a:rPr lang="en-GB" sz="2100" kern="1200"/>
            <a:t>enforcement, disruption, reform, adaptation to new threats</a:t>
          </a:r>
          <a:endParaRPr lang="en-US" sz="2100" kern="1200"/>
        </a:p>
      </dsp:txBody>
      <dsp:txXfrm>
        <a:off x="40780" y="958240"/>
        <a:ext cx="10809368" cy="753819"/>
      </dsp:txXfrm>
    </dsp:sp>
    <dsp:sp modelId="{E57CC3CA-A335-924B-905F-33E9151D0724}">
      <dsp:nvSpPr>
        <dsp:cNvPr id="0" name=""/>
        <dsp:cNvSpPr/>
      </dsp:nvSpPr>
      <dsp:spPr>
        <a:xfrm>
          <a:off x="0" y="1813320"/>
          <a:ext cx="10890928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But </a:t>
          </a:r>
          <a:r>
            <a:rPr lang="en-GB" sz="2100" b="1" kern="1200"/>
            <a:t>challenges remain - </a:t>
          </a:r>
          <a:r>
            <a:rPr lang="en-GB" sz="2100" kern="1200"/>
            <a:t>resource limitations; complexity, adaptability and global nature of SOC; under-investment in prevention and systemic resilience</a:t>
          </a:r>
          <a:endParaRPr lang="en-US" sz="2100" kern="1200"/>
        </a:p>
      </dsp:txBody>
      <dsp:txXfrm>
        <a:off x="40780" y="1854100"/>
        <a:ext cx="10809368" cy="753819"/>
      </dsp:txXfrm>
    </dsp:sp>
    <dsp:sp modelId="{DD89E396-7B10-DA4C-A9A2-9F0162226298}">
      <dsp:nvSpPr>
        <dsp:cNvPr id="0" name=""/>
        <dsp:cNvSpPr/>
      </dsp:nvSpPr>
      <dsp:spPr>
        <a:xfrm>
          <a:off x="0" y="2709180"/>
          <a:ext cx="10890928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Policy and practice need to evolve further </a:t>
          </a:r>
          <a:r>
            <a:rPr lang="en-GB" sz="2100" kern="1200"/>
            <a:t>focusing on prevention, financial transparency, cyber-capability, public-private cooperation, and sustained funding.</a:t>
          </a:r>
          <a:endParaRPr lang="en-US" sz="2100" kern="1200"/>
        </a:p>
      </dsp:txBody>
      <dsp:txXfrm>
        <a:off x="40780" y="2749960"/>
        <a:ext cx="10809368" cy="753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12/11/25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653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12/11/25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6443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12/11/25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27593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12/11/25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7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12/11/25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24083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12/11/25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3400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12/11/25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041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12/11/25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2310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12/11/25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08450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12/11/25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312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12/11/25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6792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12/11/25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9661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6B9231A-B34B-4A29-A6AC-532E1EE81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3">
            <a:extLst>
              <a:ext uri="{FF2B5EF4-FFF2-40B4-BE49-F238E27FC236}">
                <a16:creationId xmlns:a16="http://schemas.microsoft.com/office/drawing/2014/main" id="{D3E4870C-3C80-3368-B354-A836C30B993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7458" r="9091" b="1635"/>
          <a:stretch>
            <a:fillRect/>
          </a:stretch>
        </p:blipFill>
        <p:spPr>
          <a:xfrm>
            <a:off x="20" y="152"/>
            <a:ext cx="12191980" cy="68578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661A24C-DFD6-6242-89C5-9FA0322241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85233"/>
            <a:ext cx="5758628" cy="3355853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b="0" i="0" u="none" strike="noStrike">
                <a:solidFill>
                  <a:srgbClr val="FFFFFF"/>
                </a:solidFill>
                <a:effectLst/>
                <a:latin typeface="-webkit-standard"/>
              </a:rPr>
              <a:t>Critically evaluate how effectively UK law enforcement agencies have responded to Serious and Organised Crime (SOC), and how Government policy has supported this response</a:t>
            </a:r>
            <a:endParaRPr lang="en-US" sz="33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E9DC2E-81E6-DD4A-AA48-5438D6C2DA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5251621"/>
            <a:ext cx="4439920" cy="1104721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BMLC6011 </a:t>
            </a:r>
          </a:p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95436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52325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A3D33D-96C1-7841-B49C-45FA18E5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0152" cy="1139911"/>
          </a:xfrm>
        </p:spPr>
        <p:txBody>
          <a:bodyPr>
            <a:normAutofit/>
          </a:bodyPr>
          <a:lstStyle/>
          <a:p>
            <a:r>
              <a:rPr lang="en-US"/>
              <a:t>Introduction</a:t>
            </a:r>
            <a:r>
              <a:rPr lang="en-US" dirty="0"/>
              <a:t> 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7E0F4943-3D68-82CA-B80E-C9CFD6FC83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0348840"/>
              </p:ext>
            </p:extLst>
          </p:nvPr>
        </p:nvGraphicFramePr>
        <p:xfrm>
          <a:off x="914400" y="2607561"/>
          <a:ext cx="10363200" cy="3690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14414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2A1287-93AD-C84E-8DCB-1E5B5173F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US" sz="3600"/>
              <a:t>The 4 P’s Strategy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DB466E-566F-13B2-C5BC-CA4E9D47EA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5635884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01892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A96C4-0DD5-4F4C-8D23-4E6810EBAA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agencies 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14FF6B66-12D1-0422-AC5B-765286B419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9995686"/>
              </p:ext>
            </p:extLst>
          </p:nvPr>
        </p:nvGraphicFramePr>
        <p:xfrm>
          <a:off x="640080" y="2633472"/>
          <a:ext cx="10890928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50964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968B41-0D7A-1644-A7F4-A26CF276A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US" dirty="0"/>
              <a:t>The 4 P’s – Pursue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BBF577-FF15-C404-5DA1-8B7AC9181E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565767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13223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653AE3C-AC4F-907C-B473-B9A30D215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1F8040-B19F-5849-AA37-A03156822D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0"/>
            <a:ext cx="4070143" cy="1839433"/>
          </a:xfrm>
        </p:spPr>
        <p:txBody>
          <a:bodyPr>
            <a:normAutofit/>
          </a:bodyPr>
          <a:lstStyle/>
          <a:p>
            <a:r>
              <a:rPr lang="en-US" dirty="0"/>
              <a:t>The 4 P’s – Prevent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EAEEA-1EA7-4B49-9262-359D21870D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186" y="1010097"/>
            <a:ext cx="6141734" cy="53146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Prevent Programmes: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Violence Reduction Units (VRUs)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Schools &amp; community outreach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County Lines safeguarding initiatives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Criticisms: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Hard to measure success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Inconsistent investment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NCA 2021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NCPP 2025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75487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B17237-9C84-7249-AD96-507B501A5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0"/>
            <a:ext cx="3794760" cy="4144684"/>
          </a:xfrm>
        </p:spPr>
        <p:txBody>
          <a:bodyPr anchor="t">
            <a:normAutofit/>
          </a:bodyPr>
          <a:lstStyle/>
          <a:p>
            <a:r>
              <a:rPr lang="en-US" dirty="0"/>
              <a:t>The 4 P’s – Protect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98853F-F100-8140-A9B6-CCD8995A1C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8072" y="1051559"/>
            <a:ext cx="6382937" cy="5248656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Protect Efforts: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Cybersecurity initiatives (e.g., NCA’s National Cyber Crime Unit)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Financial sector collaboration (JMLIT)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Critical infrastructure resilience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Weaknesses: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Cybersecurity gaps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Skills shortage in protective sectors</a:t>
            </a:r>
          </a:p>
          <a:p>
            <a:pPr marL="0" indent="0">
              <a:lnSpc>
                <a:spcPct val="110000"/>
              </a:lnSpc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NCA 2021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NCPP 2025</a:t>
            </a:r>
          </a:p>
          <a:p>
            <a:pPr marL="0" indent="0">
              <a:lnSpc>
                <a:spcPct val="110000"/>
              </a:lnSpc>
              <a:buNone/>
            </a:pP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0694E1F-471C-4340-BE4B-28F2BF7D7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627278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31515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AAB2E2-75F5-A144-806E-2349EC2DE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US" sz="3600"/>
              <a:t>The hidden and adaptive nature of Serious and organised crime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2524FBA4-17D6-6716-A94E-C538AAE6EB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1492325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04036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7B2C4A-70B9-874B-9BD0-FCA4C7D97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4425406" cy="5021967"/>
          </a:xfrm>
        </p:spPr>
        <p:txBody>
          <a:bodyPr anchor="t">
            <a:normAutofit/>
          </a:bodyPr>
          <a:lstStyle/>
          <a:p>
            <a:r>
              <a:rPr lang="en-US" sz="4800" dirty="0"/>
              <a:t>Recent progress and initiatives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0A31D-CE4F-4547-8CFE-C69753EF38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0420" y="526943"/>
            <a:ext cx="6230589" cy="5773272"/>
          </a:xfrm>
        </p:spPr>
        <p:txBody>
          <a:bodyPr anchor="t"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New strategy: “No Place to Hide: SOC Strategy 2023–2028” — indicates renewed government commitment</a:t>
            </a:r>
          </a:p>
          <a:p>
            <a:pPr>
              <a:lnSpc>
                <a:spcPct val="110000"/>
              </a:lnSpc>
            </a:pPr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Renewed investment &amp; focus: NCA’s shift toward high-impact disruptions, more coordination against online fraud, cyber-enabled crime &amp; organised immigration crime.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Multi-agency operations: e.g. recent 2025 crackdown on organised immigration crime across ports, borders &amp; coasts</a:t>
            </a:r>
          </a:p>
          <a:p>
            <a:pPr>
              <a:lnSpc>
                <a:spcPct val="110000"/>
              </a:lnSpc>
            </a:pPr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Reform of financial transparency &amp; illicit finance — beneficial-ownership registers, new powers under 2022 Act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Home Office 2023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NCA 2021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NPCC 2025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3" name="Straight Connector 9">
            <a:extLst>
              <a:ext uri="{FF2B5EF4-FFF2-40B4-BE49-F238E27FC236}">
                <a16:creationId xmlns:a16="http://schemas.microsoft.com/office/drawing/2014/main" id="{B209265E-E0D7-493B-97CE-2263D50C3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6274602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86397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7FFAE2-ACA2-6241-961D-15D37813F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US" dirty="0"/>
              <a:t>What could be done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33DCB7E6-D6B8-6743-A021-6E4D383F0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61673"/>
            <a:ext cx="10890929" cy="3536241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Increase long-term stable funding especially for prevention, cyber-crime, financial-crime investigation, digital forensics</a:t>
            </a:r>
          </a:p>
          <a:p>
            <a:pPr>
              <a:lnSpc>
                <a:spcPct val="11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Strengthen public-private cooperation, banks, financial institutions, tech companies, social media platforms</a:t>
            </a:r>
          </a:p>
          <a:p>
            <a:pPr>
              <a:lnSpc>
                <a:spcPct val="11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Enhance prevention and community-level intervention - youth, education, social support, address root causes such as inequality, poverty, exclusion.</a:t>
            </a:r>
          </a:p>
          <a:p>
            <a:pPr>
              <a:lnSpc>
                <a:spcPct val="11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Expand transparency and regulation</a:t>
            </a:r>
          </a:p>
          <a:p>
            <a:pPr>
              <a:lnSpc>
                <a:spcPct val="11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Improve cross-border investigations, intelligence-sharing, and faster legal processes for digital/financial crime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90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604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4F95C-6F46-7F4E-8DA5-6BA6AFF93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1AA8730B-856F-D42F-8C49-8BDF1A33F31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0080" y="2633472"/>
          <a:ext cx="10890928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33882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E780AC-59DD-144A-A8DD-C8BF36FA7E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AC5AB-F432-574C-A89B-11AFAF1E77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l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HM Government (2018).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Serious and Organised Crime Strategy Cm 9718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https://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assets.publishing.service.gov.uk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/government/uploads/system/uploads/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attachment_data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/file/752850/SOC-2018-web.pdf.</a:t>
            </a:r>
          </a:p>
          <a:p>
            <a:pPr algn="l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Home Office (2023).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New strategy to tackle organised crime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GOV.UK. Available at: https://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www.gov.uk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/government/news/new-strategy-to-tackle-organised-crime.</a:t>
            </a:r>
          </a:p>
          <a:p>
            <a:pPr algn="l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National Audit Office (2025).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Tackling serious and organised crime - NAO report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National Audit Office (NAO). Available at: https://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www.nao.org.uk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/reports/serious-and-organised-crime.</a:t>
            </a:r>
          </a:p>
          <a:p>
            <a:pPr algn="l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National Crime Agency (2021).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Annual report and accounts 2020-21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https://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www.nationalcrimeagency.gov.uk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/who-we-are/publications/546-national-crime-agency-annual-report-and-accounts-2020-21.</a:t>
            </a:r>
          </a:p>
          <a:p>
            <a:pPr algn="l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National Crime Agency (2023).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National Crime Agency annual report and accounts: 2023 to 2024 (accessible)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GOV.UK. Available at: https://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www.gov.uk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/government/publications/national-crime-agency-annual-report-and-accounts-2023-to-2024/national-crime-agency-annual-report-and-accounts-2023-to-2024-accessible.</a:t>
            </a:r>
          </a:p>
          <a:p>
            <a:pPr algn="l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National Crime Agency (2018).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National strategic assessment of serious organised crime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https://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www.nationalcrimeagency.gov.uk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/who-we-are/publications/173-national-strategic-assessment-of-serious-and-organised-crime-2018/file.</a:t>
            </a:r>
          </a:p>
          <a:p>
            <a:pPr algn="l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National Police Chief's Council (2025).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Police crackdown on organised immigration crime first in multi-agency operation of its kind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National Police Chiefs’ Council (NPCC). Available at: https://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news.npcc.police.uk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/releases/police-crackdown-on-organised-immigration-crime-first-in-multi-agency-operation-of-its-kind.</a:t>
            </a:r>
          </a:p>
          <a:p>
            <a:pPr algn="l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UK Government (2023).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No place to hide: serious and organised crime strategy 2023 to 2028 (accessible version)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GOV.UK. Available at: https://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www.gov.uk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/government/publications/serious-and-organised-crime-strategy-2023-to-2028/no-place-to-hide-serious-and-organised-crime-strategy-2023-to-2028-accessible-version.</a:t>
            </a:r>
          </a:p>
          <a:p>
            <a:pPr algn="l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UK Parliament (2018).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Serious and Organised Crime - Committee of Public Accounts - House of Commons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Parliament.uk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Available at: https://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publications.parliament.uk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/pa/cm201719/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cmselect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cmpubacc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/2049/204904.htm.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7206969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894</TotalTime>
  <Words>958</Words>
  <Application>Microsoft Macintosh PowerPoint</Application>
  <PresentationFormat>Widescreen</PresentationFormat>
  <Paragraphs>89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-webkit-standard</vt:lpstr>
      <vt:lpstr>Arial</vt:lpstr>
      <vt:lpstr>Bierstadt</vt:lpstr>
      <vt:lpstr>Grandview Display</vt:lpstr>
      <vt:lpstr>Times New Roman</vt:lpstr>
      <vt:lpstr>DashVTI</vt:lpstr>
      <vt:lpstr>Critically evaluate how effectively UK law enforcement agencies have responded to Serious and Organised Crime (SOC), and how Government policy has supported this response</vt:lpstr>
      <vt:lpstr>Introduction </vt:lpstr>
      <vt:lpstr>The 4 P’s Strategy</vt:lpstr>
      <vt:lpstr>Key agencies </vt:lpstr>
      <vt:lpstr>The 4 P’s – Pursue </vt:lpstr>
      <vt:lpstr>The 4 P’s – Prevent </vt:lpstr>
      <vt:lpstr>The 4 P’s – Protect </vt:lpstr>
      <vt:lpstr>The hidden and adaptive nature of Serious and organised crime </vt:lpstr>
      <vt:lpstr>Recent progress and initiatives </vt:lpstr>
      <vt:lpstr>What could be done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Critically evaluate how effectively UK law enforcement agencies have responded to Serious and Organised Crime (SOC), and how Government policy has supported this response</dc:title>
  <dc:creator>Ffion George (2103342)</dc:creator>
  <cp:lastModifiedBy>Ffion George (2103342)</cp:lastModifiedBy>
  <cp:revision>2</cp:revision>
  <dcterms:created xsi:type="dcterms:W3CDTF">2025-12-10T19:31:13Z</dcterms:created>
  <dcterms:modified xsi:type="dcterms:W3CDTF">2025-12-11T11:53:45Z</dcterms:modified>
</cp:coreProperties>
</file>