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55A-E2A1-88D0-DA0D-5091FA13F2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RO"/>
          </a:p>
        </p:txBody>
      </p:sp>
      <p:sp>
        <p:nvSpPr>
          <p:cNvPr id="3" name="Subtitle 2">
            <a:extLst>
              <a:ext uri="{FF2B5EF4-FFF2-40B4-BE49-F238E27FC236}">
                <a16:creationId xmlns:a16="http://schemas.microsoft.com/office/drawing/2014/main" id="{FBF7F88A-A10D-BF97-E88E-5ADB15AFE9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RO"/>
          </a:p>
        </p:txBody>
      </p:sp>
      <p:sp>
        <p:nvSpPr>
          <p:cNvPr id="4" name="Date Placeholder 3">
            <a:extLst>
              <a:ext uri="{FF2B5EF4-FFF2-40B4-BE49-F238E27FC236}">
                <a16:creationId xmlns:a16="http://schemas.microsoft.com/office/drawing/2014/main" id="{16C32FA8-54E6-64DD-1806-65C5201FC836}"/>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5" name="Footer Placeholder 4">
            <a:extLst>
              <a:ext uri="{FF2B5EF4-FFF2-40B4-BE49-F238E27FC236}">
                <a16:creationId xmlns:a16="http://schemas.microsoft.com/office/drawing/2014/main" id="{B4E561C6-19C2-616E-45B6-A335D6680E94}"/>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5202480E-738A-B37A-0EB6-5D8CBE9FB7D0}"/>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1781535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7CF9E-2E72-D0B9-104C-4783E5ECE756}"/>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0229214B-0A28-FA7B-80BE-B38623F7017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D04512A5-5B29-AB72-FB8E-FE8113DE6006}"/>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5" name="Footer Placeholder 4">
            <a:extLst>
              <a:ext uri="{FF2B5EF4-FFF2-40B4-BE49-F238E27FC236}">
                <a16:creationId xmlns:a16="http://schemas.microsoft.com/office/drawing/2014/main" id="{D51DC718-9781-C7FE-6286-B141F4730059}"/>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23EFB112-7D8C-A740-6F3B-23E13A7BFD2C}"/>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3699906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5370E-B858-A098-0246-CDD88255BE8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RO"/>
          </a:p>
        </p:txBody>
      </p:sp>
      <p:sp>
        <p:nvSpPr>
          <p:cNvPr id="3" name="Text Placeholder 2">
            <a:extLst>
              <a:ext uri="{FF2B5EF4-FFF2-40B4-BE49-F238E27FC236}">
                <a16:creationId xmlns:a16="http://schemas.microsoft.com/office/drawing/2014/main" id="{A7D7AEFD-F4F9-53C2-2BC1-E7D69382F2A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8A1F90-6495-FAA9-69F9-3684AFF79FF9}"/>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5" name="Footer Placeholder 4">
            <a:extLst>
              <a:ext uri="{FF2B5EF4-FFF2-40B4-BE49-F238E27FC236}">
                <a16:creationId xmlns:a16="http://schemas.microsoft.com/office/drawing/2014/main" id="{27319CF3-A63D-FA76-6C1F-BFBE6C123652}"/>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4A50A7A6-531F-2549-2FE7-1D0680E0A235}"/>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4213632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1D190-973E-CEBC-EC4A-822F95EEEFCC}"/>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5466303C-370B-9FB4-5850-2D0C216682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Content Placeholder 3">
            <a:extLst>
              <a:ext uri="{FF2B5EF4-FFF2-40B4-BE49-F238E27FC236}">
                <a16:creationId xmlns:a16="http://schemas.microsoft.com/office/drawing/2014/main" id="{FE47F6E0-4141-39CA-C5F3-3174A4F828B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Date Placeholder 4">
            <a:extLst>
              <a:ext uri="{FF2B5EF4-FFF2-40B4-BE49-F238E27FC236}">
                <a16:creationId xmlns:a16="http://schemas.microsoft.com/office/drawing/2014/main" id="{C3261F50-B4CD-2281-3695-6CFF6CDD2B0A}"/>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6" name="Footer Placeholder 5">
            <a:extLst>
              <a:ext uri="{FF2B5EF4-FFF2-40B4-BE49-F238E27FC236}">
                <a16:creationId xmlns:a16="http://schemas.microsoft.com/office/drawing/2014/main" id="{E7CE7092-4C6C-6B35-E65E-066266A3741E}"/>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CAF42E9D-C1C8-6997-B019-9DA2E28D627F}"/>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319888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7443D-8926-63D5-2E03-E194E9C6950C}"/>
              </a:ext>
            </a:extLst>
          </p:cNvPr>
          <p:cNvSpPr>
            <a:spLocks noGrp="1"/>
          </p:cNvSpPr>
          <p:nvPr>
            <p:ph type="title"/>
          </p:nvPr>
        </p:nvSpPr>
        <p:spPr>
          <a:xfrm>
            <a:off x="839788" y="365125"/>
            <a:ext cx="10515600" cy="1325563"/>
          </a:xfrm>
        </p:spPr>
        <p:txBody>
          <a:bodyPr/>
          <a:lstStyle/>
          <a:p>
            <a:r>
              <a:rPr lang="en-GB"/>
              <a:t>Click to edit Master title style</a:t>
            </a:r>
            <a:endParaRPr lang="en-RO"/>
          </a:p>
        </p:txBody>
      </p:sp>
      <p:sp>
        <p:nvSpPr>
          <p:cNvPr id="3" name="Text Placeholder 2">
            <a:extLst>
              <a:ext uri="{FF2B5EF4-FFF2-40B4-BE49-F238E27FC236}">
                <a16:creationId xmlns:a16="http://schemas.microsoft.com/office/drawing/2014/main" id="{8FA14E19-CC3B-A46B-AF46-2AEF271C23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27F392-F761-14D0-44A7-BF08B70D54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Text Placeholder 4">
            <a:extLst>
              <a:ext uri="{FF2B5EF4-FFF2-40B4-BE49-F238E27FC236}">
                <a16:creationId xmlns:a16="http://schemas.microsoft.com/office/drawing/2014/main" id="{7551BDC8-24FC-5781-5510-98B5FD6B77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57715F2-C05B-8F3E-2E25-F6C3EC9DE3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7" name="Date Placeholder 6">
            <a:extLst>
              <a:ext uri="{FF2B5EF4-FFF2-40B4-BE49-F238E27FC236}">
                <a16:creationId xmlns:a16="http://schemas.microsoft.com/office/drawing/2014/main" id="{AC19C2C9-2112-4071-60B5-55B5764A6904}"/>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8" name="Footer Placeholder 7">
            <a:extLst>
              <a:ext uri="{FF2B5EF4-FFF2-40B4-BE49-F238E27FC236}">
                <a16:creationId xmlns:a16="http://schemas.microsoft.com/office/drawing/2014/main" id="{7C9E84FE-6629-6B9C-C8AE-6E4DC7C1C356}"/>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2D8D0E82-ADC2-0006-ABE9-D5A0DE1AD5CC}"/>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1725374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E4C27-B6E9-FC2C-0431-58E2D18F569F}"/>
              </a:ext>
            </a:extLst>
          </p:cNvPr>
          <p:cNvSpPr>
            <a:spLocks noGrp="1"/>
          </p:cNvSpPr>
          <p:nvPr>
            <p:ph type="title"/>
          </p:nvPr>
        </p:nvSpPr>
        <p:spPr/>
        <p:txBody>
          <a:bodyPr/>
          <a:lstStyle/>
          <a:p>
            <a:r>
              <a:rPr lang="en-GB"/>
              <a:t>Click to edit Master title style</a:t>
            </a:r>
            <a:endParaRPr lang="en-RO"/>
          </a:p>
        </p:txBody>
      </p:sp>
      <p:sp>
        <p:nvSpPr>
          <p:cNvPr id="3" name="Date Placeholder 2">
            <a:extLst>
              <a:ext uri="{FF2B5EF4-FFF2-40B4-BE49-F238E27FC236}">
                <a16:creationId xmlns:a16="http://schemas.microsoft.com/office/drawing/2014/main" id="{32F588E8-F4D6-EC32-432E-8B0550A03422}"/>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4" name="Footer Placeholder 3">
            <a:extLst>
              <a:ext uri="{FF2B5EF4-FFF2-40B4-BE49-F238E27FC236}">
                <a16:creationId xmlns:a16="http://schemas.microsoft.com/office/drawing/2014/main" id="{5CF64E0B-4508-82B7-270F-4A9136703E87}"/>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56AB6654-4780-15A1-CCC7-C29A715A6907}"/>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2794159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50114-3FE1-79E1-E2FB-C9A52F146DD7}"/>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3" name="Footer Placeholder 2">
            <a:extLst>
              <a:ext uri="{FF2B5EF4-FFF2-40B4-BE49-F238E27FC236}">
                <a16:creationId xmlns:a16="http://schemas.microsoft.com/office/drawing/2014/main" id="{A7A33626-C78F-C526-5036-8DAB8AB971F6}"/>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14A9A9BC-5489-CEEE-652C-4A01BDEB5991}"/>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4121017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EA15-B2E8-D44F-3E92-346C64B1B8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Content Placeholder 2">
            <a:extLst>
              <a:ext uri="{FF2B5EF4-FFF2-40B4-BE49-F238E27FC236}">
                <a16:creationId xmlns:a16="http://schemas.microsoft.com/office/drawing/2014/main" id="{0BADCF03-F77C-7ED2-739D-5CD06C05A8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Text Placeholder 3">
            <a:extLst>
              <a:ext uri="{FF2B5EF4-FFF2-40B4-BE49-F238E27FC236}">
                <a16:creationId xmlns:a16="http://schemas.microsoft.com/office/drawing/2014/main" id="{5C39B85D-22AE-4275-543C-709006823D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6AABCE-8076-6A50-A4B1-2816DE3BBF7B}"/>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6" name="Footer Placeholder 5">
            <a:extLst>
              <a:ext uri="{FF2B5EF4-FFF2-40B4-BE49-F238E27FC236}">
                <a16:creationId xmlns:a16="http://schemas.microsoft.com/office/drawing/2014/main" id="{0C775546-DD12-669B-44E9-ACCE0167F833}"/>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3EA67F41-262B-A3D2-4B26-18123491BCEB}"/>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4080470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82A42-4D66-9AF0-C853-D835A5C31D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Picture Placeholder 2">
            <a:extLst>
              <a:ext uri="{FF2B5EF4-FFF2-40B4-BE49-F238E27FC236}">
                <a16:creationId xmlns:a16="http://schemas.microsoft.com/office/drawing/2014/main" id="{B65969EA-EA7C-3BDA-BD75-423D3283B6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091EADD6-F092-47CF-7285-EAAE59E9BA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F4F3F4-0E51-8A58-C371-B863D87674A5}"/>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6" name="Footer Placeholder 5">
            <a:extLst>
              <a:ext uri="{FF2B5EF4-FFF2-40B4-BE49-F238E27FC236}">
                <a16:creationId xmlns:a16="http://schemas.microsoft.com/office/drawing/2014/main" id="{7005C4A8-490C-D791-F056-3A8D99B62ADA}"/>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57EF4D5E-7177-B828-A609-C692081A2F90}"/>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117210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81E02-DAA9-CC45-BA96-64EEE99BE3DB}"/>
              </a:ext>
            </a:extLst>
          </p:cNvPr>
          <p:cNvSpPr>
            <a:spLocks noGrp="1"/>
          </p:cNvSpPr>
          <p:nvPr>
            <p:ph type="title"/>
          </p:nvPr>
        </p:nvSpPr>
        <p:spPr/>
        <p:txBody>
          <a:bodyPr/>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911123CE-8C08-EAAD-5125-E49D23DF3E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FA393430-D27E-20DF-E762-7672456FEC01}"/>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5" name="Footer Placeholder 4">
            <a:extLst>
              <a:ext uri="{FF2B5EF4-FFF2-40B4-BE49-F238E27FC236}">
                <a16:creationId xmlns:a16="http://schemas.microsoft.com/office/drawing/2014/main" id="{33AEB125-8C8E-5811-4656-B81878F72186}"/>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32132DA1-B41D-F093-BDCD-C890C4C58547}"/>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401710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F10D5D-C889-1B6C-AFC4-1C96A7C62BE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CA6931A9-26CD-D802-E509-0D7B2ADFDE7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E005CB57-F553-ADA7-3723-E8656A628FE1}"/>
              </a:ext>
            </a:extLst>
          </p:cNvPr>
          <p:cNvSpPr>
            <a:spLocks noGrp="1"/>
          </p:cNvSpPr>
          <p:nvPr>
            <p:ph type="dt" sz="half" idx="10"/>
          </p:nvPr>
        </p:nvSpPr>
        <p:spPr/>
        <p:txBody>
          <a:bodyPr/>
          <a:lstStyle/>
          <a:p>
            <a:fld id="{75B60755-5081-3B46-8FD9-348448F8FAA3}" type="datetimeFigureOut">
              <a:rPr lang="en-RO" smtClean="0"/>
              <a:t>30.11.2025</a:t>
            </a:fld>
            <a:endParaRPr lang="en-RO"/>
          </a:p>
        </p:txBody>
      </p:sp>
      <p:sp>
        <p:nvSpPr>
          <p:cNvPr id="5" name="Footer Placeholder 4">
            <a:extLst>
              <a:ext uri="{FF2B5EF4-FFF2-40B4-BE49-F238E27FC236}">
                <a16:creationId xmlns:a16="http://schemas.microsoft.com/office/drawing/2014/main" id="{4FF395F6-CB5A-29ED-3063-BD1E9F514DB9}"/>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E80432D1-E5D1-7215-2F39-E1B7A30875ED}"/>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1708057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F16BFF-C4B7-A864-1FFB-BEAE2CD331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RO"/>
          </a:p>
        </p:txBody>
      </p:sp>
      <p:sp>
        <p:nvSpPr>
          <p:cNvPr id="3" name="Text Placeholder 2">
            <a:extLst>
              <a:ext uri="{FF2B5EF4-FFF2-40B4-BE49-F238E27FC236}">
                <a16:creationId xmlns:a16="http://schemas.microsoft.com/office/drawing/2014/main" id="{4FBE6BC5-4A27-85D9-5856-2BB2EE9E33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53649ECB-D99D-831B-5EC1-9156C39DA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B60755-5081-3B46-8FD9-348448F8FAA3}" type="datetimeFigureOut">
              <a:rPr lang="en-RO" smtClean="0"/>
              <a:t>30.11.2025</a:t>
            </a:fld>
            <a:endParaRPr lang="en-RO"/>
          </a:p>
        </p:txBody>
      </p:sp>
      <p:sp>
        <p:nvSpPr>
          <p:cNvPr id="5" name="Footer Placeholder 4">
            <a:extLst>
              <a:ext uri="{FF2B5EF4-FFF2-40B4-BE49-F238E27FC236}">
                <a16:creationId xmlns:a16="http://schemas.microsoft.com/office/drawing/2014/main" id="{78735DDB-FE92-0028-B7A5-5994FF2F6D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RO"/>
          </a:p>
        </p:txBody>
      </p:sp>
      <p:sp>
        <p:nvSpPr>
          <p:cNvPr id="6" name="Slide Number Placeholder 5">
            <a:extLst>
              <a:ext uri="{FF2B5EF4-FFF2-40B4-BE49-F238E27FC236}">
                <a16:creationId xmlns:a16="http://schemas.microsoft.com/office/drawing/2014/main" id="{FE75B649-6A89-CFF9-1F66-5A7919FD99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08483A3-6298-104C-9661-3F81D6588F89}" type="slidenum">
              <a:rPr lang="en-RO" smtClean="0"/>
              <a:t>‹#›</a:t>
            </a:fld>
            <a:endParaRPr lang="en-RO"/>
          </a:p>
        </p:txBody>
      </p:sp>
    </p:spTree>
    <p:extLst>
      <p:ext uri="{BB962C8B-B14F-4D97-AF65-F5344CB8AC3E}">
        <p14:creationId xmlns:p14="http://schemas.microsoft.com/office/powerpoint/2010/main" val="4196045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939457-7DEA-D122-73BC-1E9D23422600}"/>
              </a:ext>
            </a:extLst>
          </p:cNvPr>
          <p:cNvSpPr>
            <a:spLocks noGrp="1"/>
          </p:cNvSpPr>
          <p:nvPr>
            <p:ph type="title"/>
          </p:nvPr>
        </p:nvSpPr>
        <p:spPr/>
        <p:txBody>
          <a:bodyPr/>
          <a:lstStyle/>
          <a:p>
            <a:r>
              <a:rPr lang="en-GB" b="0" i="0" u="none" strike="noStrike">
                <a:effectLst/>
                <a:latin typeface="ui-sans-serif"/>
              </a:rPr>
              <a:t>Title Slide </a:t>
            </a:r>
            <a:r>
              <a:rPr lang="en-GB" b="0" i="0" u="none" strike="noStrike">
                <a:solidFill>
                  <a:srgbClr val="111111"/>
                </a:solidFill>
                <a:effectLst/>
                <a:latin typeface="ui-sans-serif"/>
              </a:rPr>
              <a:t>Achieving the Skills of the Emotional Intelligence.</a:t>
            </a:r>
            <a:endParaRPr lang="en-RO"/>
          </a:p>
        </p:txBody>
      </p:sp>
      <p:sp>
        <p:nvSpPr>
          <p:cNvPr id="5" name="Content Placeholder 4">
            <a:extLst>
              <a:ext uri="{FF2B5EF4-FFF2-40B4-BE49-F238E27FC236}">
                <a16:creationId xmlns:a16="http://schemas.microsoft.com/office/drawing/2014/main" id="{7191F17F-98F0-6ED1-3666-C653B4BD780B}"/>
              </a:ext>
            </a:extLst>
          </p:cNvPr>
          <p:cNvSpPr>
            <a:spLocks noGrp="1"/>
          </p:cNvSpPr>
          <p:nvPr>
            <p:ph idx="1"/>
          </p:nvPr>
        </p:nvSpPr>
        <p:spPr/>
        <p:txBody>
          <a:bodyPr/>
          <a:lstStyle/>
          <a:p>
            <a:r>
              <a:rPr lang="en-GB" b="0" i="0" u="none" strike="noStrike">
                <a:effectLst/>
                <a:latin typeface="ui-sans-serif"/>
              </a:rPr>
              <a:t>Student Name: Ioan Lup</a:t>
            </a:r>
          </a:p>
          <a:p>
            <a:r>
              <a:rPr lang="en-GB" b="0" i="0" u="none" strike="noStrike">
                <a:effectLst/>
                <a:latin typeface="ui-sans-serif"/>
              </a:rPr>
              <a:t>Student Number: 2228580</a:t>
            </a:r>
          </a:p>
          <a:p>
            <a:r>
              <a:rPr lang="en-GB" b="0" i="0" u="none" strike="noStrike">
                <a:effectLst/>
                <a:latin typeface="ui-sans-serif"/>
              </a:rPr>
              <a:t>Module Code: LCLM 5006</a:t>
            </a:r>
          </a:p>
          <a:p>
            <a:r>
              <a:rPr lang="en-GB" b="0" i="0" u="none" strike="noStrike">
                <a:effectLst/>
                <a:latin typeface="ui-sans-serif"/>
              </a:rPr>
              <a:t>Lecturer:  Nishi </a:t>
            </a:r>
            <a:r>
              <a:rPr lang="en-GB" b="0" i="0" u="none" strike="noStrike" err="1">
                <a:effectLst/>
                <a:latin typeface="ui-sans-serif"/>
              </a:rPr>
              <a:t>Ramsurrum</a:t>
            </a:r>
            <a:r>
              <a:rPr lang="en-GB" b="0" i="0" u="none" strike="noStrike">
                <a:effectLst/>
                <a:latin typeface="ui-sans-serif"/>
              </a:rPr>
              <a:t> &amp; Abdallah Naser</a:t>
            </a:r>
          </a:p>
          <a:p>
            <a:r>
              <a:rPr lang="en-GB" b="0" i="0" u="none" strike="noStrike">
                <a:effectLst/>
                <a:latin typeface="ui-sans-serif"/>
              </a:rPr>
              <a:t>C1 - Poster Presentation</a:t>
            </a:r>
            <a:endParaRPr lang="en-RO"/>
          </a:p>
        </p:txBody>
      </p:sp>
    </p:spTree>
    <p:extLst>
      <p:ext uri="{BB962C8B-B14F-4D97-AF65-F5344CB8AC3E}">
        <p14:creationId xmlns:p14="http://schemas.microsoft.com/office/powerpoint/2010/main" val="1439298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5FBBAB2-661C-A5AD-B3B3-64A71A3C1904}"/>
              </a:ext>
            </a:extLst>
          </p:cNvPr>
          <p:cNvSpPr>
            <a:spLocks noGrp="1"/>
          </p:cNvSpPr>
          <p:nvPr>
            <p:ph idx="1"/>
          </p:nvPr>
        </p:nvSpPr>
        <p:spPr>
          <a:xfrm>
            <a:off x="0" y="2127239"/>
            <a:ext cx="3188677" cy="2061837"/>
          </a:xfrm>
        </p:spPr>
        <p:txBody>
          <a:bodyPr>
            <a:normAutofit fontScale="62500" lnSpcReduction="20000"/>
          </a:bodyPr>
          <a:lstStyle/>
          <a:p>
            <a:pPr marL="0" indent="0">
              <a:buNone/>
            </a:pPr>
            <a:r>
              <a:rPr lang="en-GB" sz="2400" b="0" i="0" u="none" strike="noStrike">
                <a:effectLst/>
                <a:latin typeface="ui-sans-serif"/>
              </a:rPr>
              <a:t>Introduction </a:t>
            </a:r>
          </a:p>
          <a:p>
            <a:pPr marL="0" indent="0">
              <a:buNone/>
            </a:pPr>
            <a:r>
              <a:rPr lang="en-GB" sz="2400" b="0" i="0" u="none" strike="noStrike">
                <a:effectLst/>
                <a:latin typeface="ui-sans-serif"/>
              </a:rPr>
              <a:t>Emotional intelligence (EI) is the capability to identify, comprehend and regulate individual and other people emotions (Salovey and Mayer, 1990). It is important to note that self-awareness is the key to EI. The process of EI creation can assist students to strengthen their resilience, group </a:t>
            </a:r>
            <a:r>
              <a:rPr lang="en-GB" sz="2400" b="0" i="0" u="none" strike="noStrike" err="1">
                <a:effectLst/>
                <a:latin typeface="ui-sans-serif"/>
              </a:rPr>
              <a:t>behavior</a:t>
            </a:r>
            <a:r>
              <a:rPr lang="en-GB" sz="2400" b="0" i="0" u="none" strike="noStrike">
                <a:effectLst/>
                <a:latin typeface="ui-sans-serif"/>
              </a:rPr>
              <a:t> and results (Cherniss, 2010).</a:t>
            </a:r>
            <a:endParaRPr lang="en-RO" sz="2400"/>
          </a:p>
        </p:txBody>
      </p:sp>
      <p:pic>
        <p:nvPicPr>
          <p:cNvPr id="1026" name="Picture 2" descr="Emotional Quotient (EQ), its effects ...">
            <a:extLst>
              <a:ext uri="{FF2B5EF4-FFF2-40B4-BE49-F238E27FC236}">
                <a16:creationId xmlns:a16="http://schemas.microsoft.com/office/drawing/2014/main" id="{CD62585C-A600-A7D8-A750-1BC40887EB4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41032"/>
            <a:ext cx="3188677" cy="1987309"/>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2" descr="Emotional Intelligence Models &amp; Methods ...">
            <a:extLst>
              <a:ext uri="{FF2B5EF4-FFF2-40B4-BE49-F238E27FC236}">
                <a16:creationId xmlns:a16="http://schemas.microsoft.com/office/drawing/2014/main" id="{9C2536AF-4740-AB33-D5F8-1615B2C3B6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4584234"/>
            <a:ext cx="1993381" cy="194947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504F010-20BF-B9B1-7517-CF987089F1F3}"/>
              </a:ext>
            </a:extLst>
          </p:cNvPr>
          <p:cNvSpPr txBox="1"/>
          <p:nvPr/>
        </p:nvSpPr>
        <p:spPr>
          <a:xfrm>
            <a:off x="1993381" y="4184710"/>
            <a:ext cx="2610150" cy="2677656"/>
          </a:xfrm>
          <a:prstGeom prst="rect">
            <a:avLst/>
          </a:prstGeom>
          <a:noFill/>
        </p:spPr>
        <p:txBody>
          <a:bodyPr wrap="square">
            <a:spAutoFit/>
          </a:bodyPr>
          <a:lstStyle/>
          <a:p>
            <a:r>
              <a:rPr lang="en-GB" sz="1200" b="0" i="0" u="none" strike="noStrike">
                <a:effectLst/>
                <a:latin typeface="ui-sans-serif"/>
              </a:rPr>
              <a:t>Methods </a:t>
            </a:r>
          </a:p>
          <a:p>
            <a:r>
              <a:rPr lang="en-GB" sz="1200" b="0" i="0" u="none" strike="noStrike">
                <a:effectLst/>
                <a:latin typeface="ui-sans-serif"/>
              </a:rPr>
              <a:t>This poster was created by examining the academic reference materials on Google Scholar, academic journals, and textbooks. Theorists of EI that included Goleman (1995, 1998), Salovey and Mayer (1990), and Boyatzis (2018) were </a:t>
            </a:r>
            <a:r>
              <a:rPr lang="en-GB" sz="1200" b="0" i="0" u="none" strike="noStrike" err="1">
                <a:effectLst/>
                <a:latin typeface="ui-sans-serif"/>
              </a:rPr>
              <a:t>analyzed</a:t>
            </a:r>
            <a:r>
              <a:rPr lang="en-GB" sz="1200" b="0" i="0" u="none" strike="noStrike">
                <a:effectLst/>
                <a:latin typeface="ui-sans-serif"/>
              </a:rPr>
              <a:t>. I also thought of personal experiences where I was able to be a student with the help of mindfulness journal and a short EI self-assessment to see how I reacted to stress, gave feedback, and worked as a team.</a:t>
            </a:r>
            <a:endParaRPr lang="en-RO" sz="1200"/>
          </a:p>
        </p:txBody>
      </p:sp>
      <p:sp>
        <p:nvSpPr>
          <p:cNvPr id="10" name="TextBox 9">
            <a:extLst>
              <a:ext uri="{FF2B5EF4-FFF2-40B4-BE49-F238E27FC236}">
                <a16:creationId xmlns:a16="http://schemas.microsoft.com/office/drawing/2014/main" id="{696D2316-F161-30FE-F8E6-9BBC0AEF54E9}"/>
              </a:ext>
            </a:extLst>
          </p:cNvPr>
          <p:cNvSpPr txBox="1"/>
          <p:nvPr/>
        </p:nvSpPr>
        <p:spPr>
          <a:xfrm>
            <a:off x="3688145" y="1624674"/>
            <a:ext cx="3386957" cy="2585323"/>
          </a:xfrm>
          <a:prstGeom prst="rect">
            <a:avLst/>
          </a:prstGeom>
          <a:noFill/>
        </p:spPr>
        <p:txBody>
          <a:bodyPr wrap="square">
            <a:spAutoFit/>
          </a:bodyPr>
          <a:lstStyle/>
          <a:p>
            <a:r>
              <a:rPr lang="en-GB" sz="900" b="0" i="0" u="none" strike="noStrike">
                <a:effectLst/>
                <a:latin typeface="ui-sans-serif"/>
              </a:rPr>
              <a:t>What Does it mean to be able to build EI?</a:t>
            </a:r>
          </a:p>
          <a:p>
            <a:endParaRPr lang="en-GB" sz="900" b="0" i="0" u="none" strike="noStrike">
              <a:effectLst/>
              <a:latin typeface="ui-sans-serif"/>
            </a:endParaRPr>
          </a:p>
          <a:p>
            <a:r>
              <a:rPr lang="en-GB" sz="900" b="0" i="0" u="none" strike="noStrike">
                <a:effectLst/>
                <a:latin typeface="ui-sans-serif"/>
              </a:rPr>
              <a:t>According to Goleman (1998), EI consists of five key building blocks, which include self-awareness, self-regulation, motivation, empathy and social skills. Acquisition of EI requires constant self-reflecting, feedback and practice. Self-awareness: Reflexive journaling emphasizes the process of recognizing triggers and trends of all possible emotions (Boyatzis, 2018). Self-regulation: Such strategies as holding back after responding and taking big breaths will be used to control emotions (Kabat-Zinn, 2013). Motivation: It is also important to use clear goals and achievement congratulations since that makes intrinsic motivation better. Empathy: Active listening and taking of perspective enhances compassion to the feelings of other people. Social skills: Interpersonal effectiveness is augmented by collaboration relationships and conflict management (Matthews, </a:t>
            </a:r>
            <a:r>
              <a:rPr lang="en-GB" sz="900" b="0" i="0" u="none" strike="noStrike" err="1">
                <a:effectLst/>
                <a:latin typeface="ui-sans-serif"/>
              </a:rPr>
              <a:t>Zeidner</a:t>
            </a:r>
            <a:r>
              <a:rPr lang="en-GB" sz="900" b="0" i="0" u="none" strike="noStrike">
                <a:effectLst/>
                <a:latin typeface="ui-sans-serif"/>
              </a:rPr>
              <a:t> and Roberts, 2012). The process of developing EI is a continuous one that demands that one is open to feedback and practice.</a:t>
            </a:r>
            <a:endParaRPr lang="en-RO" sz="900"/>
          </a:p>
        </p:txBody>
      </p:sp>
      <p:pic>
        <p:nvPicPr>
          <p:cNvPr id="11" name="Picture 2" descr="7 Signs of Emotional Intelligence ...">
            <a:extLst>
              <a:ext uri="{FF2B5EF4-FFF2-40B4-BE49-F238E27FC236}">
                <a16:creationId xmlns:a16="http://schemas.microsoft.com/office/drawing/2014/main" id="{02B7B311-9E45-C5DC-B673-4F949386A9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4102" r="22522"/>
          <a:stretch>
            <a:fillRect/>
          </a:stretch>
        </p:blipFill>
        <p:spPr bwMode="auto">
          <a:xfrm>
            <a:off x="4388394" y="27712"/>
            <a:ext cx="1460458" cy="151806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ow To Improve Emotional Intelligence ...">
            <a:extLst>
              <a:ext uri="{FF2B5EF4-FFF2-40B4-BE49-F238E27FC236}">
                <a16:creationId xmlns:a16="http://schemas.microsoft.com/office/drawing/2014/main" id="{D8658211-E7B7-54B2-CB24-C2BD642C6A8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028097" y="219328"/>
            <a:ext cx="1842508" cy="184250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4D1D5E37-BF76-88C1-5721-E9FD4F0A841A}"/>
              </a:ext>
            </a:extLst>
          </p:cNvPr>
          <p:cNvSpPr txBox="1"/>
          <p:nvPr/>
        </p:nvSpPr>
        <p:spPr>
          <a:xfrm>
            <a:off x="7075102" y="133351"/>
            <a:ext cx="2796326" cy="3831818"/>
          </a:xfrm>
          <a:prstGeom prst="rect">
            <a:avLst/>
          </a:prstGeom>
          <a:noFill/>
        </p:spPr>
        <p:txBody>
          <a:bodyPr wrap="square">
            <a:spAutoFit/>
          </a:bodyPr>
          <a:lstStyle/>
          <a:p>
            <a:r>
              <a:rPr lang="en-GB" sz="900" b="0" i="0" u="none" strike="noStrike">
                <a:effectLst/>
                <a:latin typeface="ui-sans-serif"/>
              </a:rPr>
              <a:t>Management of Emotions and Building of Mindfulness.</a:t>
            </a:r>
          </a:p>
          <a:p>
            <a:endParaRPr lang="en-GB" sz="900">
              <a:latin typeface="ui-sans-serif"/>
            </a:endParaRPr>
          </a:p>
          <a:p>
            <a:r>
              <a:rPr lang="en-GB" sz="900" b="0" i="0" u="none" strike="noStrike">
                <a:effectLst/>
                <a:latin typeface="ui-sans-serif"/>
              </a:rPr>
              <a:t>As a student, stress tends to manifest whenever a student is going through exams or a strict deadline. Mindfulness meditation practised as 10 minutes a day enhances concentration and decreases rumination (Kabat-Zinn, 2013). Self-regulation methods of deep breathing and positive self-talk could help to stay calm when anxious in front of the presentation. After reflecting on experiences, it is possible to identify strategies that worked and possible ways of improvement. Empathy also helps to improve teamwork as it allows one to communicate respectfully and solve conflicts. Slide 5: How to succeed and address challenges of EI. Emotional balance, motivation and successful relationships are the keys to academic success. Sustained performance is supported by factors like time management, adaptability and empathy (Goleman, 1998). Issues like frustration arising when the group does not respond equally can be solved through enhancing the level of empathy and communication skills by engaging with the team members through routine check-ins and constructive feedbacks. Appreciating the fact that generational and cultural variations affect the expression of emotions is also conducive to contributing to collaboration (Mayer, Caruso and Salovey, 2</a:t>
            </a:r>
            <a:endParaRPr lang="en-RO" sz="900"/>
          </a:p>
        </p:txBody>
      </p:sp>
      <p:sp>
        <p:nvSpPr>
          <p:cNvPr id="16" name="TextBox 15">
            <a:extLst>
              <a:ext uri="{FF2B5EF4-FFF2-40B4-BE49-F238E27FC236}">
                <a16:creationId xmlns:a16="http://schemas.microsoft.com/office/drawing/2014/main" id="{B26FCF0B-36EE-8631-09FA-66BAEB8C1D59}"/>
              </a:ext>
            </a:extLst>
          </p:cNvPr>
          <p:cNvSpPr txBox="1"/>
          <p:nvPr/>
        </p:nvSpPr>
        <p:spPr>
          <a:xfrm>
            <a:off x="4860344" y="5383738"/>
            <a:ext cx="3166240" cy="1446550"/>
          </a:xfrm>
          <a:prstGeom prst="rect">
            <a:avLst/>
          </a:prstGeom>
          <a:noFill/>
        </p:spPr>
        <p:txBody>
          <a:bodyPr wrap="square">
            <a:spAutoFit/>
          </a:bodyPr>
          <a:lstStyle/>
          <a:p>
            <a:r>
              <a:rPr lang="en-GB" sz="800" b="0" i="0" u="none" strike="noStrike">
                <a:effectLst/>
                <a:latin typeface="ui-sans-serif"/>
              </a:rPr>
              <a:t>Success Factors and How to overcome EI Challenges.</a:t>
            </a:r>
          </a:p>
          <a:p>
            <a:pPr marL="0" indent="0">
              <a:buNone/>
            </a:pPr>
            <a:endParaRPr lang="en-GB" sz="800" b="0" i="0" u="none" strike="noStrike">
              <a:effectLst/>
              <a:latin typeface="ui-sans-serif"/>
            </a:endParaRPr>
          </a:p>
          <a:p>
            <a:r>
              <a:rPr lang="en-GB" sz="800" b="0" i="0" u="none" strike="noStrike">
                <a:effectLst/>
                <a:latin typeface="ui-sans-serif"/>
              </a:rPr>
              <a:t>Emotional balance, motivation as well as effective relationships rely on academic </a:t>
            </a:r>
            <a:r>
              <a:rPr lang="en-GB" sz="800" b="0" i="0" u="none" strike="noStrike" err="1">
                <a:effectLst/>
                <a:latin typeface="ui-sans-serif"/>
              </a:rPr>
              <a:t>success.Sustained</a:t>
            </a:r>
            <a:r>
              <a:rPr lang="en-GB" sz="800" b="0" i="0" u="none" strike="noStrike">
                <a:effectLst/>
                <a:latin typeface="ui-sans-serif"/>
              </a:rPr>
              <a:t> performance is enabled by factors like time management, adaptability and empathy (Goleman, 1998). Difficulties, like frustration with disparities of contributions to a group, can be solved by enhancing empathy and communication ability using frequent team check-ins and positive feedback. The understanding that emotional expressiveness depends on the differences between generations and culture also promotes cooperation (Mayer, Caruso and Salovey, 2016).</a:t>
            </a:r>
            <a:endParaRPr lang="en-RO" sz="800"/>
          </a:p>
        </p:txBody>
      </p:sp>
      <p:pic>
        <p:nvPicPr>
          <p:cNvPr id="17" name="Picture 2" descr="Emotional Intelligence in Job Success ...">
            <a:extLst>
              <a:ext uri="{FF2B5EF4-FFF2-40B4-BE49-F238E27FC236}">
                <a16:creationId xmlns:a16="http://schemas.microsoft.com/office/drawing/2014/main" id="{39FF7027-3BB7-FD70-AE85-EAF6FF41C0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868" r="4786" b="2"/>
          <a:stretch>
            <a:fillRect/>
          </a:stretch>
        </p:blipFill>
        <p:spPr bwMode="auto">
          <a:xfrm>
            <a:off x="4698364" y="4124988"/>
            <a:ext cx="2284547" cy="132955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F4B1E7DE-D47C-0485-A932-1CBE319A0F4C}"/>
              </a:ext>
            </a:extLst>
          </p:cNvPr>
          <p:cNvSpPr txBox="1"/>
          <p:nvPr/>
        </p:nvSpPr>
        <p:spPr>
          <a:xfrm>
            <a:off x="9871428" y="2241352"/>
            <a:ext cx="2235942" cy="2730041"/>
          </a:xfrm>
          <a:prstGeom prst="rect">
            <a:avLst/>
          </a:prstGeom>
          <a:noFill/>
        </p:spPr>
        <p:txBody>
          <a:bodyPr wrap="square">
            <a:spAutoFit/>
          </a:bodyPr>
          <a:lstStyle/>
          <a:p>
            <a:r>
              <a:rPr lang="en-RO"/>
              <a:t>Conclusion</a:t>
            </a:r>
            <a:endParaRPr lang="en-GB" sz="1100" b="0" i="0" u="none" strike="noStrike">
              <a:effectLst/>
              <a:latin typeface="ui-sans-serif"/>
            </a:endParaRPr>
          </a:p>
          <a:p>
            <a:r>
              <a:rPr lang="en-GB" sz="1100" b="0" i="0" u="none" strike="noStrike">
                <a:effectLst/>
                <a:latin typeface="ui-sans-serif"/>
              </a:rPr>
              <a:t>The three ways through which emotional intelligence can be enhanced are mindfulness, reflection, and social awareness. In the case of students, emotional control and empathy are the best ways to achieve academic excellence and to be ready to work in a professional setting where teamwork and emotional control are crucial. Emotional intelligence is a life-long experience that promotes self-development and organizational preparedness.</a:t>
            </a:r>
            <a:endParaRPr lang="en-RO" sz="1100"/>
          </a:p>
        </p:txBody>
      </p:sp>
      <p:sp>
        <p:nvSpPr>
          <p:cNvPr id="21" name="TextBox 20">
            <a:extLst>
              <a:ext uri="{FF2B5EF4-FFF2-40B4-BE49-F238E27FC236}">
                <a16:creationId xmlns:a16="http://schemas.microsoft.com/office/drawing/2014/main" id="{3D6E4824-D602-B605-296B-891CF5549280}"/>
              </a:ext>
            </a:extLst>
          </p:cNvPr>
          <p:cNvSpPr txBox="1"/>
          <p:nvPr/>
        </p:nvSpPr>
        <p:spPr>
          <a:xfrm>
            <a:off x="8339533" y="4826675"/>
            <a:ext cx="3166240" cy="2031325"/>
          </a:xfrm>
          <a:prstGeom prst="rect">
            <a:avLst/>
          </a:prstGeom>
          <a:noFill/>
        </p:spPr>
        <p:txBody>
          <a:bodyPr wrap="square">
            <a:spAutoFit/>
          </a:bodyPr>
          <a:lstStyle/>
          <a:p>
            <a:pPr algn="l">
              <a:buFont typeface="Arial" panose="020B0604020202020204" pitchFamily="34" charset="0"/>
              <a:buChar char="•"/>
            </a:pPr>
            <a:r>
              <a:rPr lang="en-RO" sz="700"/>
              <a:t>References </a:t>
            </a:r>
          </a:p>
          <a:p>
            <a:pPr algn="l">
              <a:buFont typeface="Arial" panose="020B0604020202020204" pitchFamily="34" charset="0"/>
              <a:buChar char="•"/>
            </a:pPr>
            <a:endParaRPr lang="en-GB" sz="700" b="0" i="0" u="none" strike="noStrike">
              <a:solidFill>
                <a:srgbClr val="000000"/>
              </a:solidFill>
              <a:effectLst/>
            </a:endParaRPr>
          </a:p>
          <a:p>
            <a:pPr algn="l">
              <a:buFont typeface="Arial" panose="020B0604020202020204" pitchFamily="34" charset="0"/>
              <a:buChar char="•"/>
            </a:pPr>
            <a:r>
              <a:rPr lang="en-GB" sz="700" b="0" i="0" u="none" strike="noStrike">
                <a:solidFill>
                  <a:srgbClr val="000000"/>
                </a:solidFill>
                <a:effectLst/>
              </a:rPr>
              <a:t>Boyatzis, R.E. (2018) </a:t>
            </a:r>
            <a:r>
              <a:rPr lang="en-GB" sz="700" b="0" i="1" u="none" strike="noStrike">
                <a:solidFill>
                  <a:srgbClr val="000000"/>
                </a:solidFill>
                <a:effectLst/>
              </a:rPr>
              <a:t>The Competent Manager: A Model for Effective Performance.</a:t>
            </a:r>
            <a:r>
              <a:rPr lang="en-GB" sz="700" b="0" i="0" u="none" strike="noStrike">
                <a:solidFill>
                  <a:srgbClr val="000000"/>
                </a:solidFill>
                <a:effectLst/>
              </a:rPr>
              <a:t> Hoboken: Wiley.</a:t>
            </a:r>
          </a:p>
          <a:p>
            <a:pPr algn="l">
              <a:buFont typeface="Arial" panose="020B0604020202020204" pitchFamily="34" charset="0"/>
              <a:buChar char="•"/>
            </a:pPr>
            <a:r>
              <a:rPr lang="en-GB" sz="700" b="0" i="0" u="none" strike="noStrike">
                <a:solidFill>
                  <a:srgbClr val="000000"/>
                </a:solidFill>
                <a:effectLst/>
              </a:rPr>
              <a:t>Cherniss, C. (2010) ‘Emotional intelligence: Toward clarification of a concept’, </a:t>
            </a:r>
            <a:r>
              <a:rPr lang="en-GB" sz="700" b="0" i="1" u="none" strike="noStrike">
                <a:solidFill>
                  <a:srgbClr val="000000"/>
                </a:solidFill>
                <a:effectLst/>
              </a:rPr>
              <a:t>Industrial and Organizational Psychology</a:t>
            </a:r>
            <a:r>
              <a:rPr lang="en-GB" sz="700" b="0" i="0" u="none" strike="noStrike">
                <a:solidFill>
                  <a:srgbClr val="000000"/>
                </a:solidFill>
                <a:effectLst/>
              </a:rPr>
              <a:t>, 3(2), pp. 110–126.</a:t>
            </a:r>
          </a:p>
          <a:p>
            <a:pPr algn="l">
              <a:buFont typeface="Arial" panose="020B0604020202020204" pitchFamily="34" charset="0"/>
              <a:buChar char="•"/>
            </a:pPr>
            <a:r>
              <a:rPr lang="en-GB" sz="700" b="0" i="0" u="none" strike="noStrike">
                <a:solidFill>
                  <a:srgbClr val="000000"/>
                </a:solidFill>
                <a:effectLst/>
              </a:rPr>
              <a:t>Goleman, D. (1995) </a:t>
            </a:r>
            <a:r>
              <a:rPr lang="en-GB" sz="700" b="0" i="1" u="none" strike="noStrike">
                <a:solidFill>
                  <a:srgbClr val="000000"/>
                </a:solidFill>
                <a:effectLst/>
              </a:rPr>
              <a:t>Emotional Intelligence: Why It Can Matter More Than IQ.</a:t>
            </a:r>
            <a:r>
              <a:rPr lang="en-GB" sz="700" b="0" i="0" u="none" strike="noStrike">
                <a:solidFill>
                  <a:srgbClr val="000000"/>
                </a:solidFill>
                <a:effectLst/>
              </a:rPr>
              <a:t> New York: Bantam Books.</a:t>
            </a:r>
          </a:p>
          <a:p>
            <a:pPr algn="l">
              <a:buFont typeface="Arial" panose="020B0604020202020204" pitchFamily="34" charset="0"/>
              <a:buChar char="•"/>
            </a:pPr>
            <a:r>
              <a:rPr lang="en-GB" sz="700" b="0" i="0" u="none" strike="noStrike">
                <a:solidFill>
                  <a:srgbClr val="000000"/>
                </a:solidFill>
                <a:effectLst/>
              </a:rPr>
              <a:t>Goleman, D. (1998) </a:t>
            </a:r>
            <a:r>
              <a:rPr lang="en-GB" sz="700" b="0" i="1" u="none" strike="noStrike">
                <a:solidFill>
                  <a:srgbClr val="000000"/>
                </a:solidFill>
                <a:effectLst/>
              </a:rPr>
              <a:t>Working with Emotional Intelligence.</a:t>
            </a:r>
            <a:r>
              <a:rPr lang="en-GB" sz="700" b="0" i="0" u="none" strike="noStrike">
                <a:solidFill>
                  <a:srgbClr val="000000"/>
                </a:solidFill>
                <a:effectLst/>
              </a:rPr>
              <a:t> New York: Bantam Books.</a:t>
            </a:r>
          </a:p>
          <a:p>
            <a:pPr algn="l">
              <a:buFont typeface="Arial" panose="020B0604020202020204" pitchFamily="34" charset="0"/>
              <a:buChar char="•"/>
            </a:pPr>
            <a:r>
              <a:rPr lang="en-GB" sz="700" b="0" i="0" u="none" strike="noStrike">
                <a:solidFill>
                  <a:srgbClr val="000000"/>
                </a:solidFill>
                <a:effectLst/>
              </a:rPr>
              <a:t>Kabat-Zinn, J. (2013) </a:t>
            </a:r>
            <a:r>
              <a:rPr lang="en-GB" sz="700" b="0" i="1" u="none" strike="noStrike">
                <a:solidFill>
                  <a:srgbClr val="000000"/>
                </a:solidFill>
                <a:effectLst/>
              </a:rPr>
              <a:t>Full Catastrophe Living: Using the Wisdom of Your Body and Mind to Face Stress, Pain, and Illness.</a:t>
            </a:r>
            <a:r>
              <a:rPr lang="en-GB" sz="700" b="0" i="0" u="none" strike="noStrike">
                <a:solidFill>
                  <a:srgbClr val="000000"/>
                </a:solidFill>
                <a:effectLst/>
              </a:rPr>
              <a:t> New York: Bantam Books.</a:t>
            </a:r>
          </a:p>
          <a:p>
            <a:pPr algn="l">
              <a:buFont typeface="Arial" panose="020B0604020202020204" pitchFamily="34" charset="0"/>
              <a:buChar char="•"/>
            </a:pPr>
            <a:r>
              <a:rPr lang="en-GB" sz="700" b="0" i="0" u="none" strike="noStrike">
                <a:solidFill>
                  <a:srgbClr val="000000"/>
                </a:solidFill>
                <a:effectLst/>
              </a:rPr>
              <a:t>Matthews, G., </a:t>
            </a:r>
            <a:r>
              <a:rPr lang="en-GB" sz="700" b="0" i="0" u="none" strike="noStrike" err="1">
                <a:solidFill>
                  <a:srgbClr val="000000"/>
                </a:solidFill>
                <a:effectLst/>
              </a:rPr>
              <a:t>Zeidner</a:t>
            </a:r>
            <a:r>
              <a:rPr lang="en-GB" sz="700" b="0" i="0" u="none" strike="noStrike">
                <a:solidFill>
                  <a:srgbClr val="000000"/>
                </a:solidFill>
                <a:effectLst/>
              </a:rPr>
              <a:t>, M., &amp; Roberts, R.D. (2012) </a:t>
            </a:r>
            <a:r>
              <a:rPr lang="en-GB" sz="700" b="0" i="1" u="none" strike="noStrike">
                <a:solidFill>
                  <a:srgbClr val="000000"/>
                </a:solidFill>
                <a:effectLst/>
              </a:rPr>
              <a:t>Emotional Intelligence: A Promise Unfulfilled?</a:t>
            </a:r>
            <a:r>
              <a:rPr lang="en-GB" sz="700" b="0" i="0" u="none" strike="noStrike">
                <a:solidFill>
                  <a:srgbClr val="000000"/>
                </a:solidFill>
                <a:effectLst/>
              </a:rPr>
              <a:t> Japanese Psychological Research, 54(2), pp. 105–127.</a:t>
            </a:r>
          </a:p>
          <a:p>
            <a:pPr algn="l">
              <a:buFont typeface="Arial" panose="020B0604020202020204" pitchFamily="34" charset="0"/>
              <a:buChar char="•"/>
            </a:pPr>
            <a:r>
              <a:rPr lang="en-GB" sz="700" b="0" i="0" u="none" strike="noStrike">
                <a:solidFill>
                  <a:srgbClr val="000000"/>
                </a:solidFill>
                <a:effectLst/>
              </a:rPr>
              <a:t>Mayer, J.D., Caruso, D.R., &amp; Salovey, P. (2016) ‘The ability model of emotional intelligence: Principles and updates’, </a:t>
            </a:r>
            <a:r>
              <a:rPr lang="en-GB" sz="700" b="0" i="1" u="none" strike="noStrike">
                <a:solidFill>
                  <a:srgbClr val="000000"/>
                </a:solidFill>
                <a:effectLst/>
              </a:rPr>
              <a:t>Emotion Review</a:t>
            </a:r>
            <a:r>
              <a:rPr lang="en-GB" sz="700" b="0" i="0" u="none" strike="noStrike">
                <a:solidFill>
                  <a:srgbClr val="000000"/>
                </a:solidFill>
                <a:effectLst/>
              </a:rPr>
              <a:t>, 8(4), pp. 290–300.</a:t>
            </a:r>
          </a:p>
          <a:p>
            <a:pPr algn="l">
              <a:buFont typeface="Arial" panose="020B0604020202020204" pitchFamily="34" charset="0"/>
              <a:buChar char="•"/>
            </a:pPr>
            <a:r>
              <a:rPr lang="en-GB" sz="700" b="0" i="0" u="none" strike="noStrike">
                <a:solidFill>
                  <a:srgbClr val="000000"/>
                </a:solidFill>
                <a:effectLst/>
              </a:rPr>
              <a:t>Salovey, P., &amp; Mayer, J.D. (1990) ‘Emotional intelligence’, </a:t>
            </a:r>
            <a:r>
              <a:rPr lang="en-GB" sz="700" b="0" i="1" u="none" strike="noStrike">
                <a:solidFill>
                  <a:srgbClr val="000000"/>
                </a:solidFill>
                <a:effectLst/>
              </a:rPr>
              <a:t>Imagination, Cognition and Personality</a:t>
            </a:r>
            <a:r>
              <a:rPr lang="en-GB" sz="700" b="0" i="0" u="none" strike="noStrike">
                <a:solidFill>
                  <a:srgbClr val="000000"/>
                </a:solidFill>
                <a:effectLst/>
              </a:rPr>
              <a:t>, 9(3), pp. 185–211.</a:t>
            </a:r>
          </a:p>
        </p:txBody>
      </p:sp>
    </p:spTree>
    <p:extLst>
      <p:ext uri="{BB962C8B-B14F-4D97-AF65-F5344CB8AC3E}">
        <p14:creationId xmlns:p14="http://schemas.microsoft.com/office/powerpoint/2010/main" val="3815258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Title Slide Achieving the Skills of the Emotional Intelligence.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Slide Achieving the Skills of the Emotional Intelligence.</dc:title>
  <dc:creator>Denisa Lup (STU235108)</dc:creator>
  <cp:lastModifiedBy>Denisa Lup (STU235108)</cp:lastModifiedBy>
  <cp:revision>2</cp:revision>
  <dcterms:created xsi:type="dcterms:W3CDTF">2025-11-12T10:08:11Z</dcterms:created>
  <dcterms:modified xsi:type="dcterms:W3CDTF">2025-11-30T09:30:25Z</dcterms:modified>
</cp:coreProperties>
</file>