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2C60E8-ADC0-DB15-078F-956CE3C684F0}" v="279" dt="2024-08-19T08:54:16.971"/>
    <p1510:client id="{74F62D46-D583-022F-8A06-B468EFF68C1C}" v="167" dt="2024-08-17T21:04:07.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25413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8883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82817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53082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941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55641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87000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04066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3224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77539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8/19/2024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456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8/19/2024</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77849112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tandfonline.com/doi/abs/10.1080/14427591.2014.908816" TargetMode="External"/><Relationship Id="rId3" Type="http://schemas.openxmlformats.org/officeDocument/2006/relationships/hyperlink" Target="https://www.ncbi.nlm.nih.gov/pmc/articles/PMC5501015/" TargetMode="External"/><Relationship Id="rId7" Type="http://schemas.openxmlformats.org/officeDocument/2006/relationships/hyperlink" Target="https://www.tandfonline.com/doi/full/10.1080/09687599.2020.1822782" TargetMode="External"/><Relationship Id="rId2" Type="http://schemas.openxmlformats.org/officeDocument/2006/relationships/hyperlink" Target="https://publications.aap.org/pediatrics/article/118/1/405/69580/Identifying-Infants-and-Young-Children-With"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803-019-04253-0#citeas" TargetMode="External"/><Relationship Id="rId5" Type="http://schemas.openxmlformats.org/officeDocument/2006/relationships/hyperlink" Target="https://link.springer.com/article/10.1007/s40474-016-0078-6" TargetMode="External"/><Relationship Id="rId4" Type="http://schemas.openxmlformats.org/officeDocument/2006/relationships/hyperlink" Target="https://www.sciencedirect.com/science/article/abs/pii/S1750946709000798" TargetMode="External"/><Relationship Id="rId9" Type="http://schemas.openxmlformats.org/officeDocument/2006/relationships/hyperlink" Target="https://www.bma.org.uk/what-we-do/population-health/improving-the-health-of-specific-groups/autism-spectrum-disorder#:~:text=It%20is%20estimated%20that%20around,the%20support%20offered%20in%20England"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journals.sagepub.com/doi/full/10.1177/0004867416652733" TargetMode="External"/><Relationship Id="rId3" Type="http://schemas.openxmlformats.org/officeDocument/2006/relationships/hyperlink" Target="https://cardinalabatherapy.com/" TargetMode="External"/><Relationship Id="rId7" Type="http://schemas.openxmlformats.org/officeDocument/2006/relationships/hyperlink" Target="https://www.mdpi.com/2227-7102/14/3/263" TargetMode="External"/><Relationship Id="rId2" Type="http://schemas.openxmlformats.org/officeDocument/2006/relationships/hyperlink" Target="https://www.tandfonline.com/doi/full/10.3109/17549507.2013.858773#abstract"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get-help-to-improve-your-practice/meeting-the-needs-of-all-children" TargetMode="External"/><Relationship Id="rId11" Type="http://schemas.openxmlformats.org/officeDocument/2006/relationships/hyperlink" Target="https://www.tandfonline.com/doi/abs/10.2989/17280583.2013.849606" TargetMode="External"/><Relationship Id="rId5" Type="http://schemas.openxmlformats.org/officeDocument/2006/relationships/hyperlink" Target="https://journals.sagepub.com/doi/full/10.1177/1362361315573636" TargetMode="External"/><Relationship Id="rId10" Type="http://schemas.openxmlformats.org/officeDocument/2006/relationships/hyperlink" Target="https://www.tandfonline.com/doi/full/10.3109/17549507.2013.861511" TargetMode="External"/><Relationship Id="rId4" Type="http://schemas.openxmlformats.org/officeDocument/2006/relationships/hyperlink" Target="https://journals.sagepub.com/doi/abs/10.1177/183693911103600403" TargetMode="External"/><Relationship Id="rId9" Type="http://schemas.openxmlformats.org/officeDocument/2006/relationships/hyperlink" Target="https://journals.sagepub.com/doi/abs/10.1177/1096250615586029"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link.springer.com/article/10.1007/s43440-021-00244-0#abbreviations" TargetMode="External"/><Relationship Id="rId3" Type="http://schemas.openxmlformats.org/officeDocument/2006/relationships/hyperlink" Target="https://journals.sagepub.com/doi/full/10.1177/2396941518804407" TargetMode="External"/><Relationship Id="rId7" Type="http://schemas.openxmlformats.org/officeDocument/2006/relationships/hyperlink" Target="https://link.springer.com/article/10.1007/s10879-010-9161-1#author-information" TargetMode="External"/><Relationship Id="rId2" Type="http://schemas.openxmlformats.org/officeDocument/2006/relationships/hyperlink" Target="https://www.ncbi.nlm.nih.gov/pmc/articles/PMC5152684/"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9443958/" TargetMode="External"/><Relationship Id="rId5" Type="http://schemas.openxmlformats.org/officeDocument/2006/relationships/hyperlink" Target="https://www.theguardian.com/society/2024/mar/04/uk-increase-autism-diagnoses-neurodiversity" TargetMode="External"/><Relationship Id="rId10" Type="http://schemas.openxmlformats.org/officeDocument/2006/relationships/hyperlink" Target="https://www.tandfonline.com/doi/abs/10.1080/03004279.2018.1520278" TargetMode="External"/><Relationship Id="rId4" Type="http://schemas.openxmlformats.org/officeDocument/2006/relationships/hyperlink" Target="https://www.proquest.com/openview/9fafae3de06eb431950732532731b2c4/1?pq-origsite=gscholar&amp;cbl=47216" TargetMode="External"/><Relationship Id="rId9" Type="http://schemas.openxmlformats.org/officeDocument/2006/relationships/hyperlink" Target="https://link.springer.com/article/10.1007/s10643-021-01181-6#citea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onlinelibrary.wiley.com/doi/full/10.1111/hex.13465" TargetMode="External"/><Relationship Id="rId3" Type="http://schemas.openxmlformats.org/officeDocument/2006/relationships/hyperlink" Target="https://journals.healio.com/doi/abs/10.3928/19382359-20190918-02" TargetMode="External"/><Relationship Id="rId7" Type="http://schemas.openxmlformats.org/officeDocument/2006/relationships/hyperlink" Target="https://www.sciencedirect.com/science/article/pii/S1750946720301641" TargetMode="External"/><Relationship Id="rId2" Type="http://schemas.openxmlformats.org/officeDocument/2006/relationships/hyperlink" Target="https://www.autism.org.uk/advice-and-guidance/professional-practice/supporting-autistic-children-to-stay-in-mainstream"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803-013-1941-5" TargetMode="External"/><Relationship Id="rId5" Type="http://schemas.openxmlformats.org/officeDocument/2006/relationships/hyperlink" Target="https://journals.sagepub.com/doi/abs/10.1177/10534512211014882" TargetMode="External"/><Relationship Id="rId10" Type="http://schemas.openxmlformats.org/officeDocument/2006/relationships/hyperlink" Target="https://www.leicspart.nhs.uk/autism-space/education/support-when-an-autistic-child-finds-it-too-difficult-to-attend-school/" TargetMode="External"/><Relationship Id="rId4" Type="http://schemas.openxmlformats.org/officeDocument/2006/relationships/hyperlink" Target="https://www.frontiersin.org/journals/education/articles/10.3389/feduc.2019.00051/full" TargetMode="External"/><Relationship Id="rId9" Type="http://schemas.openxmlformats.org/officeDocument/2006/relationships/hyperlink" Target="https://nationalautismassociation.org/resources/signs-of-autism/"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acamh.onlinelibrary.wiley.com/doi/full/10.1111/jcpp.13505" TargetMode="External"/><Relationship Id="rId3" Type="http://schemas.openxmlformats.org/officeDocument/2006/relationships/hyperlink" Target="https://www.tandfonline.com/doi/abs/10.1080/09687599.2013.8187733" TargetMode="External"/><Relationship Id="rId7" Type="http://schemas.openxmlformats.org/officeDocument/2006/relationships/hyperlink" Target="https://www.tandfonline.com/doi/abs/10.1080/13603116.2016.1145267" TargetMode="External"/><Relationship Id="rId2" Type="http://schemas.openxmlformats.org/officeDocument/2006/relationships/hyperlink" Target="https://www.ncbi.nlm.nih.gov/pmc/articles/PMC10491411/" TargetMode="External"/><Relationship Id="rId1" Type="http://schemas.openxmlformats.org/officeDocument/2006/relationships/slideLayout" Target="../slideLayouts/slideLayout2.xml"/><Relationship Id="rId6" Type="http://schemas.openxmlformats.org/officeDocument/2006/relationships/hyperlink" Target="https://www.mdpi.com/2227-9067/9/2/294" TargetMode="External"/><Relationship Id="rId5" Type="http://schemas.openxmlformats.org/officeDocument/2006/relationships/hyperlink" Target="https://onlinelibrary.wiley.com/doi/full/10.1111/1467-9566.12199" TargetMode="External"/><Relationship Id="rId4" Type="http://schemas.openxmlformats.org/officeDocument/2006/relationships/hyperlink" Target="https://www.tandfonline.com/doi/abs/10.1080/03004430.2017.1326108"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ncb.org.uk/about-us/media-centre/news-opinion/education-system-failing-disabled-children-and-those-special" TargetMode="External"/><Relationship Id="rId3" Type="http://schemas.openxmlformats.org/officeDocument/2006/relationships/hyperlink" Target="https://ieeexplore.ieee.org/abstract/document/7093050" TargetMode="External"/><Relationship Id="rId7" Type="http://schemas.openxmlformats.org/officeDocument/2006/relationships/hyperlink" Target="https://acamh.onlinelibrary.wiley.com/doi/abs/10.1111/j.1475-3588.2012.00679.x" TargetMode="External"/><Relationship Id="rId2" Type="http://schemas.openxmlformats.org/officeDocument/2006/relationships/hyperlink" Target="https://journals.sagepub.com/doi/full/10.1177/1359104510365203" TargetMode="External"/><Relationship Id="rId1" Type="http://schemas.openxmlformats.org/officeDocument/2006/relationships/slideLayout" Target="../slideLayouts/slideLayout2.xml"/><Relationship Id="rId6" Type="http://schemas.openxmlformats.org/officeDocument/2006/relationships/hyperlink" Target="https://link.springer.com/chapter/10.1007/978-981-13-6092-3_8#citeas" TargetMode="External"/><Relationship Id="rId5" Type="http://schemas.openxmlformats.org/officeDocument/2006/relationships/hyperlink" Target="https://journals.sagepub.com/doi/abs/10.1177/1362361316675120" TargetMode="External"/><Relationship Id="rId4" Type="http://schemas.openxmlformats.org/officeDocument/2006/relationships/hyperlink" Target="https://www.ncbi.nlm.nih.gov/pmc/articles/PMC6658658/#:~:text=WHY%20IS%20EARLY%20DETECTION%20IMPORTANT,outcomes%20and%20quality%20of%20life"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tandfonline.com/doi/abs/10.1080/00131911.2018.1483895" TargetMode="External"/><Relationship Id="rId3" Type="http://schemas.openxmlformats.org/officeDocument/2006/relationships/hyperlink" Target="https://publications.parliament.uk/pa/cm200506/cmselect/cmeduski/478/478i.pdf" TargetMode="External"/><Relationship Id="rId7" Type="http://schemas.openxmlformats.org/officeDocument/2006/relationships/hyperlink" Target="https://hwb.gov.wales/api/storage/b1801d78-38c3-4320-9818-d9996c21aef8/220914-a-curriculum-for-funded-non-maintained-nursery-settings.pdf" TargetMode="External"/><Relationship Id="rId2" Type="http://schemas.openxmlformats.org/officeDocument/2006/relationships/hyperlink" Target="https://www.gov.uk/government/statistics/tribunal-statistics-quarterly-january-to-march-2022"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1362361311399936" TargetMode="External"/><Relationship Id="rId5" Type="http://schemas.openxmlformats.org/officeDocument/2006/relationships/hyperlink" Target="https://link.springer.com/article/10.1007/s10803-019-04280-x#citeas" TargetMode="External"/><Relationship Id="rId4" Type="http://schemas.openxmlformats.org/officeDocument/2006/relationships/hyperlink" Target="https://www.unicef.org/mena/media/17821/file/Early%20detection%20tools%20for%20children%20with%20developmental%20delays%20and%20disabilities%20in%20MENA.pdf" TargetMode="External"/><Relationship Id="rId9" Type="http://schemas.openxmlformats.org/officeDocument/2006/relationships/hyperlink" Target="https://journals.sagepub.com/doi/abs/10.1177/1362361319900839"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F478807D-D964-4FD1-ADDC-13ADCA84C7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9A9B974A-6D46-4B1E-A578-7FC950F65A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B94ECBDD-53F1-4E3E-935F-AE2F925E5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BB0065AE-42FD-4390-B77A-10CD9C635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2FC1DC9F-A018-40A6-83A2-4E44030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18F5621-44C3-495A-BFC4-4C0B2D7A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369DA58-91BE-4846-85BC-48899AC96A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B9CE5473-6DF1-4C49-A489-8DA8871CA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5EC2B31-6A44-41AE-822B-8B6D7479FF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grpSp>
        <p:nvGrpSpPr>
          <p:cNvPr id="22" name="Bottom Right">
            <a:extLst>
              <a:ext uri="{FF2B5EF4-FFF2-40B4-BE49-F238E27FC236}">
                <a16:creationId xmlns:a16="http://schemas.microsoft.com/office/drawing/2014/main" id="{8BAEE281-C3DD-4DC6-AFC2-A745325191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2A5FE8B5-509D-4E81-ADDD-4B7A6A519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F44E233E-3672-4EB8-9A91-E597F4A673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9B21D5AE-5F1F-4C73-AB13-B0035B162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E0EBFFB2-FF52-4A4B-86C5-D20939768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53759ABD-0D5D-4A90-9296-9139552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95C28B4-CC6B-4089-9E74-93049FAFD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E065796C-5CD6-4C94-88E7-697C93174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6696015-E662-4352-A76F-D018CD1B7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A68CB33-E73E-4301-98E6-20EAD6BAA3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8F84B74D-C5F9-4AB3-9260-852E90E66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125418" y="141747"/>
            <a:ext cx="3617555" cy="2190330"/>
          </a:xfrm>
          <a:solidFill>
            <a:schemeClr val="accent5">
              <a:lumMod val="20000"/>
              <a:lumOff val="80000"/>
            </a:schemeClr>
          </a:solidFill>
        </p:spPr>
        <p:txBody>
          <a:bodyPr anchor="b">
            <a:normAutofit/>
          </a:bodyPr>
          <a:lstStyle/>
          <a:p>
            <a:pPr algn="l"/>
            <a:r>
              <a:rPr lang="en-US" sz="1200" b="1" dirty="0">
                <a:latin typeface="Arial"/>
                <a:cs typeface="Arial"/>
              </a:rPr>
              <a:t>                                      </a:t>
            </a:r>
            <a:r>
              <a:rPr lang="en-US" sz="1200" b="1" u="sng" dirty="0">
                <a:latin typeface="Arial"/>
                <a:cs typeface="Arial"/>
              </a:rPr>
              <a:t>  Introduction</a:t>
            </a:r>
            <a:br>
              <a:rPr lang="en-US" sz="1200" dirty="0">
                <a:latin typeface="Arial"/>
                <a:cs typeface="Arial"/>
              </a:rPr>
            </a:br>
            <a:br>
              <a:rPr lang="en-US" sz="1200" dirty="0">
                <a:latin typeface="Arial"/>
                <a:cs typeface="Arial"/>
              </a:rPr>
            </a:br>
            <a:r>
              <a:rPr lang="en-US" sz="850" dirty="0">
                <a:solidFill>
                  <a:schemeClr val="tx1"/>
                </a:solidFill>
                <a:latin typeface="Arial"/>
                <a:ea typeface="+mj-lt"/>
                <a:cs typeface="+mj-lt"/>
              </a:rPr>
              <a:t>According to Amaral (2017), there is insufficient data to determine the precise origins of autism, although general and environmental elements are regarded to be possibly linked to the condition and its complex features. Statistics provided by Russell et al. (2021) state the number of documented autism diagnoses in the United Kingdom increased by 787 percent between 1998 and 2018.</a:t>
            </a:r>
            <a:r>
              <a:rPr lang="en-US" sz="850" dirty="0">
                <a:solidFill>
                  <a:schemeClr val="tx1"/>
                </a:solidFill>
                <a:latin typeface="Arial"/>
                <a:cs typeface="Arial"/>
              </a:rPr>
              <a:t> </a:t>
            </a:r>
            <a:r>
              <a:rPr lang="en-US" sz="850" dirty="0">
                <a:solidFill>
                  <a:schemeClr val="tx1"/>
                </a:solidFill>
                <a:latin typeface="Arial"/>
                <a:ea typeface="+mj-lt"/>
                <a:cs typeface="+mj-lt"/>
              </a:rPr>
              <a:t>According to Jensen and Spannagel (2011), people of all genders, ethnicities, and origins can be diagnosed with autism, and the spectrum of autism is seen to be wide-ranging with varying severity. To provide more context, Joon, Kumar, and Parle characterize autism as a complex, multidimensional developmental disorder marked by a distinct developmental pattern in the infant and toddler years.</a:t>
            </a:r>
            <a:r>
              <a:rPr lang="en-US" sz="850" dirty="0">
                <a:latin typeface="Arial"/>
                <a:ea typeface="+mj-lt"/>
                <a:cs typeface="+mj-lt"/>
              </a:rPr>
              <a:t> </a:t>
            </a:r>
            <a:br>
              <a:rPr lang="en-US" sz="1000" dirty="0">
                <a:latin typeface="Arial"/>
                <a:ea typeface="+mj-lt"/>
                <a:cs typeface="+mj-lt"/>
              </a:rPr>
            </a:br>
            <a:endParaRPr lang="en-US" sz="1000" dirty="0">
              <a:latin typeface="Arial"/>
              <a:ea typeface="+mj-lt"/>
              <a:cs typeface="+mj-lt"/>
            </a:endParaRPr>
          </a:p>
        </p:txBody>
      </p:sp>
      <p:sp>
        <p:nvSpPr>
          <p:cNvPr id="3" name="Subtitle 2"/>
          <p:cNvSpPr>
            <a:spLocks noGrp="1"/>
          </p:cNvSpPr>
          <p:nvPr>
            <p:ph type="subTitle" idx="1"/>
          </p:nvPr>
        </p:nvSpPr>
        <p:spPr>
          <a:xfrm>
            <a:off x="3862764" y="510223"/>
            <a:ext cx="8165366" cy="2775928"/>
          </a:xfrm>
          <a:solidFill>
            <a:schemeClr val="accent4">
              <a:lumMod val="20000"/>
              <a:lumOff val="80000"/>
            </a:schemeClr>
          </a:solidFill>
        </p:spPr>
        <p:txBody>
          <a:bodyPr anchor="t">
            <a:normAutofit lnSpcReduction="10000"/>
          </a:bodyPr>
          <a:lstStyle/>
          <a:p>
            <a:r>
              <a:rPr lang="en-US" sz="1400" b="1" u="sng" dirty="0">
                <a:latin typeface="Arial"/>
                <a:cs typeface="Arial"/>
              </a:rPr>
              <a:t>Identification and Diagnosis</a:t>
            </a:r>
          </a:p>
          <a:p>
            <a:pPr algn="l"/>
            <a:r>
              <a:rPr lang="en-US" sz="850" dirty="0">
                <a:solidFill>
                  <a:schemeClr val="tx1"/>
                </a:solidFill>
                <a:latin typeface="Arial"/>
                <a:ea typeface="+mn-lt"/>
                <a:cs typeface="+mn-lt"/>
              </a:rPr>
              <a:t>According to the National Autism Association (2020), the complexity of autism varies, but characteristics can be detected across four stages of a child's development: social, cognitive, communicative, and repetitive. Further elaboration is provided by Veness et al. (2012), who suggest that while there may be variations in the early life traits that could potentially be indicative of autism, the earliest indications may include a lack of response to their name, little to no eye contact, limited speech and communication, a lack of verbal gestures, and low to nonexistent social skills. These actions may coexist with oral desire and little awareness of one's own surroundings' hazards. As stated within the curriculum for non-maintained settings, not all children learn in a linear manner and all children progress through stages of development differently (Welsh Government, 2021). However as cited by Khan, (2019) by tuning into each child's strengths and difficulties, observations and standardized assessments within the early years, those working closely with the children in their care can track their development progress and identify any areas that may display significant delays.  Department for Education (2024) further believes that not all concerns or areas of delay will result in long term needs and not necessarily be an indication of an additional learning need, therefore early support and adjustment of teaching is paramount early on to offer the correct support for each child to reach their full potential. Koegel </a:t>
            </a:r>
            <a:r>
              <a:rPr lang="en-US" sz="850" i="1" dirty="0">
                <a:solidFill>
                  <a:schemeClr val="tx1"/>
                </a:solidFill>
                <a:latin typeface="Arial"/>
                <a:ea typeface="+mn-lt"/>
                <a:cs typeface="+mn-lt"/>
              </a:rPr>
              <a:t>et al </a:t>
            </a:r>
            <a:r>
              <a:rPr lang="en-US" sz="850" dirty="0">
                <a:solidFill>
                  <a:schemeClr val="tx1"/>
                </a:solidFill>
                <a:latin typeface="Arial"/>
                <a:ea typeface="+mn-lt"/>
                <a:cs typeface="+mn-lt"/>
              </a:rPr>
              <a:t>(2014) suggest that early intervention amongst children with autism particularly those who are non-verbal are more likely to develop speech than those not receiving intervention before the age of five. Given the critical difference that early intervention can make, recent modifications in the health service have resulted in further developmental checks being performed by a nursery nurse or health visitor at 28 months (National Health Service, 2023).According to Dunkley (2023), recent changes have occurred as a result of an increase in the number of children being examined for developmental delays at the 24-month and 36-month checkpoints. According to the American Academy of </a:t>
            </a:r>
            <a:r>
              <a:rPr lang="en-US" sz="850" err="1">
                <a:solidFill>
                  <a:schemeClr val="tx1"/>
                </a:solidFill>
                <a:latin typeface="Arial"/>
                <a:ea typeface="+mn-lt"/>
                <a:cs typeface="+mn-lt"/>
              </a:rPr>
              <a:t>Paediatrics</a:t>
            </a:r>
            <a:r>
              <a:rPr lang="en-US" sz="850" dirty="0">
                <a:solidFill>
                  <a:schemeClr val="tx1"/>
                </a:solidFill>
                <a:latin typeface="Arial"/>
                <a:ea typeface="+mn-lt"/>
                <a:cs typeface="+mn-lt"/>
              </a:rPr>
              <a:t> (2006), such improvements are favorable, and children between the ages of 24 months and 30 months will show clear developmental deficits through the use of standardized screening tools. </a:t>
            </a:r>
            <a:r>
              <a:rPr lang="en-US" sz="850" err="1">
                <a:solidFill>
                  <a:schemeClr val="tx1"/>
                </a:solidFill>
                <a:latin typeface="Arial"/>
                <a:ea typeface="+mn-lt"/>
                <a:cs typeface="+mn-lt"/>
              </a:rPr>
              <a:t>Kambouri</a:t>
            </a:r>
            <a:r>
              <a:rPr lang="en-US" sz="850" dirty="0">
                <a:solidFill>
                  <a:schemeClr val="tx1"/>
                </a:solidFill>
                <a:latin typeface="Arial"/>
                <a:ea typeface="+mn-lt"/>
                <a:cs typeface="+mn-lt"/>
              </a:rPr>
              <a:t> (2022) further states the importance of positive parent partnership when identifying areas of delays within a child's development and refers to parents as a child's first educator. Garbacz (2016) shares similar views and states through the creation of positive relationships between practitioners and parents can support children's academic and behavioral outcomes such as sharing useful strategies and techniques being used both at home and at setting or school.</a:t>
            </a:r>
          </a:p>
          <a:p>
            <a:pPr algn="l"/>
            <a:endParaRPr lang="en-US" sz="1000" b="1" u="sng" dirty="0">
              <a:latin typeface="Arial"/>
              <a:cs typeface="Arial"/>
            </a:endParaRPr>
          </a:p>
        </p:txBody>
      </p:sp>
      <p:grpSp>
        <p:nvGrpSpPr>
          <p:cNvPr id="34"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35" name="Straight Connector 3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6" name="TextBox 5">
            <a:extLst>
              <a:ext uri="{FF2B5EF4-FFF2-40B4-BE49-F238E27FC236}">
                <a16:creationId xmlns:a16="http://schemas.microsoft.com/office/drawing/2014/main" id="{7697BF35-462D-9D8D-4BA2-6304A73EECA3}"/>
              </a:ext>
            </a:extLst>
          </p:cNvPr>
          <p:cNvSpPr txBox="1"/>
          <p:nvPr/>
        </p:nvSpPr>
        <p:spPr>
          <a:xfrm>
            <a:off x="120952" y="2477568"/>
            <a:ext cx="3618611" cy="4162678"/>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dirty="0">
                <a:latin typeface="Arial"/>
                <a:cs typeface="Segoe UI"/>
              </a:rPr>
              <a:t>Barriers</a:t>
            </a:r>
            <a:endParaRPr lang="en-US" sz="1200" b="1" u="sng" dirty="0">
              <a:latin typeface="Segoe UI"/>
              <a:cs typeface="Segoe UI"/>
            </a:endParaRPr>
          </a:p>
          <a:p>
            <a:pPr algn="ctr"/>
            <a:r>
              <a:rPr lang="en-US" sz="900" dirty="0">
                <a:latin typeface="Arial"/>
                <a:ea typeface="+mn-lt"/>
                <a:cs typeface="+mn-lt"/>
              </a:rPr>
              <a:t>However, although Barbaro and Halder (2016) stress the importance of early autism identification in guaranteeing children receive the best care feasible. According to Mitchell and Holdt (2014), some parents and carers may be reluctant to seek out the right support networks in order to obtain a formal diagnosis due to concerns about what life may hold for their child and that their child possibly being labelled as having special needs. </a:t>
            </a:r>
            <a:r>
              <a:rPr lang="en-US" sz="900" dirty="0">
                <a:latin typeface="Segoe UI"/>
                <a:ea typeface="+mn-lt"/>
                <a:cs typeface="+mn-lt"/>
              </a:rPr>
              <a:t>Russel</a:t>
            </a:r>
            <a:r>
              <a:rPr lang="en-US" sz="900" dirty="0">
                <a:ea typeface="+mn-lt"/>
                <a:cs typeface="+mn-lt"/>
              </a:rPr>
              <a:t> and Norwich (2012) go on to say that data collected using qualitative approaches revealed that parents were hesitant to receive a formal diagnosis to maintain their child's stigmatized 'normal' status which can cause further barriers to the child's development and learning.  According to the National Health Service (2023), early identification can be very helpful in supporting the child and family to receive intervention as well as access to the right services that can be necessary for better outcomes. For example, occupational therapy can support potential autism characteristics and offer suggestions or strategies for modifying tasks and the environment to meet the needs of the child. However, though many place emphasis on the possible benefits early identification can have, statistics have shown the average age of diagnosis within the United Kingdom is four years of age proving a further barrier to children accessing the correct support at a fundamental age for their development despite parents reporting concerns at an average age of 18 months. The National Health Service (2021) provides additional information regarding the timeframe for an official diagnosis, indicating that wait times are at an all-time high of 36–48 months as a result of the COVID epidemic. </a:t>
            </a:r>
          </a:p>
          <a:p>
            <a:pPr algn="ctr"/>
            <a:endParaRPr lang="en-US" sz="950">
              <a:latin typeface="Segoe UI"/>
              <a:ea typeface="+mn-lt"/>
              <a:cs typeface="+mn-lt"/>
            </a:endParaRPr>
          </a:p>
        </p:txBody>
      </p:sp>
      <p:sp>
        <p:nvSpPr>
          <p:cNvPr id="7" name="TextBox 6">
            <a:extLst>
              <a:ext uri="{FF2B5EF4-FFF2-40B4-BE49-F238E27FC236}">
                <a16:creationId xmlns:a16="http://schemas.microsoft.com/office/drawing/2014/main" id="{C938FAC2-FDF5-243E-6D61-C2ED72AA35E3}"/>
              </a:ext>
            </a:extLst>
          </p:cNvPr>
          <p:cNvSpPr txBox="1"/>
          <p:nvPr/>
        </p:nvSpPr>
        <p:spPr>
          <a:xfrm>
            <a:off x="3862649" y="3361230"/>
            <a:ext cx="6502435" cy="32162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u="sng" dirty="0">
                <a:latin typeface="Arial"/>
                <a:cs typeface="Segoe UI"/>
              </a:rPr>
              <a:t>Support and Strategies</a:t>
            </a:r>
            <a:endParaRPr lang="en-US" b="1" dirty="0">
              <a:latin typeface="Segoe UI"/>
              <a:cs typeface="Segoe UI"/>
            </a:endParaRPr>
          </a:p>
          <a:p>
            <a:r>
              <a:rPr lang="en-US" sz="900" dirty="0">
                <a:latin typeface="Arial"/>
                <a:ea typeface="+mn-lt"/>
                <a:cs typeface="+mn-lt"/>
              </a:rPr>
              <a:t>According to Owen (2016), every educational setting ought to be one that embraces variety and is completely inclusive of everyone. Colmer, Rutherford, and Murphy (2011) further note that a large number of children with special education needs are now enrolled in mainstream schools, where educators and practitioners work to support all pupils in achieving their full potential while attending to their individual needs. Ordu (2021) suggests children with autism who attend mainstream schools will in many cases work with a teaching aide or 1:1 support worker. By working closely with the aid, children are able to build secure attachments and trust with whom they are working closely with. Kidder and McDonell (2017) believe through close intervention provided by a teaching aid, children with autism are able to develop skills through strategies that are personalized for their individual needs and stage of development as the aid puts their needs at the center of learning process. However, Kendall (2018) states with current crisis surrounding funding in education, many children with autism are left without 1:1 or additional support when attending mainstream education, instead are integrated into a 1:8 ratio with little to no extra support. Symes and Humphrey (2011) argue that children with autism who use a teaching aid may receive less attention from other teachers, leading to increased isolation and limiting social development. According to Gomez (2021), as the number of children with autism attending mainstream schools grows, teacher awareness and comprehension of Asd is crucial to ensuring that education is delivered in an appropriate manner while also identifying their requirements. The Autism Education Trust (2023) recommends that the AET professional development course, which is supported by the Department of Education, will assist all teachers and practitioners in obtaining an effective understanding of how to identify, support, and change practice to suit the needs of children with autism. The Welsh Government (2022) further states that settings that provide flying start childcare are supported in the continued professional development of practitioners by delivering multiple training courses, including modules that focus on additional learning requirements in accordance with the amended ALN Act. However, Jaffal (2022) argues that there is lack of resources and training being provided in classrooms causing further barriers to how teachers support children with autism, with little to no knowledge on the disorder. </a:t>
            </a:r>
            <a:endParaRPr lang="en-US" sz="900" dirty="0">
              <a:latin typeface="Arial"/>
              <a:cs typeface="Segoe UI"/>
            </a:endParaRPr>
          </a:p>
        </p:txBody>
      </p:sp>
      <p:sp>
        <p:nvSpPr>
          <p:cNvPr id="33" name="TextBox 32">
            <a:extLst>
              <a:ext uri="{FF2B5EF4-FFF2-40B4-BE49-F238E27FC236}">
                <a16:creationId xmlns:a16="http://schemas.microsoft.com/office/drawing/2014/main" id="{BFB9A2F1-B84C-8869-E660-D8649847247E}"/>
              </a:ext>
            </a:extLst>
          </p:cNvPr>
          <p:cNvSpPr txBox="1"/>
          <p:nvPr/>
        </p:nvSpPr>
        <p:spPr>
          <a:xfrm>
            <a:off x="10486034" y="3358206"/>
            <a:ext cx="1536630" cy="3293209"/>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u="sng" dirty="0">
                <a:latin typeface="Arial"/>
                <a:cs typeface="Arial"/>
              </a:rPr>
              <a:t>Conclusion</a:t>
            </a:r>
            <a:endParaRPr lang="en-US" dirty="0">
              <a:latin typeface="Segoe UI"/>
              <a:cs typeface="Segoe UI"/>
            </a:endParaRPr>
          </a:p>
          <a:p>
            <a:r>
              <a:rPr lang="en-US" sz="900" dirty="0">
                <a:latin typeface="Arial"/>
                <a:ea typeface="+mn-lt"/>
                <a:cs typeface="+mn-lt"/>
              </a:rPr>
              <a:t>In summary, while early intervention and strategies for supporting a child with autism can both have a positive impact on the child's development and </a:t>
            </a:r>
            <a:r>
              <a:rPr lang="en-US" sz="900" err="1">
                <a:latin typeface="Arial"/>
                <a:ea typeface="+mn-lt"/>
                <a:cs typeface="+mn-lt"/>
              </a:rPr>
              <a:t>behavioural</a:t>
            </a:r>
            <a:r>
              <a:rPr lang="en-US" sz="900" dirty="0">
                <a:latin typeface="Arial"/>
                <a:ea typeface="+mn-lt"/>
                <a:cs typeface="+mn-lt"/>
              </a:rPr>
              <a:t> outcomes, a greater emphasis should be placed on what many believe to be a barrier by reducing the length of time it takes to receive a formal diagnosis. This will increase the likelihood of making a difference at a critical juncture in the child's development, rather than the average age of four, as suggested by current statistics.</a:t>
            </a:r>
            <a:endParaRPr lang="en-US" sz="900" dirty="0">
              <a:latin typeface="Arial"/>
            </a:endParaRPr>
          </a:p>
          <a:p>
            <a:endParaRPr lang="en-US" sz="1400" b="1" u="sng" dirty="0">
              <a:latin typeface="Arial"/>
              <a:cs typeface="Arial"/>
            </a:endParaRPr>
          </a:p>
        </p:txBody>
      </p:sp>
      <p:sp>
        <p:nvSpPr>
          <p:cNvPr id="4" name="TextBox 3">
            <a:extLst>
              <a:ext uri="{FF2B5EF4-FFF2-40B4-BE49-F238E27FC236}">
                <a16:creationId xmlns:a16="http://schemas.microsoft.com/office/drawing/2014/main" id="{D51F836C-1E4A-10B2-63D7-AD0F7A10E041}"/>
              </a:ext>
            </a:extLst>
          </p:cNvPr>
          <p:cNvSpPr txBox="1"/>
          <p:nvPr/>
        </p:nvSpPr>
        <p:spPr>
          <a:xfrm>
            <a:off x="728773" y="4989"/>
            <a:ext cx="892290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u="sng" dirty="0">
                <a:solidFill>
                  <a:schemeClr val="tx2">
                    <a:lumMod val="76000"/>
                    <a:lumOff val="24000"/>
                  </a:schemeClr>
                </a:solidFill>
                <a:cs typeface="Segoe UI"/>
              </a:rPr>
              <a:t>Autism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FA245-ED7A-71D4-634D-0D1C158996C1}"/>
              </a:ext>
            </a:extLst>
          </p:cNvPr>
          <p:cNvSpPr>
            <a:spLocks noGrp="1"/>
          </p:cNvSpPr>
          <p:nvPr>
            <p:ph type="title"/>
          </p:nvPr>
        </p:nvSpPr>
        <p:spPr>
          <a:xfrm>
            <a:off x="366486" y="2269"/>
            <a:ext cx="10987314" cy="490991"/>
          </a:xfrm>
        </p:spPr>
        <p:txBody>
          <a:bodyPr>
            <a:normAutofit fontScale="90000"/>
          </a:bodyPr>
          <a:lstStyle/>
          <a:p>
            <a:pPr algn="ctr"/>
            <a:r>
              <a:rPr lang="en-US" sz="2800" b="1" u="sng">
                <a:latin typeface="Arial"/>
                <a:cs typeface="Arial"/>
              </a:rPr>
              <a:t>Reference List</a:t>
            </a:r>
          </a:p>
        </p:txBody>
      </p:sp>
      <p:sp>
        <p:nvSpPr>
          <p:cNvPr id="3" name="Content Placeholder 2">
            <a:extLst>
              <a:ext uri="{FF2B5EF4-FFF2-40B4-BE49-F238E27FC236}">
                <a16:creationId xmlns:a16="http://schemas.microsoft.com/office/drawing/2014/main" id="{2B228B62-EAC8-C9A8-B063-A8AF247727F3}"/>
              </a:ext>
            </a:extLst>
          </p:cNvPr>
          <p:cNvSpPr>
            <a:spLocks noGrp="1"/>
          </p:cNvSpPr>
          <p:nvPr>
            <p:ph idx="1"/>
          </p:nvPr>
        </p:nvSpPr>
        <p:spPr>
          <a:xfrm>
            <a:off x="124581" y="495150"/>
            <a:ext cx="11942838" cy="6359145"/>
          </a:xfrm>
        </p:spPr>
        <p:txBody>
          <a:bodyPr vert="horz" lIns="91440" tIns="45720" rIns="91440" bIns="45720" rtlCol="0" anchor="t">
            <a:normAutofit fontScale="92500" lnSpcReduction="10000"/>
          </a:bodyPr>
          <a:lstStyle/>
          <a:p>
            <a:pPr marL="0" indent="0">
              <a:buNone/>
            </a:pPr>
            <a:r>
              <a:rPr lang="en-US" sz="1200" dirty="0">
                <a:solidFill>
                  <a:srgbClr val="212121"/>
                </a:solidFill>
                <a:latin typeface="Arial"/>
                <a:ea typeface="Roboto"/>
                <a:cs typeface="Roboto"/>
              </a:rPr>
              <a:t>American Academy of Pediatrics. (2006) 'Identifying Infants and young Children with Developmental Disorders in the Medical Home', </a:t>
            </a:r>
            <a:r>
              <a:rPr lang="en-US" sz="1200" i="1" dirty="0">
                <a:solidFill>
                  <a:srgbClr val="212121"/>
                </a:solidFill>
                <a:latin typeface="Arial"/>
                <a:ea typeface="Roboto"/>
                <a:cs typeface="Roboto"/>
              </a:rPr>
              <a:t>Pediatric Journal, </a:t>
            </a:r>
            <a:r>
              <a:rPr lang="en-US" sz="1200" dirty="0">
                <a:solidFill>
                  <a:srgbClr val="212121"/>
                </a:solidFill>
                <a:latin typeface="Arial"/>
                <a:ea typeface="Roboto"/>
                <a:cs typeface="Roboto"/>
              </a:rPr>
              <a:t>118(1), pp. 405-420. Available at: </a:t>
            </a:r>
            <a:r>
              <a:rPr lang="en-US" sz="1200" dirty="0">
                <a:solidFill>
                  <a:srgbClr val="212121"/>
                </a:solidFill>
                <a:latin typeface="Arial"/>
                <a:ea typeface="+mn-lt"/>
                <a:cs typeface="+mn-lt"/>
                <a:hlinkClick r:id="rId2"/>
              </a:rPr>
              <a:t>https://publications.aap.org/pediatrics/article/118/1/405/69580/Identifying-Infants-and-Young-Children-With</a:t>
            </a:r>
            <a:r>
              <a:rPr lang="en-US" sz="1200" dirty="0">
                <a:solidFill>
                  <a:srgbClr val="212121"/>
                </a:solidFill>
                <a:latin typeface="Arial"/>
                <a:ea typeface="+mn-lt"/>
                <a:cs typeface="+mn-lt"/>
              </a:rPr>
              <a:t> (Accessed on: 23rd May 2024). </a:t>
            </a:r>
            <a:endParaRPr lang="en-US" sz="1200" dirty="0">
              <a:solidFill>
                <a:srgbClr val="212121"/>
              </a:solidFill>
              <a:latin typeface="Arial"/>
              <a:ea typeface="Roboto"/>
              <a:cs typeface="Roboto"/>
            </a:endParaRPr>
          </a:p>
          <a:p>
            <a:pPr marL="0" indent="0">
              <a:buNone/>
            </a:pPr>
            <a:endParaRPr lang="en-US" sz="1200" dirty="0">
              <a:solidFill>
                <a:srgbClr val="212121"/>
              </a:solidFill>
              <a:latin typeface="Arial"/>
              <a:ea typeface="Roboto"/>
              <a:cs typeface="Roboto"/>
            </a:endParaRPr>
          </a:p>
          <a:p>
            <a:pPr marL="0" indent="0">
              <a:buNone/>
            </a:pPr>
            <a:r>
              <a:rPr lang="en-US" sz="1200" dirty="0">
                <a:solidFill>
                  <a:srgbClr val="212121"/>
                </a:solidFill>
                <a:latin typeface="Arial"/>
                <a:ea typeface="Roboto"/>
                <a:cs typeface="Roboto"/>
              </a:rPr>
              <a:t>Amaral, G. (2017) 'Examining the Causes of Autism', </a:t>
            </a:r>
            <a:r>
              <a:rPr lang="en-US" sz="1200" i="1" dirty="0">
                <a:solidFill>
                  <a:srgbClr val="212121"/>
                </a:solidFill>
                <a:latin typeface="Arial"/>
                <a:ea typeface="Roboto"/>
                <a:cs typeface="Roboto"/>
              </a:rPr>
              <a:t>Cerebrum : the Dana forum on brain science. </a:t>
            </a:r>
            <a:r>
              <a:rPr lang="en-US" sz="1200" dirty="0">
                <a:solidFill>
                  <a:srgbClr val="212121"/>
                </a:solidFill>
                <a:latin typeface="Arial"/>
                <a:ea typeface="Roboto"/>
                <a:cs typeface="Roboto"/>
              </a:rPr>
              <a:t>Available at: </a:t>
            </a:r>
            <a:r>
              <a:rPr lang="en-US" sz="1200" dirty="0">
                <a:solidFill>
                  <a:srgbClr val="212121"/>
                </a:solidFill>
                <a:latin typeface="Arial"/>
                <a:ea typeface="+mn-lt"/>
                <a:cs typeface="+mn-lt"/>
                <a:hlinkClick r:id="rId3"/>
              </a:rPr>
              <a:t>https://www.ncbi.nlm.nih.gov/pmc/articles/PMC5501015/</a:t>
            </a:r>
            <a:r>
              <a:rPr lang="en-US" sz="1200" dirty="0">
                <a:solidFill>
                  <a:srgbClr val="212121"/>
                </a:solidFill>
                <a:latin typeface="Arial"/>
                <a:ea typeface="+mn-lt"/>
                <a:cs typeface="+mn-lt"/>
              </a:rPr>
              <a:t> (Accessed on: 17th May 2024)</a:t>
            </a:r>
            <a:endParaRPr lang="en-US" sz="1200">
              <a:solidFill>
                <a:srgbClr val="212121"/>
              </a:solidFill>
              <a:latin typeface="Arial"/>
              <a:ea typeface="Roboto"/>
              <a:cs typeface="Segoe UI"/>
            </a:endParaRPr>
          </a:p>
          <a:p>
            <a:pPr marL="0" indent="0">
              <a:buNone/>
            </a:pPr>
            <a:endParaRPr lang="en-US" sz="1200" dirty="0">
              <a:solidFill>
                <a:srgbClr val="212121"/>
              </a:solidFill>
              <a:latin typeface="Arial"/>
              <a:ea typeface="+mn-lt"/>
              <a:cs typeface="+mn-lt"/>
            </a:endParaRPr>
          </a:p>
          <a:p>
            <a:pPr marL="0" indent="0">
              <a:buNone/>
            </a:pPr>
            <a:r>
              <a:rPr lang="en-US" sz="1200" dirty="0">
                <a:solidFill>
                  <a:srgbClr val="212121"/>
                </a:solidFill>
                <a:latin typeface="Arial"/>
                <a:ea typeface="+mn-lt"/>
                <a:cs typeface="Arial"/>
              </a:rPr>
              <a:t>Ashburner, J., Ziviani, J., and Rodger, S. (2010) ‘</a:t>
            </a:r>
            <a:r>
              <a:rPr lang="en-US" sz="1200" dirty="0">
                <a:solidFill>
                  <a:srgbClr val="1F1F1F"/>
                </a:solidFill>
                <a:latin typeface="Arial"/>
                <a:ea typeface="+mn-lt"/>
                <a:cs typeface="Arial"/>
              </a:rPr>
              <a:t>Surviving in the mainstream: Capacity of children with autism spectrum disorders to perform academically and regulate their emotions and behavior at school’, </a:t>
            </a:r>
            <a:r>
              <a:rPr lang="en-US" sz="1200" i="1" dirty="0">
                <a:solidFill>
                  <a:srgbClr val="1F1F1F"/>
                </a:solidFill>
                <a:latin typeface="Arial"/>
                <a:ea typeface="+mn-lt"/>
                <a:cs typeface="Arial"/>
              </a:rPr>
              <a:t>Research in autism spectrum disorder, </a:t>
            </a:r>
            <a:r>
              <a:rPr lang="en-US" sz="1200" dirty="0">
                <a:solidFill>
                  <a:srgbClr val="1F1F1F"/>
                </a:solidFill>
                <a:latin typeface="Arial"/>
                <a:ea typeface="+mn-lt"/>
                <a:cs typeface="Arial"/>
              </a:rPr>
              <a:t>4(1), pp. 18-27. Available at: </a:t>
            </a:r>
            <a:r>
              <a:rPr lang="en-US" sz="1200" u="sng" dirty="0">
                <a:solidFill>
                  <a:srgbClr val="212121"/>
                </a:solidFill>
                <a:latin typeface="Arial"/>
                <a:ea typeface="+mn-lt"/>
                <a:cs typeface="Arial"/>
                <a:hlinkClick r:id="rId4"/>
              </a:rPr>
              <a:t>https://www.sciencedirect.com/science/article/abs/pii/S1750946709000798</a:t>
            </a:r>
            <a:r>
              <a:rPr lang="en-US" sz="1200" dirty="0">
                <a:solidFill>
                  <a:srgbClr val="000000"/>
                </a:solidFill>
                <a:latin typeface="Arial"/>
                <a:ea typeface="+mn-lt"/>
                <a:cs typeface="Arial"/>
              </a:rPr>
              <a:t> (Accessed on: 5</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August 2024).</a:t>
            </a:r>
            <a:endParaRPr lang="en-US" sz="1200">
              <a:latin typeface="Arial"/>
              <a:cs typeface="Arial"/>
            </a:endParaRPr>
          </a:p>
          <a:p>
            <a:pPr marL="0" indent="0">
              <a:buNone/>
            </a:pPr>
            <a:endParaRPr lang="en-US" sz="1200" dirty="0">
              <a:solidFill>
                <a:srgbClr val="000000"/>
              </a:solidFill>
              <a:latin typeface="Arial"/>
              <a:ea typeface="+mn-lt"/>
              <a:cs typeface="Arial"/>
            </a:endParaRPr>
          </a:p>
          <a:p>
            <a:pPr marL="0" indent="0">
              <a:buNone/>
            </a:pPr>
            <a:r>
              <a:rPr lang="en-US" sz="1200" dirty="0">
                <a:solidFill>
                  <a:srgbClr val="212121"/>
                </a:solidFill>
                <a:latin typeface="Arial"/>
                <a:ea typeface="+mn-lt"/>
                <a:cs typeface="+mn-lt"/>
              </a:rPr>
              <a:t>Barbaro, J., and Halder, S. (2016) 'Early identification of autism spectrum disorder: Current challenges and future global directions', </a:t>
            </a:r>
            <a:r>
              <a:rPr lang="en-US" sz="1200" i="1" dirty="0">
                <a:solidFill>
                  <a:srgbClr val="212121"/>
                </a:solidFill>
                <a:latin typeface="Arial"/>
                <a:ea typeface="+mn-lt"/>
                <a:cs typeface="+mn-lt"/>
              </a:rPr>
              <a:t>Current developmental disorders reports, </a:t>
            </a:r>
            <a:r>
              <a:rPr lang="en-US" sz="1200" dirty="0">
                <a:solidFill>
                  <a:srgbClr val="212121"/>
                </a:solidFill>
                <a:latin typeface="Arial"/>
                <a:ea typeface="+mn-lt"/>
                <a:cs typeface="+mn-lt"/>
              </a:rPr>
              <a:t>3, pp. 67-74. Available at: </a:t>
            </a:r>
            <a:r>
              <a:rPr lang="en-US" sz="1200" dirty="0">
                <a:solidFill>
                  <a:srgbClr val="212121"/>
                </a:solidFill>
                <a:latin typeface="Arial"/>
                <a:ea typeface="+mn-lt"/>
                <a:cs typeface="+mn-lt"/>
                <a:hlinkClick r:id="rId5"/>
              </a:rPr>
              <a:t>https://link.springer.com/article/10.1007/s40474-016-0078-6</a:t>
            </a:r>
            <a:r>
              <a:rPr lang="en-US" sz="1200" dirty="0">
                <a:solidFill>
                  <a:srgbClr val="212121"/>
                </a:solidFill>
                <a:latin typeface="Arial"/>
                <a:ea typeface="+mn-lt"/>
                <a:cs typeface="+mn-lt"/>
              </a:rPr>
              <a:t> (Accessed on: 20th May 2024). </a:t>
            </a:r>
            <a:endParaRPr lang="en-US" sz="1200">
              <a:solidFill>
                <a:srgbClr val="212121"/>
              </a:solidFill>
              <a:latin typeface="Arial"/>
              <a:ea typeface="+mn-lt"/>
              <a:cs typeface="+mn-lt"/>
            </a:endParaRPr>
          </a:p>
          <a:p>
            <a:pPr marL="0" indent="0">
              <a:buNone/>
            </a:pPr>
            <a:endParaRPr lang="en-US" sz="1200" dirty="0">
              <a:solidFill>
                <a:srgbClr val="212121"/>
              </a:solidFill>
              <a:latin typeface="Arial"/>
              <a:ea typeface="+mn-lt"/>
              <a:cs typeface="+mn-lt"/>
            </a:endParaRPr>
          </a:p>
          <a:p>
            <a:pPr>
              <a:buNone/>
            </a:pPr>
            <a:r>
              <a:rPr lang="en-US" sz="1200" dirty="0">
                <a:solidFill>
                  <a:srgbClr val="212121"/>
                </a:solidFill>
                <a:latin typeface="Arial"/>
                <a:ea typeface="+mn-lt"/>
                <a:cs typeface="Arial"/>
              </a:rPr>
              <a:t>Bejarano, Á., Canal-Bedia, R., </a:t>
            </a:r>
            <a:r>
              <a:rPr lang="en-US" sz="1200" dirty="0" err="1">
                <a:solidFill>
                  <a:srgbClr val="212121"/>
                </a:solidFill>
                <a:latin typeface="Arial"/>
                <a:ea typeface="+mn-lt"/>
                <a:cs typeface="Arial"/>
              </a:rPr>
              <a:t>Magán-Maganto</a:t>
            </a:r>
            <a:r>
              <a:rPr lang="en-US" sz="1200" dirty="0">
                <a:solidFill>
                  <a:srgbClr val="212121"/>
                </a:solidFill>
                <a:latin typeface="Arial"/>
                <a:ea typeface="+mn-lt"/>
                <a:cs typeface="Arial"/>
              </a:rPr>
              <a:t>, M. (2020) ‘Early Detection, Diagnosis, and Intervention Services for Young Children with Autism Spectrum Disorder in the European Union (ASDEU): Family and Professional Perspectives’, </a:t>
            </a:r>
            <a:r>
              <a:rPr lang="en-US" sz="1200" i="1" dirty="0">
                <a:solidFill>
                  <a:srgbClr val="212121"/>
                </a:solidFill>
                <a:latin typeface="Arial"/>
                <a:ea typeface="+mn-lt"/>
                <a:cs typeface="Arial"/>
              </a:rPr>
              <a:t>Journal of Autism Developmental Disorder,</a:t>
            </a:r>
            <a:r>
              <a:rPr lang="en-US" sz="1200" dirty="0">
                <a:solidFill>
                  <a:srgbClr val="212121"/>
                </a:solidFill>
                <a:latin typeface="Arial"/>
                <a:ea typeface="+mn-lt"/>
                <a:cs typeface="Arial"/>
              </a:rPr>
              <a:t> 50, pp. 3380–3394. Available at: </a:t>
            </a:r>
            <a:r>
              <a:rPr lang="en-US" sz="1200" u="sng" dirty="0">
                <a:solidFill>
                  <a:srgbClr val="212121"/>
                </a:solidFill>
                <a:latin typeface="Arial"/>
                <a:ea typeface="+mn-lt"/>
                <a:cs typeface="Arial"/>
                <a:hlinkClick r:id="rId6"/>
              </a:rPr>
              <a:t>https://link.springer.com/article/10.1007/s10803-019-04253-0#citeas</a:t>
            </a:r>
            <a:r>
              <a:rPr lang="en-US" sz="1200" dirty="0">
                <a:solidFill>
                  <a:srgbClr val="212121"/>
                </a:solidFill>
                <a:latin typeface="Arial"/>
                <a:ea typeface="+mn-lt"/>
                <a:cs typeface="Arial"/>
              </a:rPr>
              <a:t> (Accessed on: 30</a:t>
            </a:r>
            <a:r>
              <a:rPr lang="en-US" sz="1200" baseline="30000" dirty="0">
                <a:solidFill>
                  <a:srgbClr val="212121"/>
                </a:solidFill>
                <a:latin typeface="Arial"/>
                <a:ea typeface="+mn-lt"/>
                <a:cs typeface="Arial"/>
              </a:rPr>
              <a:t>th</a:t>
            </a:r>
            <a:r>
              <a:rPr lang="en-US" sz="1200" dirty="0">
                <a:solidFill>
                  <a:srgbClr val="212121"/>
                </a:solidFill>
                <a:latin typeface="Arial"/>
                <a:ea typeface="+mn-lt"/>
                <a:cs typeface="Arial"/>
              </a:rPr>
              <a:t> July 2024). </a:t>
            </a:r>
          </a:p>
          <a:p>
            <a:pPr>
              <a:buNone/>
            </a:pPr>
            <a:endParaRPr lang="en-US" sz="1200" dirty="0">
              <a:solidFill>
                <a:srgbClr val="212121"/>
              </a:solidFill>
              <a:latin typeface="Arial"/>
              <a:ea typeface="+mn-lt"/>
              <a:cs typeface="Arial"/>
            </a:endParaRPr>
          </a:p>
          <a:p>
            <a:pPr marL="0" indent="0">
              <a:buNone/>
            </a:pPr>
            <a:r>
              <a:rPr lang="en-US" sz="1200" dirty="0">
                <a:solidFill>
                  <a:srgbClr val="212121"/>
                </a:solidFill>
                <a:latin typeface="Arial"/>
                <a:ea typeface="+mn-lt"/>
                <a:cs typeface="Arial"/>
              </a:rPr>
              <a:t>Botha, M., Dibb, B., and Frost, D. M. (2020) ‘Autism is me”: an investigation of how autistic individuals make sense of autism and stigma’, </a:t>
            </a:r>
            <a:r>
              <a:rPr lang="en-US" sz="1200" i="1" dirty="0">
                <a:solidFill>
                  <a:srgbClr val="212121"/>
                </a:solidFill>
                <a:latin typeface="Arial"/>
                <a:ea typeface="+mn-lt"/>
                <a:cs typeface="Arial"/>
              </a:rPr>
              <a:t>Disability &amp; Society</a:t>
            </a:r>
            <a:r>
              <a:rPr lang="en-US" sz="1200" dirty="0">
                <a:solidFill>
                  <a:srgbClr val="212121"/>
                </a:solidFill>
                <a:latin typeface="Arial"/>
                <a:ea typeface="+mn-lt"/>
                <a:cs typeface="Arial"/>
              </a:rPr>
              <a:t>, 37(3), pp. 427–453. Available at: </a:t>
            </a:r>
            <a:r>
              <a:rPr lang="en-US" sz="1200" u="sng" dirty="0">
                <a:solidFill>
                  <a:srgbClr val="212121"/>
                </a:solidFill>
                <a:latin typeface="Arial"/>
                <a:ea typeface="+mn-lt"/>
                <a:cs typeface="Arial"/>
                <a:hlinkClick r:id="rId7"/>
              </a:rPr>
              <a:t>https://www.tandfonline.com/doi/full/10.1080/09687599.2020.1822782</a:t>
            </a:r>
            <a:r>
              <a:rPr lang="en-US" sz="1200" dirty="0">
                <a:solidFill>
                  <a:srgbClr val="000000"/>
                </a:solidFill>
                <a:latin typeface="Arial"/>
                <a:ea typeface="+mn-lt"/>
                <a:cs typeface="Arial"/>
              </a:rPr>
              <a:t> (Accessed on: 29</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July 2024). </a:t>
            </a:r>
          </a:p>
          <a:p>
            <a:pPr marL="0" indent="0">
              <a:buNone/>
            </a:pPr>
            <a:endParaRPr lang="en-US" sz="1200" dirty="0">
              <a:solidFill>
                <a:srgbClr val="000000"/>
              </a:solidFill>
              <a:latin typeface="Arial"/>
              <a:ea typeface="+mn-lt"/>
              <a:cs typeface="Arial"/>
            </a:endParaRPr>
          </a:p>
          <a:p>
            <a:pPr marL="0" indent="0">
              <a:buNone/>
            </a:pPr>
            <a:r>
              <a:rPr lang="en-US" sz="1200" dirty="0">
                <a:solidFill>
                  <a:schemeClr val="tx1"/>
                </a:solidFill>
                <a:latin typeface="Arial"/>
                <a:ea typeface="+mn-lt"/>
                <a:cs typeface="+mn-lt"/>
              </a:rPr>
              <a:t>Boyd, B. A., McCarty, C. H., and Sethi, C. (2014) 'Families of Children with Autism: A Synthesis of Family Routines Literature', </a:t>
            </a:r>
            <a:r>
              <a:rPr lang="en-US" sz="1200" i="1" dirty="0">
                <a:solidFill>
                  <a:schemeClr val="tx1"/>
                </a:solidFill>
                <a:latin typeface="Arial"/>
                <a:ea typeface="+mn-lt"/>
                <a:cs typeface="+mn-lt"/>
              </a:rPr>
              <a:t>Journal of Occupational Science</a:t>
            </a:r>
            <a:r>
              <a:rPr lang="en-US" sz="1200" dirty="0">
                <a:solidFill>
                  <a:schemeClr val="tx1"/>
                </a:solidFill>
                <a:latin typeface="Arial"/>
                <a:ea typeface="+mn-lt"/>
                <a:cs typeface="+mn-lt"/>
              </a:rPr>
              <a:t>, 21(3), pp. 322–333. Available at: </a:t>
            </a:r>
            <a:r>
              <a:rPr lang="en-US" sz="1200" dirty="0">
                <a:solidFill>
                  <a:schemeClr val="tx1"/>
                </a:solidFill>
                <a:ea typeface="+mn-lt"/>
                <a:cs typeface="+mn-lt"/>
                <a:hlinkClick r:id="rId8">
                  <a:extLst>
                    <a:ext uri="{A12FA001-AC4F-418D-AE19-62706E023703}">
                      <ahyp:hlinkClr xmlns:ahyp="http://schemas.microsoft.com/office/drawing/2018/hyperlinkcolor" val="tx"/>
                    </a:ext>
                  </a:extLst>
                </a:hlinkClick>
              </a:rPr>
              <a:t>https://www.tandfonline.com/doi/abs/10.1080/14427591.2014.908816</a:t>
            </a:r>
            <a:r>
              <a:rPr lang="en-US" sz="1200" dirty="0">
                <a:solidFill>
                  <a:schemeClr val="tx1"/>
                </a:solidFill>
                <a:ea typeface="+mn-lt"/>
                <a:cs typeface="+mn-lt"/>
              </a:rPr>
              <a:t> (Accessed on: 11th August 2024). </a:t>
            </a:r>
            <a:endParaRPr lang="en-US" dirty="0">
              <a:solidFill>
                <a:schemeClr val="tx1"/>
              </a:solidFill>
              <a:ea typeface="+mn-lt"/>
              <a:cs typeface="+mn-lt"/>
            </a:endParaRPr>
          </a:p>
          <a:p>
            <a:pPr marL="0" indent="0">
              <a:buNone/>
            </a:pPr>
            <a:endParaRPr lang="en-US" sz="1200" dirty="0">
              <a:solidFill>
                <a:schemeClr val="tx1"/>
              </a:solidFill>
              <a:latin typeface="Segoe UI"/>
              <a:ea typeface="+mn-lt"/>
              <a:cs typeface="Segoe UI"/>
            </a:endParaRPr>
          </a:p>
          <a:p>
            <a:pPr marL="0" indent="0">
              <a:buNone/>
            </a:pPr>
            <a:r>
              <a:rPr lang="en-US" sz="1200" dirty="0">
                <a:solidFill>
                  <a:srgbClr val="222222"/>
                </a:solidFill>
                <a:latin typeface="Arial"/>
                <a:ea typeface="+mn-lt"/>
                <a:cs typeface="Arial"/>
              </a:rPr>
              <a:t>British Medical Association, (2024) </a:t>
            </a:r>
            <a:r>
              <a:rPr lang="en-US" sz="1200" i="1" dirty="0">
                <a:solidFill>
                  <a:srgbClr val="222222"/>
                </a:solidFill>
                <a:latin typeface="Arial"/>
                <a:ea typeface="+mn-lt"/>
                <a:cs typeface="Arial"/>
              </a:rPr>
              <a:t>Autism Spectrum Disorder. </a:t>
            </a:r>
            <a:r>
              <a:rPr lang="en-US" sz="1200" dirty="0">
                <a:solidFill>
                  <a:srgbClr val="222222"/>
                </a:solidFill>
                <a:latin typeface="Arial"/>
                <a:ea typeface="+mn-lt"/>
                <a:cs typeface="Arial"/>
              </a:rPr>
              <a:t>Available at: </a:t>
            </a:r>
            <a:r>
              <a:rPr lang="en-US" sz="1200" u="sng" dirty="0">
                <a:solidFill>
                  <a:srgbClr val="000000"/>
                </a:solidFill>
                <a:latin typeface="Arial"/>
                <a:ea typeface="+mn-lt"/>
                <a:cs typeface="Arial"/>
                <a:hlinkClick r:id="rId9"/>
              </a:rPr>
              <a:t>https://www.bma.org.uk/what-we-do/population-health/improving-the-health-of-specific-groups/autism-spectrum-disorder#:~:text=It%20is%20estimated%20that%20around,the%20support%20offered%20in%20England</a:t>
            </a:r>
            <a:r>
              <a:rPr lang="en-US" sz="1200" dirty="0">
                <a:solidFill>
                  <a:srgbClr val="000000"/>
                </a:solidFill>
                <a:latin typeface="Arial"/>
                <a:ea typeface="+mn-lt"/>
                <a:cs typeface="Arial"/>
              </a:rPr>
              <a:t> (Accessed on: 24</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July 2023). </a:t>
            </a:r>
          </a:p>
          <a:p>
            <a:pPr marL="0" indent="0">
              <a:buNone/>
            </a:pPr>
            <a:endParaRPr lang="en-US" sz="1200" dirty="0">
              <a:solidFill>
                <a:srgbClr val="000000"/>
              </a:solidFill>
              <a:latin typeface="Arial"/>
              <a:ea typeface="+mn-lt"/>
              <a:cs typeface="Arial"/>
            </a:endParaRPr>
          </a:p>
          <a:p>
            <a:pPr marL="0" indent="0">
              <a:buNone/>
            </a:pPr>
            <a:endParaRPr lang="en-US" sz="1200" dirty="0">
              <a:solidFill>
                <a:srgbClr val="000000"/>
              </a:solidFill>
              <a:latin typeface="Arial"/>
              <a:ea typeface="+mn-lt"/>
              <a:cs typeface="Arial"/>
            </a:endParaRPr>
          </a:p>
          <a:p>
            <a:pPr marL="0" indent="0">
              <a:buNone/>
            </a:pPr>
            <a:endParaRPr lang="en-US" sz="1200" dirty="0">
              <a:solidFill>
                <a:srgbClr val="212121"/>
              </a:solidFill>
              <a:ea typeface="+mn-lt"/>
              <a:cs typeface="+mn-lt"/>
            </a:endParaRPr>
          </a:p>
          <a:p>
            <a:pPr marL="0" indent="0">
              <a:buNone/>
            </a:pPr>
            <a:endParaRPr lang="en-US" sz="1200" dirty="0">
              <a:solidFill>
                <a:srgbClr val="222222"/>
              </a:solidFill>
              <a:ea typeface="+mn-lt"/>
              <a:cs typeface="+mn-lt"/>
            </a:endParaRPr>
          </a:p>
          <a:p>
            <a:pPr marL="0" indent="0">
              <a:buNone/>
            </a:pPr>
            <a:endParaRPr lang="en-US" sz="1200" i="1" dirty="0">
              <a:solidFill>
                <a:srgbClr val="333333"/>
              </a:solidFill>
              <a:latin typeface="Segoe UI"/>
              <a:cs typeface="Segoe UI"/>
            </a:endParaRPr>
          </a:p>
        </p:txBody>
      </p:sp>
    </p:spTree>
    <p:extLst>
      <p:ext uri="{BB962C8B-B14F-4D97-AF65-F5344CB8AC3E}">
        <p14:creationId xmlns:p14="http://schemas.microsoft.com/office/powerpoint/2010/main" val="2166193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B08B2-AD4F-7047-3FD8-5139A722B7C7}"/>
              </a:ext>
            </a:extLst>
          </p:cNvPr>
          <p:cNvSpPr>
            <a:spLocks noGrp="1"/>
          </p:cNvSpPr>
          <p:nvPr>
            <p:ph type="title"/>
          </p:nvPr>
        </p:nvSpPr>
        <p:spPr>
          <a:xfrm>
            <a:off x="838200" y="304649"/>
            <a:ext cx="10938933" cy="200706"/>
          </a:xfrm>
        </p:spPr>
        <p:txBody>
          <a:bodyPr>
            <a:normAutofit fontScale="90000"/>
          </a:bodyPr>
          <a:lstStyle/>
          <a:p>
            <a:r>
              <a:rPr lang="en-US" sz="1000"/>
              <a:t>Student Number: 2218764</a:t>
            </a:r>
          </a:p>
        </p:txBody>
      </p:sp>
      <p:sp>
        <p:nvSpPr>
          <p:cNvPr id="3" name="Content Placeholder 2">
            <a:extLst>
              <a:ext uri="{FF2B5EF4-FFF2-40B4-BE49-F238E27FC236}">
                <a16:creationId xmlns:a16="http://schemas.microsoft.com/office/drawing/2014/main" id="{E4516BF0-9E1A-03E0-0174-96B1312FE003}"/>
              </a:ext>
            </a:extLst>
          </p:cNvPr>
          <p:cNvSpPr>
            <a:spLocks noGrp="1"/>
          </p:cNvSpPr>
          <p:nvPr>
            <p:ph idx="1"/>
          </p:nvPr>
        </p:nvSpPr>
        <p:spPr>
          <a:xfrm>
            <a:off x="3629" y="664483"/>
            <a:ext cx="12160551" cy="6189813"/>
          </a:xfrm>
        </p:spPr>
        <p:txBody>
          <a:bodyPr vert="horz" lIns="91440" tIns="45720" rIns="91440" bIns="45720" rtlCol="0" anchor="t">
            <a:noAutofit/>
          </a:bodyPr>
          <a:lstStyle/>
          <a:p>
            <a:endParaRPr lang="en-US" sz="1200" dirty="0">
              <a:solidFill>
                <a:srgbClr val="222222"/>
              </a:solidFill>
              <a:latin typeface="Arial"/>
              <a:cs typeface="Arial"/>
            </a:endParaRPr>
          </a:p>
          <a:p>
            <a:pPr marL="0" indent="0">
              <a:buNone/>
            </a:pPr>
            <a:r>
              <a:rPr lang="en-US" sz="1200" dirty="0">
                <a:solidFill>
                  <a:srgbClr val="000000"/>
                </a:solidFill>
                <a:latin typeface="Arial"/>
                <a:ea typeface="+mn-lt"/>
                <a:cs typeface="Arial"/>
              </a:rPr>
              <a:t>Camarata, S. (2014) ‘Early identification and early intervention in autism spectrum disorders: Accurate and effective?’, </a:t>
            </a:r>
            <a:r>
              <a:rPr lang="en-US" sz="1200" i="1" dirty="0">
                <a:solidFill>
                  <a:srgbClr val="000000"/>
                </a:solidFill>
                <a:latin typeface="Arial"/>
                <a:ea typeface="+mn-lt"/>
                <a:cs typeface="Arial"/>
              </a:rPr>
              <a:t>International Journal of Speech-Language Pathology</a:t>
            </a:r>
            <a:r>
              <a:rPr lang="en-US" sz="1200" dirty="0">
                <a:solidFill>
                  <a:srgbClr val="000000"/>
                </a:solidFill>
                <a:latin typeface="Arial"/>
                <a:ea typeface="+mn-lt"/>
                <a:cs typeface="Arial"/>
              </a:rPr>
              <a:t>, 16(1), pp. 1–10. Available at: </a:t>
            </a:r>
            <a:r>
              <a:rPr lang="en-US" sz="1200" dirty="0">
                <a:solidFill>
                  <a:srgbClr val="000000"/>
                </a:solidFill>
                <a:latin typeface="Arial"/>
                <a:ea typeface="+mn-lt"/>
                <a:cs typeface="Arial"/>
                <a:hlinkClick r:id="rId2"/>
              </a:rPr>
              <a:t>https://www.tandfonline.com/doi/full/10.3109/17549507.2013.858773#abstract</a:t>
            </a:r>
            <a:r>
              <a:rPr lang="en-US" sz="1200" dirty="0">
                <a:solidFill>
                  <a:srgbClr val="000000"/>
                </a:solidFill>
                <a:latin typeface="Arial"/>
                <a:ea typeface="+mn-lt"/>
                <a:cs typeface="Arial"/>
              </a:rPr>
              <a:t> (Accessed on: 29</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July 2024). </a:t>
            </a:r>
          </a:p>
          <a:p>
            <a:pPr marL="0" indent="0">
              <a:buNone/>
            </a:pPr>
            <a:endParaRPr lang="en-US" sz="1200" dirty="0">
              <a:solidFill>
                <a:srgbClr val="000000"/>
              </a:solidFill>
              <a:latin typeface="Arial"/>
              <a:ea typeface="+mn-lt"/>
              <a:cs typeface="Arial"/>
            </a:endParaRPr>
          </a:p>
          <a:p>
            <a:pPr marL="0" indent="0">
              <a:buNone/>
            </a:pPr>
            <a:r>
              <a:rPr lang="en-US" sz="1200" dirty="0">
                <a:solidFill>
                  <a:srgbClr val="000000"/>
                </a:solidFill>
                <a:latin typeface="Arial"/>
                <a:ea typeface="+mn-lt"/>
                <a:cs typeface="Arial"/>
              </a:rPr>
              <a:t>Cardinal, A. (2023) </a:t>
            </a:r>
            <a:r>
              <a:rPr lang="en-US" sz="1200" i="1" dirty="0">
                <a:solidFill>
                  <a:srgbClr val="000000"/>
                </a:solidFill>
                <a:latin typeface="Arial"/>
                <a:ea typeface="+mn-lt"/>
                <a:cs typeface="Arial"/>
              </a:rPr>
              <a:t>3 benefits of 1 on 1 therapy for children with autism. </a:t>
            </a:r>
            <a:r>
              <a:rPr lang="en-US" sz="1200" dirty="0">
                <a:solidFill>
                  <a:srgbClr val="000000"/>
                </a:solidFill>
                <a:latin typeface="Arial"/>
                <a:ea typeface="+mn-lt"/>
                <a:cs typeface="Arial"/>
              </a:rPr>
              <a:t>Available at: </a:t>
            </a:r>
            <a:r>
              <a:rPr lang="en-US" sz="1200" dirty="0">
                <a:solidFill>
                  <a:srgbClr val="000000"/>
                </a:solidFill>
                <a:latin typeface="Arial"/>
                <a:ea typeface="+mn-lt"/>
                <a:cs typeface="Arial"/>
                <a:hlinkClick r:id="rId3"/>
              </a:rPr>
              <a:t>https://cardinalabatherapy.com/</a:t>
            </a:r>
            <a:r>
              <a:rPr lang="en-US" sz="1200" dirty="0">
                <a:solidFill>
                  <a:srgbClr val="000000"/>
                </a:solidFill>
                <a:latin typeface="Arial"/>
                <a:ea typeface="+mn-lt"/>
                <a:cs typeface="Arial"/>
              </a:rPr>
              <a:t> (Accessed on: 2</a:t>
            </a:r>
            <a:r>
              <a:rPr lang="en-US" sz="1200" baseline="30000" dirty="0">
                <a:solidFill>
                  <a:srgbClr val="000000"/>
                </a:solidFill>
                <a:latin typeface="Arial"/>
                <a:ea typeface="+mn-lt"/>
                <a:cs typeface="Arial"/>
              </a:rPr>
              <a:t>nd</a:t>
            </a:r>
            <a:r>
              <a:rPr lang="en-US" sz="1200" dirty="0">
                <a:solidFill>
                  <a:srgbClr val="000000"/>
                </a:solidFill>
                <a:latin typeface="Arial"/>
                <a:ea typeface="+mn-lt"/>
                <a:cs typeface="Arial"/>
              </a:rPr>
              <a:t> July 2024). </a:t>
            </a:r>
          </a:p>
          <a:p>
            <a:pPr marL="0" indent="0">
              <a:buNone/>
            </a:pPr>
            <a:endParaRPr lang="en-US" sz="1200" dirty="0">
              <a:solidFill>
                <a:srgbClr val="000000"/>
              </a:solidFill>
              <a:latin typeface="Arial"/>
              <a:ea typeface="+mn-lt"/>
              <a:cs typeface="Arial"/>
            </a:endParaRPr>
          </a:p>
          <a:p>
            <a:pPr marL="0" indent="0">
              <a:buNone/>
            </a:pPr>
            <a:r>
              <a:rPr lang="en-US" sz="1200" dirty="0">
                <a:solidFill>
                  <a:srgbClr val="333333"/>
                </a:solidFill>
                <a:latin typeface="Arial"/>
                <a:ea typeface="+mn-lt"/>
                <a:cs typeface="Arial"/>
              </a:rPr>
              <a:t>Colmer, K., Rutherford, L., and Murphy, P. (2011) 'Attachment Theory and Primary Caregiving',  </a:t>
            </a:r>
            <a:r>
              <a:rPr lang="en-US" sz="1200" i="1" dirty="0">
                <a:solidFill>
                  <a:srgbClr val="333333"/>
                </a:solidFill>
                <a:latin typeface="Arial"/>
                <a:ea typeface="+mn-lt"/>
                <a:cs typeface="Arial"/>
              </a:rPr>
              <a:t>Australasian Journal of Early Childhood</a:t>
            </a:r>
            <a:r>
              <a:rPr lang="en-US" sz="1200" dirty="0">
                <a:solidFill>
                  <a:srgbClr val="333333"/>
                </a:solidFill>
                <a:latin typeface="Arial"/>
                <a:ea typeface="+mn-lt"/>
                <a:cs typeface="Arial"/>
              </a:rPr>
              <a:t>, 36(4), pp. 36-40. Available at: </a:t>
            </a:r>
            <a:r>
              <a:rPr lang="en-US" sz="1200" dirty="0">
                <a:solidFill>
                  <a:srgbClr val="000000"/>
                </a:solidFill>
                <a:latin typeface="Arial"/>
                <a:ea typeface="+mn-lt"/>
                <a:cs typeface="Arial"/>
                <a:hlinkClick r:id="rId4"/>
              </a:rPr>
              <a:t>https://journals.sagepub.com/doi/abs/10.1177/183693911103600403</a:t>
            </a:r>
            <a:r>
              <a:rPr lang="en-US" sz="1200" dirty="0">
                <a:solidFill>
                  <a:srgbClr val="333333"/>
                </a:solidFill>
                <a:latin typeface="Arial"/>
                <a:ea typeface="+mn-lt"/>
                <a:cs typeface="Arial"/>
              </a:rPr>
              <a:t> (Accessed on: 28th May 2024). </a:t>
            </a:r>
            <a:endParaRPr lang="en-US" sz="1200" dirty="0">
              <a:solidFill>
                <a:srgbClr val="000000"/>
              </a:solidFill>
              <a:latin typeface="Arial"/>
              <a:ea typeface="+mn-lt"/>
              <a:cs typeface="Arial"/>
            </a:endParaRPr>
          </a:p>
          <a:p>
            <a:pPr marL="0" indent="0">
              <a:buNone/>
            </a:pPr>
            <a:endParaRPr lang="en-US" sz="1200" dirty="0">
              <a:solidFill>
                <a:srgbClr val="000000"/>
              </a:solidFill>
              <a:latin typeface="Arial"/>
              <a:ea typeface="+mn-lt"/>
              <a:cs typeface="Arial"/>
            </a:endParaRPr>
          </a:p>
          <a:p>
            <a:pPr marL="0" indent="0">
              <a:buNone/>
            </a:pPr>
            <a:r>
              <a:rPr lang="en-US" sz="1200" dirty="0">
                <a:solidFill>
                  <a:srgbClr val="212121"/>
                </a:solidFill>
                <a:latin typeface="Arial"/>
                <a:ea typeface="+mn-lt"/>
                <a:cs typeface="Arial"/>
              </a:rPr>
              <a:t>Crane, L., Chester, J. W., Goddard, L., Henry, L. A., and Hill, E. (2016) ‘Experiences of autism diagnosis: A survey of over 1000 parents in the United Kingdom’, </a:t>
            </a:r>
            <a:r>
              <a:rPr lang="en-US" sz="1200" i="1" dirty="0">
                <a:solidFill>
                  <a:srgbClr val="212121"/>
                </a:solidFill>
                <a:latin typeface="Arial"/>
                <a:ea typeface="+mn-lt"/>
                <a:cs typeface="Arial"/>
              </a:rPr>
              <a:t>Autism</a:t>
            </a:r>
            <a:r>
              <a:rPr lang="en-US" sz="1200" dirty="0">
                <a:solidFill>
                  <a:srgbClr val="212121"/>
                </a:solidFill>
                <a:latin typeface="Arial"/>
                <a:ea typeface="+mn-lt"/>
                <a:cs typeface="Arial"/>
              </a:rPr>
              <a:t>, 20(2), pp. 153-162. Available at: </a:t>
            </a:r>
            <a:r>
              <a:rPr lang="en-US" sz="1200" dirty="0">
                <a:solidFill>
                  <a:srgbClr val="000000"/>
                </a:solidFill>
                <a:latin typeface="Arial"/>
                <a:ea typeface="+mn-lt"/>
                <a:cs typeface="Arial"/>
                <a:hlinkClick r:id="rId5"/>
              </a:rPr>
              <a:t>https://journals.sagepub.com/doi/full/10.1177/1362361315573636</a:t>
            </a:r>
            <a:r>
              <a:rPr lang="en-US" sz="1200" dirty="0">
                <a:solidFill>
                  <a:srgbClr val="000000"/>
                </a:solidFill>
                <a:latin typeface="Arial"/>
                <a:ea typeface="+mn-lt"/>
                <a:cs typeface="Arial"/>
              </a:rPr>
              <a:t> (Accessed on: 26</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July 2024). </a:t>
            </a:r>
            <a:endParaRPr lang="en-US" sz="1200" dirty="0">
              <a:latin typeface="Arial"/>
              <a:cs typeface="Segoe UI"/>
            </a:endParaRPr>
          </a:p>
          <a:p>
            <a:pPr marL="0" indent="0">
              <a:buNone/>
            </a:pPr>
            <a:endParaRPr lang="en-US" sz="1200" dirty="0">
              <a:solidFill>
                <a:srgbClr val="212121"/>
              </a:solidFill>
              <a:latin typeface="Arial"/>
              <a:ea typeface="+mn-lt"/>
              <a:cs typeface="Arial"/>
            </a:endParaRPr>
          </a:p>
          <a:p>
            <a:pPr marL="0" indent="0">
              <a:buNone/>
            </a:pPr>
            <a:r>
              <a:rPr lang="en-US" sz="1200" dirty="0">
                <a:solidFill>
                  <a:srgbClr val="212121"/>
                </a:solidFill>
                <a:latin typeface="Arial"/>
                <a:ea typeface="+mn-lt"/>
                <a:cs typeface="Arial"/>
              </a:rPr>
              <a:t>Department of Education, (2024) </a:t>
            </a:r>
            <a:r>
              <a:rPr lang="en-US" sz="1200" i="1" dirty="0">
                <a:solidFill>
                  <a:srgbClr val="212121"/>
                </a:solidFill>
                <a:latin typeface="Arial"/>
                <a:ea typeface="+mn-lt"/>
                <a:cs typeface="Arial"/>
              </a:rPr>
              <a:t>Meeting the needs of all children. </a:t>
            </a:r>
            <a:r>
              <a:rPr lang="en-US" sz="1200" dirty="0">
                <a:solidFill>
                  <a:srgbClr val="212121"/>
                </a:solidFill>
                <a:latin typeface="Arial"/>
                <a:ea typeface="+mn-lt"/>
                <a:cs typeface="Arial"/>
              </a:rPr>
              <a:t>Available at: </a:t>
            </a:r>
            <a:r>
              <a:rPr lang="en-US" sz="1200" dirty="0">
                <a:solidFill>
                  <a:srgbClr val="000000"/>
                </a:solidFill>
                <a:latin typeface="Arial"/>
                <a:ea typeface="+mn-lt"/>
                <a:cs typeface="+mn-lt"/>
                <a:hlinkClick r:id="rId6"/>
              </a:rPr>
              <a:t>https://help-for-early-years-providers.education.gov.uk/get-help-to-improve-your-practice/meeting-the-needs-of-all-children</a:t>
            </a:r>
            <a:r>
              <a:rPr lang="en-US" sz="1200" dirty="0">
                <a:solidFill>
                  <a:srgbClr val="212121"/>
                </a:solidFill>
                <a:latin typeface="Arial"/>
                <a:ea typeface="+mn-lt"/>
                <a:cs typeface="+mn-lt"/>
              </a:rPr>
              <a:t> (Accessed on: 23rd May 2024).</a:t>
            </a:r>
            <a:endParaRPr lang="en-US" sz="1200">
              <a:solidFill>
                <a:srgbClr val="000000"/>
              </a:solidFill>
              <a:latin typeface="Arial"/>
              <a:ea typeface="+mn-lt"/>
              <a:cs typeface="+mn-lt"/>
            </a:endParaRPr>
          </a:p>
          <a:p>
            <a:pPr marL="0" indent="0">
              <a:buNone/>
            </a:pPr>
            <a:endParaRPr lang="en-US" sz="1200" dirty="0">
              <a:solidFill>
                <a:srgbClr val="212121"/>
              </a:solidFill>
              <a:latin typeface="Arial"/>
              <a:ea typeface="+mn-lt"/>
              <a:cs typeface="Segoe UI"/>
            </a:endParaRPr>
          </a:p>
          <a:p>
            <a:pPr marL="0" indent="0">
              <a:buNone/>
            </a:pPr>
            <a:r>
              <a:rPr lang="en-US" sz="1200" dirty="0">
                <a:solidFill>
                  <a:srgbClr val="212121"/>
                </a:solidFill>
                <a:latin typeface="Arial"/>
                <a:ea typeface="+mn-lt"/>
                <a:cs typeface="Arial"/>
              </a:rPr>
              <a:t>Dysart, E. (2024) ‘The </a:t>
            </a:r>
            <a:r>
              <a:rPr lang="en-US" sz="1200" err="1">
                <a:solidFill>
                  <a:srgbClr val="212121"/>
                </a:solidFill>
                <a:latin typeface="Arial"/>
                <a:ea typeface="+mn-lt"/>
                <a:cs typeface="Arial"/>
              </a:rPr>
              <a:t>WellComm</a:t>
            </a:r>
            <a:r>
              <a:rPr lang="en-US" sz="1200" dirty="0">
                <a:solidFill>
                  <a:srgbClr val="212121"/>
                </a:solidFill>
                <a:latin typeface="Arial"/>
                <a:ea typeface="+mn-lt"/>
                <a:cs typeface="Arial"/>
              </a:rPr>
              <a:t> Toolkit: Impact on Practitioner Skills and Knowledge and Implications for Evaluation Research’, </a:t>
            </a:r>
            <a:r>
              <a:rPr lang="en-US" sz="1200" i="1" dirty="0">
                <a:solidFill>
                  <a:srgbClr val="212121"/>
                </a:solidFill>
                <a:latin typeface="Arial"/>
                <a:ea typeface="+mn-lt"/>
                <a:cs typeface="Arial"/>
              </a:rPr>
              <a:t>Education Sciences, </a:t>
            </a:r>
            <a:r>
              <a:rPr lang="en-US" sz="1200" dirty="0">
                <a:solidFill>
                  <a:srgbClr val="212121"/>
                </a:solidFill>
                <a:latin typeface="Arial"/>
                <a:ea typeface="+mn-lt"/>
                <a:cs typeface="Arial"/>
              </a:rPr>
              <a:t>14(3), pp. 263. Available at: </a:t>
            </a:r>
            <a:r>
              <a:rPr lang="en-US" sz="1200" u="sng" dirty="0">
                <a:solidFill>
                  <a:srgbClr val="212121"/>
                </a:solidFill>
                <a:latin typeface="Arial"/>
                <a:ea typeface="+mn-lt"/>
                <a:cs typeface="Arial"/>
                <a:hlinkClick r:id="rId7"/>
              </a:rPr>
              <a:t>https://www.mdpi.com/2227-7102/14/3/263</a:t>
            </a:r>
            <a:r>
              <a:rPr lang="en-US" sz="1200" dirty="0">
                <a:solidFill>
                  <a:srgbClr val="000000"/>
                </a:solidFill>
                <a:latin typeface="Arial"/>
                <a:ea typeface="+mn-lt"/>
                <a:cs typeface="Arial"/>
              </a:rPr>
              <a:t> (Accessed on: 1</a:t>
            </a:r>
            <a:r>
              <a:rPr lang="en-US" sz="1200" baseline="30000" dirty="0">
                <a:solidFill>
                  <a:srgbClr val="000000"/>
                </a:solidFill>
                <a:latin typeface="Arial"/>
                <a:ea typeface="+mn-lt"/>
                <a:cs typeface="Arial"/>
              </a:rPr>
              <a:t>st</a:t>
            </a:r>
            <a:r>
              <a:rPr lang="en-US" sz="1200" dirty="0">
                <a:solidFill>
                  <a:srgbClr val="000000"/>
                </a:solidFill>
                <a:latin typeface="Arial"/>
                <a:ea typeface="+mn-lt"/>
                <a:cs typeface="Arial"/>
              </a:rPr>
              <a:t> August 2024). </a:t>
            </a:r>
          </a:p>
          <a:p>
            <a:pPr marL="0" indent="0">
              <a:buNone/>
            </a:pPr>
            <a:endParaRPr lang="en-US" sz="1200" dirty="0">
              <a:solidFill>
                <a:srgbClr val="000000"/>
              </a:solidFill>
              <a:latin typeface="Arial"/>
              <a:ea typeface="+mn-lt"/>
              <a:cs typeface="Arial"/>
            </a:endParaRPr>
          </a:p>
          <a:p>
            <a:pPr marL="0" indent="0">
              <a:buNone/>
            </a:pPr>
            <a:r>
              <a:rPr lang="en-US" sz="1200" dirty="0">
                <a:solidFill>
                  <a:srgbClr val="000000"/>
                </a:solidFill>
                <a:latin typeface="Arial"/>
                <a:ea typeface="+mn-lt"/>
                <a:cs typeface="Arial"/>
              </a:rPr>
              <a:t>Eapen, V. (2016) ‘Early identification of autism spectrum disorder: Do we need a paradigm shift?’, </a:t>
            </a:r>
            <a:r>
              <a:rPr lang="en-US" sz="1200" i="1" dirty="0">
                <a:solidFill>
                  <a:srgbClr val="000000"/>
                </a:solidFill>
                <a:latin typeface="Arial"/>
                <a:ea typeface="+mn-lt"/>
                <a:cs typeface="Arial"/>
              </a:rPr>
              <a:t>Australian &amp; New Zealand Journal of Psychiatry, </a:t>
            </a:r>
            <a:r>
              <a:rPr lang="en-US" sz="1200" dirty="0">
                <a:solidFill>
                  <a:srgbClr val="000000"/>
                </a:solidFill>
                <a:latin typeface="Arial"/>
                <a:ea typeface="+mn-lt"/>
                <a:cs typeface="Arial"/>
              </a:rPr>
              <a:t>50(8), pp. 718-720. Available at: </a:t>
            </a:r>
            <a:r>
              <a:rPr lang="en-US" sz="1200" u="sng" dirty="0">
                <a:solidFill>
                  <a:srgbClr val="000000"/>
                </a:solidFill>
                <a:latin typeface="Arial"/>
                <a:ea typeface="+mn-lt"/>
                <a:cs typeface="Arial"/>
                <a:hlinkClick r:id="rId8"/>
              </a:rPr>
              <a:t>https://journals.sagepub.com/doi/full/10.1177/0004867416652733</a:t>
            </a:r>
            <a:r>
              <a:rPr lang="en-US" sz="1200" dirty="0">
                <a:solidFill>
                  <a:srgbClr val="000000"/>
                </a:solidFill>
                <a:latin typeface="Arial"/>
                <a:ea typeface="+mn-lt"/>
                <a:cs typeface="Arial"/>
              </a:rPr>
              <a:t> (Accessed on: 29</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July 2024). </a:t>
            </a:r>
          </a:p>
          <a:p>
            <a:pPr marL="0" indent="0">
              <a:buNone/>
            </a:pPr>
            <a:endParaRPr lang="en-US" sz="1200" dirty="0">
              <a:solidFill>
                <a:srgbClr val="000000"/>
              </a:solidFill>
              <a:latin typeface="Arial"/>
              <a:ea typeface="+mn-lt"/>
              <a:cs typeface="Arial"/>
            </a:endParaRPr>
          </a:p>
          <a:p>
            <a:endParaRPr lang="en-US" sz="600" dirty="0">
              <a:solidFill>
                <a:srgbClr val="212121"/>
              </a:solidFill>
              <a:latin typeface="Arial"/>
              <a:ea typeface="+mn-lt"/>
              <a:cs typeface="Arial"/>
            </a:endParaRPr>
          </a:p>
          <a:p>
            <a:endParaRPr lang="en-US" sz="600" dirty="0">
              <a:solidFill>
                <a:srgbClr val="000000"/>
              </a:solidFill>
              <a:latin typeface="Arial"/>
              <a:ea typeface="+mn-lt"/>
              <a:cs typeface="Arial"/>
            </a:endParaRPr>
          </a:p>
          <a:p>
            <a:endParaRPr lang="en-US" sz="600" dirty="0">
              <a:solidFill>
                <a:srgbClr val="222222"/>
              </a:solidFill>
              <a:cs typeface="Segoe UI"/>
            </a:endParaRPr>
          </a:p>
          <a:p>
            <a:endParaRPr lang="en-US" sz="1200" dirty="0">
              <a:solidFill>
                <a:srgbClr val="333333"/>
              </a:solidFill>
              <a:latin typeface="Arial"/>
              <a:ea typeface="+mn-lt"/>
              <a:cs typeface="Arial"/>
            </a:endParaRPr>
          </a:p>
          <a:p>
            <a:endParaRPr lang="en-US" sz="1200" dirty="0">
              <a:solidFill>
                <a:srgbClr val="333333"/>
              </a:solidFill>
              <a:latin typeface="Arial"/>
              <a:ea typeface="+mn-lt"/>
              <a:cs typeface="Arial"/>
            </a:endParaRPr>
          </a:p>
          <a:p>
            <a:endParaRPr lang="en-US" sz="1200" dirty="0">
              <a:solidFill>
                <a:srgbClr val="333333"/>
              </a:solidFill>
              <a:latin typeface="Arial"/>
              <a:ea typeface="+mn-lt"/>
              <a:cs typeface="Arial"/>
            </a:endParaRPr>
          </a:p>
          <a:p>
            <a:endParaRPr lang="en-US" sz="1200" dirty="0">
              <a:solidFill>
                <a:srgbClr val="333333"/>
              </a:solidFill>
              <a:latin typeface="Arial"/>
              <a:ea typeface="+mn-lt"/>
              <a:cs typeface="Arial"/>
            </a:endParaRPr>
          </a:p>
          <a:p>
            <a:endParaRPr lang="en-US" sz="1200" dirty="0">
              <a:solidFill>
                <a:srgbClr val="333333"/>
              </a:solidFill>
              <a:latin typeface="Arial"/>
              <a:ea typeface="+mn-lt"/>
              <a:cs typeface="Arial"/>
            </a:endParaRPr>
          </a:p>
          <a:p>
            <a:endParaRPr lang="en-US" sz="1200" dirty="0">
              <a:solidFill>
                <a:srgbClr val="333333"/>
              </a:solidFill>
              <a:latin typeface="Arial"/>
              <a:ea typeface="+mn-lt"/>
              <a:cs typeface="Arial"/>
            </a:endParaRPr>
          </a:p>
          <a:p>
            <a:endParaRPr lang="en-US" sz="1200" dirty="0">
              <a:solidFill>
                <a:srgbClr val="333333"/>
              </a:solidFill>
              <a:latin typeface="Arial"/>
              <a:ea typeface="+mn-lt"/>
              <a:cs typeface="Arial"/>
            </a:endParaRPr>
          </a:p>
          <a:p>
            <a:r>
              <a:rPr lang="en-US" sz="1200" dirty="0">
                <a:solidFill>
                  <a:srgbClr val="333333"/>
                </a:solidFill>
                <a:latin typeface="Arial"/>
                <a:ea typeface="+mn-lt"/>
                <a:cs typeface="Arial"/>
              </a:rPr>
              <a:t>Kidder, J. E., and McDonnell, A. P. (2017) ‘Visual Aids for Positive Behavior Support of Young Children With Autism Spectrum Disorders’, </a:t>
            </a:r>
            <a:r>
              <a:rPr lang="en-US" sz="1200" i="1" dirty="0">
                <a:solidFill>
                  <a:srgbClr val="333333"/>
                </a:solidFill>
                <a:latin typeface="Arial"/>
                <a:ea typeface="+mn-lt"/>
                <a:cs typeface="Arial"/>
              </a:rPr>
              <a:t>Young Exceptional Children</a:t>
            </a:r>
            <a:r>
              <a:rPr lang="en-US" sz="1200" dirty="0">
                <a:solidFill>
                  <a:srgbClr val="333333"/>
                </a:solidFill>
                <a:latin typeface="Arial"/>
                <a:ea typeface="+mn-lt"/>
                <a:cs typeface="Arial"/>
              </a:rPr>
              <a:t>, 20(3), pp. 103-116. Available at: </a:t>
            </a:r>
            <a:r>
              <a:rPr lang="en-US" sz="1200" u="sng" dirty="0">
                <a:solidFill>
                  <a:srgbClr val="333333"/>
                </a:solidFill>
                <a:latin typeface="Arial"/>
                <a:ea typeface="+mn-lt"/>
                <a:cs typeface="Arial"/>
                <a:hlinkClick r:id="rId9"/>
              </a:rPr>
              <a:t>https://journals.sagepub.com/doi/abs/10.1177/1096250615586029</a:t>
            </a:r>
            <a:r>
              <a:rPr lang="en-US" sz="1200" dirty="0">
                <a:solidFill>
                  <a:srgbClr val="000000"/>
                </a:solidFill>
                <a:latin typeface="Arial"/>
                <a:ea typeface="+mn-lt"/>
                <a:cs typeface="Arial"/>
              </a:rPr>
              <a:t> (Accessed on: 7</a:t>
            </a:r>
            <a:r>
              <a:rPr lang="en-US" sz="1200" baseline="30000" dirty="0">
                <a:solidFill>
                  <a:srgbClr val="000000"/>
                </a:solidFill>
                <a:latin typeface="Arial"/>
                <a:ea typeface="+mn-lt"/>
                <a:cs typeface="Arial"/>
              </a:rPr>
              <a:t>th</a:t>
            </a:r>
            <a:r>
              <a:rPr lang="en-US" sz="1200" dirty="0">
                <a:solidFill>
                  <a:srgbClr val="000000"/>
                </a:solidFill>
                <a:latin typeface="Arial"/>
                <a:ea typeface="+mn-lt"/>
                <a:cs typeface="Arial"/>
              </a:rPr>
              <a:t> August 2024). </a:t>
            </a:r>
            <a:endParaRPr lang="en-US"/>
          </a:p>
          <a:p>
            <a:endParaRPr lang="en-US" sz="1000" dirty="0">
              <a:solidFill>
                <a:srgbClr val="333333"/>
              </a:solidFill>
              <a:latin typeface="Arial"/>
              <a:ea typeface="+mn-lt"/>
              <a:cs typeface="+mn-lt"/>
            </a:endParaRPr>
          </a:p>
          <a:p>
            <a:r>
              <a:rPr lang="en-US" sz="1000" dirty="0">
                <a:solidFill>
                  <a:srgbClr val="333333"/>
                </a:solidFill>
                <a:latin typeface="Arial"/>
                <a:ea typeface="+mn-lt"/>
                <a:cs typeface="+mn-lt"/>
              </a:rPr>
              <a:t>Koegel, L. K., Koegel, R. L., Ashbaugh, K., and Bradshaw, J. (2014) 'The importance of early identification and intervention for children with or at risk for autism spectrum disorders',  </a:t>
            </a:r>
            <a:r>
              <a:rPr lang="en-US" sz="1000" i="1" dirty="0">
                <a:solidFill>
                  <a:srgbClr val="333333"/>
                </a:solidFill>
                <a:latin typeface="Arial"/>
                <a:ea typeface="+mn-lt"/>
                <a:cs typeface="+mn-lt"/>
              </a:rPr>
              <a:t>International Journal of Speech-Language Pathology</a:t>
            </a:r>
            <a:r>
              <a:rPr lang="en-US" sz="1000" dirty="0">
                <a:solidFill>
                  <a:srgbClr val="333333"/>
                </a:solidFill>
                <a:latin typeface="Arial"/>
                <a:ea typeface="+mn-lt"/>
                <a:cs typeface="+mn-lt"/>
              </a:rPr>
              <a:t>, 16(1), pp. 50-56. Available at: </a:t>
            </a:r>
            <a:r>
              <a:rPr lang="en-US" sz="1000" dirty="0">
                <a:solidFill>
                  <a:srgbClr val="000000"/>
                </a:solidFill>
                <a:latin typeface="Arial"/>
                <a:ea typeface="+mn-lt"/>
                <a:cs typeface="+mn-lt"/>
                <a:hlinkClick r:id="rId10"/>
              </a:rPr>
              <a:t>https://www.tandfonline.com/doi/full/10.3109/17549507.2013.861511</a:t>
            </a:r>
            <a:r>
              <a:rPr lang="en-US" sz="1000" dirty="0">
                <a:solidFill>
                  <a:srgbClr val="333333"/>
                </a:solidFill>
                <a:latin typeface="Arial"/>
                <a:ea typeface="+mn-lt"/>
                <a:cs typeface="+mn-lt"/>
              </a:rPr>
              <a:t> (Accessed on: 23rd May 2024).</a:t>
            </a:r>
            <a:endParaRPr lang="en-US" sz="1000">
              <a:solidFill>
                <a:srgbClr val="000000"/>
              </a:solidFill>
              <a:latin typeface="Arial"/>
              <a:ea typeface="+mn-lt"/>
              <a:cs typeface="+mn-lt"/>
            </a:endParaRPr>
          </a:p>
          <a:p>
            <a:endParaRPr lang="en-US" sz="1000" dirty="0">
              <a:solidFill>
                <a:srgbClr val="000000"/>
              </a:solidFill>
              <a:latin typeface="Arial"/>
              <a:cs typeface="Arial"/>
            </a:endParaRPr>
          </a:p>
          <a:p>
            <a:r>
              <a:rPr lang="en-US" sz="1000" dirty="0">
                <a:solidFill>
                  <a:srgbClr val="333333"/>
                </a:solidFill>
                <a:latin typeface="Arial"/>
                <a:cs typeface="Arial"/>
              </a:rPr>
              <a:t>Mitchell, C., and Holdt, N. (2014). The search for a timely diagnosis: Parents’ experiences of their child being diagnosed with an Autistic Spectrum Disorder. </a:t>
            </a:r>
            <a:r>
              <a:rPr lang="en-US" sz="1000" i="1" dirty="0">
                <a:solidFill>
                  <a:srgbClr val="333333"/>
                </a:solidFill>
                <a:latin typeface="Arial"/>
                <a:cs typeface="Arial"/>
              </a:rPr>
              <a:t>Journal of Child &amp; Adolescent Mental Health</a:t>
            </a:r>
            <a:r>
              <a:rPr lang="en-US" sz="1000" dirty="0">
                <a:solidFill>
                  <a:srgbClr val="333333"/>
                </a:solidFill>
                <a:latin typeface="Arial"/>
                <a:cs typeface="Arial"/>
              </a:rPr>
              <a:t>, 26(1), pp. 49-62. Available at: </a:t>
            </a:r>
            <a:r>
              <a:rPr lang="en-US" sz="1000" dirty="0">
                <a:solidFill>
                  <a:srgbClr val="000000"/>
                </a:solidFill>
                <a:latin typeface="Arial"/>
                <a:ea typeface="+mn-lt"/>
                <a:cs typeface="+mn-lt"/>
                <a:hlinkClick r:id="rId11"/>
              </a:rPr>
              <a:t>https://www.tandfonline.com/doi/abs/10.2989/17280583.2013.849606</a:t>
            </a:r>
            <a:r>
              <a:rPr lang="en-US" sz="1000" dirty="0">
                <a:solidFill>
                  <a:srgbClr val="333333"/>
                </a:solidFill>
                <a:latin typeface="Arial"/>
                <a:ea typeface="+mn-lt"/>
                <a:cs typeface="+mn-lt"/>
              </a:rPr>
              <a:t> (Accessed on: 20th May 2024). #</a:t>
            </a:r>
            <a:endParaRPr lang="en-US" sz="1000" dirty="0">
              <a:solidFill>
                <a:srgbClr val="000000"/>
              </a:solidFill>
              <a:latin typeface="Arial"/>
              <a:ea typeface="+mn-lt"/>
              <a:cs typeface="+mn-lt"/>
            </a:endParaRPr>
          </a:p>
          <a:p>
            <a:endParaRPr lang="en-US" sz="1000" dirty="0">
              <a:solidFill>
                <a:srgbClr val="000000"/>
              </a:solidFill>
              <a:latin typeface="Arial"/>
              <a:ea typeface="+mn-lt"/>
              <a:cs typeface="+mn-lt"/>
            </a:endParaRPr>
          </a:p>
          <a:p>
            <a:endParaRPr lang="en-US" sz="1200" dirty="0">
              <a:solidFill>
                <a:srgbClr val="212121"/>
              </a:solidFill>
              <a:latin typeface="Segoe UI"/>
              <a:cs typeface="Segoe UI"/>
            </a:endParaRPr>
          </a:p>
          <a:p>
            <a:endParaRPr lang="en-US" sz="1400">
              <a:latin typeface="Arial"/>
              <a:cs typeface="Segoe UI"/>
            </a:endParaRPr>
          </a:p>
        </p:txBody>
      </p:sp>
    </p:spTree>
    <p:extLst>
      <p:ext uri="{BB962C8B-B14F-4D97-AF65-F5344CB8AC3E}">
        <p14:creationId xmlns:p14="http://schemas.microsoft.com/office/powerpoint/2010/main" val="252018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5CFA-D50C-14BE-E137-A513E496A571}"/>
              </a:ext>
            </a:extLst>
          </p:cNvPr>
          <p:cNvSpPr>
            <a:spLocks noGrp="1"/>
          </p:cNvSpPr>
          <p:nvPr>
            <p:ph type="title"/>
          </p:nvPr>
        </p:nvSpPr>
        <p:spPr>
          <a:xfrm rot="10800000" flipV="1">
            <a:off x="3681956" y="3274"/>
            <a:ext cx="3108512" cy="346957"/>
          </a:xfrm>
        </p:spPr>
        <p:txBody>
          <a:bodyPr>
            <a:normAutofit/>
          </a:bodyPr>
          <a:lstStyle/>
          <a:p>
            <a:pPr algn="ctr"/>
            <a:r>
              <a:rPr lang="en-US" sz="1200" u="sng" dirty="0"/>
              <a:t>Reference List</a:t>
            </a:r>
            <a:endParaRPr lang="en-US" u="sng"/>
          </a:p>
        </p:txBody>
      </p:sp>
      <p:sp>
        <p:nvSpPr>
          <p:cNvPr id="3" name="Content Placeholder 2">
            <a:extLst>
              <a:ext uri="{FF2B5EF4-FFF2-40B4-BE49-F238E27FC236}">
                <a16:creationId xmlns:a16="http://schemas.microsoft.com/office/drawing/2014/main" id="{C4115DF7-E679-0291-E07F-B5C135EBC781}"/>
              </a:ext>
            </a:extLst>
          </p:cNvPr>
          <p:cNvSpPr>
            <a:spLocks noGrp="1"/>
          </p:cNvSpPr>
          <p:nvPr>
            <p:ph idx="1"/>
          </p:nvPr>
        </p:nvSpPr>
        <p:spPr>
          <a:xfrm>
            <a:off x="95281" y="350233"/>
            <a:ext cx="11989929" cy="6390356"/>
          </a:xfrm>
        </p:spPr>
        <p:txBody>
          <a:bodyPr vert="horz" lIns="91440" tIns="45720" rIns="91440" bIns="45720" rtlCol="0" anchor="t">
            <a:normAutofit fontScale="92500" lnSpcReduction="20000"/>
          </a:bodyPr>
          <a:lstStyle/>
          <a:p>
            <a:pPr marL="0" indent="0">
              <a:buNone/>
            </a:pPr>
            <a:r>
              <a:rPr lang="en-US" sz="1200" dirty="0">
                <a:solidFill>
                  <a:srgbClr val="212121"/>
                </a:solidFill>
                <a:latin typeface="Arial"/>
                <a:cs typeface="Arial"/>
              </a:rPr>
              <a:t>Garbacz,  A., McIntyre, L.., and Santiago, T. (2016)' Family involvement and parent-teacher relationships for students with autism spectrum disorders', </a:t>
            </a:r>
            <a:r>
              <a:rPr lang="en-US" sz="1200" i="1" dirty="0">
                <a:solidFill>
                  <a:srgbClr val="212121"/>
                </a:solidFill>
                <a:latin typeface="Arial"/>
                <a:cs typeface="Arial"/>
              </a:rPr>
              <a:t>School psychology quarterly : the official journal of the Division of School Psychology, American Psychological Association</a:t>
            </a:r>
            <a:r>
              <a:rPr lang="en-US" sz="1200" dirty="0">
                <a:solidFill>
                  <a:srgbClr val="212121"/>
                </a:solidFill>
                <a:latin typeface="Arial"/>
                <a:cs typeface="Arial"/>
              </a:rPr>
              <a:t>,  31(4), pp. 478–490. Available at: </a:t>
            </a:r>
            <a:r>
              <a:rPr lang="en-US" sz="1200" dirty="0">
                <a:solidFill>
                  <a:srgbClr val="000000"/>
                </a:solidFill>
                <a:latin typeface="Arial"/>
                <a:cs typeface="Arial"/>
                <a:hlinkClick r:id="rId2"/>
              </a:rPr>
              <a:t>https://www.ncbi.nlm.nih.gov/pmc/articles/PMC5152684/</a:t>
            </a:r>
            <a:r>
              <a:rPr lang="en-US" sz="1200" dirty="0">
                <a:solidFill>
                  <a:srgbClr val="212121"/>
                </a:solidFill>
                <a:latin typeface="Arial"/>
                <a:cs typeface="Arial"/>
              </a:rPr>
              <a:t> (Accessed on: 28th May 2024). </a:t>
            </a:r>
            <a:endParaRPr lang="en-US" sz="1200" dirty="0">
              <a:solidFill>
                <a:srgbClr val="000000"/>
              </a:solidFill>
              <a:latin typeface="Arial"/>
              <a:cs typeface="Arial"/>
            </a:endParaRPr>
          </a:p>
          <a:p>
            <a:pPr marL="0" indent="0">
              <a:buNone/>
            </a:pPr>
            <a:endParaRPr lang="en-US" sz="1200" dirty="0">
              <a:solidFill>
                <a:srgbClr val="212121"/>
              </a:solidFill>
              <a:latin typeface="Arial"/>
              <a:cs typeface="Arial"/>
            </a:endParaRPr>
          </a:p>
          <a:p>
            <a:pPr marL="0" indent="0">
              <a:buNone/>
            </a:pPr>
            <a:r>
              <a:rPr lang="en-US" sz="1200" dirty="0">
                <a:solidFill>
                  <a:schemeClr val="tx1"/>
                </a:solidFill>
                <a:latin typeface="Arial"/>
                <a:ea typeface="+mn-lt"/>
                <a:cs typeface="+mn-lt"/>
              </a:rPr>
              <a:t>Goodall, C. (2018) '‘I felt closed in and like I couldn’t breathe’: A qualitative study exploring the mainstream educational experiences of autistic young people', </a:t>
            </a:r>
            <a:r>
              <a:rPr lang="en-US" sz="1200" i="1" dirty="0">
                <a:solidFill>
                  <a:schemeClr val="tx1"/>
                </a:solidFill>
                <a:latin typeface="Arial"/>
                <a:ea typeface="+mn-lt"/>
                <a:cs typeface="+mn-lt"/>
              </a:rPr>
              <a:t>Autism &amp; Developmental Language Impairments</a:t>
            </a:r>
            <a:r>
              <a:rPr lang="en-US" sz="1200" dirty="0">
                <a:solidFill>
                  <a:schemeClr val="tx1"/>
                </a:solidFill>
                <a:latin typeface="Arial"/>
                <a:ea typeface="+mn-lt"/>
                <a:cs typeface="+mn-lt"/>
              </a:rPr>
              <a:t>, 3. Available at: </a:t>
            </a:r>
            <a:r>
              <a:rPr lang="en-US"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https://journals.sagepub.com/doi/full/10.1177/2396941518804407</a:t>
            </a:r>
            <a:r>
              <a:rPr lang="en-US" sz="1200" dirty="0">
                <a:solidFill>
                  <a:schemeClr val="tx1"/>
                </a:solidFill>
                <a:latin typeface="Arial"/>
                <a:ea typeface="+mn-lt"/>
                <a:cs typeface="+mn-lt"/>
              </a:rPr>
              <a:t> (Accessed on: 13th August 2024). </a:t>
            </a:r>
          </a:p>
          <a:p>
            <a:pPr marL="0" indent="0">
              <a:buNone/>
            </a:pPr>
            <a:endParaRPr lang="en-US" sz="1200" dirty="0">
              <a:solidFill>
                <a:srgbClr val="000000"/>
              </a:solidFill>
              <a:latin typeface="Arial"/>
              <a:cs typeface="Arial"/>
            </a:endParaRPr>
          </a:p>
          <a:p>
            <a:pPr marL="0" indent="0">
              <a:buNone/>
            </a:pPr>
            <a:r>
              <a:rPr lang="en-US" sz="1200" err="1">
                <a:solidFill>
                  <a:srgbClr val="000000"/>
                </a:solidFill>
                <a:latin typeface="Arial"/>
                <a:cs typeface="Arial"/>
              </a:rPr>
              <a:t>Halpen</a:t>
            </a:r>
            <a:r>
              <a:rPr lang="en-US" sz="1200" dirty="0">
                <a:solidFill>
                  <a:srgbClr val="000000"/>
                </a:solidFill>
                <a:latin typeface="Arial"/>
                <a:cs typeface="Arial"/>
              </a:rPr>
              <a:t>, L., and Nugent, B. (2006) ‘Health visitors perception in their role in autism spectrum disorder’, </a:t>
            </a:r>
            <a:r>
              <a:rPr lang="en-US" sz="1200" i="1" dirty="0">
                <a:solidFill>
                  <a:srgbClr val="000000"/>
                </a:solidFill>
                <a:latin typeface="Arial"/>
                <a:cs typeface="Arial"/>
              </a:rPr>
              <a:t>community practitioner, </a:t>
            </a:r>
            <a:r>
              <a:rPr lang="en-US" sz="1200" dirty="0">
                <a:solidFill>
                  <a:srgbClr val="000000"/>
                </a:solidFill>
                <a:latin typeface="Arial"/>
                <a:cs typeface="Arial"/>
              </a:rPr>
              <a:t>80(1), pp. 18-22. Available at: </a:t>
            </a:r>
            <a:r>
              <a:rPr lang="en-US" sz="1200" dirty="0">
                <a:solidFill>
                  <a:srgbClr val="000000"/>
                </a:solidFill>
                <a:latin typeface="Arial"/>
                <a:cs typeface="Arial"/>
                <a:hlinkClick r:id="rId4"/>
              </a:rPr>
              <a:t>https://www.proquest.com/openview/9fafae3de06eb431950732532731b2c4/1?pq-origsite=gscholar&amp;cbl=47216</a:t>
            </a:r>
            <a:r>
              <a:rPr lang="en-US" sz="1200" dirty="0">
                <a:solidFill>
                  <a:srgbClr val="000000"/>
                </a:solidFill>
                <a:latin typeface="Arial"/>
                <a:cs typeface="Arial"/>
              </a:rPr>
              <a:t> (Accessed on: 1</a:t>
            </a:r>
            <a:r>
              <a:rPr lang="en-US" sz="1200" baseline="30000" dirty="0">
                <a:solidFill>
                  <a:srgbClr val="000000"/>
                </a:solidFill>
                <a:latin typeface="Arial"/>
                <a:cs typeface="Arial"/>
              </a:rPr>
              <a:t>st</a:t>
            </a:r>
            <a:r>
              <a:rPr lang="en-US" sz="1200" dirty="0">
                <a:solidFill>
                  <a:srgbClr val="000000"/>
                </a:solidFill>
                <a:latin typeface="Arial"/>
                <a:cs typeface="Arial"/>
              </a:rPr>
              <a:t> August 2024). </a:t>
            </a:r>
          </a:p>
          <a:p>
            <a:pPr marL="0" indent="0">
              <a:buNone/>
            </a:pPr>
            <a:endParaRPr lang="en-US" sz="1200" dirty="0">
              <a:solidFill>
                <a:srgbClr val="000000"/>
              </a:solidFill>
              <a:latin typeface="Arial"/>
              <a:cs typeface="Arial"/>
            </a:endParaRPr>
          </a:p>
          <a:p>
            <a:pPr marL="0" indent="0">
              <a:buNone/>
            </a:pPr>
            <a:r>
              <a:rPr lang="en-US" sz="1200" dirty="0">
                <a:solidFill>
                  <a:srgbClr val="000000"/>
                </a:solidFill>
                <a:latin typeface="Arial"/>
                <a:cs typeface="Arial"/>
              </a:rPr>
              <a:t>Hill, A. (2024) What’s behind the UK’s increase in autism diagnoses? Available at: </a:t>
            </a:r>
            <a:r>
              <a:rPr lang="en-US" sz="1200" dirty="0">
                <a:solidFill>
                  <a:srgbClr val="000000"/>
                </a:solidFill>
                <a:latin typeface="Arial"/>
                <a:cs typeface="Arial"/>
                <a:hlinkClick r:id="rId5"/>
              </a:rPr>
              <a:t>https://www.theguardian.com/society/2024/mar/04/uk-increase-autism-diagnoses-neurodiversity</a:t>
            </a:r>
            <a:r>
              <a:rPr lang="en-US" sz="1200" dirty="0">
                <a:solidFill>
                  <a:srgbClr val="000000"/>
                </a:solidFill>
                <a:latin typeface="Arial"/>
                <a:cs typeface="Arial"/>
              </a:rPr>
              <a:t> (Accessed on: 24</a:t>
            </a:r>
            <a:r>
              <a:rPr lang="en-US" sz="1200" baseline="30000" dirty="0">
                <a:solidFill>
                  <a:srgbClr val="000000"/>
                </a:solidFill>
                <a:latin typeface="Arial"/>
                <a:cs typeface="Arial"/>
              </a:rPr>
              <a:t>th</a:t>
            </a:r>
            <a:r>
              <a:rPr lang="en-US" sz="1200" dirty="0">
                <a:solidFill>
                  <a:srgbClr val="000000"/>
                </a:solidFill>
                <a:latin typeface="Arial"/>
                <a:cs typeface="Arial"/>
              </a:rPr>
              <a:t> July 2024). </a:t>
            </a:r>
          </a:p>
          <a:p>
            <a:pPr marL="0" indent="0">
              <a:buNone/>
            </a:pPr>
            <a:endParaRPr lang="en-US" sz="1200" dirty="0">
              <a:solidFill>
                <a:srgbClr val="000000"/>
              </a:solidFill>
              <a:latin typeface="Arial"/>
              <a:cs typeface="Arial"/>
            </a:endParaRPr>
          </a:p>
          <a:p>
            <a:pPr marL="0" indent="0">
              <a:buNone/>
            </a:pPr>
            <a:r>
              <a:rPr lang="en-US" sz="1200" dirty="0">
                <a:solidFill>
                  <a:srgbClr val="212121"/>
                </a:solidFill>
                <a:latin typeface="Arial"/>
                <a:cs typeface="Arial"/>
              </a:rPr>
              <a:t>Jaffal M. (2022) ‘Barriers general education teachers face regarding the inclusion of students with autism’, </a:t>
            </a:r>
            <a:r>
              <a:rPr lang="en-US" sz="1200" i="1" dirty="0">
                <a:solidFill>
                  <a:srgbClr val="212121"/>
                </a:solidFill>
                <a:latin typeface="Arial"/>
                <a:cs typeface="Arial"/>
              </a:rPr>
              <a:t>Frontiers in psychology</a:t>
            </a:r>
            <a:r>
              <a:rPr lang="en-US" sz="1200" dirty="0">
                <a:solidFill>
                  <a:srgbClr val="212121"/>
                </a:solidFill>
                <a:latin typeface="Arial"/>
                <a:cs typeface="Arial"/>
              </a:rPr>
              <a:t>, 13. Available at: </a:t>
            </a:r>
            <a:r>
              <a:rPr lang="en-US" sz="1200" dirty="0">
                <a:solidFill>
                  <a:srgbClr val="000000"/>
                </a:solidFill>
                <a:latin typeface="Arial"/>
                <a:cs typeface="Arial"/>
                <a:hlinkClick r:id="rId6"/>
              </a:rPr>
              <a:t>https://www.ncbi.nlm.nih.gov/pmc/articles/PMC9443958/</a:t>
            </a:r>
            <a:r>
              <a:rPr lang="en-US" sz="1200" dirty="0">
                <a:solidFill>
                  <a:srgbClr val="000000"/>
                </a:solidFill>
                <a:latin typeface="Arial"/>
                <a:cs typeface="Arial"/>
              </a:rPr>
              <a:t> (Accessed on: 10</a:t>
            </a:r>
            <a:r>
              <a:rPr lang="en-US" sz="1200" baseline="30000" dirty="0">
                <a:solidFill>
                  <a:srgbClr val="000000"/>
                </a:solidFill>
                <a:latin typeface="Arial"/>
                <a:cs typeface="Arial"/>
              </a:rPr>
              <a:t>th</a:t>
            </a:r>
            <a:r>
              <a:rPr lang="en-US" sz="1200" dirty="0">
                <a:solidFill>
                  <a:srgbClr val="000000"/>
                </a:solidFill>
                <a:latin typeface="Arial"/>
                <a:cs typeface="Arial"/>
              </a:rPr>
              <a:t> August 2024). </a:t>
            </a:r>
            <a:endParaRPr lang="en-US" sz="1200">
              <a:latin typeface="Arial"/>
              <a:cs typeface="Segoe UI"/>
            </a:endParaRPr>
          </a:p>
          <a:p>
            <a:pPr marL="0" indent="0">
              <a:buNone/>
            </a:pPr>
            <a:endParaRPr lang="en-US" sz="1200" dirty="0">
              <a:solidFill>
                <a:srgbClr val="333333"/>
              </a:solidFill>
              <a:latin typeface="Arial"/>
              <a:cs typeface="Arial"/>
            </a:endParaRPr>
          </a:p>
          <a:p>
            <a:pPr marL="0" indent="0">
              <a:buNone/>
            </a:pPr>
            <a:r>
              <a:rPr lang="en-US" sz="1200" dirty="0">
                <a:solidFill>
                  <a:srgbClr val="222222"/>
                </a:solidFill>
                <a:latin typeface="Arial"/>
                <a:cs typeface="Arial"/>
              </a:rPr>
              <a:t>Jensen, K., and Spannagel, C. (2011) 'The Spectrum of Autism Spectrum Disorder: A Spectrum of Needs, Services, and Challenges', </a:t>
            </a:r>
            <a:r>
              <a:rPr lang="en-US" sz="1200" i="1" dirty="0">
                <a:solidFill>
                  <a:srgbClr val="222222"/>
                </a:solidFill>
                <a:latin typeface="Arial"/>
                <a:cs typeface="Arial"/>
              </a:rPr>
              <a:t>Journal of </a:t>
            </a:r>
            <a:r>
              <a:rPr lang="en-US" sz="1200" i="1" err="1">
                <a:solidFill>
                  <a:srgbClr val="222222"/>
                </a:solidFill>
                <a:latin typeface="Arial"/>
                <a:cs typeface="Arial"/>
              </a:rPr>
              <a:t>contermporary</a:t>
            </a:r>
            <a:r>
              <a:rPr lang="en-US" sz="1200" i="1" dirty="0">
                <a:solidFill>
                  <a:srgbClr val="222222"/>
                </a:solidFill>
                <a:latin typeface="Arial"/>
                <a:cs typeface="Arial"/>
              </a:rPr>
              <a:t> psychotherapy,</a:t>
            </a:r>
            <a:r>
              <a:rPr lang="en-US" sz="1200" dirty="0">
                <a:solidFill>
                  <a:srgbClr val="222222"/>
                </a:solidFill>
                <a:latin typeface="Arial"/>
                <a:cs typeface="Arial"/>
              </a:rPr>
              <a:t> 41, pp.1-9. Available at: </a:t>
            </a:r>
            <a:r>
              <a:rPr lang="en-US" sz="1200" dirty="0">
                <a:solidFill>
                  <a:srgbClr val="000000"/>
                </a:solidFill>
                <a:latin typeface="Arial"/>
                <a:cs typeface="Arial"/>
                <a:hlinkClick r:id="rId7"/>
              </a:rPr>
              <a:t>https://link.springer.com/article/10.1007/s10879-010-9161-1#author-information</a:t>
            </a:r>
            <a:r>
              <a:rPr lang="en-US" sz="1200" dirty="0">
                <a:solidFill>
                  <a:srgbClr val="222222"/>
                </a:solidFill>
                <a:latin typeface="Arial"/>
                <a:cs typeface="Arial"/>
              </a:rPr>
              <a:t> (Accessed on: 17th May 2024). </a:t>
            </a:r>
            <a:endParaRPr lang="en-US" sz="1200" dirty="0">
              <a:solidFill>
                <a:srgbClr val="000000"/>
              </a:solidFill>
              <a:latin typeface="Arial"/>
              <a:cs typeface="Arial"/>
            </a:endParaRPr>
          </a:p>
          <a:p>
            <a:pPr marL="0" indent="0">
              <a:buNone/>
            </a:pPr>
            <a:endParaRPr lang="en-US" sz="1200" dirty="0">
              <a:solidFill>
                <a:srgbClr val="000000"/>
              </a:solidFill>
              <a:latin typeface="Arial"/>
              <a:cs typeface="Arial"/>
            </a:endParaRPr>
          </a:p>
          <a:p>
            <a:pPr marL="0" indent="0">
              <a:buNone/>
            </a:pPr>
            <a:r>
              <a:rPr lang="en-US" sz="1200" dirty="0">
                <a:solidFill>
                  <a:srgbClr val="222222"/>
                </a:solidFill>
                <a:latin typeface="Arial"/>
                <a:cs typeface="Arial"/>
              </a:rPr>
              <a:t>Joon, P., Kumar, A. and Parle, M. (2021) 'What is autism?',  </a:t>
            </a:r>
            <a:r>
              <a:rPr lang="en-US" sz="1200" i="1" dirty="0">
                <a:solidFill>
                  <a:srgbClr val="222222"/>
                </a:solidFill>
                <a:latin typeface="Arial"/>
                <a:cs typeface="Arial"/>
              </a:rPr>
              <a:t>Pharmacological Reports, </a:t>
            </a:r>
            <a:r>
              <a:rPr lang="en-US" sz="1200" dirty="0">
                <a:solidFill>
                  <a:srgbClr val="222222"/>
                </a:solidFill>
                <a:latin typeface="Arial"/>
                <a:cs typeface="Arial"/>
              </a:rPr>
              <a:t>73, pp. 1255–1264. Available at: </a:t>
            </a:r>
            <a:r>
              <a:rPr lang="en-US" sz="1200" dirty="0">
                <a:solidFill>
                  <a:srgbClr val="000000"/>
                </a:solidFill>
                <a:latin typeface="Arial"/>
                <a:cs typeface="Arial"/>
                <a:hlinkClick r:id="rId8"/>
              </a:rPr>
              <a:t>https://link.springer.com/article/10.1007/s43440-021-00244-0#abbreviations</a:t>
            </a:r>
            <a:r>
              <a:rPr lang="en-US" sz="1200" dirty="0">
                <a:solidFill>
                  <a:srgbClr val="222222"/>
                </a:solidFill>
                <a:latin typeface="Arial"/>
                <a:cs typeface="Arial"/>
              </a:rPr>
              <a:t> (Accessed on: 17th May 2024). </a:t>
            </a:r>
            <a:endParaRPr lang="en-US" sz="1200" dirty="0">
              <a:solidFill>
                <a:srgbClr val="000000"/>
              </a:solidFill>
              <a:latin typeface="Arial"/>
              <a:cs typeface="Arial"/>
            </a:endParaRPr>
          </a:p>
          <a:p>
            <a:pPr marL="0" indent="0">
              <a:buNone/>
            </a:pPr>
            <a:endParaRPr lang="en-US" sz="1200" dirty="0">
              <a:solidFill>
                <a:srgbClr val="000000"/>
              </a:solidFill>
              <a:latin typeface="Arial"/>
              <a:cs typeface="Arial"/>
            </a:endParaRPr>
          </a:p>
          <a:p>
            <a:pPr marL="0" indent="0">
              <a:buNone/>
            </a:pPr>
            <a:r>
              <a:rPr lang="en-US" sz="1200" err="1">
                <a:solidFill>
                  <a:srgbClr val="222222"/>
                </a:solidFill>
                <a:latin typeface="Arial"/>
                <a:cs typeface="Arial"/>
              </a:rPr>
              <a:t>Kambouri</a:t>
            </a:r>
            <a:r>
              <a:rPr lang="en-US" sz="1200" dirty="0">
                <a:solidFill>
                  <a:srgbClr val="222222"/>
                </a:solidFill>
                <a:latin typeface="Arial"/>
                <a:cs typeface="Arial"/>
              </a:rPr>
              <a:t>, M., Wilso., and T., </a:t>
            </a:r>
            <a:r>
              <a:rPr lang="en-US" sz="1200" err="1">
                <a:solidFill>
                  <a:srgbClr val="222222"/>
                </a:solidFill>
                <a:latin typeface="Arial"/>
                <a:cs typeface="Arial"/>
              </a:rPr>
              <a:t>Pieridou</a:t>
            </a:r>
            <a:r>
              <a:rPr lang="en-US" sz="1200" dirty="0">
                <a:solidFill>
                  <a:srgbClr val="222222"/>
                </a:solidFill>
                <a:latin typeface="Arial"/>
                <a:cs typeface="Arial"/>
              </a:rPr>
              <a:t>, M. (2022) 'Making Partnerships Work: Proposing a Model to Support Parent-Practitioner Partnerships in the Early Years', </a:t>
            </a:r>
            <a:r>
              <a:rPr lang="en-US" sz="1200" i="1" dirty="0">
                <a:solidFill>
                  <a:srgbClr val="222222"/>
                </a:solidFill>
                <a:latin typeface="Arial"/>
                <a:cs typeface="Arial"/>
              </a:rPr>
              <a:t>Early Childhood Education Journal, </a:t>
            </a:r>
            <a:r>
              <a:rPr lang="en-US" sz="1200" dirty="0">
                <a:solidFill>
                  <a:srgbClr val="222222"/>
                </a:solidFill>
                <a:latin typeface="Arial"/>
                <a:cs typeface="Arial"/>
              </a:rPr>
              <a:t>50, pp. 639–661. Available at: </a:t>
            </a:r>
            <a:r>
              <a:rPr lang="en-US" sz="1200" dirty="0">
                <a:solidFill>
                  <a:srgbClr val="000000"/>
                </a:solidFill>
                <a:latin typeface="Arial"/>
                <a:cs typeface="Arial"/>
                <a:hlinkClick r:id="rId9"/>
              </a:rPr>
              <a:t>https://link.springer.com/article/10.1007/s10643-021-01181-6#citeas</a:t>
            </a:r>
            <a:r>
              <a:rPr lang="en-US" sz="1200" dirty="0">
                <a:solidFill>
                  <a:srgbClr val="222222"/>
                </a:solidFill>
                <a:latin typeface="Arial"/>
                <a:cs typeface="Arial"/>
              </a:rPr>
              <a:t> (Accessed on: 23rd May 2024). </a:t>
            </a:r>
            <a:endParaRPr lang="en-US" sz="1200" dirty="0">
              <a:solidFill>
                <a:srgbClr val="000000"/>
              </a:solidFill>
              <a:latin typeface="Arial"/>
              <a:cs typeface="Arial"/>
            </a:endParaRPr>
          </a:p>
          <a:p>
            <a:pPr marL="0" indent="0">
              <a:buNone/>
            </a:pPr>
            <a:endParaRPr lang="en-US" sz="1200" dirty="0">
              <a:solidFill>
                <a:srgbClr val="222222"/>
              </a:solidFill>
              <a:latin typeface="Arial"/>
              <a:cs typeface="Arial"/>
            </a:endParaRPr>
          </a:p>
          <a:p>
            <a:pPr marL="0" indent="0">
              <a:buNone/>
            </a:pPr>
            <a:r>
              <a:rPr lang="en-US" sz="1200" dirty="0">
                <a:solidFill>
                  <a:srgbClr val="222222"/>
                </a:solidFill>
                <a:latin typeface="Arial"/>
                <a:cs typeface="Arial"/>
              </a:rPr>
              <a:t>Kendall, L. (2018) ‘Supporting all children to reach their potential: practitioner perspectives on creating an inclusive school environment’, </a:t>
            </a:r>
            <a:r>
              <a:rPr lang="en-US" sz="1200" i="1" dirty="0">
                <a:solidFill>
                  <a:srgbClr val="222222"/>
                </a:solidFill>
                <a:latin typeface="Arial"/>
                <a:cs typeface="Arial"/>
              </a:rPr>
              <a:t>Education 3-13</a:t>
            </a:r>
            <a:r>
              <a:rPr lang="en-US" sz="1200" dirty="0">
                <a:solidFill>
                  <a:srgbClr val="222222"/>
                </a:solidFill>
                <a:latin typeface="Arial"/>
                <a:cs typeface="Arial"/>
              </a:rPr>
              <a:t>,</a:t>
            </a:r>
            <a:r>
              <a:rPr lang="en-US" sz="1200" i="1" dirty="0">
                <a:solidFill>
                  <a:srgbClr val="222222"/>
                </a:solidFill>
                <a:latin typeface="Arial"/>
                <a:cs typeface="Arial"/>
              </a:rPr>
              <a:t> 47</a:t>
            </a:r>
            <a:r>
              <a:rPr lang="en-US" sz="1200" dirty="0">
                <a:solidFill>
                  <a:srgbClr val="222222"/>
                </a:solidFill>
                <a:latin typeface="Arial"/>
                <a:cs typeface="Arial"/>
              </a:rPr>
              <a:t>(6), pp. 678–691. Available at: </a:t>
            </a:r>
            <a:r>
              <a:rPr lang="en-US" sz="1200" u="sng" dirty="0">
                <a:solidFill>
                  <a:srgbClr val="222222"/>
                </a:solidFill>
                <a:latin typeface="Arial"/>
                <a:cs typeface="Arial"/>
                <a:hlinkClick r:id="rId10"/>
              </a:rPr>
              <a:t>https://www.tandfonline.com/doi/abs/10.1080/03004279.2018.1520278</a:t>
            </a:r>
            <a:r>
              <a:rPr lang="en-US" sz="1200" dirty="0">
                <a:solidFill>
                  <a:srgbClr val="000000"/>
                </a:solidFill>
                <a:latin typeface="Arial"/>
                <a:cs typeface="Arial"/>
              </a:rPr>
              <a:t> (Accessed on: 7</a:t>
            </a:r>
            <a:r>
              <a:rPr lang="en-US" sz="1200" baseline="30000" dirty="0">
                <a:solidFill>
                  <a:srgbClr val="000000"/>
                </a:solidFill>
                <a:latin typeface="Arial"/>
                <a:cs typeface="Arial"/>
              </a:rPr>
              <a:t>th</a:t>
            </a:r>
            <a:r>
              <a:rPr lang="en-US" sz="1200" dirty="0">
                <a:solidFill>
                  <a:srgbClr val="000000"/>
                </a:solidFill>
                <a:latin typeface="Arial"/>
                <a:cs typeface="Arial"/>
              </a:rPr>
              <a:t> August 2024). </a:t>
            </a:r>
          </a:p>
          <a:p>
            <a:pPr marL="0" indent="0">
              <a:buNone/>
            </a:pPr>
            <a:endParaRPr lang="en-US" sz="1500" dirty="0">
              <a:solidFill>
                <a:srgbClr val="000000"/>
              </a:solidFill>
              <a:latin typeface="Arial"/>
              <a:cs typeface="Arial"/>
            </a:endParaRPr>
          </a:p>
          <a:p>
            <a:pPr marL="0" indent="0">
              <a:lnSpc>
                <a:spcPct val="100000"/>
              </a:lnSpc>
              <a:spcBef>
                <a:spcPts val="0"/>
              </a:spcBef>
              <a:buNone/>
            </a:pPr>
            <a:endParaRPr lang="en-US" sz="1000" dirty="0">
              <a:solidFill>
                <a:srgbClr val="000000"/>
              </a:solidFill>
              <a:latin typeface="Arial"/>
              <a:cs typeface="Arial"/>
            </a:endParaRPr>
          </a:p>
          <a:p>
            <a:pPr>
              <a:buFont typeface="Avenir Next LT Pro"/>
              <a:buChar char="+"/>
            </a:pPr>
            <a:endParaRPr lang="en-US" sz="1500" dirty="0">
              <a:solidFill>
                <a:srgbClr val="000000"/>
              </a:solidFill>
              <a:latin typeface="Arial"/>
              <a:cs typeface="Arial"/>
            </a:endParaRPr>
          </a:p>
          <a:p>
            <a:pPr>
              <a:buFont typeface="Avenir Next LT Pro"/>
              <a:buChar char="+"/>
            </a:pPr>
            <a:endParaRPr lang="en-US" sz="2200" dirty="0">
              <a:solidFill>
                <a:srgbClr val="000000"/>
              </a:solidFill>
              <a:latin typeface="Arial"/>
              <a:cs typeface="Arial"/>
            </a:endParaRPr>
          </a:p>
          <a:p>
            <a:pPr>
              <a:buNone/>
            </a:pPr>
            <a:endParaRPr lang="en-US" sz="1200" dirty="0">
              <a:solidFill>
                <a:srgbClr val="000000"/>
              </a:solidFill>
              <a:latin typeface="Arial"/>
              <a:cs typeface="Arial"/>
            </a:endParaRPr>
          </a:p>
        </p:txBody>
      </p:sp>
    </p:spTree>
    <p:extLst>
      <p:ext uri="{BB962C8B-B14F-4D97-AF65-F5344CB8AC3E}">
        <p14:creationId xmlns:p14="http://schemas.microsoft.com/office/powerpoint/2010/main" val="2766333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B2B2-C532-18E4-3B8B-97643B5268BF}"/>
              </a:ext>
            </a:extLst>
          </p:cNvPr>
          <p:cNvSpPr>
            <a:spLocks noGrp="1"/>
          </p:cNvSpPr>
          <p:nvPr>
            <p:ph type="title"/>
          </p:nvPr>
        </p:nvSpPr>
        <p:spPr>
          <a:xfrm>
            <a:off x="3361037" y="-4668"/>
            <a:ext cx="5181601" cy="552963"/>
          </a:xfrm>
        </p:spPr>
        <p:txBody>
          <a:bodyPr>
            <a:normAutofit/>
          </a:bodyPr>
          <a:lstStyle/>
          <a:p>
            <a:pPr algn="ctr"/>
            <a:r>
              <a:rPr lang="en-US" sz="1200" u="sng" dirty="0"/>
              <a:t>Reference List</a:t>
            </a:r>
            <a:endParaRPr lang="en-US" u="sng"/>
          </a:p>
        </p:txBody>
      </p:sp>
      <p:sp>
        <p:nvSpPr>
          <p:cNvPr id="3" name="Content Placeholder 2">
            <a:extLst>
              <a:ext uri="{FF2B5EF4-FFF2-40B4-BE49-F238E27FC236}">
                <a16:creationId xmlns:a16="http://schemas.microsoft.com/office/drawing/2014/main" id="{224BDC9D-3C24-2427-71B1-18ED01390568}"/>
              </a:ext>
            </a:extLst>
          </p:cNvPr>
          <p:cNvSpPr>
            <a:spLocks noGrp="1"/>
          </p:cNvSpPr>
          <p:nvPr>
            <p:ph idx="1"/>
          </p:nvPr>
        </p:nvSpPr>
        <p:spPr>
          <a:xfrm>
            <a:off x="838200" y="795896"/>
            <a:ext cx="10515600" cy="5381067"/>
          </a:xfrm>
        </p:spPr>
        <p:txBody>
          <a:bodyPr vert="horz" lIns="91440" tIns="45720" rIns="91440" bIns="45720" rtlCol="0" anchor="t">
            <a:noAutofit/>
          </a:bodyPr>
          <a:lstStyle/>
          <a:p>
            <a:endParaRPr lang="en-US" sz="1000" dirty="0">
              <a:solidFill>
                <a:srgbClr val="000000"/>
              </a:solidFill>
              <a:latin typeface="Arial"/>
              <a:cs typeface="Arial"/>
            </a:endParaRPr>
          </a:p>
          <a:p>
            <a:endParaRPr lang="en-US" dirty="0">
              <a:solidFill>
                <a:srgbClr val="000000"/>
              </a:solidFill>
              <a:ea typeface="+mn-lt"/>
              <a:cs typeface="+mn-lt"/>
            </a:endParaRPr>
          </a:p>
          <a:p>
            <a:endParaRPr lang="en-US" dirty="0">
              <a:cs typeface="Segoe UI"/>
            </a:endParaRPr>
          </a:p>
        </p:txBody>
      </p:sp>
      <p:sp>
        <p:nvSpPr>
          <p:cNvPr id="4" name="TextBox 3">
            <a:extLst>
              <a:ext uri="{FF2B5EF4-FFF2-40B4-BE49-F238E27FC236}">
                <a16:creationId xmlns:a16="http://schemas.microsoft.com/office/drawing/2014/main" id="{0BDB7793-A6BC-93E8-1330-8E2AF6F5958F}"/>
              </a:ext>
            </a:extLst>
          </p:cNvPr>
          <p:cNvSpPr txBox="1"/>
          <p:nvPr/>
        </p:nvSpPr>
        <p:spPr>
          <a:xfrm>
            <a:off x="110606" y="679683"/>
            <a:ext cx="11947468"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000" dirty="0">
              <a:latin typeface="Arial"/>
              <a:cs typeface="Arial"/>
            </a:endParaRPr>
          </a:p>
          <a:p>
            <a:r>
              <a:rPr lang="en-US" sz="1200" dirty="0">
                <a:latin typeface="Arial"/>
                <a:cs typeface="Arial"/>
              </a:rPr>
              <a:t>Kennedy, N. (2023) </a:t>
            </a:r>
            <a:r>
              <a:rPr lang="en-US" sz="1200" i="1" dirty="0">
                <a:latin typeface="Arial"/>
                <a:cs typeface="Arial"/>
              </a:rPr>
              <a:t>Supporting autistic children to stay in mainstream education. </a:t>
            </a:r>
            <a:r>
              <a:rPr lang="en-US" sz="1200" dirty="0">
                <a:latin typeface="Arial"/>
                <a:cs typeface="Arial"/>
              </a:rPr>
              <a:t>Available at: </a:t>
            </a:r>
            <a:r>
              <a:rPr lang="en-US" sz="1200" dirty="0">
                <a:latin typeface="Arial"/>
                <a:cs typeface="Arial"/>
                <a:hlinkClick r:id="rId2"/>
              </a:rPr>
              <a:t>https://www.autism.org.uk/advice-and-guidance/professional-practice/supporting-autistic-children-to-stay-in-mainstream</a:t>
            </a:r>
            <a:r>
              <a:rPr lang="en-US" sz="1200" dirty="0">
                <a:latin typeface="Arial"/>
                <a:cs typeface="Arial"/>
              </a:rPr>
              <a:t> (Accessed on: 4</a:t>
            </a:r>
            <a:r>
              <a:rPr lang="en-US" sz="1200" baseline="30000" dirty="0">
                <a:latin typeface="Arial"/>
                <a:cs typeface="Arial"/>
              </a:rPr>
              <a:t>th</a:t>
            </a:r>
            <a:r>
              <a:rPr lang="en-US" sz="1200" dirty="0">
                <a:latin typeface="Arial"/>
                <a:cs typeface="Arial"/>
              </a:rPr>
              <a:t> August 2024). </a:t>
            </a:r>
          </a:p>
          <a:p>
            <a:endParaRPr lang="en-US" sz="1200" dirty="0">
              <a:latin typeface="Arial"/>
              <a:cs typeface="Arial"/>
            </a:endParaRPr>
          </a:p>
          <a:p>
            <a:endParaRPr lang="en-US" sz="1200" dirty="0">
              <a:latin typeface="Arial"/>
              <a:cs typeface="Arial"/>
            </a:endParaRPr>
          </a:p>
          <a:p>
            <a:r>
              <a:rPr lang="en-US" sz="1200" dirty="0">
                <a:solidFill>
                  <a:srgbClr val="222222"/>
                </a:solidFill>
                <a:latin typeface="Arial"/>
                <a:cs typeface="Arial"/>
              </a:rPr>
              <a:t>Khan, L. (2019) 'Detecting early Developmental Delays in Children', </a:t>
            </a:r>
            <a:r>
              <a:rPr lang="en-US" sz="1200" i="1" dirty="0">
                <a:solidFill>
                  <a:srgbClr val="222222"/>
                </a:solidFill>
                <a:latin typeface="Arial"/>
                <a:cs typeface="Arial"/>
              </a:rPr>
              <a:t>Pediatric Annals, </a:t>
            </a:r>
            <a:r>
              <a:rPr lang="en-US" sz="1200" dirty="0">
                <a:solidFill>
                  <a:srgbClr val="222222"/>
                </a:solidFill>
                <a:latin typeface="Arial"/>
                <a:cs typeface="Arial"/>
              </a:rPr>
              <a:t>48(10), pp. 381-384. Available at: </a:t>
            </a:r>
            <a:r>
              <a:rPr lang="en-US" sz="1200" dirty="0">
                <a:latin typeface="Arial"/>
                <a:cs typeface="Arial"/>
                <a:hlinkClick r:id="rId3"/>
              </a:rPr>
              <a:t>https://journals.healio.com/doi/abs/10.3928/19382359-20190918-02</a:t>
            </a:r>
            <a:r>
              <a:rPr lang="en-US" sz="1200" dirty="0">
                <a:solidFill>
                  <a:srgbClr val="222222"/>
                </a:solidFill>
                <a:latin typeface="Arial"/>
                <a:cs typeface="Arial"/>
              </a:rPr>
              <a:t> (Accessed on: 23rd May 2024). </a:t>
            </a:r>
            <a:r>
              <a:rPr lang="en-US" sz="1200" dirty="0">
                <a:latin typeface="Arial"/>
                <a:cs typeface="Arial"/>
              </a:rPr>
              <a:t> </a:t>
            </a:r>
          </a:p>
          <a:p>
            <a:endParaRPr lang="en-US" sz="1200" dirty="0">
              <a:latin typeface="Arial"/>
              <a:cs typeface="Arial"/>
            </a:endParaRPr>
          </a:p>
          <a:p>
            <a:endParaRPr lang="en-US" sz="1200" dirty="0">
              <a:latin typeface="Arial"/>
              <a:cs typeface="Arial"/>
            </a:endParaRPr>
          </a:p>
          <a:p>
            <a:r>
              <a:rPr lang="en-US" sz="1200" dirty="0">
                <a:latin typeface="Arial"/>
                <a:cs typeface="Arial"/>
              </a:rPr>
              <a:t>Lamb, B. (2019) ‘</a:t>
            </a:r>
            <a:r>
              <a:rPr lang="en-US" sz="1200" dirty="0">
                <a:solidFill>
                  <a:srgbClr val="282828"/>
                </a:solidFill>
                <a:latin typeface="Arial"/>
                <a:cs typeface="Arial"/>
              </a:rPr>
              <a:t>Statutory Assessment for Special Educational Needs and the Warnock Report; the First 40 Years’, </a:t>
            </a:r>
            <a:r>
              <a:rPr lang="en-US" sz="1200" i="1" dirty="0">
                <a:solidFill>
                  <a:srgbClr val="282828"/>
                </a:solidFill>
                <a:latin typeface="Arial"/>
                <a:cs typeface="Arial"/>
              </a:rPr>
              <a:t>Policy and practice reviews, 4. </a:t>
            </a:r>
            <a:r>
              <a:rPr lang="en-US" sz="1200" dirty="0">
                <a:solidFill>
                  <a:srgbClr val="282828"/>
                </a:solidFill>
                <a:latin typeface="Arial"/>
                <a:cs typeface="Arial"/>
              </a:rPr>
              <a:t>Available at: </a:t>
            </a:r>
            <a:r>
              <a:rPr lang="en-US" sz="1200" dirty="0">
                <a:latin typeface="Arial"/>
                <a:cs typeface="Arial"/>
                <a:hlinkClick r:id="rId4"/>
              </a:rPr>
              <a:t>https://www.frontiersin.org/journals/education/articles/10.3389/feduc.2019.00051/full</a:t>
            </a:r>
            <a:r>
              <a:rPr lang="en-US" sz="1200" dirty="0">
                <a:latin typeface="Arial"/>
                <a:cs typeface="Arial"/>
              </a:rPr>
              <a:t> (Accessed on: 1</a:t>
            </a:r>
            <a:r>
              <a:rPr lang="en-US" sz="1200" baseline="30000" dirty="0">
                <a:latin typeface="Arial"/>
                <a:cs typeface="Arial"/>
              </a:rPr>
              <a:t>st</a:t>
            </a:r>
            <a:r>
              <a:rPr lang="en-US" sz="1200" dirty="0">
                <a:latin typeface="Arial"/>
                <a:cs typeface="Arial"/>
              </a:rPr>
              <a:t> August 2024). </a:t>
            </a:r>
          </a:p>
          <a:p>
            <a:endParaRPr lang="en-US" sz="1200" dirty="0">
              <a:latin typeface="Arial"/>
              <a:cs typeface="Arial"/>
            </a:endParaRPr>
          </a:p>
          <a:p>
            <a:r>
              <a:rPr lang="en-US" sz="1200" dirty="0">
                <a:latin typeface="Arial"/>
                <a:ea typeface="+mn-lt"/>
                <a:cs typeface="+mn-lt"/>
              </a:rPr>
              <a:t>Martin, R., and Wilkins, J. (2022) 'Creating Visually Appropriate Classroom Environments for Students With Autism Spectrum Disorder', </a:t>
            </a:r>
            <a:r>
              <a:rPr lang="en-US" sz="1200" i="1" dirty="0">
                <a:latin typeface="Arial"/>
                <a:ea typeface="+mn-lt"/>
                <a:cs typeface="+mn-lt"/>
              </a:rPr>
              <a:t>Intervention in School and Clinic</a:t>
            </a:r>
            <a:r>
              <a:rPr lang="en-US" sz="1200" dirty="0">
                <a:latin typeface="Arial"/>
                <a:ea typeface="+mn-lt"/>
                <a:cs typeface="+mn-lt"/>
              </a:rPr>
              <a:t>, 57(3), pp. 176-181. Available at: </a:t>
            </a:r>
            <a:r>
              <a:rPr lang="en-US" sz="1200" dirty="0">
                <a:ea typeface="+mn-lt"/>
                <a:cs typeface="+mn-lt"/>
                <a:hlinkClick r:id="rId5"/>
              </a:rPr>
              <a:t>https://journals.sagepub.com/doi/abs/10.1177/10534512211014882</a:t>
            </a:r>
            <a:r>
              <a:rPr lang="en-US" sz="1200" dirty="0">
                <a:ea typeface="+mn-lt"/>
                <a:cs typeface="+mn-lt"/>
              </a:rPr>
              <a:t> (Accessed on: 13th August 2024). </a:t>
            </a:r>
            <a:endParaRPr lang="en-US" dirty="0">
              <a:ea typeface="+mn-lt"/>
              <a:cs typeface="+mn-lt"/>
            </a:endParaRPr>
          </a:p>
          <a:p>
            <a:endParaRPr lang="en-US" sz="1200" dirty="0">
              <a:latin typeface="Arial"/>
              <a:cs typeface="Arial"/>
            </a:endParaRPr>
          </a:p>
          <a:p>
            <a:endParaRPr lang="en-US" sz="1200" dirty="0">
              <a:latin typeface="Arial"/>
              <a:cs typeface="Arial"/>
            </a:endParaRPr>
          </a:p>
          <a:p>
            <a:r>
              <a:rPr lang="en-US" sz="1200" dirty="0">
                <a:latin typeface="Arial"/>
                <a:cs typeface="Arial"/>
              </a:rPr>
              <a:t>McCurdy, E., and Cole, C. (2014) ‘</a:t>
            </a:r>
            <a:r>
              <a:rPr lang="en-US" sz="1200" i="1" dirty="0">
                <a:latin typeface="Arial"/>
                <a:cs typeface="Arial"/>
              </a:rPr>
              <a:t>U</a:t>
            </a:r>
            <a:r>
              <a:rPr lang="en-US" sz="1200" dirty="0">
                <a:latin typeface="Arial"/>
                <a:cs typeface="Arial"/>
              </a:rPr>
              <a:t>se of peer support intervention for promoting academic engagement of students with autism in general education settings</a:t>
            </a:r>
            <a:r>
              <a:rPr lang="en-US" sz="1200" i="1" dirty="0">
                <a:latin typeface="Arial"/>
                <a:cs typeface="Arial"/>
              </a:rPr>
              <a:t>’, Journal of autism and developmental disorders, </a:t>
            </a:r>
            <a:r>
              <a:rPr lang="en-US" sz="1200" dirty="0">
                <a:latin typeface="Arial"/>
                <a:cs typeface="Arial"/>
              </a:rPr>
              <a:t>44, pp. 883-893. Available at: </a:t>
            </a:r>
            <a:r>
              <a:rPr lang="en-US" sz="1200" dirty="0">
                <a:latin typeface="Arial"/>
                <a:cs typeface="Arial"/>
                <a:hlinkClick r:id="rId6"/>
              </a:rPr>
              <a:t>https://link.springer.com/article/10.1007/s10803-013-1941-5</a:t>
            </a:r>
            <a:r>
              <a:rPr lang="en-US" sz="1200" dirty="0">
                <a:latin typeface="Arial"/>
                <a:cs typeface="Arial"/>
              </a:rPr>
              <a:t> (Accessed on: 2</a:t>
            </a:r>
            <a:r>
              <a:rPr lang="en-US" sz="1200" baseline="30000" dirty="0">
                <a:latin typeface="Arial"/>
                <a:cs typeface="Arial"/>
              </a:rPr>
              <a:t>nd</a:t>
            </a:r>
            <a:r>
              <a:rPr lang="en-US" sz="1200" dirty="0">
                <a:latin typeface="Arial"/>
                <a:cs typeface="Arial"/>
              </a:rPr>
              <a:t> July 2024). </a:t>
            </a:r>
          </a:p>
          <a:p>
            <a:endParaRPr lang="en-US" sz="1200" dirty="0">
              <a:latin typeface="Arial"/>
              <a:cs typeface="Arial"/>
            </a:endParaRPr>
          </a:p>
          <a:p>
            <a:r>
              <a:rPr lang="en-US" sz="1200" dirty="0">
                <a:latin typeface="Arial"/>
                <a:cs typeface="Arial"/>
              </a:rPr>
              <a:t>McDougal, E., Riby, D., and Hanley, M. (2020) 'Teacher insights into the barriers and facilitators in learning with autism', </a:t>
            </a:r>
            <a:r>
              <a:rPr lang="en-US" sz="1200" i="1" dirty="0">
                <a:latin typeface="Arial"/>
                <a:cs typeface="Arial"/>
              </a:rPr>
              <a:t>Research in </a:t>
            </a:r>
            <a:r>
              <a:rPr lang="en-US" sz="1200" i="1" dirty="0" err="1">
                <a:latin typeface="Arial"/>
                <a:cs typeface="Arial"/>
              </a:rPr>
              <a:t>Autsim</a:t>
            </a:r>
            <a:r>
              <a:rPr lang="en-US" sz="1200" i="1" dirty="0">
                <a:latin typeface="Arial"/>
                <a:cs typeface="Arial"/>
              </a:rPr>
              <a:t> spectrum Disorders, </a:t>
            </a:r>
            <a:r>
              <a:rPr lang="en-US" sz="1200" dirty="0">
                <a:latin typeface="Arial"/>
                <a:cs typeface="Arial"/>
              </a:rPr>
              <a:t>79. Available at: </a:t>
            </a:r>
            <a:r>
              <a:rPr lang="en-US" sz="1200" dirty="0">
                <a:latin typeface="Arial"/>
                <a:cs typeface="Arial"/>
                <a:hlinkClick r:id="rId7">
                  <a:extLst>
                    <a:ext uri="{A12FA001-AC4F-418D-AE19-62706E023703}">
                      <ahyp:hlinkClr xmlns:ahyp="http://schemas.microsoft.com/office/drawing/2018/hyperlinkcolor" val="tx"/>
                    </a:ext>
                  </a:extLst>
                </a:hlinkClick>
              </a:rPr>
              <a:t>https://www.sciencedirect.com/science/article/pii/S1750946720301641</a:t>
            </a:r>
            <a:r>
              <a:rPr lang="en-US" sz="1200" dirty="0">
                <a:latin typeface="Arial"/>
                <a:cs typeface="Arial"/>
              </a:rPr>
              <a:t> (Accessed on: 10th August 2024). </a:t>
            </a:r>
          </a:p>
          <a:p>
            <a:endParaRPr lang="en-US" sz="1200" dirty="0">
              <a:latin typeface="Arial"/>
              <a:cs typeface="Arial"/>
            </a:endParaRPr>
          </a:p>
          <a:p>
            <a:endParaRPr lang="en-US" sz="1200" dirty="0">
              <a:latin typeface="Arial"/>
              <a:cs typeface="Arial"/>
            </a:endParaRPr>
          </a:p>
          <a:p>
            <a:r>
              <a:rPr lang="en-US" sz="1200" dirty="0">
                <a:latin typeface="Arial"/>
                <a:cs typeface="Arial"/>
              </a:rPr>
              <a:t>Milosevic, S., Howell, L., Randell, E., and Thomas, R. (2022) ‘</a:t>
            </a:r>
            <a:r>
              <a:rPr lang="en" sz="1200" dirty="0">
                <a:solidFill>
                  <a:srgbClr val="1C1D1E"/>
                </a:solidFill>
                <a:latin typeface="Arial"/>
                <a:cs typeface="Arial"/>
              </a:rPr>
              <a:t>U</a:t>
            </a:r>
            <a:r>
              <a:rPr lang="en" sz="1200" dirty="0">
                <a:latin typeface="Arial"/>
                <a:cs typeface="Arial"/>
              </a:rPr>
              <a:t>nderstanding the support experiences of families of children with autism and sensory processing difficulties: A qualitative study’, </a:t>
            </a:r>
            <a:r>
              <a:rPr lang="en" sz="1200" i="1" dirty="0">
                <a:latin typeface="Arial"/>
                <a:cs typeface="Arial"/>
              </a:rPr>
              <a:t>Health expectations, </a:t>
            </a:r>
            <a:r>
              <a:rPr lang="en" sz="1200" dirty="0">
                <a:latin typeface="Arial"/>
                <a:cs typeface="Arial"/>
              </a:rPr>
              <a:t>25(3), pp. 1118-1130. Available at: </a:t>
            </a:r>
            <a:r>
              <a:rPr lang="en" sz="1200" dirty="0">
                <a:latin typeface="Arial"/>
                <a:cs typeface="Arial"/>
                <a:hlinkClick r:id="rId8">
                  <a:extLst>
                    <a:ext uri="{A12FA001-AC4F-418D-AE19-62706E023703}">
                      <ahyp:hlinkClr xmlns:ahyp="http://schemas.microsoft.com/office/drawing/2018/hyperlinkcolor" val="tx"/>
                    </a:ext>
                  </a:extLst>
                </a:hlinkClick>
              </a:rPr>
              <a:t>https://onlinelibrary.wiley.com/doi/full/10.1111/hex.13465</a:t>
            </a:r>
            <a:r>
              <a:rPr lang="en" sz="1200" dirty="0">
                <a:latin typeface="Arial"/>
                <a:cs typeface="Arial"/>
              </a:rPr>
              <a:t> (Accessed on: 1</a:t>
            </a:r>
            <a:r>
              <a:rPr lang="en" sz="600" baseline="30000" dirty="0">
                <a:latin typeface="Arial"/>
                <a:cs typeface="Arial"/>
              </a:rPr>
              <a:t>st</a:t>
            </a:r>
            <a:r>
              <a:rPr lang="en" sz="1200" dirty="0">
                <a:latin typeface="Arial"/>
                <a:cs typeface="Arial"/>
              </a:rPr>
              <a:t> August 2024). </a:t>
            </a:r>
            <a:endParaRPr lang="en-US" sz="1200" dirty="0">
              <a:latin typeface="Arial"/>
              <a:cs typeface="Arial"/>
            </a:endParaRPr>
          </a:p>
          <a:p>
            <a:endParaRPr lang="en-US" sz="1200" dirty="0">
              <a:latin typeface="Arial"/>
              <a:cs typeface="Arial"/>
            </a:endParaRPr>
          </a:p>
          <a:p>
            <a:endParaRPr lang="en-US" sz="1200" dirty="0">
              <a:latin typeface="Arial"/>
              <a:cs typeface="Arial"/>
            </a:endParaRPr>
          </a:p>
          <a:p>
            <a:r>
              <a:rPr lang="en-US" sz="1200" dirty="0">
                <a:solidFill>
                  <a:srgbClr val="333333"/>
                </a:solidFill>
                <a:latin typeface="Arial"/>
                <a:cs typeface="Arial"/>
              </a:rPr>
              <a:t>National Autism Association, (2020) </a:t>
            </a:r>
            <a:r>
              <a:rPr lang="en-US" sz="1200" i="1" dirty="0">
                <a:solidFill>
                  <a:srgbClr val="333333"/>
                </a:solidFill>
                <a:latin typeface="Arial"/>
                <a:cs typeface="Arial"/>
              </a:rPr>
              <a:t>Signs of autism. </a:t>
            </a:r>
            <a:r>
              <a:rPr lang="en-US" sz="1200" dirty="0">
                <a:solidFill>
                  <a:srgbClr val="333333"/>
                </a:solidFill>
                <a:latin typeface="Arial"/>
                <a:cs typeface="Arial"/>
              </a:rPr>
              <a:t>Available at: </a:t>
            </a:r>
            <a:r>
              <a:rPr lang="en-US" sz="1200" dirty="0">
                <a:latin typeface="Arial"/>
                <a:cs typeface="Arial"/>
                <a:hlinkClick r:id="rId9">
                  <a:extLst>
                    <a:ext uri="{A12FA001-AC4F-418D-AE19-62706E023703}">
                      <ahyp:hlinkClr xmlns:ahyp="http://schemas.microsoft.com/office/drawing/2018/hyperlinkcolor" val="tx"/>
                    </a:ext>
                  </a:extLst>
                </a:hlinkClick>
              </a:rPr>
              <a:t>https://nationalautismassociation.org/resources/signs-of-autism/</a:t>
            </a:r>
            <a:r>
              <a:rPr lang="en-US" sz="1200" dirty="0">
                <a:solidFill>
                  <a:srgbClr val="333333"/>
                </a:solidFill>
                <a:latin typeface="Arial"/>
                <a:cs typeface="Arial"/>
              </a:rPr>
              <a:t> (Accessed on:21st May 2024). </a:t>
            </a:r>
            <a:r>
              <a:rPr lang="en-US" sz="1200" dirty="0">
                <a:latin typeface="Arial"/>
                <a:cs typeface="Arial"/>
              </a:rPr>
              <a:t> </a:t>
            </a:r>
          </a:p>
          <a:p>
            <a:endParaRPr lang="en-US" sz="1200" dirty="0">
              <a:latin typeface="Arial"/>
              <a:cs typeface="Arial"/>
            </a:endParaRPr>
          </a:p>
          <a:p>
            <a:endParaRPr lang="en-US" sz="1200" dirty="0">
              <a:latin typeface="Arial"/>
              <a:cs typeface="Arial"/>
            </a:endParaRPr>
          </a:p>
          <a:p>
            <a:r>
              <a:rPr lang="en-US" sz="1200" dirty="0">
                <a:solidFill>
                  <a:srgbClr val="333333"/>
                </a:solidFill>
                <a:latin typeface="Arial"/>
                <a:cs typeface="Arial"/>
              </a:rPr>
              <a:t>National Health Service, (2022) </a:t>
            </a:r>
            <a:r>
              <a:rPr lang="en-US" sz="1200" i="1" dirty="0">
                <a:solidFill>
                  <a:srgbClr val="333333"/>
                </a:solidFill>
                <a:latin typeface="Arial"/>
                <a:cs typeface="Arial"/>
              </a:rPr>
              <a:t>Support when an autistic child finds it too difficult to attend school. </a:t>
            </a:r>
            <a:r>
              <a:rPr lang="en-US" sz="1200" dirty="0">
                <a:solidFill>
                  <a:srgbClr val="333333"/>
                </a:solidFill>
                <a:latin typeface="Arial"/>
                <a:cs typeface="Arial"/>
              </a:rPr>
              <a:t>Available at: </a:t>
            </a:r>
            <a:r>
              <a:rPr lang="en-US" sz="1200" dirty="0">
                <a:latin typeface="Arial"/>
                <a:cs typeface="Arial"/>
                <a:hlinkClick r:id="rId10">
                  <a:extLst>
                    <a:ext uri="{A12FA001-AC4F-418D-AE19-62706E023703}">
                      <ahyp:hlinkClr xmlns:ahyp="http://schemas.microsoft.com/office/drawing/2018/hyperlinkcolor" val="tx"/>
                    </a:ext>
                  </a:extLst>
                </a:hlinkClick>
              </a:rPr>
              <a:t>https://www.leicspart.nhs.uk/autism-space/education/support-when-an-autistic-child-finds-it-too-difficult-to-attend-school/</a:t>
            </a:r>
            <a:r>
              <a:rPr lang="en-US" sz="1200" dirty="0">
                <a:latin typeface="Arial"/>
                <a:cs typeface="Arial"/>
              </a:rPr>
              <a:t> </a:t>
            </a:r>
            <a:r>
              <a:rPr lang="en-US" sz="1200" dirty="0">
                <a:solidFill>
                  <a:srgbClr val="333333"/>
                </a:solidFill>
                <a:latin typeface="Arial"/>
                <a:cs typeface="Arial"/>
              </a:rPr>
              <a:t> (Accessed on: 20th May 2024). </a:t>
            </a:r>
            <a:r>
              <a:rPr lang="en-US" sz="1200" i="1" dirty="0">
                <a:solidFill>
                  <a:srgbClr val="333333"/>
                </a:solidFill>
                <a:latin typeface="Arial"/>
                <a:cs typeface="Arial"/>
              </a:rPr>
              <a:t> </a:t>
            </a:r>
            <a:endParaRPr lang="en-US" dirty="0"/>
          </a:p>
          <a:p>
            <a:endParaRPr lang="en-US" sz="1200" dirty="0">
              <a:solidFill>
                <a:srgbClr val="000000"/>
              </a:solidFill>
              <a:latin typeface="Arial"/>
              <a:cs typeface="Arial"/>
            </a:endParaRPr>
          </a:p>
          <a:p>
            <a:endParaRPr lang="en-US" sz="1200" dirty="0">
              <a:solidFill>
                <a:srgbClr val="000000"/>
              </a:solidFill>
              <a:latin typeface="Arial"/>
              <a:cs typeface="Arial"/>
            </a:endParaRPr>
          </a:p>
          <a:p>
            <a:pPr marL="228600" indent="-228600">
              <a:buFont typeface="Avenir Next LT Pro,Sans-Serif"/>
              <a:buChar char="+"/>
            </a:pPr>
            <a:endParaRPr lang="en-US" sz="500" dirty="0">
              <a:solidFill>
                <a:srgbClr val="212121"/>
              </a:solidFill>
              <a:latin typeface="Arial"/>
              <a:cs typeface="Arial"/>
            </a:endParaRPr>
          </a:p>
          <a:p>
            <a:endParaRPr lang="en-US" sz="500" dirty="0">
              <a:solidFill>
                <a:srgbClr val="212121"/>
              </a:solidFill>
              <a:latin typeface="Arial"/>
              <a:cs typeface="Arial"/>
            </a:endParaRPr>
          </a:p>
        </p:txBody>
      </p:sp>
    </p:spTree>
    <p:extLst>
      <p:ext uri="{BB962C8B-B14F-4D97-AF65-F5344CB8AC3E}">
        <p14:creationId xmlns:p14="http://schemas.microsoft.com/office/powerpoint/2010/main" val="2494858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4C05-D9BC-64C4-5C66-6919384A44C5}"/>
              </a:ext>
            </a:extLst>
          </p:cNvPr>
          <p:cNvSpPr>
            <a:spLocks noGrp="1"/>
          </p:cNvSpPr>
          <p:nvPr>
            <p:ph type="title"/>
          </p:nvPr>
        </p:nvSpPr>
        <p:spPr>
          <a:xfrm>
            <a:off x="838200" y="96184"/>
            <a:ext cx="10515600" cy="462710"/>
          </a:xfrm>
        </p:spPr>
        <p:txBody>
          <a:bodyPr>
            <a:normAutofit/>
          </a:bodyPr>
          <a:lstStyle/>
          <a:p>
            <a:pPr algn="ctr"/>
            <a:r>
              <a:rPr lang="en-US" sz="1200" u="sng" dirty="0"/>
              <a:t>Reference List</a:t>
            </a:r>
            <a:endParaRPr lang="en-US" dirty="0"/>
          </a:p>
        </p:txBody>
      </p:sp>
      <p:sp>
        <p:nvSpPr>
          <p:cNvPr id="3" name="Content Placeholder 2">
            <a:extLst>
              <a:ext uri="{FF2B5EF4-FFF2-40B4-BE49-F238E27FC236}">
                <a16:creationId xmlns:a16="http://schemas.microsoft.com/office/drawing/2014/main" id="{4EE235D8-2B70-E593-CE73-A325303B2501}"/>
              </a:ext>
            </a:extLst>
          </p:cNvPr>
          <p:cNvSpPr>
            <a:spLocks noGrp="1"/>
          </p:cNvSpPr>
          <p:nvPr>
            <p:ph idx="1"/>
          </p:nvPr>
        </p:nvSpPr>
        <p:spPr>
          <a:xfrm>
            <a:off x="143436" y="559361"/>
            <a:ext cx="11893922" cy="6099454"/>
          </a:xfrm>
        </p:spPr>
        <p:txBody>
          <a:bodyPr vert="horz" lIns="91440" tIns="45720" rIns="91440" bIns="45720" rtlCol="0" anchor="t">
            <a:noAutofit/>
          </a:bodyPr>
          <a:lstStyle/>
          <a:p>
            <a:pPr marL="0" indent="0">
              <a:lnSpc>
                <a:spcPct val="100000"/>
              </a:lnSpc>
              <a:spcBef>
                <a:spcPts val="0"/>
              </a:spcBef>
              <a:buNone/>
            </a:pPr>
            <a:endParaRPr lang="en-US" sz="1100" dirty="0">
              <a:solidFill>
                <a:srgbClr val="222222"/>
              </a:solidFill>
              <a:latin typeface="Arial"/>
              <a:cs typeface="Arial"/>
            </a:endParaRPr>
          </a:p>
          <a:p>
            <a:pPr marL="0" indent="0">
              <a:lnSpc>
                <a:spcPct val="100000"/>
              </a:lnSpc>
              <a:spcBef>
                <a:spcPts val="0"/>
              </a:spcBef>
              <a:buNone/>
            </a:pPr>
            <a:endParaRPr lang="en-US" sz="1000" dirty="0">
              <a:solidFill>
                <a:srgbClr val="000000"/>
              </a:solidFill>
              <a:latin typeface="Arial"/>
              <a:cs typeface="Arial"/>
            </a:endParaRPr>
          </a:p>
          <a:p>
            <a:pPr marL="0" indent="0">
              <a:lnSpc>
                <a:spcPct val="100000"/>
              </a:lnSpc>
              <a:spcBef>
                <a:spcPts val="0"/>
              </a:spcBef>
              <a:buNone/>
            </a:pPr>
            <a:r>
              <a:rPr lang="en-US" sz="1200" dirty="0">
                <a:solidFill>
                  <a:srgbClr val="212121"/>
                </a:solidFill>
                <a:latin typeface="Arial"/>
                <a:ea typeface="+mn-lt"/>
                <a:cs typeface="Arial"/>
              </a:rPr>
              <a:t>Okoye, C., </a:t>
            </a:r>
            <a:r>
              <a:rPr lang="en-US" sz="1200" err="1">
                <a:solidFill>
                  <a:srgbClr val="212121"/>
                </a:solidFill>
                <a:latin typeface="Arial"/>
                <a:ea typeface="+mn-lt"/>
                <a:cs typeface="Arial"/>
              </a:rPr>
              <a:t>Obialo-Ibeawuchi</a:t>
            </a:r>
            <a:r>
              <a:rPr lang="en-US" sz="1200" dirty="0">
                <a:solidFill>
                  <a:srgbClr val="212121"/>
                </a:solidFill>
                <a:latin typeface="Arial"/>
                <a:ea typeface="+mn-lt"/>
                <a:cs typeface="Arial"/>
              </a:rPr>
              <a:t>, C. M., </a:t>
            </a:r>
            <a:r>
              <a:rPr lang="en-US" sz="1200" err="1">
                <a:solidFill>
                  <a:srgbClr val="212121"/>
                </a:solidFill>
                <a:latin typeface="Arial"/>
                <a:ea typeface="+mn-lt"/>
                <a:cs typeface="Arial"/>
              </a:rPr>
              <a:t>Obajeun</a:t>
            </a:r>
            <a:r>
              <a:rPr lang="en-US" sz="1200" dirty="0">
                <a:solidFill>
                  <a:srgbClr val="212121"/>
                </a:solidFill>
                <a:latin typeface="Arial"/>
                <a:ea typeface="+mn-lt"/>
                <a:cs typeface="Arial"/>
              </a:rPr>
              <a:t>, O. A., Sarwar, S., Tawfik, C., Waleed, M. S., Wasim, A. U., Mohamoud, I., Afolayan, A. Y., and </a:t>
            </a:r>
            <a:r>
              <a:rPr lang="en-US" sz="1200" err="1">
                <a:solidFill>
                  <a:srgbClr val="212121"/>
                </a:solidFill>
                <a:latin typeface="Arial"/>
                <a:ea typeface="+mn-lt"/>
                <a:cs typeface="Arial"/>
              </a:rPr>
              <a:t>Mbaezue</a:t>
            </a:r>
            <a:r>
              <a:rPr lang="en-US" sz="1200" dirty="0">
                <a:solidFill>
                  <a:srgbClr val="212121"/>
                </a:solidFill>
                <a:latin typeface="Arial"/>
                <a:ea typeface="+mn-lt"/>
                <a:cs typeface="Arial"/>
              </a:rPr>
              <a:t>, R. N. (2023) ‘Early Diagnosis of Autism Spectrum Disorder: A Review and Analysis of the Risks and Benefits’, </a:t>
            </a:r>
            <a:r>
              <a:rPr lang="en-US" sz="1200" i="1" err="1">
                <a:solidFill>
                  <a:srgbClr val="212121"/>
                </a:solidFill>
                <a:latin typeface="Arial"/>
                <a:ea typeface="+mn-lt"/>
                <a:cs typeface="Arial"/>
              </a:rPr>
              <a:t>Cureus</a:t>
            </a:r>
            <a:r>
              <a:rPr lang="en-US" sz="1200" dirty="0">
                <a:solidFill>
                  <a:srgbClr val="212121"/>
                </a:solidFill>
                <a:latin typeface="Arial"/>
                <a:ea typeface="+mn-lt"/>
                <a:cs typeface="Arial"/>
              </a:rPr>
              <a:t>, 15(8). Available at: </a:t>
            </a:r>
            <a:r>
              <a:rPr lang="en-US" sz="1200" dirty="0">
                <a:solidFill>
                  <a:schemeClr val="tx1"/>
                </a:solidFill>
                <a:latin typeface="Arial"/>
                <a:ea typeface="+mn-lt"/>
                <a:cs typeface="Arial"/>
                <a:hlinkClick r:id="rId2">
                  <a:extLst>
                    <a:ext uri="{A12FA001-AC4F-418D-AE19-62706E023703}">
                      <ahyp:hlinkClr xmlns:ahyp="http://schemas.microsoft.com/office/drawing/2018/hyperlinkcolor" val="tx"/>
                    </a:ext>
                  </a:extLst>
                </a:hlinkClick>
              </a:rPr>
              <a:t>https://www.ncbi.nlm.nih.gov/pmc/articles/PMC10491411/</a:t>
            </a:r>
            <a:r>
              <a:rPr lang="en-US" sz="1200" dirty="0">
                <a:solidFill>
                  <a:schemeClr val="tx1"/>
                </a:solidFill>
                <a:latin typeface="Arial"/>
                <a:ea typeface="+mn-lt"/>
                <a:cs typeface="Arial"/>
              </a:rPr>
              <a:t>  (Accessed on: 27</a:t>
            </a:r>
            <a:r>
              <a:rPr lang="en-US" sz="1200" baseline="30000" dirty="0">
                <a:solidFill>
                  <a:schemeClr val="tx1"/>
                </a:solidFill>
                <a:latin typeface="Arial"/>
                <a:ea typeface="+mn-lt"/>
                <a:cs typeface="Arial"/>
              </a:rPr>
              <a:t>th</a:t>
            </a:r>
            <a:r>
              <a:rPr lang="en-US" sz="1200" dirty="0">
                <a:solidFill>
                  <a:schemeClr val="tx1"/>
                </a:solidFill>
                <a:latin typeface="Arial"/>
                <a:ea typeface="+mn-lt"/>
                <a:cs typeface="Arial"/>
              </a:rPr>
              <a:t> July 2024). </a:t>
            </a:r>
            <a:endParaRPr lang="en-US" sz="1200">
              <a:solidFill>
                <a:schemeClr val="tx1"/>
              </a:solidFill>
              <a:latin typeface="Arial"/>
              <a:cs typeface="Segoe UI"/>
            </a:endParaRPr>
          </a:p>
          <a:p>
            <a:pPr marL="0" indent="0">
              <a:lnSpc>
                <a:spcPct val="100000"/>
              </a:lnSpc>
              <a:spcBef>
                <a:spcPts val="0"/>
              </a:spcBef>
              <a:buNone/>
            </a:pPr>
            <a:endParaRPr lang="en-US" sz="1200" dirty="0">
              <a:solidFill>
                <a:schemeClr val="tx1"/>
              </a:solidFill>
              <a:latin typeface="Arial"/>
              <a:ea typeface="+mn-lt"/>
              <a:cs typeface="+mn-lt"/>
            </a:endParaRPr>
          </a:p>
          <a:p>
            <a:pPr marL="0" indent="0">
              <a:lnSpc>
                <a:spcPct val="100000"/>
              </a:lnSpc>
              <a:spcBef>
                <a:spcPts val="0"/>
              </a:spcBef>
              <a:buNone/>
            </a:pPr>
            <a:endParaRPr lang="en-US" sz="1200" dirty="0">
              <a:solidFill>
                <a:schemeClr val="tx1"/>
              </a:solidFill>
              <a:latin typeface="Arial"/>
              <a:ea typeface="+mn-lt"/>
              <a:cs typeface="+mn-lt"/>
            </a:endParaRPr>
          </a:p>
          <a:p>
            <a:pPr marL="0" indent="0">
              <a:lnSpc>
                <a:spcPct val="100000"/>
              </a:lnSpc>
              <a:spcBef>
                <a:spcPts val="0"/>
              </a:spcBef>
              <a:buNone/>
            </a:pPr>
            <a:r>
              <a:rPr lang="en-US" sz="1200" dirty="0">
                <a:solidFill>
                  <a:schemeClr val="tx1"/>
                </a:solidFill>
                <a:latin typeface="Arial"/>
                <a:ea typeface="+mn-lt"/>
                <a:cs typeface="+mn-lt"/>
              </a:rPr>
              <a:t>Oliver, M. (2013) 'The social model of disability: thirty years on', </a:t>
            </a:r>
            <a:r>
              <a:rPr lang="en-US" sz="1200" i="1" dirty="0">
                <a:solidFill>
                  <a:schemeClr val="tx1"/>
                </a:solidFill>
                <a:latin typeface="Arial"/>
                <a:ea typeface="+mn-lt"/>
                <a:cs typeface="+mn-lt"/>
              </a:rPr>
              <a:t>Disability &amp; Society</a:t>
            </a:r>
            <a:r>
              <a:rPr lang="en-US" sz="1200" dirty="0">
                <a:solidFill>
                  <a:schemeClr val="tx1"/>
                </a:solidFill>
                <a:latin typeface="Arial"/>
                <a:ea typeface="+mn-lt"/>
                <a:cs typeface="+mn-lt"/>
              </a:rPr>
              <a:t>, 28(7), pp. 1024–1026. Available at: </a:t>
            </a:r>
            <a:r>
              <a:rPr lang="en-US" sz="1200" dirty="0">
                <a:solidFill>
                  <a:schemeClr val="tx1"/>
                </a:solidFill>
                <a:latin typeface="Arial"/>
                <a:ea typeface="+mn-lt"/>
                <a:cs typeface="+mn-lt"/>
                <a:hlinkClick r:id="rId3">
                  <a:extLst>
                    <a:ext uri="{A12FA001-AC4F-418D-AE19-62706E023703}">
                      <ahyp:hlinkClr xmlns:ahyp="http://schemas.microsoft.com/office/drawing/2018/hyperlinkcolor" val="tx"/>
                    </a:ext>
                  </a:extLst>
                </a:hlinkClick>
              </a:rPr>
              <a:t>https://www.tandfonline.com/doi/abs/10.1080/09687599.2013.8187733</a:t>
            </a:r>
            <a:r>
              <a:rPr lang="en-US" sz="1200" dirty="0">
                <a:solidFill>
                  <a:schemeClr val="tx1"/>
                </a:solidFill>
                <a:latin typeface="Arial"/>
                <a:ea typeface="+mn-lt"/>
                <a:cs typeface="+mn-lt"/>
              </a:rPr>
              <a:t>  (Accessed on: 13th august 2024). </a:t>
            </a:r>
            <a:endParaRPr lang="en-US" sz="1200">
              <a:solidFill>
                <a:schemeClr val="tx1"/>
              </a:solidFill>
              <a:latin typeface="Arial"/>
              <a:cs typeface="Arial"/>
            </a:endParaRPr>
          </a:p>
          <a:p>
            <a:pPr marL="0" indent="0">
              <a:lnSpc>
                <a:spcPct val="100000"/>
              </a:lnSpc>
              <a:spcBef>
                <a:spcPts val="0"/>
              </a:spcBef>
              <a:buNone/>
            </a:pPr>
            <a:endParaRPr lang="en-US" sz="1200" dirty="0">
              <a:solidFill>
                <a:schemeClr val="tx1"/>
              </a:solidFill>
              <a:latin typeface="Arial"/>
              <a:cs typeface="Segoe UI"/>
            </a:endParaRPr>
          </a:p>
          <a:p>
            <a:pPr marL="0" indent="0">
              <a:lnSpc>
                <a:spcPct val="100000"/>
              </a:lnSpc>
              <a:spcBef>
                <a:spcPts val="0"/>
              </a:spcBef>
              <a:buNone/>
            </a:pPr>
            <a:endParaRPr lang="en-US" sz="1200" dirty="0">
              <a:solidFill>
                <a:srgbClr val="333333"/>
              </a:solidFill>
              <a:latin typeface="Arial"/>
              <a:cs typeface="Arial"/>
            </a:endParaRPr>
          </a:p>
          <a:p>
            <a:pPr marL="0" indent="0">
              <a:lnSpc>
                <a:spcPct val="100000"/>
              </a:lnSpc>
              <a:spcBef>
                <a:spcPts val="0"/>
              </a:spcBef>
              <a:buNone/>
            </a:pPr>
            <a:r>
              <a:rPr lang="en-US" sz="1200" dirty="0">
                <a:solidFill>
                  <a:srgbClr val="333333"/>
                </a:solidFill>
                <a:latin typeface="Arial"/>
                <a:cs typeface="Arial"/>
              </a:rPr>
              <a:t>Owen, A. (2017) 'Diversity gain? An exploration of inclusive and exclusive perceptions in early years settings in England', </a:t>
            </a:r>
            <a:r>
              <a:rPr lang="en-US" sz="1200" i="1" dirty="0">
                <a:solidFill>
                  <a:srgbClr val="333333"/>
                </a:solidFill>
                <a:latin typeface="Arial"/>
                <a:cs typeface="Arial"/>
              </a:rPr>
              <a:t>Early Child Development and Care</a:t>
            </a:r>
            <a:r>
              <a:rPr lang="en-US" sz="1200" dirty="0">
                <a:solidFill>
                  <a:srgbClr val="333333"/>
                </a:solidFill>
                <a:latin typeface="Arial"/>
                <a:cs typeface="Arial"/>
              </a:rPr>
              <a:t>, 189(3),pp.  476–487. Available at: </a:t>
            </a:r>
            <a:r>
              <a:rPr lang="en-US" sz="1200" dirty="0">
                <a:solidFill>
                  <a:srgbClr val="000000"/>
                </a:solidFill>
                <a:latin typeface="Arial"/>
                <a:cs typeface="Arial"/>
                <a:hlinkClick r:id="rId4"/>
              </a:rPr>
              <a:t>https://www.tandfonline.com/doi/abs/10.1080/03004430.2017.1326108</a:t>
            </a:r>
            <a:r>
              <a:rPr lang="en-US" sz="1200" dirty="0">
                <a:solidFill>
                  <a:srgbClr val="333333"/>
                </a:solidFill>
                <a:latin typeface="Arial"/>
                <a:cs typeface="Arial"/>
              </a:rPr>
              <a:t> (Accessed on: 28th May 2024). </a:t>
            </a:r>
            <a:r>
              <a:rPr lang="en-US" sz="1200" dirty="0">
                <a:solidFill>
                  <a:srgbClr val="000000"/>
                </a:solidFill>
                <a:latin typeface="Arial"/>
                <a:cs typeface="Arial"/>
              </a:rPr>
              <a:t> </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r>
              <a:rPr lang="en-US" sz="1200" dirty="0">
                <a:solidFill>
                  <a:srgbClr val="000000"/>
                </a:solidFill>
                <a:latin typeface="Arial"/>
                <a:cs typeface="Arial"/>
              </a:rPr>
              <a:t>Owens, J. (2014) ' Exploring the critiques of the social model of disability', </a:t>
            </a:r>
            <a:r>
              <a:rPr lang="en-US" sz="1200" i="1" dirty="0">
                <a:solidFill>
                  <a:srgbClr val="000000"/>
                </a:solidFill>
                <a:latin typeface="Arial"/>
                <a:cs typeface="Arial"/>
              </a:rPr>
              <a:t>Sociology of health and illness, </a:t>
            </a:r>
            <a:r>
              <a:rPr lang="en-US" sz="1200" dirty="0">
                <a:solidFill>
                  <a:srgbClr val="000000"/>
                </a:solidFill>
                <a:latin typeface="Arial"/>
                <a:cs typeface="Arial"/>
              </a:rPr>
              <a:t>37(3), pp. 385-403. Available at: </a:t>
            </a:r>
            <a:r>
              <a:rPr lang="en-US" sz="1200" dirty="0">
                <a:solidFill>
                  <a:srgbClr val="000000"/>
                </a:solidFill>
                <a:latin typeface="Arial"/>
                <a:cs typeface="Arial"/>
                <a:hlinkClick r:id="rId5"/>
              </a:rPr>
              <a:t>https://onlinelibrary.wiley.com/doi/full/10.1111/1467-9566.12199</a:t>
            </a:r>
            <a:r>
              <a:rPr lang="en-US" sz="1200" dirty="0">
                <a:solidFill>
                  <a:srgbClr val="000000"/>
                </a:solidFill>
                <a:latin typeface="Arial"/>
                <a:cs typeface="Arial"/>
              </a:rPr>
              <a:t> (Accessed on: 10th August 2024). </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r>
              <a:rPr lang="en-US" sz="1200" err="1">
                <a:solidFill>
                  <a:srgbClr val="222222"/>
                </a:solidFill>
                <a:latin typeface="Arial"/>
                <a:cs typeface="Arial"/>
              </a:rPr>
              <a:t>Posar</a:t>
            </a:r>
            <a:r>
              <a:rPr lang="en-US" sz="1200" dirty="0">
                <a:solidFill>
                  <a:srgbClr val="222222"/>
                </a:solidFill>
                <a:latin typeface="Arial"/>
                <a:cs typeface="Arial"/>
              </a:rPr>
              <a:t>, A., and Visconti, P. (2022) ‘Early Motor Signs in Autism Spectrum Disorder’, </a:t>
            </a:r>
            <a:r>
              <a:rPr lang="en-US" sz="1200" i="1" dirty="0">
                <a:solidFill>
                  <a:srgbClr val="222222"/>
                </a:solidFill>
                <a:latin typeface="Arial"/>
                <a:cs typeface="Arial"/>
              </a:rPr>
              <a:t>Children,</a:t>
            </a:r>
            <a:r>
              <a:rPr lang="en-US" sz="1200" dirty="0">
                <a:solidFill>
                  <a:srgbClr val="222222"/>
                </a:solidFill>
                <a:latin typeface="Arial"/>
                <a:cs typeface="Arial"/>
              </a:rPr>
              <a:t> 9(2), pp. 294. Available at: </a:t>
            </a:r>
            <a:r>
              <a:rPr lang="en-US" sz="1200" dirty="0">
                <a:solidFill>
                  <a:srgbClr val="000000"/>
                </a:solidFill>
                <a:latin typeface="Arial"/>
                <a:cs typeface="Arial"/>
                <a:hlinkClick r:id="rId6"/>
              </a:rPr>
              <a:t>https://www.mdpi.com/2227-9067/9/2/294</a:t>
            </a:r>
            <a:r>
              <a:rPr lang="en-US" sz="1200" dirty="0">
                <a:solidFill>
                  <a:srgbClr val="000000"/>
                </a:solidFill>
                <a:latin typeface="Arial"/>
                <a:cs typeface="Arial"/>
              </a:rPr>
              <a:t> (Accessed on: 26</a:t>
            </a:r>
            <a:r>
              <a:rPr lang="en-US" sz="1200" baseline="30000" dirty="0">
                <a:solidFill>
                  <a:srgbClr val="000000"/>
                </a:solidFill>
                <a:latin typeface="Arial"/>
                <a:cs typeface="Arial"/>
              </a:rPr>
              <a:t>th</a:t>
            </a:r>
            <a:r>
              <a:rPr lang="en-US" sz="1200" dirty="0">
                <a:solidFill>
                  <a:srgbClr val="000000"/>
                </a:solidFill>
                <a:latin typeface="Arial"/>
                <a:cs typeface="Arial"/>
              </a:rPr>
              <a:t> July 2024). </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r>
              <a:rPr lang="en-US" sz="1200" dirty="0">
                <a:solidFill>
                  <a:srgbClr val="000000"/>
                </a:solidFill>
                <a:latin typeface="Arial"/>
                <a:cs typeface="Arial"/>
              </a:rPr>
              <a:t>Roberts, J., and Simpson, K. (2016) ‘A review of research into stakeholder perspectives on inclusion of students with autism in mainstream schools’, </a:t>
            </a:r>
            <a:r>
              <a:rPr lang="en-US" sz="1200" i="1" dirty="0">
                <a:solidFill>
                  <a:srgbClr val="000000"/>
                </a:solidFill>
                <a:latin typeface="Arial"/>
                <a:cs typeface="Arial"/>
              </a:rPr>
              <a:t>International Journal of Inclusive Education</a:t>
            </a:r>
            <a:r>
              <a:rPr lang="en-US" sz="1200" dirty="0">
                <a:solidFill>
                  <a:srgbClr val="000000"/>
                </a:solidFill>
                <a:latin typeface="Arial"/>
                <a:cs typeface="Arial"/>
              </a:rPr>
              <a:t>, 20(10), pp. 1084–1096. Available at: </a:t>
            </a:r>
            <a:r>
              <a:rPr lang="en-US" sz="1200" dirty="0">
                <a:solidFill>
                  <a:srgbClr val="000000"/>
                </a:solidFill>
                <a:latin typeface="Arial"/>
                <a:cs typeface="Arial"/>
                <a:hlinkClick r:id="rId7"/>
              </a:rPr>
              <a:t>https://www.tandfonline.com/doi/abs/10.1080/13603116.2016.1145267</a:t>
            </a:r>
            <a:r>
              <a:rPr lang="en-US" sz="1200" dirty="0">
                <a:solidFill>
                  <a:srgbClr val="000000"/>
                </a:solidFill>
                <a:latin typeface="Arial"/>
                <a:cs typeface="Arial"/>
              </a:rPr>
              <a:t> (Accessed on: 4</a:t>
            </a:r>
            <a:r>
              <a:rPr lang="en-US" sz="1200" baseline="30000" dirty="0">
                <a:solidFill>
                  <a:srgbClr val="000000"/>
                </a:solidFill>
                <a:latin typeface="Arial"/>
                <a:cs typeface="Arial"/>
              </a:rPr>
              <a:t>th</a:t>
            </a:r>
            <a:r>
              <a:rPr lang="en-US" sz="1200" dirty="0">
                <a:solidFill>
                  <a:srgbClr val="000000"/>
                </a:solidFill>
                <a:latin typeface="Arial"/>
                <a:cs typeface="Arial"/>
              </a:rPr>
              <a:t> August 2024).</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r>
              <a:rPr lang="en-US" sz="1200" dirty="0">
                <a:solidFill>
                  <a:srgbClr val="222222"/>
                </a:solidFill>
                <a:latin typeface="Arial"/>
                <a:cs typeface="Arial"/>
              </a:rPr>
              <a:t>Russell, G., Stapley, S., Delgado, T., Salmon, A., White, R., Warren. F., Pearson, A., and Ford, T. (2021) 'Time trends in autism diagnosis over 20 years: a UK population-based cohort study', </a:t>
            </a:r>
            <a:r>
              <a:rPr lang="en-US" sz="1200" i="1" dirty="0">
                <a:solidFill>
                  <a:srgbClr val="222222"/>
                </a:solidFill>
                <a:latin typeface="Arial"/>
                <a:cs typeface="Arial"/>
              </a:rPr>
              <a:t>The Journal of child psychology and psychiatry, </a:t>
            </a:r>
            <a:r>
              <a:rPr lang="en-US" sz="1200" dirty="0">
                <a:solidFill>
                  <a:srgbClr val="222222"/>
                </a:solidFill>
                <a:latin typeface="Arial"/>
                <a:cs typeface="Arial"/>
              </a:rPr>
              <a:t>63(6), pp. 674-682. Available at: </a:t>
            </a:r>
            <a:r>
              <a:rPr lang="en-US" sz="1200" dirty="0">
                <a:solidFill>
                  <a:srgbClr val="000000"/>
                </a:solidFill>
                <a:latin typeface="Arial"/>
                <a:cs typeface="Arial"/>
                <a:hlinkClick r:id="rId8"/>
              </a:rPr>
              <a:t>https://acamh.onlinelibrary.wiley.com/doi/full/10.1111/jcpp.13505</a:t>
            </a:r>
            <a:r>
              <a:rPr lang="en-US" sz="1200" dirty="0">
                <a:solidFill>
                  <a:srgbClr val="222222"/>
                </a:solidFill>
                <a:latin typeface="Arial"/>
                <a:cs typeface="Arial"/>
              </a:rPr>
              <a:t> (Accessed on: 17th May 2024). </a:t>
            </a:r>
            <a:r>
              <a:rPr lang="en-US" sz="1200" dirty="0">
                <a:solidFill>
                  <a:srgbClr val="000000"/>
                </a:solidFill>
                <a:latin typeface="Arial"/>
                <a:cs typeface="Arial"/>
              </a:rPr>
              <a:t> </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900" dirty="0">
              <a:solidFill>
                <a:srgbClr val="212121"/>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buNone/>
            </a:pPr>
            <a:endParaRPr lang="en-US" sz="1200" dirty="0">
              <a:solidFill>
                <a:srgbClr val="000000"/>
              </a:solidFill>
              <a:latin typeface="Arial"/>
              <a:cs typeface="Arial"/>
            </a:endParaRPr>
          </a:p>
          <a:p>
            <a:pPr marL="0" indent="0">
              <a:buNone/>
            </a:pPr>
            <a:endParaRPr lang="en-US" dirty="0">
              <a:cs typeface="Segoe UI"/>
            </a:endParaRPr>
          </a:p>
        </p:txBody>
      </p:sp>
    </p:spTree>
    <p:extLst>
      <p:ext uri="{BB962C8B-B14F-4D97-AF65-F5344CB8AC3E}">
        <p14:creationId xmlns:p14="http://schemas.microsoft.com/office/powerpoint/2010/main" val="2319090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919A-BE03-C5AD-7712-A7CCDB255981}"/>
              </a:ext>
            </a:extLst>
          </p:cNvPr>
          <p:cNvSpPr>
            <a:spLocks noGrp="1"/>
          </p:cNvSpPr>
          <p:nvPr>
            <p:ph type="title"/>
          </p:nvPr>
        </p:nvSpPr>
        <p:spPr>
          <a:xfrm>
            <a:off x="4792361" y="4720"/>
            <a:ext cx="1618737" cy="573861"/>
          </a:xfrm>
        </p:spPr>
        <p:txBody>
          <a:bodyPr>
            <a:normAutofit/>
          </a:bodyPr>
          <a:lstStyle/>
          <a:p>
            <a:r>
              <a:rPr lang="en-US" sz="1400" u="sng" dirty="0"/>
              <a:t>Reference List</a:t>
            </a:r>
          </a:p>
        </p:txBody>
      </p:sp>
      <p:sp>
        <p:nvSpPr>
          <p:cNvPr id="3" name="Content Placeholder 2">
            <a:extLst>
              <a:ext uri="{FF2B5EF4-FFF2-40B4-BE49-F238E27FC236}">
                <a16:creationId xmlns:a16="http://schemas.microsoft.com/office/drawing/2014/main" id="{3C20BBF8-776B-68F2-F7A9-E07A4BA7D59E}"/>
              </a:ext>
            </a:extLst>
          </p:cNvPr>
          <p:cNvSpPr>
            <a:spLocks noGrp="1"/>
          </p:cNvSpPr>
          <p:nvPr>
            <p:ph idx="1"/>
          </p:nvPr>
        </p:nvSpPr>
        <p:spPr>
          <a:xfrm>
            <a:off x="179173" y="579653"/>
            <a:ext cx="11895437" cy="6143066"/>
          </a:xfrm>
        </p:spPr>
        <p:txBody>
          <a:bodyPr vert="horz" lIns="91440" tIns="45720" rIns="91440" bIns="45720" rtlCol="0" anchor="t">
            <a:normAutofit lnSpcReduction="10000"/>
          </a:bodyPr>
          <a:lstStyle/>
          <a:p>
            <a:endParaRPr lang="en-US" sz="900" dirty="0">
              <a:solidFill>
                <a:srgbClr val="212121"/>
              </a:solidFill>
              <a:latin typeface="Arial"/>
              <a:cs typeface="Arial"/>
            </a:endParaRPr>
          </a:p>
          <a:p>
            <a:pPr marL="0" indent="0">
              <a:lnSpc>
                <a:spcPct val="100000"/>
              </a:lnSpc>
              <a:spcBef>
                <a:spcPts val="0"/>
              </a:spcBef>
              <a:buNone/>
            </a:pPr>
            <a:endParaRPr lang="en-US" sz="1200" dirty="0">
              <a:solidFill>
                <a:srgbClr val="222222"/>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r>
              <a:rPr lang="en-US" sz="1200" dirty="0">
                <a:solidFill>
                  <a:srgbClr val="333333"/>
                </a:solidFill>
                <a:latin typeface="Arial"/>
                <a:cs typeface="Arial"/>
              </a:rPr>
              <a:t>Russell G., and  Norwich B. (2012) 'Dilemmas, diagnosis and de-stigmatization: Parental perspectives on the diagnosis of autism spectrum disorders', </a:t>
            </a:r>
            <a:r>
              <a:rPr lang="en-US" sz="1200" i="1" dirty="0">
                <a:solidFill>
                  <a:srgbClr val="333333"/>
                </a:solidFill>
                <a:latin typeface="Arial"/>
                <a:cs typeface="Arial"/>
              </a:rPr>
              <a:t>Clinical Child Psychology and Psychiatry, </a:t>
            </a:r>
            <a:r>
              <a:rPr lang="en-US" sz="1200" dirty="0">
                <a:solidFill>
                  <a:srgbClr val="333333"/>
                </a:solidFill>
                <a:latin typeface="Arial"/>
                <a:cs typeface="Arial"/>
              </a:rPr>
              <a:t>17(2), pp. 229-245. Available at: </a:t>
            </a:r>
            <a:r>
              <a:rPr lang="en-US" sz="1200" dirty="0">
                <a:solidFill>
                  <a:srgbClr val="000000"/>
                </a:solidFill>
                <a:latin typeface="Arial"/>
                <a:cs typeface="Arial"/>
                <a:hlinkClick r:id="rId2"/>
              </a:rPr>
              <a:t>https://journals.sagepub.com/doi/full/10.1177/1359104510365203</a:t>
            </a:r>
            <a:r>
              <a:rPr lang="en-US" sz="1200" dirty="0">
                <a:solidFill>
                  <a:srgbClr val="333333"/>
                </a:solidFill>
                <a:latin typeface="Arial"/>
                <a:cs typeface="Arial"/>
              </a:rPr>
              <a:t> (Accessed on: 20th May 2024).</a:t>
            </a:r>
            <a:r>
              <a:rPr lang="en-US" sz="1200" dirty="0">
                <a:solidFill>
                  <a:srgbClr val="000000"/>
                </a:solidFill>
                <a:latin typeface="Arial"/>
                <a:cs typeface="Arial"/>
              </a:rPr>
              <a:t> </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chemeClr val="tx1"/>
              </a:solidFill>
              <a:latin typeface="Arial"/>
              <a:cs typeface="Arial"/>
            </a:endParaRPr>
          </a:p>
          <a:p>
            <a:pPr marL="0" indent="0">
              <a:lnSpc>
                <a:spcPct val="100000"/>
              </a:lnSpc>
              <a:spcBef>
                <a:spcPts val="0"/>
              </a:spcBef>
              <a:buNone/>
            </a:pPr>
            <a:r>
              <a:rPr lang="en-US" sz="1200" dirty="0" err="1">
                <a:solidFill>
                  <a:schemeClr val="tx1"/>
                </a:solidFill>
                <a:latin typeface="Arial"/>
                <a:cs typeface="Arial"/>
              </a:rPr>
              <a:t>Tentori</a:t>
            </a:r>
            <a:r>
              <a:rPr lang="en-US" sz="1200" dirty="0">
                <a:solidFill>
                  <a:schemeClr val="tx1"/>
                </a:solidFill>
                <a:latin typeface="Arial"/>
                <a:cs typeface="Arial"/>
              </a:rPr>
              <a:t>, M., Escobedo, L., and Balderas, G. (2015) 'A Smart Environment for Children with Autism', </a:t>
            </a:r>
            <a:r>
              <a:rPr lang="en-US" sz="1200" i="1" dirty="0">
                <a:solidFill>
                  <a:schemeClr val="tx1"/>
                </a:solidFill>
                <a:latin typeface="Arial"/>
                <a:cs typeface="Arial"/>
              </a:rPr>
              <a:t>Pervasive Computing</a:t>
            </a:r>
            <a:r>
              <a:rPr lang="en-US" sz="1200" dirty="0">
                <a:solidFill>
                  <a:schemeClr val="tx1"/>
                </a:solidFill>
                <a:latin typeface="Arial"/>
                <a:cs typeface="Arial"/>
              </a:rPr>
              <a:t>, 14(2), pp. 42-50. Available at: </a:t>
            </a:r>
            <a:r>
              <a:rPr lang="en-US" sz="1200" dirty="0">
                <a:solidFill>
                  <a:srgbClr val="000000"/>
                </a:solidFill>
                <a:latin typeface="Arial"/>
                <a:ea typeface="+mn-lt"/>
                <a:cs typeface="+mn-lt"/>
                <a:hlinkClick r:id="rId3">
                  <a:extLst>
                    <a:ext uri="{A12FA001-AC4F-418D-AE19-62706E023703}">
                      <ahyp:hlinkClr xmlns:ahyp="http://schemas.microsoft.com/office/drawing/2018/hyperlinkcolor" val="tx"/>
                    </a:ext>
                  </a:extLst>
                </a:hlinkClick>
              </a:rPr>
              <a:t>https://ieeexplore.ieee.org/abstract/document/7093050</a:t>
            </a:r>
            <a:r>
              <a:rPr lang="en-US" sz="1200" dirty="0">
                <a:solidFill>
                  <a:schemeClr val="tx1"/>
                </a:solidFill>
                <a:latin typeface="Arial"/>
                <a:ea typeface="+mn-lt"/>
                <a:cs typeface="+mn-lt"/>
              </a:rPr>
              <a:t> (Accessed on: 11th August 2024). </a:t>
            </a: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endParaRPr lang="en-US" sz="1200" dirty="0">
              <a:solidFill>
                <a:srgbClr val="000000"/>
              </a:solidFill>
              <a:latin typeface="Arial"/>
              <a:cs typeface="Arial"/>
            </a:endParaRPr>
          </a:p>
          <a:p>
            <a:pPr marL="0" indent="0">
              <a:lnSpc>
                <a:spcPct val="100000"/>
              </a:lnSpc>
              <a:spcBef>
                <a:spcPts val="0"/>
              </a:spcBef>
              <a:buNone/>
            </a:pPr>
            <a:r>
              <a:rPr lang="en-US" sz="1200" dirty="0">
                <a:solidFill>
                  <a:srgbClr val="212121"/>
                </a:solidFill>
                <a:latin typeface="Arial"/>
                <a:cs typeface="Arial"/>
              </a:rPr>
              <a:t>Tsang, M., How, H., </a:t>
            </a:r>
            <a:r>
              <a:rPr lang="en-US" sz="1200" err="1">
                <a:solidFill>
                  <a:srgbClr val="212121"/>
                </a:solidFill>
                <a:latin typeface="Arial"/>
                <a:cs typeface="Arial"/>
              </a:rPr>
              <a:t>Yeleswarapu</a:t>
            </a:r>
            <a:r>
              <a:rPr lang="en-US" sz="1200" dirty="0">
                <a:solidFill>
                  <a:srgbClr val="212121"/>
                </a:solidFill>
                <a:latin typeface="Arial"/>
                <a:cs typeface="Arial"/>
              </a:rPr>
              <a:t>, P., and Wong, M. (2019) 'Autism spectrum disorder: early identification and management in primary care', </a:t>
            </a:r>
            <a:r>
              <a:rPr lang="en-US" sz="1200" i="1" dirty="0">
                <a:solidFill>
                  <a:srgbClr val="212121"/>
                </a:solidFill>
                <a:latin typeface="Arial"/>
                <a:cs typeface="Arial"/>
              </a:rPr>
              <a:t>Singapore medical journal</a:t>
            </a:r>
            <a:r>
              <a:rPr lang="en-US" sz="1200" dirty="0">
                <a:solidFill>
                  <a:srgbClr val="212121"/>
                </a:solidFill>
                <a:latin typeface="Arial"/>
                <a:cs typeface="Arial"/>
              </a:rPr>
              <a:t>, 60(7), pp. 324–328. Available at: </a:t>
            </a:r>
            <a:r>
              <a:rPr lang="en-US" sz="1200" dirty="0">
                <a:solidFill>
                  <a:srgbClr val="000000"/>
                </a:solidFill>
                <a:latin typeface="Arial"/>
                <a:cs typeface="Arial"/>
                <a:hlinkClick r:id="rId4"/>
              </a:rPr>
              <a:t>https://www.ncbi.nlm.nih.gov/pmc/articles/PMC6658658/#:~:text=WHY%20IS%20EARLY%20DETECTION%20IMPORTANT,outcomes%20and%20quality%20of%20life</a:t>
            </a:r>
            <a:r>
              <a:rPr lang="en-US" sz="1200" dirty="0">
                <a:solidFill>
                  <a:srgbClr val="212121"/>
                </a:solidFill>
                <a:latin typeface="Arial"/>
                <a:cs typeface="Arial"/>
              </a:rPr>
              <a:t>. (Accessed on: 20th May 2024). </a:t>
            </a:r>
            <a:endParaRPr lang="en-US" sz="1200">
              <a:latin typeface="Arial"/>
              <a:cs typeface="Arial"/>
            </a:endParaRPr>
          </a:p>
          <a:p>
            <a:pPr marL="0" indent="0">
              <a:lnSpc>
                <a:spcPct val="100000"/>
              </a:lnSpc>
              <a:spcBef>
                <a:spcPts val="0"/>
              </a:spcBef>
              <a:buNone/>
            </a:pPr>
            <a:endParaRPr lang="en-US" sz="1200" dirty="0">
              <a:solidFill>
                <a:srgbClr val="212121"/>
              </a:solidFill>
              <a:latin typeface="Arial"/>
              <a:cs typeface="Arial"/>
            </a:endParaRPr>
          </a:p>
          <a:p>
            <a:pPr marL="0" indent="0">
              <a:buNone/>
            </a:pPr>
            <a:r>
              <a:rPr lang="en-US" sz="1200" err="1">
                <a:solidFill>
                  <a:srgbClr val="000000"/>
                </a:solidFill>
                <a:latin typeface="Arial"/>
                <a:cs typeface="Arial"/>
              </a:rPr>
              <a:t>Sacrey</a:t>
            </a:r>
            <a:r>
              <a:rPr lang="en-US" sz="1200" dirty="0">
                <a:solidFill>
                  <a:srgbClr val="000000"/>
                </a:solidFill>
                <a:latin typeface="Arial"/>
                <a:cs typeface="Arial"/>
              </a:rPr>
              <a:t>, R., Bryson, S., </a:t>
            </a:r>
            <a:r>
              <a:rPr lang="en-US" sz="1200" err="1">
                <a:solidFill>
                  <a:srgbClr val="000000"/>
                </a:solidFill>
                <a:latin typeface="Arial"/>
                <a:cs typeface="Arial"/>
              </a:rPr>
              <a:t>Zwaigenbaum</a:t>
            </a:r>
            <a:r>
              <a:rPr lang="en-US" sz="1200" dirty="0">
                <a:solidFill>
                  <a:srgbClr val="000000"/>
                </a:solidFill>
                <a:latin typeface="Arial"/>
                <a:cs typeface="Arial"/>
              </a:rPr>
              <a:t>, L., Brian, J., Smith, I. M., Roberts, W., Szatmari, P., Vaillancourt, T., </a:t>
            </a:r>
            <a:r>
              <a:rPr lang="en-US" sz="1200" err="1">
                <a:solidFill>
                  <a:srgbClr val="000000"/>
                </a:solidFill>
                <a:latin typeface="Arial"/>
                <a:cs typeface="Arial"/>
              </a:rPr>
              <a:t>Roncadin</a:t>
            </a:r>
            <a:r>
              <a:rPr lang="en-US" sz="1200" dirty="0">
                <a:solidFill>
                  <a:srgbClr val="000000"/>
                </a:solidFill>
                <a:latin typeface="Arial"/>
                <a:cs typeface="Arial"/>
              </a:rPr>
              <a:t>, C., and Garon, N. (2018) ‘The Autism Parent Screen for Infants: Predicting risk of autism spectrum disorder based on parent-reported behavior observed at 6–24 months of age’, </a:t>
            </a:r>
            <a:r>
              <a:rPr lang="en-US" sz="1200" i="1" dirty="0">
                <a:solidFill>
                  <a:srgbClr val="000000"/>
                </a:solidFill>
                <a:latin typeface="Arial"/>
                <a:cs typeface="Arial"/>
              </a:rPr>
              <a:t>Autism</a:t>
            </a:r>
            <a:r>
              <a:rPr lang="en-US" sz="1200" dirty="0">
                <a:solidFill>
                  <a:srgbClr val="000000"/>
                </a:solidFill>
                <a:latin typeface="Arial"/>
                <a:cs typeface="Arial"/>
              </a:rPr>
              <a:t>, 22(3), pp. 322-334. Available at: </a:t>
            </a:r>
            <a:r>
              <a:rPr lang="en-US" sz="1200" dirty="0">
                <a:solidFill>
                  <a:srgbClr val="000000"/>
                </a:solidFill>
                <a:latin typeface="Arial"/>
                <a:cs typeface="Arial"/>
                <a:hlinkClick r:id="rId5"/>
              </a:rPr>
              <a:t>https://journals.sagepub.com/doi/abs/10.1177/1362361316675120</a:t>
            </a:r>
            <a:r>
              <a:rPr lang="en-US" sz="1200" dirty="0">
                <a:solidFill>
                  <a:srgbClr val="000000"/>
                </a:solidFill>
                <a:latin typeface="Arial"/>
                <a:cs typeface="Arial"/>
              </a:rPr>
              <a:t> (Accessed on: 30</a:t>
            </a:r>
            <a:r>
              <a:rPr lang="en-US" sz="1200" baseline="30000" dirty="0">
                <a:solidFill>
                  <a:srgbClr val="000000"/>
                </a:solidFill>
                <a:latin typeface="Arial"/>
                <a:cs typeface="Arial"/>
              </a:rPr>
              <a:t>th</a:t>
            </a:r>
            <a:r>
              <a:rPr lang="en-US" sz="1200" dirty="0">
                <a:solidFill>
                  <a:srgbClr val="000000"/>
                </a:solidFill>
                <a:latin typeface="Arial"/>
                <a:cs typeface="Arial"/>
              </a:rPr>
              <a:t> July 2024). </a:t>
            </a:r>
            <a:endParaRPr lang="en-US" sz="1200">
              <a:latin typeface="Arial"/>
              <a:cs typeface="Arial"/>
            </a:endParaRPr>
          </a:p>
          <a:p>
            <a:pPr marL="0" indent="0">
              <a:buNone/>
            </a:pPr>
            <a:endParaRPr lang="en-US" sz="1200" dirty="0">
              <a:solidFill>
                <a:srgbClr val="000000"/>
              </a:solidFill>
              <a:latin typeface="Arial"/>
              <a:cs typeface="Arial"/>
            </a:endParaRPr>
          </a:p>
          <a:p>
            <a:pPr marL="0" indent="0">
              <a:buNone/>
            </a:pPr>
            <a:r>
              <a:rPr lang="en-US" sz="1200" err="1">
                <a:solidFill>
                  <a:srgbClr val="000000"/>
                </a:solidFill>
                <a:latin typeface="Arial"/>
                <a:cs typeface="Arial"/>
              </a:rPr>
              <a:t>Saggers</a:t>
            </a:r>
            <a:r>
              <a:rPr lang="en-US" sz="1200" dirty="0">
                <a:solidFill>
                  <a:srgbClr val="000000"/>
                </a:solidFill>
                <a:latin typeface="Arial"/>
                <a:cs typeface="Arial"/>
              </a:rPr>
              <a:t>, B., and Ashburner, J. (2019) 'Creating learning spaces that promote wellbeing, participation and engagement', </a:t>
            </a:r>
            <a:r>
              <a:rPr lang="en-US" sz="1200" i="1" dirty="0">
                <a:solidFill>
                  <a:srgbClr val="000000"/>
                </a:solidFill>
                <a:latin typeface="Arial"/>
                <a:cs typeface="Arial"/>
              </a:rPr>
              <a:t>School spaces for student wellbeing and learning, </a:t>
            </a:r>
            <a:r>
              <a:rPr lang="en-US" sz="1200" dirty="0">
                <a:solidFill>
                  <a:srgbClr val="000000"/>
                </a:solidFill>
                <a:latin typeface="Arial"/>
                <a:cs typeface="Arial"/>
              </a:rPr>
              <a:t>pp. 139-156. Available at: </a:t>
            </a:r>
            <a:r>
              <a:rPr lang="en-US" sz="1200" dirty="0">
                <a:solidFill>
                  <a:srgbClr val="000000"/>
                </a:solidFill>
                <a:latin typeface="Arial"/>
                <a:ea typeface="+mn-lt"/>
                <a:cs typeface="+mn-lt"/>
                <a:hlinkClick r:id="rId6"/>
              </a:rPr>
              <a:t>https://link.springer.com/chapter/10.1007/978-981-13-6092-3_8#citeas</a:t>
            </a:r>
            <a:r>
              <a:rPr lang="en-US" sz="1200" dirty="0">
                <a:solidFill>
                  <a:srgbClr val="000000"/>
                </a:solidFill>
                <a:latin typeface="Arial"/>
                <a:ea typeface="+mn-lt"/>
                <a:cs typeface="+mn-lt"/>
              </a:rPr>
              <a:t> (Accessed on: 13th August 2024). </a:t>
            </a:r>
          </a:p>
          <a:p>
            <a:pPr marL="0" indent="0">
              <a:buNone/>
            </a:pPr>
            <a:endParaRPr lang="en-US" sz="1200" dirty="0">
              <a:solidFill>
                <a:srgbClr val="000000"/>
              </a:solidFill>
              <a:latin typeface="Arial"/>
              <a:cs typeface="Segoe UI"/>
            </a:endParaRPr>
          </a:p>
          <a:p>
            <a:pPr marL="0" indent="0">
              <a:buNone/>
            </a:pPr>
            <a:r>
              <a:rPr lang="en-US" sz="1200" dirty="0">
                <a:solidFill>
                  <a:srgbClr val="000000"/>
                </a:solidFill>
                <a:latin typeface="Arial"/>
                <a:cs typeface="Segoe UI"/>
              </a:rPr>
              <a:t>Simpson, W., Brown, C., Nisbet, N., Metcalfe, R., </a:t>
            </a:r>
            <a:r>
              <a:rPr lang="en-US" sz="1200" err="1">
                <a:solidFill>
                  <a:srgbClr val="000000"/>
                </a:solidFill>
                <a:latin typeface="Arial"/>
                <a:cs typeface="Segoe UI"/>
              </a:rPr>
              <a:t>Claisse</a:t>
            </a:r>
            <a:r>
              <a:rPr lang="en-US" sz="1200" dirty="0">
                <a:solidFill>
                  <a:srgbClr val="000000"/>
                </a:solidFill>
                <a:latin typeface="Arial"/>
                <a:cs typeface="Segoe UI"/>
              </a:rPr>
              <a:t>, Z., and Watson, L. (2013) 'A new model of autism spectrum disorder assessment and diagnosis by multiagency community-based teams in primary schools', </a:t>
            </a:r>
            <a:r>
              <a:rPr lang="en-US" sz="1200" i="1" dirty="0">
                <a:solidFill>
                  <a:srgbClr val="000000"/>
                </a:solidFill>
                <a:latin typeface="Arial"/>
                <a:cs typeface="Segoe UI"/>
              </a:rPr>
              <a:t>Child and adolescent mental health, </a:t>
            </a:r>
            <a:r>
              <a:rPr lang="en-US" sz="1200" dirty="0">
                <a:solidFill>
                  <a:srgbClr val="000000"/>
                </a:solidFill>
                <a:latin typeface="Arial"/>
                <a:cs typeface="Segoe UI"/>
              </a:rPr>
              <a:t>18(3), pp. 187-190. Available at: </a:t>
            </a:r>
            <a:r>
              <a:rPr lang="en-US" sz="1200" dirty="0">
                <a:solidFill>
                  <a:srgbClr val="000000"/>
                </a:solidFill>
                <a:latin typeface="Arial"/>
                <a:ea typeface="+mn-lt"/>
                <a:cs typeface="+mn-lt"/>
                <a:hlinkClick r:id="rId7"/>
              </a:rPr>
              <a:t>https://acamh.onlinelibrary.wiley.com/doi/abs/10.1111/j.1475-3588.2012.00679.x</a:t>
            </a:r>
            <a:r>
              <a:rPr lang="en-US" sz="1200" dirty="0">
                <a:solidFill>
                  <a:srgbClr val="000000"/>
                </a:solidFill>
                <a:latin typeface="Arial"/>
                <a:ea typeface="+mn-lt"/>
                <a:cs typeface="+mn-lt"/>
              </a:rPr>
              <a:t> (Accessed on: 17th August 2024). </a:t>
            </a:r>
          </a:p>
          <a:p>
            <a:pPr marL="0" indent="0">
              <a:buNone/>
            </a:pPr>
            <a:endParaRPr lang="en-US" sz="1200" dirty="0">
              <a:solidFill>
                <a:srgbClr val="000000"/>
              </a:solidFill>
              <a:latin typeface="Arial"/>
              <a:cs typeface="Segoe UI"/>
            </a:endParaRPr>
          </a:p>
          <a:p>
            <a:pPr marL="0" indent="0">
              <a:buNone/>
            </a:pPr>
            <a:r>
              <a:rPr lang="en-US" sz="1200" dirty="0">
                <a:solidFill>
                  <a:srgbClr val="000000"/>
                </a:solidFill>
                <a:latin typeface="Arial"/>
                <a:cs typeface="Arial"/>
              </a:rPr>
              <a:t>Stavrou, D. (2023) </a:t>
            </a:r>
            <a:r>
              <a:rPr lang="en-US" sz="1200" i="1" dirty="0">
                <a:solidFill>
                  <a:srgbClr val="000000"/>
                </a:solidFill>
                <a:latin typeface="Arial"/>
                <a:cs typeface="Arial"/>
              </a:rPr>
              <a:t>Education system failing disabled children and those with special educational needs. </a:t>
            </a:r>
            <a:r>
              <a:rPr lang="en-US" sz="1200" dirty="0">
                <a:solidFill>
                  <a:srgbClr val="000000"/>
                </a:solidFill>
                <a:latin typeface="Arial"/>
                <a:cs typeface="Arial"/>
              </a:rPr>
              <a:t>Available at: </a:t>
            </a:r>
            <a:r>
              <a:rPr lang="en-US" sz="1200" dirty="0">
                <a:solidFill>
                  <a:srgbClr val="000000"/>
                </a:solidFill>
                <a:latin typeface="Arial"/>
                <a:cs typeface="Arial"/>
                <a:hlinkClick r:id="rId8"/>
              </a:rPr>
              <a:t>https://www.ncb.org.uk/about-us/media-centre/news-opinion/education-system-failing-disabled-children-and-those-special</a:t>
            </a:r>
            <a:r>
              <a:rPr lang="en-US" sz="1200" dirty="0">
                <a:solidFill>
                  <a:srgbClr val="000000"/>
                </a:solidFill>
                <a:latin typeface="Arial"/>
                <a:cs typeface="Arial"/>
              </a:rPr>
              <a:t> (Accessed on: 5</a:t>
            </a:r>
            <a:r>
              <a:rPr lang="en-US" sz="1200" baseline="30000" dirty="0">
                <a:solidFill>
                  <a:srgbClr val="000000"/>
                </a:solidFill>
                <a:latin typeface="Arial"/>
                <a:cs typeface="Arial"/>
              </a:rPr>
              <a:t>th</a:t>
            </a:r>
            <a:r>
              <a:rPr lang="en-US" sz="1200" dirty="0">
                <a:solidFill>
                  <a:srgbClr val="000000"/>
                </a:solidFill>
                <a:latin typeface="Arial"/>
                <a:cs typeface="Arial"/>
              </a:rPr>
              <a:t> August 2024). </a:t>
            </a:r>
          </a:p>
          <a:p>
            <a:pPr marL="0" indent="0">
              <a:buNone/>
            </a:pPr>
            <a:endParaRPr lang="en-US" sz="1200" dirty="0">
              <a:solidFill>
                <a:srgbClr val="212121"/>
              </a:solidFill>
              <a:latin typeface="Arial"/>
              <a:cs typeface="Arial"/>
            </a:endParaRPr>
          </a:p>
          <a:p>
            <a:pPr marL="0" indent="0">
              <a:buNone/>
            </a:pPr>
            <a:endParaRPr lang="en-US" sz="1200" dirty="0">
              <a:solidFill>
                <a:srgbClr val="212121"/>
              </a:solidFill>
              <a:latin typeface="Arial"/>
              <a:cs typeface="Arial"/>
            </a:endParaRPr>
          </a:p>
          <a:p>
            <a:pPr marL="0" indent="0">
              <a:buNone/>
            </a:pPr>
            <a:endParaRPr lang="en-US" sz="1200" dirty="0">
              <a:solidFill>
                <a:srgbClr val="000000"/>
              </a:solidFill>
              <a:latin typeface="Arial"/>
              <a:cs typeface="Arial"/>
            </a:endParaRPr>
          </a:p>
          <a:p>
            <a:pPr marL="0" indent="0">
              <a:buNone/>
            </a:pPr>
            <a:endParaRPr lang="en-US" sz="1200" dirty="0">
              <a:solidFill>
                <a:srgbClr val="000000"/>
              </a:solidFill>
              <a:latin typeface="Arial"/>
              <a:cs typeface="Arial"/>
            </a:endParaRPr>
          </a:p>
          <a:p>
            <a:endParaRPr lang="en-US" dirty="0">
              <a:cs typeface="Segoe UI"/>
            </a:endParaRPr>
          </a:p>
        </p:txBody>
      </p:sp>
    </p:spTree>
    <p:extLst>
      <p:ext uri="{BB962C8B-B14F-4D97-AF65-F5344CB8AC3E}">
        <p14:creationId xmlns:p14="http://schemas.microsoft.com/office/powerpoint/2010/main" val="1714519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5B06E-1E71-8D2C-5362-67C308E13E9E}"/>
              </a:ext>
            </a:extLst>
          </p:cNvPr>
          <p:cNvSpPr>
            <a:spLocks noGrp="1"/>
          </p:cNvSpPr>
          <p:nvPr>
            <p:ph type="title"/>
          </p:nvPr>
        </p:nvSpPr>
        <p:spPr>
          <a:xfrm>
            <a:off x="5018902" y="4720"/>
            <a:ext cx="2596980" cy="481184"/>
          </a:xfrm>
        </p:spPr>
        <p:txBody>
          <a:bodyPr>
            <a:normAutofit/>
          </a:bodyPr>
          <a:lstStyle/>
          <a:p>
            <a:r>
              <a:rPr lang="en-US" sz="1400" u="sng" dirty="0"/>
              <a:t>Reference List</a:t>
            </a:r>
          </a:p>
        </p:txBody>
      </p:sp>
      <p:sp>
        <p:nvSpPr>
          <p:cNvPr id="3" name="Content Placeholder 2">
            <a:extLst>
              <a:ext uri="{FF2B5EF4-FFF2-40B4-BE49-F238E27FC236}">
                <a16:creationId xmlns:a16="http://schemas.microsoft.com/office/drawing/2014/main" id="{88E83332-13D1-C882-A2C3-48BB532902F8}"/>
              </a:ext>
            </a:extLst>
          </p:cNvPr>
          <p:cNvSpPr>
            <a:spLocks noGrp="1"/>
          </p:cNvSpPr>
          <p:nvPr>
            <p:ph idx="1"/>
          </p:nvPr>
        </p:nvSpPr>
        <p:spPr>
          <a:xfrm>
            <a:off x="230660" y="486977"/>
            <a:ext cx="11802761" cy="6359310"/>
          </a:xfrm>
        </p:spPr>
        <p:txBody>
          <a:bodyPr vert="horz" lIns="91440" tIns="45720" rIns="91440" bIns="45720" rtlCol="0" anchor="t">
            <a:noAutofit/>
          </a:bodyPr>
          <a:lstStyle/>
          <a:p>
            <a:pPr marL="0" indent="0">
              <a:buNone/>
            </a:pPr>
            <a:r>
              <a:rPr lang="en-US" sz="1200" dirty="0">
                <a:solidFill>
                  <a:srgbClr val="212121"/>
                </a:solidFill>
                <a:latin typeface="Arial"/>
                <a:cs typeface="Arial"/>
              </a:rPr>
              <a:t>United Kingdom Government, (2024) </a:t>
            </a:r>
            <a:r>
              <a:rPr lang="en-US" sz="1200" i="1" dirty="0">
                <a:solidFill>
                  <a:srgbClr val="212121"/>
                </a:solidFill>
                <a:latin typeface="Arial"/>
                <a:cs typeface="Arial"/>
              </a:rPr>
              <a:t>SEND Tribunal tables. </a:t>
            </a:r>
            <a:r>
              <a:rPr lang="en-US" sz="1200" dirty="0">
                <a:solidFill>
                  <a:srgbClr val="212121"/>
                </a:solidFill>
                <a:latin typeface="Arial"/>
                <a:cs typeface="Arial"/>
              </a:rPr>
              <a:t>Available at: </a:t>
            </a:r>
            <a:r>
              <a:rPr lang="en-US" sz="1200" dirty="0">
                <a:solidFill>
                  <a:srgbClr val="000000"/>
                </a:solidFill>
                <a:latin typeface="Arial"/>
                <a:cs typeface="Arial"/>
                <a:hlinkClick r:id="rId2"/>
              </a:rPr>
              <a:t>https://www.gov.uk/government/statistics/tribunal-statistics-quarterly-january-to-march-2022</a:t>
            </a:r>
            <a:r>
              <a:rPr lang="en-US" sz="1200" dirty="0">
                <a:solidFill>
                  <a:srgbClr val="212121"/>
                </a:solidFill>
                <a:latin typeface="Arial"/>
                <a:cs typeface="Arial"/>
              </a:rPr>
              <a:t> (Accessed on: 5</a:t>
            </a:r>
            <a:r>
              <a:rPr lang="en-US" sz="1200" baseline="30000" dirty="0">
                <a:solidFill>
                  <a:srgbClr val="212121"/>
                </a:solidFill>
                <a:latin typeface="Arial"/>
                <a:cs typeface="Arial"/>
              </a:rPr>
              <a:t>th</a:t>
            </a:r>
            <a:r>
              <a:rPr lang="en-US" sz="1200" dirty="0">
                <a:solidFill>
                  <a:srgbClr val="212121"/>
                </a:solidFill>
                <a:latin typeface="Arial"/>
                <a:cs typeface="Arial"/>
              </a:rPr>
              <a:t> August 2024). </a:t>
            </a:r>
            <a:endParaRPr lang="en-US" sz="1200">
              <a:solidFill>
                <a:srgbClr val="000000"/>
              </a:solidFill>
              <a:latin typeface="Arial"/>
              <a:cs typeface="Arial"/>
            </a:endParaRPr>
          </a:p>
          <a:p>
            <a:pPr marL="0" indent="0">
              <a:buNone/>
            </a:pPr>
            <a:endParaRPr lang="en-US" sz="1200" dirty="0">
              <a:solidFill>
                <a:srgbClr val="000000"/>
              </a:solidFill>
              <a:latin typeface="Arial"/>
              <a:cs typeface="Arial"/>
            </a:endParaRPr>
          </a:p>
          <a:p>
            <a:pPr marL="0" indent="0">
              <a:buNone/>
            </a:pPr>
            <a:r>
              <a:rPr lang="en-US" sz="1200" dirty="0">
                <a:solidFill>
                  <a:srgbClr val="212121"/>
                </a:solidFill>
                <a:latin typeface="Arial"/>
                <a:cs typeface="Arial"/>
              </a:rPr>
              <a:t>United Kingdom Parliament, (2006) </a:t>
            </a:r>
            <a:r>
              <a:rPr lang="en-US" sz="1200" i="1" dirty="0">
                <a:solidFill>
                  <a:srgbClr val="212121"/>
                </a:solidFill>
                <a:latin typeface="Arial"/>
                <a:cs typeface="Arial"/>
              </a:rPr>
              <a:t>Special Educational Needs. </a:t>
            </a:r>
            <a:r>
              <a:rPr lang="en-US" sz="1200" dirty="0">
                <a:solidFill>
                  <a:srgbClr val="212121"/>
                </a:solidFill>
                <a:latin typeface="Arial"/>
                <a:cs typeface="Arial"/>
              </a:rPr>
              <a:t>Available at: </a:t>
            </a:r>
            <a:r>
              <a:rPr lang="en-US" sz="1200" dirty="0">
                <a:solidFill>
                  <a:srgbClr val="000000"/>
                </a:solidFill>
                <a:latin typeface="Arial"/>
                <a:cs typeface="Arial"/>
                <a:hlinkClick r:id="rId3"/>
              </a:rPr>
              <a:t>https://publications.parliament.uk/pa/cm200506/cmselect/cmeduski/478/478i.pdf</a:t>
            </a:r>
            <a:r>
              <a:rPr lang="en-US" sz="1200" dirty="0">
                <a:solidFill>
                  <a:srgbClr val="212121"/>
                </a:solidFill>
                <a:latin typeface="Arial"/>
                <a:cs typeface="Arial"/>
              </a:rPr>
              <a:t> (Accessed on: 1</a:t>
            </a:r>
            <a:r>
              <a:rPr lang="en-US" sz="1200" baseline="30000" dirty="0">
                <a:solidFill>
                  <a:srgbClr val="212121"/>
                </a:solidFill>
                <a:latin typeface="Arial"/>
                <a:cs typeface="Arial"/>
              </a:rPr>
              <a:t>st</a:t>
            </a:r>
            <a:r>
              <a:rPr lang="en-US" sz="1200" dirty="0">
                <a:solidFill>
                  <a:srgbClr val="212121"/>
                </a:solidFill>
                <a:latin typeface="Arial"/>
                <a:cs typeface="Arial"/>
              </a:rPr>
              <a:t> July 2024). </a:t>
            </a:r>
            <a:endParaRPr lang="en-US" sz="1200" dirty="0">
              <a:solidFill>
                <a:srgbClr val="000000"/>
              </a:solidFill>
              <a:latin typeface="Arial"/>
              <a:cs typeface="Arial"/>
            </a:endParaRPr>
          </a:p>
          <a:p>
            <a:pPr marL="0" indent="0">
              <a:buNone/>
            </a:pPr>
            <a:endParaRPr lang="en-US" sz="1200" dirty="0">
              <a:solidFill>
                <a:srgbClr val="000000"/>
              </a:solidFill>
              <a:latin typeface="Arial"/>
              <a:cs typeface="Arial"/>
            </a:endParaRPr>
          </a:p>
          <a:p>
            <a:pPr marL="0" indent="0">
              <a:buNone/>
            </a:pPr>
            <a:r>
              <a:rPr lang="en-US" sz="1200" dirty="0">
                <a:solidFill>
                  <a:srgbClr val="212121"/>
                </a:solidFill>
                <a:latin typeface="Arial"/>
                <a:cs typeface="Arial"/>
              </a:rPr>
              <a:t>United Nations Childrens Fund, (1989) </a:t>
            </a:r>
            <a:r>
              <a:rPr lang="en-US" sz="1200" i="1" dirty="0">
                <a:solidFill>
                  <a:srgbClr val="212121"/>
                </a:solidFill>
                <a:latin typeface="Arial"/>
                <a:cs typeface="Arial"/>
              </a:rPr>
              <a:t>Early Detection Tools For Children With Developmental Delays And Disabilities. </a:t>
            </a:r>
            <a:r>
              <a:rPr lang="en-US" sz="1200" dirty="0">
                <a:solidFill>
                  <a:srgbClr val="212121"/>
                </a:solidFill>
                <a:latin typeface="Arial"/>
                <a:cs typeface="Arial"/>
              </a:rPr>
              <a:t>Available at: </a:t>
            </a:r>
            <a:r>
              <a:rPr lang="en-US" sz="1200" dirty="0">
                <a:solidFill>
                  <a:srgbClr val="000000"/>
                </a:solidFill>
                <a:latin typeface="Arial"/>
                <a:cs typeface="Arial"/>
                <a:hlinkClick r:id="rId4"/>
              </a:rPr>
              <a:t>https://www.unicef.org/mena/media/17821/file/Early%20detection%20tools%20for%20children%20with%20developmental%20delays%20and%20disabilities%20in%20MENA.pdf</a:t>
            </a:r>
            <a:r>
              <a:rPr lang="en-US" sz="1200" dirty="0">
                <a:solidFill>
                  <a:srgbClr val="212121"/>
                </a:solidFill>
                <a:latin typeface="Arial"/>
                <a:cs typeface="Arial"/>
              </a:rPr>
              <a:t> (Accessed on: 23rd May 2024). </a:t>
            </a:r>
            <a:endParaRPr lang="en-US" sz="1200">
              <a:latin typeface="Arial"/>
              <a:cs typeface="Arial"/>
            </a:endParaRPr>
          </a:p>
          <a:p>
            <a:pPr marL="0" indent="0">
              <a:buNone/>
            </a:pPr>
            <a:endParaRPr lang="en-US" sz="1200" dirty="0">
              <a:solidFill>
                <a:srgbClr val="222222"/>
              </a:solidFill>
              <a:latin typeface="Arial"/>
              <a:cs typeface="Arial"/>
            </a:endParaRPr>
          </a:p>
          <a:p>
            <a:pPr marL="0" indent="0">
              <a:buNone/>
            </a:pPr>
            <a:r>
              <a:rPr lang="en-US" sz="1200" err="1">
                <a:solidFill>
                  <a:srgbClr val="222222"/>
                </a:solidFill>
                <a:latin typeface="Arial"/>
                <a:cs typeface="Arial"/>
              </a:rPr>
              <a:t>Vivanti</a:t>
            </a:r>
            <a:r>
              <a:rPr lang="en-US" sz="1200" dirty="0">
                <a:solidFill>
                  <a:srgbClr val="222222"/>
                </a:solidFill>
                <a:latin typeface="Arial"/>
                <a:cs typeface="Arial"/>
              </a:rPr>
              <a:t>, G. (2020) ‘Ask the Editor: What is the Most Appropriate Way to Talk About Individuals with a Diagnosis of Autism?’, </a:t>
            </a:r>
            <a:r>
              <a:rPr lang="en-US" sz="1200" i="1" dirty="0">
                <a:solidFill>
                  <a:srgbClr val="222222"/>
                </a:solidFill>
                <a:latin typeface="Arial"/>
                <a:cs typeface="Arial"/>
              </a:rPr>
              <a:t>Journal of Autism and Developmental Disorders,</a:t>
            </a:r>
            <a:r>
              <a:rPr lang="en-US" sz="1200" dirty="0">
                <a:solidFill>
                  <a:srgbClr val="222222"/>
                </a:solidFill>
                <a:latin typeface="Arial"/>
                <a:cs typeface="Arial"/>
              </a:rPr>
              <a:t> 50, pp. 691–693. Available at: </a:t>
            </a:r>
            <a:r>
              <a:rPr lang="en-US" sz="1200" dirty="0">
                <a:solidFill>
                  <a:srgbClr val="000000"/>
                </a:solidFill>
                <a:latin typeface="Arial"/>
                <a:cs typeface="Arial"/>
                <a:hlinkClick r:id="rId5"/>
              </a:rPr>
              <a:t>https://link.springer.com/article/10.1007/s10803-019-04280-x#citeas</a:t>
            </a:r>
            <a:r>
              <a:rPr lang="en-US" sz="1200" dirty="0">
                <a:solidFill>
                  <a:srgbClr val="000000"/>
                </a:solidFill>
                <a:latin typeface="Arial"/>
                <a:cs typeface="Arial"/>
              </a:rPr>
              <a:t> (Accessed on: 25</a:t>
            </a:r>
            <a:r>
              <a:rPr lang="en-US" sz="1200" baseline="30000" dirty="0">
                <a:solidFill>
                  <a:srgbClr val="000000"/>
                </a:solidFill>
                <a:latin typeface="Arial"/>
                <a:cs typeface="Arial"/>
              </a:rPr>
              <a:t>th</a:t>
            </a:r>
            <a:r>
              <a:rPr lang="en-US" sz="1200" dirty="0">
                <a:solidFill>
                  <a:srgbClr val="000000"/>
                </a:solidFill>
                <a:latin typeface="Arial"/>
                <a:cs typeface="Arial"/>
              </a:rPr>
              <a:t> July 2024). </a:t>
            </a:r>
            <a:endParaRPr lang="en-US" sz="1200">
              <a:latin typeface="Arial"/>
              <a:cs typeface="Arial"/>
            </a:endParaRPr>
          </a:p>
          <a:p>
            <a:pPr marL="0" indent="0">
              <a:buNone/>
            </a:pPr>
            <a:endParaRPr lang="en-US" sz="1200" dirty="0">
              <a:solidFill>
                <a:srgbClr val="000000"/>
              </a:solidFill>
              <a:latin typeface="Arial"/>
              <a:cs typeface="Arial"/>
            </a:endParaRPr>
          </a:p>
          <a:p>
            <a:pPr marL="0" indent="0">
              <a:buNone/>
            </a:pPr>
            <a:r>
              <a:rPr lang="en-US" sz="1200" dirty="0">
                <a:solidFill>
                  <a:srgbClr val="333333"/>
                </a:solidFill>
                <a:latin typeface="Arial"/>
                <a:cs typeface="Arial"/>
              </a:rPr>
              <a:t>Veness, C., Prior, M., Bavin, E., Eadie, P., Cini, E., and Reilly, S. (2012) 'Early indicators of autism spectrum disorders at 12 and 24 months of age: A prospective, longitudinal comparative study', </a:t>
            </a:r>
            <a:r>
              <a:rPr lang="en-US" sz="1200" i="1" dirty="0">
                <a:solidFill>
                  <a:srgbClr val="333333"/>
                </a:solidFill>
                <a:latin typeface="Arial"/>
                <a:cs typeface="Arial"/>
              </a:rPr>
              <a:t>Autism</a:t>
            </a:r>
            <a:r>
              <a:rPr lang="en-US" sz="1200" dirty="0">
                <a:solidFill>
                  <a:srgbClr val="333333"/>
                </a:solidFill>
                <a:latin typeface="Arial"/>
                <a:cs typeface="Arial"/>
              </a:rPr>
              <a:t>, 16(2), pp. 163-177. Available at: </a:t>
            </a:r>
            <a:r>
              <a:rPr lang="en-US" sz="1200" dirty="0">
                <a:solidFill>
                  <a:srgbClr val="000000"/>
                </a:solidFill>
                <a:latin typeface="Arial"/>
                <a:cs typeface="Arial"/>
                <a:hlinkClick r:id="rId6"/>
              </a:rPr>
              <a:t>https://journals.sagepub.com/doi/full/10.1177/1362361311399936</a:t>
            </a:r>
            <a:r>
              <a:rPr lang="en-US" sz="1200" dirty="0">
                <a:solidFill>
                  <a:srgbClr val="333333"/>
                </a:solidFill>
                <a:latin typeface="Arial"/>
                <a:cs typeface="Arial"/>
              </a:rPr>
              <a:t> (Accessed on: 21st May 2024). </a:t>
            </a:r>
            <a:endParaRPr lang="en-US" sz="1200" dirty="0">
              <a:solidFill>
                <a:srgbClr val="000000"/>
              </a:solidFill>
              <a:latin typeface="Arial"/>
              <a:cs typeface="Arial"/>
            </a:endParaRPr>
          </a:p>
          <a:p>
            <a:pPr marL="0" indent="0">
              <a:buNone/>
            </a:pPr>
            <a:endParaRPr lang="en-US" sz="1200" dirty="0">
              <a:solidFill>
                <a:srgbClr val="000000"/>
              </a:solidFill>
              <a:latin typeface="Arial"/>
              <a:cs typeface="Arial"/>
            </a:endParaRPr>
          </a:p>
          <a:p>
            <a:pPr marL="0" indent="0">
              <a:buNone/>
            </a:pPr>
            <a:r>
              <a:rPr lang="en-US" sz="1200" dirty="0">
                <a:solidFill>
                  <a:schemeClr val="tx1"/>
                </a:solidFill>
                <a:latin typeface="Arial"/>
                <a:cs typeface="Arial"/>
              </a:rPr>
              <a:t>Welsh Government, (2021) </a:t>
            </a:r>
            <a:r>
              <a:rPr lang="en-US" sz="1200" i="1" dirty="0">
                <a:solidFill>
                  <a:schemeClr val="tx1"/>
                </a:solidFill>
                <a:latin typeface="Arial"/>
                <a:cs typeface="Arial"/>
              </a:rPr>
              <a:t>A Curriculum for funded non-maintained nursery settings. </a:t>
            </a:r>
            <a:r>
              <a:rPr lang="en-US" sz="1200" dirty="0">
                <a:solidFill>
                  <a:schemeClr val="tx1"/>
                </a:solidFill>
                <a:latin typeface="Arial"/>
                <a:cs typeface="Arial"/>
              </a:rPr>
              <a:t>Available at: </a:t>
            </a:r>
            <a:r>
              <a:rPr lang="en-US" sz="1200" dirty="0">
                <a:solidFill>
                  <a:srgbClr val="000000"/>
                </a:solidFill>
                <a:latin typeface="Arial"/>
                <a:cs typeface="Arial"/>
                <a:hlinkClick r:id="rId7">
                  <a:extLst>
                    <a:ext uri="{A12FA001-AC4F-418D-AE19-62706E023703}">
                      <ahyp:hlinkClr xmlns:ahyp="http://schemas.microsoft.com/office/drawing/2018/hyperlinkcolor" val="tx"/>
                    </a:ext>
                  </a:extLst>
                </a:hlinkClick>
              </a:rPr>
              <a:t>https://hwb.gov.wales/api/storage/b1801d78-38c3-4320-9818-d9996c21aef8/220914-a-curriculum-for-funded-non-maintained-nursery-settings.pdf</a:t>
            </a:r>
            <a:r>
              <a:rPr lang="en-US" sz="1200" dirty="0">
                <a:solidFill>
                  <a:schemeClr val="tx1"/>
                </a:solidFill>
                <a:latin typeface="Arial"/>
                <a:cs typeface="Arial"/>
              </a:rPr>
              <a:t> Accessed on: 23rd May 2024). </a:t>
            </a:r>
          </a:p>
          <a:p>
            <a:pPr marL="0" indent="0">
              <a:buNone/>
            </a:pPr>
            <a:endParaRPr lang="en-US" sz="1200" dirty="0">
              <a:solidFill>
                <a:srgbClr val="000000"/>
              </a:solidFill>
              <a:latin typeface="Arial"/>
              <a:cs typeface="Arial"/>
            </a:endParaRPr>
          </a:p>
          <a:p>
            <a:pPr marL="0" indent="0">
              <a:buNone/>
            </a:pPr>
            <a:r>
              <a:rPr lang="en-US" sz="1200" dirty="0">
                <a:solidFill>
                  <a:schemeClr val="tx1"/>
                </a:solidFill>
                <a:latin typeface="Arial"/>
                <a:cs typeface="Arial"/>
              </a:rPr>
              <a:t>Wood, R. (2018) 'The wrong kind of noise: understanding and valuing the communication of autistic children in schools', </a:t>
            </a:r>
            <a:r>
              <a:rPr lang="en-US" sz="1200" i="1" dirty="0">
                <a:solidFill>
                  <a:schemeClr val="tx1"/>
                </a:solidFill>
                <a:latin typeface="Arial"/>
                <a:cs typeface="Arial"/>
              </a:rPr>
              <a:t>Educational Review</a:t>
            </a:r>
            <a:r>
              <a:rPr lang="en-US" sz="1200" dirty="0">
                <a:solidFill>
                  <a:schemeClr val="tx1"/>
                </a:solidFill>
                <a:latin typeface="Arial"/>
                <a:cs typeface="Arial"/>
              </a:rPr>
              <a:t>, 72(1), pp. 111–130. Available at: </a:t>
            </a:r>
            <a:r>
              <a:rPr lang="en-US" sz="1200" dirty="0">
                <a:solidFill>
                  <a:srgbClr val="000000"/>
                </a:solidFill>
                <a:latin typeface="Arial"/>
                <a:ea typeface="+mn-lt"/>
                <a:cs typeface="+mn-lt"/>
                <a:hlinkClick r:id="rId8">
                  <a:extLst>
                    <a:ext uri="{A12FA001-AC4F-418D-AE19-62706E023703}">
                      <ahyp:hlinkClr xmlns:ahyp="http://schemas.microsoft.com/office/drawing/2018/hyperlinkcolor" val="tx"/>
                    </a:ext>
                  </a:extLst>
                </a:hlinkClick>
              </a:rPr>
              <a:t>https://www.tandfonline.com/doi/abs/10.1080/00131911.2018.1483895</a:t>
            </a:r>
            <a:r>
              <a:rPr lang="en-US" sz="1200" dirty="0">
                <a:solidFill>
                  <a:schemeClr val="tx1"/>
                </a:solidFill>
                <a:latin typeface="Arial"/>
                <a:ea typeface="+mn-lt"/>
                <a:cs typeface="+mn-lt"/>
              </a:rPr>
              <a:t> (Accessed on: 13th August 2024). </a:t>
            </a:r>
          </a:p>
          <a:p>
            <a:pPr marL="0" indent="0">
              <a:lnSpc>
                <a:spcPct val="100000"/>
              </a:lnSpc>
              <a:spcBef>
                <a:spcPct val="0"/>
              </a:spcBef>
              <a:buNone/>
            </a:pPr>
            <a:endParaRPr lang="en-US" sz="1200" dirty="0">
              <a:solidFill>
                <a:srgbClr val="000000"/>
              </a:solidFill>
              <a:latin typeface="Arial"/>
              <a:cs typeface="Arial"/>
            </a:endParaRPr>
          </a:p>
          <a:p>
            <a:pPr marL="0" indent="0">
              <a:lnSpc>
                <a:spcPct val="100000"/>
              </a:lnSpc>
              <a:spcBef>
                <a:spcPct val="0"/>
              </a:spcBef>
              <a:buNone/>
            </a:pPr>
            <a:endParaRPr lang="en-US" sz="1200" dirty="0">
              <a:solidFill>
                <a:srgbClr val="000000"/>
              </a:solidFill>
              <a:latin typeface="Arial"/>
              <a:cs typeface="Arial"/>
            </a:endParaRPr>
          </a:p>
          <a:p>
            <a:pPr marL="0" indent="0">
              <a:lnSpc>
                <a:spcPct val="100000"/>
              </a:lnSpc>
              <a:spcBef>
                <a:spcPct val="0"/>
              </a:spcBef>
              <a:buNone/>
            </a:pPr>
            <a:r>
              <a:rPr lang="en-US" sz="1200" dirty="0">
                <a:solidFill>
                  <a:srgbClr val="000000"/>
                </a:solidFill>
                <a:latin typeface="Arial"/>
                <a:cs typeface="Arial"/>
              </a:rPr>
              <a:t>Yu, L., Stronach, S., and Harrison, A. J. (2020) ‘Public knowledge and stigma of autism spectrum disorder: Comparing China with the United States’, </a:t>
            </a:r>
            <a:r>
              <a:rPr lang="en-US" sz="1200" i="1" dirty="0">
                <a:solidFill>
                  <a:srgbClr val="000000"/>
                </a:solidFill>
                <a:latin typeface="Arial"/>
                <a:cs typeface="Arial"/>
              </a:rPr>
              <a:t>Autism</a:t>
            </a:r>
            <a:r>
              <a:rPr lang="en-US" sz="1200" dirty="0">
                <a:solidFill>
                  <a:srgbClr val="000000"/>
                </a:solidFill>
                <a:latin typeface="Arial"/>
                <a:cs typeface="Arial"/>
              </a:rPr>
              <a:t>, 24(6), pp. 1531-1545. Available at: </a:t>
            </a:r>
            <a:r>
              <a:rPr lang="en-US" sz="1200" dirty="0">
                <a:solidFill>
                  <a:srgbClr val="000000"/>
                </a:solidFill>
                <a:latin typeface="Arial"/>
                <a:cs typeface="Arial"/>
                <a:hlinkClick r:id="rId9"/>
              </a:rPr>
              <a:t>https://journals.sagepub.com/doi/abs/10.1177/1362361319900839</a:t>
            </a:r>
            <a:r>
              <a:rPr lang="en-US" sz="1200" dirty="0">
                <a:solidFill>
                  <a:srgbClr val="000000"/>
                </a:solidFill>
                <a:latin typeface="Arial"/>
                <a:cs typeface="Arial"/>
              </a:rPr>
              <a:t> (Accessed on: 30</a:t>
            </a:r>
            <a:r>
              <a:rPr lang="en-US" sz="1200" baseline="30000" dirty="0">
                <a:solidFill>
                  <a:srgbClr val="000000"/>
                </a:solidFill>
                <a:latin typeface="Arial"/>
                <a:cs typeface="Arial"/>
              </a:rPr>
              <a:t>th</a:t>
            </a:r>
            <a:r>
              <a:rPr lang="en-US" sz="1200" dirty="0">
                <a:solidFill>
                  <a:srgbClr val="000000"/>
                </a:solidFill>
                <a:latin typeface="Arial"/>
                <a:cs typeface="Arial"/>
              </a:rPr>
              <a:t> July 2024). </a:t>
            </a:r>
            <a:endParaRPr lang="en-US" sz="1200" dirty="0">
              <a:cs typeface="Segoe UI"/>
            </a:endParaRPr>
          </a:p>
        </p:txBody>
      </p:sp>
    </p:spTree>
    <p:extLst>
      <p:ext uri="{BB962C8B-B14F-4D97-AF65-F5344CB8AC3E}">
        <p14:creationId xmlns:p14="http://schemas.microsoft.com/office/powerpoint/2010/main" val="3975293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9205B-73D4-FA88-727B-88D7DDCEC1AC}"/>
              </a:ext>
            </a:extLst>
          </p:cNvPr>
          <p:cNvSpPr>
            <a:spLocks noGrp="1"/>
          </p:cNvSpPr>
          <p:nvPr>
            <p:ph type="title"/>
          </p:nvPr>
        </p:nvSpPr>
        <p:spPr>
          <a:xfrm>
            <a:off x="230660" y="4720"/>
            <a:ext cx="856736" cy="357617"/>
          </a:xfrm>
        </p:spPr>
        <p:txBody>
          <a:bodyPr>
            <a:normAutofit/>
          </a:bodyPr>
          <a:lstStyle/>
          <a:p>
            <a:r>
              <a:rPr lang="en-US" sz="1200" dirty="0">
                <a:latin typeface="Arial"/>
                <a:cs typeface="Arial"/>
              </a:rPr>
              <a:t>2218764</a:t>
            </a:r>
          </a:p>
        </p:txBody>
      </p:sp>
      <p:sp>
        <p:nvSpPr>
          <p:cNvPr id="3" name="Content Placeholder 2">
            <a:extLst>
              <a:ext uri="{FF2B5EF4-FFF2-40B4-BE49-F238E27FC236}">
                <a16:creationId xmlns:a16="http://schemas.microsoft.com/office/drawing/2014/main" id="{47845F70-3881-1518-3220-BF8B1316CB97}"/>
              </a:ext>
            </a:extLst>
          </p:cNvPr>
          <p:cNvSpPr>
            <a:spLocks noGrp="1"/>
          </p:cNvSpPr>
          <p:nvPr>
            <p:ph idx="1"/>
          </p:nvPr>
        </p:nvSpPr>
        <p:spPr>
          <a:xfrm>
            <a:off x="230660" y="363409"/>
            <a:ext cx="11813058" cy="6379905"/>
          </a:xfrm>
        </p:spPr>
        <p:txBody>
          <a:bodyPr vert="horz" lIns="91440" tIns="45720" rIns="91440" bIns="45720" rtlCol="0" anchor="t">
            <a:normAutofit fontScale="92500" lnSpcReduction="20000"/>
          </a:bodyPr>
          <a:lstStyle/>
          <a:p>
            <a:pPr marL="0" indent="0">
              <a:buNone/>
            </a:pPr>
            <a:r>
              <a:rPr lang="en-US" sz="1200" dirty="0">
                <a:latin typeface="Arial"/>
                <a:cs typeface="Arial"/>
              </a:rPr>
              <a:t>I would like to welcome my audience and thank them for joining. My name is Charlotte Thomas, student number 2218764 and today I will be sharing my presentation with you on Autism. </a:t>
            </a:r>
            <a:endParaRPr lang="en-US" dirty="0"/>
          </a:p>
          <a:p>
            <a:pPr marL="0" indent="0">
              <a:buNone/>
            </a:pPr>
            <a:r>
              <a:rPr lang="en-US" sz="1200" dirty="0">
                <a:latin typeface="Arial"/>
                <a:cs typeface="Arial"/>
              </a:rPr>
              <a:t>According to the British Medical Association (2024), statistics from earlier research indicate that 1 in 100 children will receive an autism diagnosis. However, according to Hill (2024), statistics from 2021 showed a 787% increase in autism diagnoses, with 1 in every 36 children receiving a diagnosis at that time. This represents a significant increase over the estimates from 80 years ago, which were thought to be one in every 2500.</a:t>
            </a:r>
          </a:p>
          <a:p>
            <a:pPr marL="0" indent="0">
              <a:buNone/>
            </a:pPr>
            <a:r>
              <a:rPr lang="en-US" sz="1200" dirty="0">
                <a:latin typeface="Arial"/>
                <a:cs typeface="Arial"/>
              </a:rPr>
              <a:t>Joon, Kumar and Parle (2021) suggest the phrase "autism spectrum disorder," currently in use, has changed over a century due to ongoing, significant advancements. ASD is a multifaceted, diverse developmental disorder characterized by an atypical developmental pattern that occurs in the early years of life. </a:t>
            </a:r>
            <a:r>
              <a:rPr lang="en-US" sz="1200" err="1">
                <a:latin typeface="Arial"/>
                <a:cs typeface="Arial"/>
              </a:rPr>
              <a:t>Vivanti</a:t>
            </a:r>
            <a:r>
              <a:rPr lang="en-US" sz="1200" dirty="0">
                <a:latin typeface="Arial"/>
                <a:cs typeface="Arial"/>
              </a:rPr>
              <a:t> (2020) further suggests autism spectrum disorder is a neurological and developmental condition that impacts an individual's ability to learn, behave, communicate, and engage with others. Autism is classified as a "developmental disorder" even though a diagnosis can be made at any age. This is because most symptoms usually manifest in the first two years of life.</a:t>
            </a:r>
          </a:p>
          <a:p>
            <a:pPr marL="0" indent="0">
              <a:buNone/>
            </a:pPr>
            <a:r>
              <a:rPr lang="en-US" sz="1200" dirty="0">
                <a:latin typeface="Arial"/>
                <a:cs typeface="Arial"/>
              </a:rPr>
              <a:t>According to </a:t>
            </a:r>
            <a:r>
              <a:rPr lang="en-US" sz="1200" err="1">
                <a:latin typeface="Arial"/>
                <a:cs typeface="Arial"/>
              </a:rPr>
              <a:t>Posar</a:t>
            </a:r>
            <a:r>
              <a:rPr lang="en-US" sz="1200" dirty="0">
                <a:latin typeface="Arial"/>
                <a:cs typeface="Arial"/>
              </a:rPr>
              <a:t> and Visconti (2022), deficits in a child's first year of life in terms of fine and gross motor abilities may be signs of autism spectrum disorder (ASD). According to the National Health Service (2022), further potential symptoms could be a lack of reaction to their name, repeating words, or phrases, avoiding eye contact, making repeated motions like flapping hands and receptiveness to social interactions. Okoye et al. (2023) assert ASD is a neurodevelopmental condition, which means that a formal diagnosis is made after observing the child's behavior and development history, as opposed to more common clinical processes such as drawing blood. However, Crane et al. (2016) report that their questionnaires, in which 1047 parents answered, showed that more than half of the parents expressed dissatisfaction with their child's diagnostic process, with an average wait time of 3.5 years due to an elevated level of delays in formal diagnosis. Camarata (2016) suggests early identification of ASD is critical in providing early intervention that can make a significant difference to the child’s outcomes. Eapen (2016) is an agreement and states in order to ensure that children with autism spectrum disorder (ASD) can get specialized evidence-based interventions such as speech and language therapy or support from occupational therapy to name a few that can help to optimize long-term results as well as accessing support for families, early detection of the condition is crucial.  However, Botha, Dibb, and Frost (2020) contend that the stigma associated with autism and the prospect of their child's future being limited due to their requirements and communication impairments serve as a common deterrent for parents and carers obtaining a formal diagnosis. Yu, Stronach, and Harrison (2020) also indicate that a formal diagnosis early in a child's life might have a detrimental influence, with their child being labelled, leading to parents feeling stigmatized by those around them, resulting in anxiety and sadness.</a:t>
            </a:r>
          </a:p>
          <a:p>
            <a:pPr marL="0" indent="0">
              <a:buNone/>
            </a:pPr>
            <a:r>
              <a:rPr lang="en-US" sz="1200" dirty="0">
                <a:latin typeface="Arial"/>
                <a:cs typeface="Arial"/>
              </a:rPr>
              <a:t>Bejerano </a:t>
            </a:r>
            <a:r>
              <a:rPr lang="en-US" sz="1200" i="1" dirty="0">
                <a:latin typeface="Arial"/>
                <a:cs typeface="Arial"/>
              </a:rPr>
              <a:t>et al </a:t>
            </a:r>
            <a:r>
              <a:rPr lang="en-US" sz="1200" dirty="0">
                <a:latin typeface="Arial"/>
                <a:cs typeface="Arial"/>
              </a:rPr>
              <a:t>(2020) suggest parents and practitioners play a crucial role in the early identification of autism. According to </a:t>
            </a:r>
            <a:r>
              <a:rPr lang="en-US" sz="1200" err="1">
                <a:latin typeface="Arial"/>
                <a:cs typeface="Arial"/>
              </a:rPr>
              <a:t>Sacrey</a:t>
            </a:r>
            <a:r>
              <a:rPr lang="en-US" sz="1200" dirty="0">
                <a:latin typeface="Arial"/>
                <a:cs typeface="Arial"/>
              </a:rPr>
              <a:t> et al. (2018), parents may be the first to discover developmental delays in their child, such as communication difficulties or a notable regression in the child's development between the ages of 12 and 24 months. Parents are the child's primary carer. These symptoms may serve as a potential marker of ASD. Dysart (2024) believes that the role of practitioners, as well as their understanding of child development, is crucial in recognizing potential ASD signs. Practitioners can detect areas of potential developmental delays by combining a solid understanding of a child's development with toolkits used in the early years, such as </a:t>
            </a:r>
            <a:r>
              <a:rPr lang="en-US" sz="1200" err="1">
                <a:latin typeface="Arial"/>
                <a:cs typeface="Arial"/>
              </a:rPr>
              <a:t>Wellcomm</a:t>
            </a:r>
            <a:r>
              <a:rPr lang="en-US" sz="1200" dirty="0">
                <a:latin typeface="Arial"/>
                <a:cs typeface="Arial"/>
              </a:rPr>
              <a:t> assessments. </a:t>
            </a:r>
            <a:r>
              <a:rPr lang="en-US" sz="1200" err="1">
                <a:latin typeface="Arial"/>
                <a:cs typeface="Arial"/>
              </a:rPr>
              <a:t>Halpen</a:t>
            </a:r>
            <a:r>
              <a:rPr lang="en-US" sz="1200" dirty="0">
                <a:latin typeface="Arial"/>
                <a:cs typeface="Arial"/>
              </a:rPr>
              <a:t> and Nugent (2006) further state developmental assessments conducted by health visitors are also vital in identifying delays and making the relevant referrals to ensure intervention at the earliest stage possible. However, Milosevic </a:t>
            </a:r>
            <a:r>
              <a:rPr lang="en-US" sz="1200" i="1" dirty="0">
                <a:latin typeface="Arial"/>
                <a:cs typeface="Arial"/>
              </a:rPr>
              <a:t>et al </a:t>
            </a:r>
            <a:r>
              <a:rPr lang="en-US" sz="1200" dirty="0">
                <a:latin typeface="Arial"/>
                <a:cs typeface="Arial"/>
              </a:rPr>
              <a:t>(2022) suggests dismissal of difficulties raised by parents and carers to professionals have resulted in lack of specialist support at a crucial stage of development with many children not receiving intervention until primary age. </a:t>
            </a:r>
          </a:p>
          <a:p>
            <a:pPr marL="0" indent="0">
              <a:buNone/>
            </a:pPr>
            <a:endParaRPr lang="en-US" sz="1200" dirty="0">
              <a:latin typeface="Arial"/>
              <a:cs typeface="Arial"/>
            </a:endParaRPr>
          </a:p>
          <a:p>
            <a:pPr marL="0" indent="0">
              <a:buNone/>
            </a:pPr>
            <a:r>
              <a:rPr lang="en-US" sz="1200" u="sng" dirty="0">
                <a:latin typeface="Arial"/>
                <a:cs typeface="Arial"/>
              </a:rPr>
              <a:t>Strategy</a:t>
            </a:r>
            <a:endParaRPr lang="en-US" sz="1200">
              <a:latin typeface="Arial"/>
              <a:cs typeface="Arial"/>
            </a:endParaRPr>
          </a:p>
          <a:p>
            <a:pPr marL="0" indent="0">
              <a:buNone/>
            </a:pPr>
            <a:r>
              <a:rPr lang="en-US" sz="1200" dirty="0">
                <a:latin typeface="Arial"/>
                <a:cs typeface="Arial"/>
              </a:rPr>
              <a:t>Lamb (2019) states that the Warnock report, authored by Mary Warnock, was heralded as innovative upon its release in 1978. The report offered the first-ever comprehensive evaluation of special education needs and served as the basis for subsequent laws. According to the United Kingdom parliament (2006), recommendations in the report indicated that specialist educational institutions should continue to serve those with the most complicated needs, and that mainstream schools should become more inclusive in order to fulfil the needs of all other children. According to McCurdy and Cole (2014), research has demonstrated that inclusion of autistic children in mainstream classrooms that facilitate social contacts with peers who are usually developing is beneficial. Hill (2024) adds that specialized support measures utilized in an educational setting might be critical in ensuring the child reaches their maximum potential. </a:t>
            </a: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endParaRPr lang="en-US" dirty="0">
              <a:cs typeface="Segoe UI"/>
            </a:endParaRPr>
          </a:p>
        </p:txBody>
      </p:sp>
    </p:spTree>
    <p:extLst>
      <p:ext uri="{BB962C8B-B14F-4D97-AF65-F5344CB8AC3E}">
        <p14:creationId xmlns:p14="http://schemas.microsoft.com/office/powerpoint/2010/main" val="2693045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2C51B-3475-6B21-127B-E469A69DBAA4}"/>
              </a:ext>
            </a:extLst>
          </p:cNvPr>
          <p:cNvSpPr>
            <a:spLocks noGrp="1"/>
          </p:cNvSpPr>
          <p:nvPr>
            <p:ph type="title"/>
          </p:nvPr>
        </p:nvSpPr>
        <p:spPr>
          <a:xfrm>
            <a:off x="282146" y="190071"/>
            <a:ext cx="815547" cy="110483"/>
          </a:xfrm>
        </p:spPr>
        <p:txBody>
          <a:bodyPr>
            <a:normAutofit fontScale="90000"/>
          </a:bodyPr>
          <a:lstStyle/>
          <a:p>
            <a:r>
              <a:rPr lang="en-US" sz="1200" dirty="0">
                <a:latin typeface="Arial"/>
                <a:cs typeface="Arial"/>
              </a:rPr>
              <a:t>2218764</a:t>
            </a:r>
          </a:p>
        </p:txBody>
      </p:sp>
      <p:sp>
        <p:nvSpPr>
          <p:cNvPr id="3" name="Content Placeholder 2">
            <a:extLst>
              <a:ext uri="{FF2B5EF4-FFF2-40B4-BE49-F238E27FC236}">
                <a16:creationId xmlns:a16="http://schemas.microsoft.com/office/drawing/2014/main" id="{640AA931-A969-A46A-5DC8-F874CCF5A2F9}"/>
              </a:ext>
            </a:extLst>
          </p:cNvPr>
          <p:cNvSpPr>
            <a:spLocks noGrp="1"/>
          </p:cNvSpPr>
          <p:nvPr>
            <p:ph idx="1"/>
          </p:nvPr>
        </p:nvSpPr>
        <p:spPr>
          <a:xfrm>
            <a:off x="282146" y="425193"/>
            <a:ext cx="11792464" cy="6235742"/>
          </a:xfrm>
        </p:spPr>
        <p:txBody>
          <a:bodyPr vert="horz" lIns="91440" tIns="45720" rIns="91440" bIns="45720" rtlCol="0" anchor="t">
            <a:noAutofit/>
          </a:bodyPr>
          <a:lstStyle/>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a:buNone/>
            </a:pPr>
            <a:r>
              <a:rPr lang="en-US" sz="1200" dirty="0">
                <a:latin typeface="Arial"/>
                <a:cs typeface="Arial"/>
              </a:rPr>
              <a:t>Jones (2013) claims that in order to assist both children and teachers in meeting the needs of individuals, local governments in many boroughs fund additional teaching support, also known as 1:1 or additional adult support, allowing those who require additional support to receive it in smaller ratios and groups, such support allowed the educator to focus on areas of difficulties such as shared attention and communication alternatives. According to Cardinal (2023), children with autism receive the attention and care they require to develop new skills and behaviors while attending regular school with supplementary support. This technique enables children with autism to study in a flexible manner whilst accessing specific strategies that are suited to their specific requirements and progress. In a study employing qualitative analysis, Alqahtani (2020) reports on the effectiveness of one-on-one assistance for children with autism. The results clearly demonstrated that providing strategies on a one-to-one basis had a positive impact on children's social, behavioral, and communication skills.</a:t>
            </a:r>
            <a:endParaRPr lang="en-US" sz="1200" dirty="0">
              <a:solidFill>
                <a:srgbClr val="000000"/>
              </a:solidFill>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However, according to Roberts and Simpson (2016), development outcomes for autistic children attending mainstream schools are inferior to those of children with other disabilities. The study revealed that educators expressed concerns about financial constraints that allow mainstream schools to offer such support suggesting current 1:1’s and teaching assistants are being used for several children as opposed to one. According to Kennedy (2023), more than 70% of children with autism are currently enrolled in mainstream schools; nonetheless, 60% of teachers expressed concern for their students' self-esteem and development, citing social exclusion and increased anxiety as their primary worries. Although there is a global push for children with special education needs to be welcomed into mainstream education,</a:t>
            </a:r>
            <a:r>
              <a:rPr lang="en-US" sz="1200" dirty="0">
                <a:solidFill>
                  <a:srgbClr val="FF0000"/>
                </a:solidFill>
                <a:latin typeface="Arial"/>
                <a:cs typeface="Arial"/>
              </a:rPr>
              <a:t> </a:t>
            </a:r>
            <a:r>
              <a:rPr lang="en-US" sz="1200" dirty="0">
                <a:latin typeface="Arial"/>
                <a:cs typeface="Arial"/>
              </a:rPr>
              <a:t>Stavrou (2023) suggests that additional teaching support is crucial to meeting the needs of autistic children in mainstream schools. However, some argue that these goals are only partially achieved, with school leaders stating that there is persistent under funding in mainstream schools to support students with disabilities. According to the United Kingdom Government (2024), the number of SEN tribunals increased by 24% between 2023 and 2024 as opposed to 2021–2022. More than ten percent of tribunals dealt with earlier rulings that prevented some children from receiving acceptance to special education schools. Ashburner, Ziviani, and Roger (2010) suggest that although efforts are made in mainstream schools to provide specialist support to implement personalized strategies to support children with autism, educators shared concerns about children with autism becoming increasingly distressed within the classroom environment, stating that a typical classroom welcomes over 30 children, suggesting the noise element can be a trigger for those who experience hypersensitivity.  </a:t>
            </a:r>
            <a:endParaRPr lang="en-US">
              <a:cs typeface="Segoe UI"/>
            </a:endParaRPr>
          </a:p>
          <a:p>
            <a:pPr marL="0" indent="0">
              <a:buNone/>
            </a:pPr>
            <a:endParaRPr lang="en-US" sz="1200" dirty="0">
              <a:latin typeface="Arial"/>
              <a:cs typeface="Arial"/>
            </a:endParaRPr>
          </a:p>
        </p:txBody>
      </p:sp>
    </p:spTree>
    <p:extLst>
      <p:ext uri="{BB962C8B-B14F-4D97-AF65-F5344CB8AC3E}">
        <p14:creationId xmlns:p14="http://schemas.microsoft.com/office/powerpoint/2010/main" val="4029894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572A4-0339-F665-ECFF-6FF0845EFD19}"/>
              </a:ext>
            </a:extLst>
          </p:cNvPr>
          <p:cNvSpPr>
            <a:spLocks noGrp="1"/>
          </p:cNvSpPr>
          <p:nvPr>
            <p:ph type="title"/>
          </p:nvPr>
        </p:nvSpPr>
        <p:spPr>
          <a:xfrm>
            <a:off x="127687" y="97396"/>
            <a:ext cx="867033" cy="378212"/>
          </a:xfrm>
        </p:spPr>
        <p:txBody>
          <a:bodyPr>
            <a:normAutofit/>
          </a:bodyPr>
          <a:lstStyle/>
          <a:p>
            <a:r>
              <a:rPr lang="en-US" sz="1200" dirty="0">
                <a:latin typeface="Arial"/>
                <a:cs typeface="Arial"/>
              </a:rPr>
              <a:t>2218764</a:t>
            </a:r>
          </a:p>
        </p:txBody>
      </p:sp>
      <p:sp>
        <p:nvSpPr>
          <p:cNvPr id="3" name="Content Placeholder 2">
            <a:extLst>
              <a:ext uri="{FF2B5EF4-FFF2-40B4-BE49-F238E27FC236}">
                <a16:creationId xmlns:a16="http://schemas.microsoft.com/office/drawing/2014/main" id="{DD44C2E3-DB45-3EFB-0381-D4CB91A61763}"/>
              </a:ext>
            </a:extLst>
          </p:cNvPr>
          <p:cNvSpPr>
            <a:spLocks noGrp="1"/>
          </p:cNvSpPr>
          <p:nvPr>
            <p:ph idx="1"/>
          </p:nvPr>
        </p:nvSpPr>
        <p:spPr>
          <a:xfrm>
            <a:off x="127688" y="476680"/>
            <a:ext cx="11926328" cy="6276931"/>
          </a:xfrm>
        </p:spPr>
        <p:txBody>
          <a:bodyPr vert="horz" lIns="91440" tIns="45720" rIns="91440" bIns="45720" rtlCol="0" anchor="t">
            <a:normAutofit/>
          </a:bodyPr>
          <a:lstStyle/>
          <a:p>
            <a:pPr marL="0" indent="0">
              <a:buNone/>
            </a:pPr>
            <a:endParaRPr lang="en-US" sz="1200" u="sng" dirty="0">
              <a:latin typeface="Arial"/>
              <a:cs typeface="Arial"/>
            </a:endParaRPr>
          </a:p>
          <a:p>
            <a:pPr marL="0" indent="0">
              <a:buNone/>
            </a:pPr>
            <a:r>
              <a:rPr lang="en-US" sz="1200" dirty="0">
                <a:latin typeface="Arial"/>
                <a:cs typeface="Arial"/>
              </a:rPr>
              <a:t>According to Symes and Humphrey (2010), 54% of autistic children in normal classrooms are now underachieving and struggling to sustain emotions and concentrate during day-to-day activities. According to Booth (2020), there are growing concerns about children being left with no education placements, as many parents expressed frustration with the education system, stating that their child's needs could not be met which had been displayed in further regression in behavior and development in a mainstream school, but a further wait of at least 6 months to be offered a place in a specialist school leaves the child with no education, an education to which every child is entitled. Kendall (2018) further states 54% of specialist schools currently had more children attending than commissioned by their council, 30% of parents have accessed the legal system to obtain the correct provision for their children, with over 20% of children with autism having to take time out of their mainstream provision due to their needs not being met. The national autistic society (2023) state there is a current crisis in ensuring children with special educational needs individual needs are being met and although every school moves to be fully inclusive referring to the Warnock recommendation that all children should have the right to attend a mainstream school, are such recommendations being met with little thought about the actual individual, with parental choices about provision being disregarded, leaving the question does the SEND system need further reforming.</a:t>
            </a:r>
            <a:endParaRPr lang="en-US" dirty="0"/>
          </a:p>
          <a:p>
            <a:pPr marL="0" indent="0">
              <a:buNone/>
            </a:pPr>
            <a:endParaRPr lang="en-US" sz="1200" u="sng" dirty="0">
              <a:latin typeface="Arial"/>
              <a:cs typeface="Arial"/>
            </a:endParaRPr>
          </a:p>
          <a:p>
            <a:pPr marL="0" indent="0">
              <a:buNone/>
            </a:pPr>
            <a:endParaRPr lang="en-US" sz="1200" u="sng" dirty="0">
              <a:latin typeface="Arial"/>
              <a:cs typeface="Arial"/>
            </a:endParaRPr>
          </a:p>
          <a:p>
            <a:pPr marL="0" indent="0">
              <a:buNone/>
            </a:pPr>
            <a:r>
              <a:rPr lang="en-US" sz="1200" u="sng" dirty="0">
                <a:latin typeface="Arial"/>
                <a:cs typeface="Arial"/>
              </a:rPr>
              <a:t>Barriers</a:t>
            </a:r>
            <a:endParaRPr lang="en-US" sz="1200" dirty="0">
              <a:solidFill>
                <a:srgbClr val="000000"/>
              </a:solidFill>
              <a:latin typeface="Arial"/>
              <a:cs typeface="Arial"/>
            </a:endParaRPr>
          </a:p>
          <a:p>
            <a:pPr marL="0" indent="0">
              <a:buNone/>
            </a:pPr>
            <a:r>
              <a:rPr lang="en-US" sz="1200" dirty="0">
                <a:latin typeface="Arial"/>
                <a:cs typeface="Arial"/>
              </a:rPr>
              <a:t>Parents of children with autism disorder often oppose having their child officially diagnosed to maintain their stigmatized "normal" status, according to Russel and Norwich (2012). This may result in more challenges for the child's education and growth. Nonetheless, McDougal, Riby, and Hanley (2020) contend that the degree to which a child's learning environment is inclusive, and accommodating is the primary obstacle faced by autistic children. According to Farrugia (2009), the medical model implies that autism should be understood as a collection of deficiencies or impairments. The model goes on to suggest that such impairments are simply what is wrong with an individual and how it may be corrected, rather than how the individual can be supported based on their needs. According to Degener (2010), such attitudes were perceived as discriminatory, prompting the establishment of the social model to promote a more inclusive way of life. Owens (2014) feels that the social model has been successful in the population for people with impairments. In accordance with the Equality Act (2010) and Article 2 of the United Nations Convention on the Rights of the Child, which specifies that the convention applies to all children without discrimination, all with the same goal of creating an inclusive society for everyone. </a:t>
            </a:r>
            <a:endParaRPr lang="en-US" sz="1200" dirty="0">
              <a:solidFill>
                <a:srgbClr val="000000"/>
              </a:solidFill>
              <a:latin typeface="Arial"/>
              <a:cs typeface="Arial"/>
            </a:endParaRPr>
          </a:p>
          <a:p>
            <a:pPr marL="0" indent="0">
              <a:buNone/>
            </a:pPr>
            <a:endParaRPr lang="en-US" dirty="0">
              <a:cs typeface="Segoe UI"/>
            </a:endParaRPr>
          </a:p>
          <a:p>
            <a:pPr marL="0" indent="0">
              <a:buNone/>
            </a:pPr>
            <a:endParaRPr lang="en-US" sz="1200" dirty="0">
              <a:solidFill>
                <a:srgbClr val="201449"/>
              </a:solidFill>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7845783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8187-05B3-37B5-3027-5E883B362470}"/>
              </a:ext>
            </a:extLst>
          </p:cNvPr>
          <p:cNvSpPr>
            <a:spLocks noGrp="1"/>
          </p:cNvSpPr>
          <p:nvPr>
            <p:ph type="title"/>
          </p:nvPr>
        </p:nvSpPr>
        <p:spPr>
          <a:xfrm>
            <a:off x="-2240" y="129802"/>
            <a:ext cx="844924" cy="373063"/>
          </a:xfrm>
        </p:spPr>
        <p:txBody>
          <a:bodyPr>
            <a:normAutofit/>
          </a:bodyPr>
          <a:lstStyle/>
          <a:p>
            <a:r>
              <a:rPr lang="en-US" sz="1200" dirty="0">
                <a:latin typeface="Arial"/>
                <a:cs typeface="Arial"/>
              </a:rPr>
              <a:t>2218764</a:t>
            </a:r>
          </a:p>
        </p:txBody>
      </p:sp>
      <p:sp>
        <p:nvSpPr>
          <p:cNvPr id="3" name="Content Placeholder 2">
            <a:extLst>
              <a:ext uri="{FF2B5EF4-FFF2-40B4-BE49-F238E27FC236}">
                <a16:creationId xmlns:a16="http://schemas.microsoft.com/office/drawing/2014/main" id="{82677D4B-7E70-8B2F-FB9E-892F70CCA811}"/>
              </a:ext>
            </a:extLst>
          </p:cNvPr>
          <p:cNvSpPr>
            <a:spLocks noGrp="1"/>
          </p:cNvSpPr>
          <p:nvPr>
            <p:ph idx="1"/>
          </p:nvPr>
        </p:nvSpPr>
        <p:spPr>
          <a:xfrm>
            <a:off x="154642" y="503330"/>
            <a:ext cx="11949952" cy="6222721"/>
          </a:xfrm>
        </p:spPr>
        <p:txBody>
          <a:bodyPr vert="horz" lIns="91440" tIns="45720" rIns="91440" bIns="45720" rtlCol="0" anchor="t">
            <a:normAutofit/>
          </a:bodyPr>
          <a:lstStyle/>
          <a:p>
            <a:endParaRPr lang="en-US"/>
          </a:p>
          <a:p>
            <a:pPr marL="0" indent="0">
              <a:buNone/>
            </a:pPr>
            <a:r>
              <a:rPr lang="en-US" sz="1200" dirty="0" err="1">
                <a:latin typeface="Arial"/>
                <a:cs typeface="Arial"/>
              </a:rPr>
              <a:t>Tentori</a:t>
            </a:r>
            <a:r>
              <a:rPr lang="en-US" sz="1200" dirty="0">
                <a:latin typeface="Arial"/>
                <a:cs typeface="Arial"/>
              </a:rPr>
              <a:t>, Escobedo, and Balderas (2015) posit that children diagnosed with autism frequently flourish in a structured environment where daily routines become ingrained and predictable. This helps the child stay consistent and creates a setting that encourages achievement and lessens worry. Boyd, McCarty, and Sethi (2014) go into further detail and contend that when autistic children are given a regular, structured daily schedule similar to what is found in a mainstream classroom, they will experience a sense of security that can help them feel less overwhelmed and support them in participating in activities and everyday learning more successfully. </a:t>
            </a:r>
            <a:r>
              <a:rPr lang="en-US" sz="1200" dirty="0" err="1">
                <a:latin typeface="Arial"/>
                <a:cs typeface="Arial"/>
              </a:rPr>
              <a:t>Vivanti</a:t>
            </a:r>
            <a:r>
              <a:rPr lang="en-US" sz="1200" dirty="0">
                <a:latin typeface="Arial"/>
                <a:cs typeface="Arial"/>
              </a:rPr>
              <a:t>, Dawson and Rogers (2016) suggest a mainstream environment can be developmentally beneficial to those with autism, supporting children with their social and communication skills as well as behavior development as they learn from their peers around them. </a:t>
            </a:r>
            <a:endParaRPr lang="en-US" sz="1200" dirty="0">
              <a:solidFill>
                <a:srgbClr val="000000"/>
              </a:solidFill>
              <a:latin typeface="Arial"/>
              <a:cs typeface="Arial"/>
            </a:endParaRPr>
          </a:p>
          <a:p>
            <a:pPr marL="0" indent="0">
              <a:buNone/>
            </a:pPr>
            <a:r>
              <a:rPr lang="en-US" sz="1200" dirty="0">
                <a:latin typeface="Arial"/>
                <a:cs typeface="Arial"/>
              </a:rPr>
              <a:t>According to Ang (2010), although mainstream schools strive to be completely inclusive, children who attend them typically lay the groundwork for a more accepting society where diversity is valued and are taught lifelong lessons in equity, respect, dignity, and empathy for others.</a:t>
            </a:r>
            <a:endParaRPr lang="en-US" sz="1200" dirty="0">
              <a:solidFill>
                <a:srgbClr val="000000"/>
              </a:solidFill>
              <a:latin typeface="Arial"/>
              <a:cs typeface="Arial"/>
            </a:endParaRPr>
          </a:p>
          <a:p>
            <a:pPr marL="0" indent="0">
              <a:buNone/>
            </a:pPr>
            <a:endParaRPr lang="en-US" sz="1200" dirty="0">
              <a:solidFill>
                <a:srgbClr val="000000"/>
              </a:solidFill>
              <a:latin typeface="Arial"/>
              <a:cs typeface="Segoe UI"/>
            </a:endParaRPr>
          </a:p>
          <a:p>
            <a:pPr marL="0" indent="0">
              <a:buNone/>
            </a:pPr>
            <a:r>
              <a:rPr lang="en-US" sz="1200" dirty="0">
                <a:latin typeface="Arial"/>
                <a:cs typeface="Arial"/>
              </a:rPr>
              <a:t>Oliver (2013) contends, however, that the social model of disability implies that it is a social construct that creates social constraints like environmental barriers. Wood (2020) shares similar views and states the daily structure and routine followed in a mainstream can pose potential barriers to children with autism. Goodall (2018) elaborates further and suggests that sound sensitivity is common in children with autism as is light sensitivity which having the potential to lead to a sensory overload causing the child to become distressed and overwhelmed. Martin and Wilkins (2022) argue that environments used on a regular basis by children with autism, such as schools, are frequently fitted with bright fluorescent lighting with little care or understanding of the potential impacts on children who are sensitive to bright light. Yates (2022) agrees, stating that special educational schools are frequently able to accommodate children's spatial and sensory needs, meaning that appropriate lighting and quiet places are available to everybody. Furthermore, research indicates that conditions that aid autistic children also benefit other pupils. </a:t>
            </a:r>
            <a:endParaRPr lang="en-US" sz="1200" dirty="0">
              <a:solidFill>
                <a:srgbClr val="000000"/>
              </a:solidFill>
              <a:latin typeface="Arial"/>
              <a:cs typeface="Arial"/>
            </a:endParaRPr>
          </a:p>
          <a:p>
            <a:pPr marL="0" indent="0">
              <a:buNone/>
            </a:pPr>
            <a:r>
              <a:rPr lang="en-US" sz="1200" dirty="0">
                <a:latin typeface="Arial"/>
                <a:cs typeface="Arial"/>
              </a:rPr>
              <a:t>According to </a:t>
            </a:r>
            <a:r>
              <a:rPr lang="en-US" sz="1200" dirty="0" err="1">
                <a:latin typeface="Arial"/>
                <a:cs typeface="Arial"/>
              </a:rPr>
              <a:t>Saggers</a:t>
            </a:r>
            <a:r>
              <a:rPr lang="en-US" sz="1200" dirty="0">
                <a:latin typeface="Arial"/>
                <a:cs typeface="Arial"/>
              </a:rPr>
              <a:t> and Ashburner (2019), creating quiet areas or rooms with a visual sensory focus is crucial for places to work towards being completely inclusive of people with autism and to ease any tension that may arise from everyday activities.</a:t>
            </a:r>
            <a:endParaRPr lang="en-US" sz="1200" dirty="0">
              <a:solidFill>
                <a:srgbClr val="000000"/>
              </a:solidFill>
              <a:latin typeface="Arial"/>
              <a:cs typeface="Arial"/>
            </a:endParaRPr>
          </a:p>
          <a:p>
            <a:pPr marL="0" indent="0">
              <a:buNone/>
            </a:pPr>
            <a:r>
              <a:rPr lang="en-US" sz="1200" dirty="0">
                <a:latin typeface="Arial"/>
                <a:cs typeface="Arial"/>
              </a:rPr>
              <a:t>According to Goodall (2018), accommodating individuals with autism through basic curricular modifications and daily routine flexibility are essential. According to Norwich (2012), establishments like supermarkets ought to aim to incorporate a peaceful area for individuals who experience anxiety in a bustling setting. Considering this, a lot of supermarkets, playgrounds, and swimming areas have implemented policies to guarantee that they provide quiet times in which the lights are low, the music is turned off, and only a small number of people are permitted in at once.</a:t>
            </a:r>
            <a:endParaRPr lang="en-US" sz="1200" dirty="0">
              <a:latin typeface="Arial"/>
              <a:cs typeface="Segoe UI"/>
            </a:endParaRPr>
          </a:p>
        </p:txBody>
      </p:sp>
    </p:spTree>
    <p:extLst>
      <p:ext uri="{BB962C8B-B14F-4D97-AF65-F5344CB8AC3E}">
        <p14:creationId xmlns:p14="http://schemas.microsoft.com/office/powerpoint/2010/main" val="3584456151"/>
      </p:ext>
    </p:extLst>
  </p:cSld>
  <p:clrMapOvr>
    <a:masterClrMapping/>
  </p:clrMapOvr>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ExploreVTI</vt:lpstr>
      <vt:lpstr>                                        Introduction  According to Amaral (2017), there is insufficient data to determine the precise origins of autism, although general and environmental elements are regarded to be possibly linked to the condition and its complex features. Statistics provided by Russell et al. (2021) state the number of documented autism diagnoses in the United Kingdom increased by 787 percent between 1998 and 2018. According to Jensen and Spannagel (2011), people of all genders, ethnicities, and origins can be diagnosed with autism, and the spectrum of autism is seen to be wide-ranging with varying severity. To provide more context, Joon, Kumar, and Parle characterize autism as a complex, multidimensional developmental disorder marked by a distinct developmental pattern in the infant and toddler years.  </vt:lpstr>
      <vt:lpstr>Reference List</vt:lpstr>
      <vt:lpstr>Student Number: 2218764</vt:lpstr>
      <vt:lpstr>Reference List</vt:lpstr>
      <vt:lpstr>Reference List</vt:lpstr>
      <vt:lpstr>Reference List</vt:lpstr>
      <vt:lpstr>Reference List</vt:lpstr>
      <vt:lpstr>Reference List</vt:lpstr>
      <vt:lpstr>2218764</vt:lpstr>
      <vt:lpstr>2218764</vt:lpstr>
      <vt:lpstr>2218764</vt:lpstr>
      <vt:lpstr>2218764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1299</cp:revision>
  <dcterms:created xsi:type="dcterms:W3CDTF">2024-05-17T09:27:44Z</dcterms:created>
  <dcterms:modified xsi:type="dcterms:W3CDTF">2024-08-19T18:27:41Z</dcterms:modified>
</cp:coreProperties>
</file>