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3"/>
  </p:notesMasterIdLst>
  <p:sldIdLst>
    <p:sldId id="381" r:id="rId5"/>
    <p:sldId id="411" r:id="rId6"/>
    <p:sldId id="424" r:id="rId7"/>
    <p:sldId id="419" r:id="rId8"/>
    <p:sldId id="417" r:id="rId9"/>
    <p:sldId id="425" r:id="rId10"/>
    <p:sldId id="426" r:id="rId11"/>
    <p:sldId id="400" r:id="rId12"/>
    <p:sldId id="387" r:id="rId13"/>
    <p:sldId id="416" r:id="rId14"/>
    <p:sldId id="384" r:id="rId15"/>
    <p:sldId id="385" r:id="rId16"/>
    <p:sldId id="420" r:id="rId17"/>
    <p:sldId id="421" r:id="rId18"/>
    <p:sldId id="422" r:id="rId19"/>
    <p:sldId id="397" r:id="rId20"/>
    <p:sldId id="412" r:id="rId21"/>
    <p:sldId id="413" r:id="rId22"/>
    <p:sldId id="414" r:id="rId23"/>
    <p:sldId id="415" r:id="rId24"/>
    <p:sldId id="434" r:id="rId25"/>
    <p:sldId id="393" r:id="rId26"/>
    <p:sldId id="398" r:id="rId27"/>
    <p:sldId id="404" r:id="rId28"/>
    <p:sldId id="405" r:id="rId29"/>
    <p:sldId id="399" r:id="rId30"/>
    <p:sldId id="388" r:id="rId31"/>
    <p:sldId id="389"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76720" autoAdjust="0"/>
  </p:normalViewPr>
  <p:slideViewPr>
    <p:cSldViewPr snapToGrid="0">
      <p:cViewPr varScale="1">
        <p:scale>
          <a:sx n="72" d="100"/>
          <a:sy n="72" d="100"/>
        </p:scale>
        <p:origin x="1391" y="7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5ED8B819-56CB-44E8-91FA-122AE3A31B0E}"/>
    <pc:docChg chg="modSld">
      <pc:chgData name="Julia Ault" userId="448e6d29-d07f-428e-8f66-47be6c4f352b" providerId="ADAL" clId="{5ED8B819-56CB-44E8-91FA-122AE3A31B0E}" dt="2020-12-08T10:50:45.034" v="15" actId="20577"/>
      <pc:docMkLst>
        <pc:docMk/>
      </pc:docMkLst>
      <pc:sldChg chg="modSp mod">
        <pc:chgData name="Julia Ault" userId="448e6d29-d07f-428e-8f66-47be6c4f352b" providerId="ADAL" clId="{5ED8B819-56CB-44E8-91FA-122AE3A31B0E}" dt="2020-12-08T10:50:45.034" v="15" actId="20577"/>
        <pc:sldMkLst>
          <pc:docMk/>
          <pc:sldMk cId="3205830729" sldId="381"/>
        </pc:sldMkLst>
        <pc:spChg chg="mod">
          <ac:chgData name="Julia Ault" userId="448e6d29-d07f-428e-8f66-47be6c4f352b" providerId="ADAL" clId="{5ED8B819-56CB-44E8-91FA-122AE3A31B0E}" dt="2020-12-08T10:50:45.034" v="15" actId="20577"/>
          <ac:spMkLst>
            <pc:docMk/>
            <pc:sldMk cId="3205830729" sldId="381"/>
            <ac:spMk id="1331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08/12/2020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73820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4</a:t>
            </a:fld>
            <a:endParaRPr lang="en-GB" altLang="en-US"/>
          </a:p>
        </p:txBody>
      </p:sp>
    </p:spTree>
    <p:extLst>
      <p:ext uri="{BB962C8B-B14F-4D97-AF65-F5344CB8AC3E}">
        <p14:creationId xmlns:p14="http://schemas.microsoft.com/office/powerpoint/2010/main" val="11172054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08/12/2020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08/12/2020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08/12/2020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08/12/2020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08/12/2020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08/12/2020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mericanexpress.com/us/small-business/openforum/articles/6-ways-cloud-computing-helps-businesses-save-time-and-mone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americanexpress.com/us/small-business/openforum/articles/6-ways-cloud-computing-helps-businesses-save-time-and-mone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techadvisor.co.uk/test-centre/internet/best-cloud-storage-services-361426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dropbox.com/tour/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ogle.com/driv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gsuite.google.co.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onedrive.live.com/about/en-gb/"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gsuite.google.co.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onedrive.live.com/about/en-gb/"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capterra.com/web-conferencing-softwar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hatsapp.com/" TargetMode="External"/><Relationship Id="rId2" Type="http://schemas.openxmlformats.org/officeDocument/2006/relationships/hyperlink" Target="https://web.whatsapp.com/"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b5pP6vd99pI" TargetMode="External"/><Relationship Id="rId2" Type="http://schemas.openxmlformats.org/officeDocument/2006/relationships/hyperlink" Target="https://www.insight.com/en_US/learn/content/2017/01-16-2017-workplace-mobility-statistics-show-improved-productivity.html"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clicksoftware.com/blog/what-are-workforce-app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cmswire.com/digital-workplace/a-mobile-enabled-workplace-benefits-employees-and-the-busines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arubanetworks.com/pdf-viewer/?q=/assets/EIUStud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Digital Skills and Personal Branding</a:t>
            </a:r>
            <a:br>
              <a:rPr lang="en-GB" altLang="en-US" sz="3600" dirty="0">
                <a:latin typeface="Arial Rounded MT Bold" charset="0"/>
                <a:ea typeface="Arial Rounded MT Bold" charset="0"/>
                <a:cs typeface="Arial Rounded MT Bold" charset="0"/>
              </a:rPr>
            </a:br>
            <a:br>
              <a:rPr lang="en-US" dirty="0">
                <a:latin typeface="+mj-ea"/>
                <a:cs typeface="+mj-ea"/>
              </a:rPr>
            </a:br>
            <a:r>
              <a:rPr lang="en-GB" sz="4000" dirty="0">
                <a:solidFill>
                  <a:schemeClr val="bg1"/>
                </a:solidFill>
                <a:effectLst>
                  <a:outerShdw blurRad="38100" dist="38100" dir="2700000" algn="tl">
                    <a:srgbClr val="000000">
                      <a:alpha val="43137"/>
                    </a:srgbClr>
                  </a:outerShdw>
                </a:effectLst>
                <a:latin typeface="Arial Rounded MT Bold" charset="0"/>
                <a:cs typeface="+mj-ea"/>
              </a:rPr>
              <a:t>Online Session 2</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356"/>
            <a:ext cx="8229600" cy="1143000"/>
          </a:xfrm>
        </p:spPr>
        <p:txBody>
          <a:bodyPr>
            <a:normAutofit fontScale="90000"/>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Technologies used in </a:t>
            </a:r>
            <a:r>
              <a:rPr lang="en-US" sz="4400" dirty="0">
                <a:solidFill>
                  <a:srgbClr val="FF0000"/>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your</a:t>
            </a:r>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sp>
        <p:nvSpPr>
          <p:cNvPr id="5" name="TextBox 4">
            <a:extLst>
              <a:ext uri="{FF2B5EF4-FFF2-40B4-BE49-F238E27FC236}">
                <a16:creationId xmlns:a16="http://schemas.microsoft.com/office/drawing/2014/main" id="{454648EC-0EB1-48C9-B06D-1EDD3840907E}"/>
              </a:ext>
            </a:extLst>
          </p:cNvPr>
          <p:cNvSpPr txBox="1"/>
          <p:nvPr/>
        </p:nvSpPr>
        <p:spPr>
          <a:xfrm>
            <a:off x="1097280" y="1659285"/>
            <a:ext cx="7350693" cy="3539430"/>
          </a:xfrm>
          <a:prstGeom prst="rect">
            <a:avLst/>
          </a:prstGeom>
          <a:noFill/>
        </p:spPr>
        <p:txBody>
          <a:bodyPr wrap="square" rtlCol="0">
            <a:spAutoFit/>
          </a:bodyPr>
          <a:lstStyle/>
          <a:p>
            <a:r>
              <a:rPr lang="en-GB" sz="2800" b="1" dirty="0">
                <a:latin typeface="+mn-lt"/>
              </a:rPr>
              <a:t>Exercise:</a:t>
            </a:r>
          </a:p>
          <a:p>
            <a:r>
              <a:rPr lang="en-GB" sz="2800" dirty="0">
                <a:latin typeface="+mn-lt"/>
              </a:rPr>
              <a:t>Write down all the technologies you can think of that are used in your own workplace. </a:t>
            </a:r>
          </a:p>
          <a:p>
            <a:r>
              <a:rPr lang="en-GB" sz="2800" b="1" dirty="0">
                <a:latin typeface="+mn-lt"/>
              </a:rPr>
              <a:t>Then:</a:t>
            </a:r>
          </a:p>
          <a:p>
            <a:r>
              <a:rPr lang="en-GB" sz="2800" dirty="0">
                <a:latin typeface="+mn-lt"/>
              </a:rPr>
              <a:t>What are they used for?</a:t>
            </a:r>
          </a:p>
          <a:p>
            <a:r>
              <a:rPr lang="en-GB" sz="2800" b="1" dirty="0">
                <a:latin typeface="+mn-lt"/>
              </a:rPr>
              <a:t>Followed by: </a:t>
            </a:r>
          </a:p>
          <a:p>
            <a:r>
              <a:rPr lang="en-GB" sz="2800" dirty="0">
                <a:latin typeface="+mn-lt"/>
              </a:rPr>
              <a:t>Class Discussion on similarities and differences between workplaces. </a:t>
            </a:r>
          </a:p>
        </p:txBody>
      </p:sp>
    </p:spTree>
    <p:extLst>
      <p:ext uri="{BB962C8B-B14F-4D97-AF65-F5344CB8AC3E}">
        <p14:creationId xmlns:p14="http://schemas.microsoft.com/office/powerpoint/2010/main" val="225913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based Software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sp>
        <p:nvSpPr>
          <p:cNvPr id="5" name="TextBox 4">
            <a:extLst>
              <a:ext uri="{FF2B5EF4-FFF2-40B4-BE49-F238E27FC236}">
                <a16:creationId xmlns:a16="http://schemas.microsoft.com/office/drawing/2014/main" id="{52A24042-CA3E-47FF-92FF-5A91F8D05F7B}"/>
              </a:ext>
            </a:extLst>
          </p:cNvPr>
          <p:cNvSpPr txBox="1"/>
          <p:nvPr/>
        </p:nvSpPr>
        <p:spPr>
          <a:xfrm>
            <a:off x="615916" y="1302082"/>
            <a:ext cx="7777413" cy="3447098"/>
          </a:xfrm>
          <a:prstGeom prst="rect">
            <a:avLst/>
          </a:prstGeom>
          <a:noFill/>
        </p:spPr>
        <p:txBody>
          <a:bodyPr wrap="square" rtlCol="0">
            <a:spAutoFit/>
          </a:bodyPr>
          <a:lstStyle/>
          <a:p>
            <a:r>
              <a:rPr lang="en-GB" sz="2000" dirty="0">
                <a:latin typeface="Arial" panose="020B0604020202020204" pitchFamily="34" charset="0"/>
              </a:rPr>
              <a:t>Cloud-based applications can be used at any time on almost any device with an Internet connection, a benefit that leads to greater collaboration, particularly for businesses with remote employees. </a:t>
            </a:r>
            <a:br>
              <a:rPr lang="en-GB" sz="2000" dirty="0">
                <a:latin typeface="Arial" panose="020B0604020202020204" pitchFamily="34" charset="0"/>
              </a:rPr>
            </a:br>
            <a:endParaRPr lang="en-GB" sz="2000" dirty="0">
              <a:latin typeface="Arial" panose="020B0604020202020204" pitchFamily="34" charset="0"/>
            </a:endParaRPr>
          </a:p>
          <a:p>
            <a:r>
              <a:rPr lang="en-GB" sz="2000" dirty="0">
                <a:latin typeface="Arial" panose="020B0604020202020204" pitchFamily="34" charset="0"/>
              </a:rPr>
              <a:t>Using Cloud-based software, teams in different locations can collaborate on documents without needing to email attachments and share calendars and task lists from wherever they are. </a:t>
            </a:r>
            <a:br>
              <a:rPr lang="en-GB" sz="2000" dirty="0">
                <a:latin typeface="Arial" panose="020B0604020202020204" pitchFamily="34" charset="0"/>
              </a:rPr>
            </a:br>
            <a:br>
              <a:rPr lang="en-GB" sz="2000" dirty="0">
                <a:latin typeface="Arial" panose="020B0604020202020204" pitchFamily="34" charset="0"/>
              </a:rPr>
            </a:br>
            <a:r>
              <a:rPr lang="en-GB" sz="2000" dirty="0">
                <a:latin typeface="Arial" panose="020B0604020202020204" pitchFamily="34" charset="0"/>
              </a:rPr>
              <a:t>Participants just sign up for the service and access the application over the Internet, without downloading or installing software.</a:t>
            </a:r>
          </a:p>
          <a:p>
            <a:endParaRPr lang="en-GB" dirty="0"/>
          </a:p>
        </p:txBody>
      </p:sp>
      <p:sp>
        <p:nvSpPr>
          <p:cNvPr id="6" name="TextBox 5">
            <a:extLst>
              <a:ext uri="{FF2B5EF4-FFF2-40B4-BE49-F238E27FC236}">
                <a16:creationId xmlns:a16="http://schemas.microsoft.com/office/drawing/2014/main" id="{D87A85D7-B87C-49BE-A6A4-C47D7618167D}"/>
              </a:ext>
            </a:extLst>
          </p:cNvPr>
          <p:cNvSpPr txBox="1"/>
          <p:nvPr/>
        </p:nvSpPr>
        <p:spPr>
          <a:xfrm>
            <a:off x="2133601" y="5094253"/>
            <a:ext cx="6786880" cy="461665"/>
          </a:xfrm>
          <a:prstGeom prst="rect">
            <a:avLst/>
          </a:prstGeom>
          <a:noFill/>
        </p:spPr>
        <p:txBody>
          <a:bodyPr wrap="square" rtlCol="0">
            <a:spAutoFit/>
          </a:bodyPr>
          <a:lstStyle/>
          <a:p>
            <a:r>
              <a:rPr lang="en-GB" sz="1200" dirty="0">
                <a:latin typeface="+mn-lt"/>
              </a:rPr>
              <a:t>American Express Open (2011) ‘</a:t>
            </a:r>
            <a:r>
              <a:rPr lang="en-GB" sz="1200" dirty="0">
                <a:latin typeface="+mn-lt"/>
                <a:hlinkClick r:id="rId2"/>
              </a:rPr>
              <a:t>6 ways cloud computing helps businesses save time and money</a:t>
            </a:r>
            <a:r>
              <a:rPr lang="en-GB" sz="1200" dirty="0">
                <a:latin typeface="+mn-lt"/>
              </a:rPr>
              <a:t>, [online] accessed Mar 2018</a:t>
            </a:r>
          </a:p>
        </p:txBody>
      </p:sp>
    </p:spTree>
    <p:extLst>
      <p:ext uri="{BB962C8B-B14F-4D97-AF65-F5344CB8AC3E}">
        <p14:creationId xmlns:p14="http://schemas.microsoft.com/office/powerpoint/2010/main" val="3750939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based Software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sp>
        <p:nvSpPr>
          <p:cNvPr id="5" name="TextBox 4">
            <a:extLst>
              <a:ext uri="{FF2B5EF4-FFF2-40B4-BE49-F238E27FC236}">
                <a16:creationId xmlns:a16="http://schemas.microsoft.com/office/drawing/2014/main" id="{52A24042-CA3E-47FF-92FF-5A91F8D05F7B}"/>
              </a:ext>
            </a:extLst>
          </p:cNvPr>
          <p:cNvSpPr txBox="1"/>
          <p:nvPr/>
        </p:nvSpPr>
        <p:spPr>
          <a:xfrm>
            <a:off x="805314" y="1646688"/>
            <a:ext cx="7777413" cy="3385542"/>
          </a:xfrm>
          <a:prstGeom prst="rect">
            <a:avLst/>
          </a:prstGeom>
          <a:noFill/>
        </p:spPr>
        <p:txBody>
          <a:bodyPr wrap="square" rtlCol="0">
            <a:spAutoFit/>
          </a:bodyPr>
          <a:lstStyle/>
          <a:p>
            <a:r>
              <a:rPr lang="en-GB" sz="2800" dirty="0">
                <a:latin typeface="+mn-lt"/>
              </a:rPr>
              <a:t>Employees also can connect through instant messaging and even hold impromptu meetings with robust audio, video and web conferencing capabilities. </a:t>
            </a:r>
            <a:br>
              <a:rPr lang="en-GB" sz="2800" dirty="0">
                <a:latin typeface="+mn-lt"/>
              </a:rPr>
            </a:br>
            <a:r>
              <a:rPr lang="en-GB" sz="2800" dirty="0">
                <a:latin typeface="+mn-lt"/>
              </a:rPr>
              <a:t>This improved sharing of information has the potential to enable companies to react more quickly to business opportunities.</a:t>
            </a:r>
          </a:p>
          <a:p>
            <a:endParaRPr lang="en-GB" dirty="0"/>
          </a:p>
        </p:txBody>
      </p:sp>
      <p:sp>
        <p:nvSpPr>
          <p:cNvPr id="6" name="TextBox 5">
            <a:extLst>
              <a:ext uri="{FF2B5EF4-FFF2-40B4-BE49-F238E27FC236}">
                <a16:creationId xmlns:a16="http://schemas.microsoft.com/office/drawing/2014/main" id="{D87A85D7-B87C-49BE-A6A4-C47D7618167D}"/>
              </a:ext>
            </a:extLst>
          </p:cNvPr>
          <p:cNvSpPr txBox="1"/>
          <p:nvPr/>
        </p:nvSpPr>
        <p:spPr>
          <a:xfrm>
            <a:off x="2133601" y="5094253"/>
            <a:ext cx="6786880" cy="461665"/>
          </a:xfrm>
          <a:prstGeom prst="rect">
            <a:avLst/>
          </a:prstGeom>
          <a:noFill/>
        </p:spPr>
        <p:txBody>
          <a:bodyPr wrap="square" rtlCol="0">
            <a:spAutoFit/>
          </a:bodyPr>
          <a:lstStyle/>
          <a:p>
            <a:r>
              <a:rPr lang="en-GB" sz="1200" dirty="0">
                <a:latin typeface="+mn-lt"/>
              </a:rPr>
              <a:t>American Express Open (2011) ‘</a:t>
            </a:r>
            <a:r>
              <a:rPr lang="en-GB" sz="1200" dirty="0">
                <a:latin typeface="+mn-lt"/>
                <a:hlinkClick r:id="rId3"/>
              </a:rPr>
              <a:t>6 ways cloud computing helps businesses save time and money</a:t>
            </a:r>
            <a:r>
              <a:rPr lang="en-GB" sz="1200" dirty="0">
                <a:latin typeface="+mn-lt"/>
              </a:rPr>
              <a:t>, [online] accessed Mar 2018</a:t>
            </a:r>
          </a:p>
        </p:txBody>
      </p:sp>
    </p:spTree>
    <p:extLst>
      <p:ext uri="{BB962C8B-B14F-4D97-AF65-F5344CB8AC3E}">
        <p14:creationId xmlns:p14="http://schemas.microsoft.com/office/powerpoint/2010/main" val="315920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a:p>
        </p:txBody>
      </p:sp>
      <p:pic>
        <p:nvPicPr>
          <p:cNvPr id="10" name="Picture 9">
            <a:extLst>
              <a:ext uri="{FF2B5EF4-FFF2-40B4-BE49-F238E27FC236}">
                <a16:creationId xmlns:a16="http://schemas.microsoft.com/office/drawing/2014/main" id="{65C7BF00-6346-4A61-9C8F-AAFB71192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9436" y="995680"/>
            <a:ext cx="7145126" cy="3965545"/>
          </a:xfrm>
          <a:prstGeom prst="rect">
            <a:avLst/>
          </a:prstGeom>
        </p:spPr>
      </p:pic>
    </p:spTree>
    <p:extLst>
      <p:ext uri="{BB962C8B-B14F-4D97-AF65-F5344CB8AC3E}">
        <p14:creationId xmlns:p14="http://schemas.microsoft.com/office/powerpoint/2010/main" val="181471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a:p>
        </p:txBody>
      </p:sp>
      <p:sp>
        <p:nvSpPr>
          <p:cNvPr id="7" name="TextBox 6">
            <a:extLst>
              <a:ext uri="{FF2B5EF4-FFF2-40B4-BE49-F238E27FC236}">
                <a16:creationId xmlns:a16="http://schemas.microsoft.com/office/drawing/2014/main" id="{AA8DAE4C-7859-472A-97B0-EDB076DEE977}"/>
              </a:ext>
            </a:extLst>
          </p:cNvPr>
          <p:cNvSpPr txBox="1"/>
          <p:nvPr/>
        </p:nvSpPr>
        <p:spPr>
          <a:xfrm>
            <a:off x="696027" y="1774531"/>
            <a:ext cx="7886700" cy="3416320"/>
          </a:xfrm>
          <a:prstGeom prst="rect">
            <a:avLst/>
          </a:prstGeom>
          <a:noFill/>
        </p:spPr>
        <p:txBody>
          <a:bodyPr wrap="square" rtlCol="0">
            <a:spAutoFit/>
          </a:bodyPr>
          <a:lstStyle/>
          <a:p>
            <a:r>
              <a:rPr lang="en-GB" sz="2400" dirty="0">
                <a:latin typeface="+mn-lt"/>
              </a:rPr>
              <a:t>Cloud storage simply means a hard drive on the internet, a place to store your files and easily access them from any device, anywhere in the world as long as you have internet access. </a:t>
            </a:r>
            <a:br>
              <a:rPr lang="en-GB" sz="2400" dirty="0">
                <a:latin typeface="+mn-lt"/>
              </a:rPr>
            </a:br>
            <a:r>
              <a:rPr lang="en-GB" sz="2400" dirty="0">
                <a:latin typeface="+mn-lt"/>
              </a:rPr>
              <a:t>You can also use cloud storage as a backup, but you must be careful about this as many services will delete files in the cloud when they are deleted from your computer to keep everything in sync. </a:t>
            </a:r>
            <a:r>
              <a:rPr lang="en-GB" sz="2400" i="1" dirty="0">
                <a:latin typeface="+mn-lt"/>
              </a:rPr>
              <a:t>Some will keep deleted files for you though</a:t>
            </a:r>
            <a:r>
              <a:rPr lang="en-GB" sz="2400" dirty="0">
                <a:latin typeface="+mn-lt"/>
              </a:rPr>
              <a:t>.</a:t>
            </a:r>
          </a:p>
        </p:txBody>
      </p:sp>
    </p:spTree>
    <p:extLst>
      <p:ext uri="{BB962C8B-B14F-4D97-AF65-F5344CB8AC3E}">
        <p14:creationId xmlns:p14="http://schemas.microsoft.com/office/powerpoint/2010/main" val="2149448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sp>
        <p:nvSpPr>
          <p:cNvPr id="7" name="TextBox 6">
            <a:extLst>
              <a:ext uri="{FF2B5EF4-FFF2-40B4-BE49-F238E27FC236}">
                <a16:creationId xmlns:a16="http://schemas.microsoft.com/office/drawing/2014/main" id="{AA8DAE4C-7859-472A-97B0-EDB076DEE977}"/>
              </a:ext>
            </a:extLst>
          </p:cNvPr>
          <p:cNvSpPr txBox="1"/>
          <p:nvPr/>
        </p:nvSpPr>
        <p:spPr>
          <a:xfrm>
            <a:off x="561273" y="1257949"/>
            <a:ext cx="7886700" cy="3662541"/>
          </a:xfrm>
          <a:prstGeom prst="rect">
            <a:avLst/>
          </a:prstGeom>
          <a:noFill/>
        </p:spPr>
        <p:txBody>
          <a:bodyPr wrap="square" rtlCol="0">
            <a:spAutoFit/>
          </a:bodyPr>
          <a:lstStyle/>
          <a:p>
            <a:r>
              <a:rPr lang="en-GB" sz="2400" dirty="0">
                <a:latin typeface="Arial" panose="020B0604020202020204" pitchFamily="34" charset="0"/>
              </a:rPr>
              <a:t>An </a:t>
            </a:r>
            <a:r>
              <a:rPr lang="en-GB" sz="2400" dirty="0">
                <a:latin typeface="Arial" panose="020B0604020202020204" pitchFamily="34" charset="0"/>
                <a:hlinkClick r:id="rId2"/>
              </a:rPr>
              <a:t>article on Tech Advisor </a:t>
            </a:r>
            <a:r>
              <a:rPr lang="en-GB" sz="2400" dirty="0">
                <a:latin typeface="Arial" panose="020B0604020202020204" pitchFamily="34" charset="0"/>
              </a:rPr>
              <a:t>(2020) reviewed 10 (of the best, in their view) cloud storage services.</a:t>
            </a:r>
          </a:p>
          <a:p>
            <a:r>
              <a:rPr lang="en-GB" sz="2400" dirty="0">
                <a:latin typeface="Arial" panose="020B0604020202020204" pitchFamily="34" charset="0"/>
              </a:rPr>
              <a:t>Please read this and then see what you think </a:t>
            </a:r>
          </a:p>
          <a:p>
            <a:r>
              <a:rPr lang="en-GB" sz="2400" dirty="0">
                <a:latin typeface="Arial" panose="020B0604020202020204" pitchFamily="34" charset="0"/>
              </a:rPr>
              <a:t>Have you used any?</a:t>
            </a:r>
          </a:p>
          <a:p>
            <a:r>
              <a:rPr lang="en-GB" sz="2400" dirty="0">
                <a:latin typeface="Arial" panose="020B0604020202020204" pitchFamily="34" charset="0"/>
              </a:rPr>
              <a:t>Does your workplace use any?</a:t>
            </a:r>
          </a:p>
          <a:p>
            <a:r>
              <a:rPr lang="en-GB" sz="2400" dirty="0">
                <a:latin typeface="Arial" panose="020B0604020202020204" pitchFamily="34" charset="0"/>
              </a:rPr>
              <a:t>Which ones do you/they use and why?</a:t>
            </a:r>
          </a:p>
          <a:p>
            <a:r>
              <a:rPr lang="en-GB" sz="2400" dirty="0">
                <a:latin typeface="Arial" panose="020B0604020202020204" pitchFamily="34" charset="0"/>
              </a:rPr>
              <a:t>You could also examine some of the least well-known to see what they have to offer. </a:t>
            </a:r>
          </a:p>
          <a:p>
            <a:pPr marL="0" indent="0">
              <a:buNone/>
            </a:pPr>
            <a:r>
              <a:rPr lang="en-GB" sz="3200" b="1" dirty="0">
                <a:latin typeface="Calibri" panose="020F0502020204030204" pitchFamily="34" charset="0"/>
                <a:cs typeface="Calibri" panose="020F0502020204030204" pitchFamily="34" charset="0"/>
              </a:rPr>
              <a:t>*Make Notes for your assignment*</a:t>
            </a:r>
          </a:p>
        </p:txBody>
      </p:sp>
      <p:sp>
        <p:nvSpPr>
          <p:cNvPr id="5" name="TextBox 4">
            <a:extLst>
              <a:ext uri="{FF2B5EF4-FFF2-40B4-BE49-F238E27FC236}">
                <a16:creationId xmlns:a16="http://schemas.microsoft.com/office/drawing/2014/main" id="{86342111-377D-42EC-B99C-3A45350A8558}"/>
              </a:ext>
            </a:extLst>
          </p:cNvPr>
          <p:cNvSpPr txBox="1"/>
          <p:nvPr/>
        </p:nvSpPr>
        <p:spPr>
          <a:xfrm>
            <a:off x="2379472" y="5111362"/>
            <a:ext cx="6990080" cy="461665"/>
          </a:xfrm>
          <a:prstGeom prst="rect">
            <a:avLst/>
          </a:prstGeom>
          <a:noFill/>
        </p:spPr>
        <p:txBody>
          <a:bodyPr wrap="square" rtlCol="0">
            <a:spAutoFit/>
          </a:bodyPr>
          <a:lstStyle/>
          <a:p>
            <a:r>
              <a:rPr lang="en-GB" sz="1200" dirty="0">
                <a:latin typeface="+mn-lt"/>
              </a:rPr>
              <a:t>Casserly, M. (2020) </a:t>
            </a:r>
            <a:r>
              <a:rPr lang="en-GB" sz="1200" i="1" dirty="0">
                <a:latin typeface="+mn-lt"/>
              </a:rPr>
              <a:t>Best Cloud Storage 2020, </a:t>
            </a:r>
            <a:r>
              <a:rPr lang="en-GB" sz="1200" dirty="0">
                <a:latin typeface="+mn-lt"/>
              </a:rPr>
              <a:t>[online] available at </a:t>
            </a:r>
            <a:r>
              <a:rPr lang="en-GB" sz="1200" i="1" dirty="0">
                <a:latin typeface="+mn-lt"/>
              </a:rPr>
              <a:t> </a:t>
            </a:r>
            <a:r>
              <a:rPr lang="en-GB" sz="1200" i="1" dirty="0">
                <a:latin typeface="+mn-lt"/>
                <a:hlinkClick r:id="rId2"/>
              </a:rPr>
              <a:t>https://www.techadvisor.co.uk/test-centre/internet/best-cloud-storage-services-3614269/</a:t>
            </a:r>
            <a:r>
              <a:rPr lang="en-GB" sz="1200" i="1" dirty="0">
                <a:latin typeface="+mn-lt"/>
              </a:rPr>
              <a:t>  accessed </a:t>
            </a:r>
            <a:r>
              <a:rPr lang="en-GB" sz="1200" i="1" dirty="0"/>
              <a:t>Dec</a:t>
            </a:r>
            <a:r>
              <a:rPr lang="en-GB" sz="1200" i="1" dirty="0">
                <a:latin typeface="+mn-lt"/>
              </a:rPr>
              <a:t> 2020</a:t>
            </a:r>
          </a:p>
        </p:txBody>
      </p:sp>
    </p:spTree>
    <p:extLst>
      <p:ext uri="{BB962C8B-B14F-4D97-AF65-F5344CB8AC3E}">
        <p14:creationId xmlns:p14="http://schemas.microsoft.com/office/powerpoint/2010/main" val="76907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6" name="Picture 5" descr="A screenshot of a cell phone&#10;&#10;Description generated with high confidence">
            <a:hlinkClick r:id="rId2"/>
            <a:extLst>
              <a:ext uri="{FF2B5EF4-FFF2-40B4-BE49-F238E27FC236}">
                <a16:creationId xmlns:a16="http://schemas.microsoft.com/office/drawing/2014/main" id="{28B3E986-DA6F-4A92-84A0-AD5E6DFFB3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7411" y="1020855"/>
            <a:ext cx="7149176" cy="4643209"/>
          </a:xfrm>
          <a:prstGeom prst="rect">
            <a:avLst/>
          </a:prstGeom>
        </p:spPr>
      </p:pic>
    </p:spTree>
    <p:extLst>
      <p:ext uri="{BB962C8B-B14F-4D97-AF65-F5344CB8AC3E}">
        <p14:creationId xmlns:p14="http://schemas.microsoft.com/office/powerpoint/2010/main" val="1790959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pic>
        <p:nvPicPr>
          <p:cNvPr id="6" name="Picture 5" descr="A stack of flyers on a table&#10;&#10;Description generated with high confidence">
            <a:hlinkClick r:id="rId2"/>
            <a:extLst>
              <a:ext uri="{FF2B5EF4-FFF2-40B4-BE49-F238E27FC236}">
                <a16:creationId xmlns:a16="http://schemas.microsoft.com/office/drawing/2014/main" id="{CE595EC0-7C23-4DB8-8C7C-4485D50688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 y="1178199"/>
            <a:ext cx="8396002" cy="4237235"/>
          </a:xfrm>
          <a:prstGeom prst="rect">
            <a:avLst/>
          </a:prstGeom>
        </p:spPr>
      </p:pic>
    </p:spTree>
    <p:extLst>
      <p:ext uri="{BB962C8B-B14F-4D97-AF65-F5344CB8AC3E}">
        <p14:creationId xmlns:p14="http://schemas.microsoft.com/office/powerpoint/2010/main" val="2861261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a:p>
        </p:txBody>
      </p:sp>
      <p:pic>
        <p:nvPicPr>
          <p:cNvPr id="7" name="Picture 6" descr="A close up of a map&#10;&#10;Description generated with high confidence">
            <a:hlinkClick r:id="rId2"/>
            <a:extLst>
              <a:ext uri="{FF2B5EF4-FFF2-40B4-BE49-F238E27FC236}">
                <a16:creationId xmlns:a16="http://schemas.microsoft.com/office/drawing/2014/main" id="{45D292DF-59C4-4334-824F-B7F8213922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970" y="1683857"/>
            <a:ext cx="8229728" cy="3257488"/>
          </a:xfrm>
          <a:prstGeom prst="rect">
            <a:avLst/>
          </a:prstGeom>
        </p:spPr>
      </p:pic>
    </p:spTree>
    <p:extLst>
      <p:ext uri="{BB962C8B-B14F-4D97-AF65-F5344CB8AC3E}">
        <p14:creationId xmlns:p14="http://schemas.microsoft.com/office/powerpoint/2010/main" val="237419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419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6703CD3F-F508-44AC-96F7-91B4D5921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600" y="1553049"/>
            <a:ext cx="8416735" cy="3608231"/>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2609869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marL="114300" indent="0">
              <a:buNone/>
            </a:pPr>
            <a:r>
              <a:rPr lang="en-US" sz="2400" dirty="0">
                <a:latin typeface="Arial Rounded MT Bold" panose="020F0704030504030204" pitchFamily="34" charset="0"/>
              </a:rPr>
              <a:t>The Premium (paid for version) of OneDrive offers additional storage and features</a:t>
            </a: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pic>
        <p:nvPicPr>
          <p:cNvPr id="6" name="Picture 5" descr="A screenshot of a cell phone&#10;&#10;Description generated with high confidence">
            <a:extLst>
              <a:ext uri="{FF2B5EF4-FFF2-40B4-BE49-F238E27FC236}">
                <a16:creationId xmlns:a16="http://schemas.microsoft.com/office/drawing/2014/main" id="{95DE44AF-D7D1-4AA7-B683-1F91F3D26A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273" y="2571957"/>
            <a:ext cx="8125659" cy="2180649"/>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63464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pic>
        <p:nvPicPr>
          <p:cNvPr id="7" name="Picture 6" descr="A close up of a map&#10;&#10;Description generated with high confidence">
            <a:hlinkClick r:id="rId2"/>
            <a:extLst>
              <a:ext uri="{FF2B5EF4-FFF2-40B4-BE49-F238E27FC236}">
                <a16:creationId xmlns:a16="http://schemas.microsoft.com/office/drawing/2014/main" id="{45D292DF-59C4-4334-824F-B7F8213922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970" y="1683857"/>
            <a:ext cx="8229728" cy="3257488"/>
          </a:xfrm>
          <a:prstGeom prst="rect">
            <a:avLst/>
          </a:prstGeom>
        </p:spPr>
      </p:pic>
    </p:spTree>
    <p:extLst>
      <p:ext uri="{BB962C8B-B14F-4D97-AF65-F5344CB8AC3E}">
        <p14:creationId xmlns:p14="http://schemas.microsoft.com/office/powerpoint/2010/main" val="1200189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419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6703CD3F-F508-44AC-96F7-91B4D5921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600" y="1553049"/>
            <a:ext cx="8416735" cy="3608231"/>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2696805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marL="114300" indent="0">
              <a:buNone/>
            </a:pPr>
            <a:r>
              <a:rPr lang="en-US" sz="2400" dirty="0">
                <a:latin typeface="Arial Rounded MT Bold" panose="020F0704030504030204" pitchFamily="34" charset="0"/>
              </a:rPr>
              <a:t>The Premium (paid for version) of OneDrive offers additional storage and features</a:t>
            </a: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a:p>
        </p:txBody>
      </p:sp>
      <p:pic>
        <p:nvPicPr>
          <p:cNvPr id="6" name="Picture 5" descr="A screenshot of a cell phone&#10;&#10;Description generated with high confidence">
            <a:extLst>
              <a:ext uri="{FF2B5EF4-FFF2-40B4-BE49-F238E27FC236}">
                <a16:creationId xmlns:a16="http://schemas.microsoft.com/office/drawing/2014/main" id="{95DE44AF-D7D1-4AA7-B683-1F91F3D26A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273" y="2571957"/>
            <a:ext cx="8125659" cy="2180649"/>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240016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318837"/>
            <a:ext cx="8229600" cy="588619"/>
          </a:xfrm>
        </p:spPr>
        <p:txBody>
          <a:bodyPr>
            <a:noAutofit/>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Web Conferencing</a:t>
            </a:r>
          </a:p>
        </p:txBody>
      </p:sp>
      <p:sp>
        <p:nvSpPr>
          <p:cNvPr id="3" name="Content Placeholder 2"/>
          <p:cNvSpPr>
            <a:spLocks noGrp="1"/>
          </p:cNvSpPr>
          <p:nvPr>
            <p:ph idx="1"/>
          </p:nvPr>
        </p:nvSpPr>
        <p:spPr>
          <a:xfrm>
            <a:off x="434975" y="907456"/>
            <a:ext cx="7886700" cy="4180671"/>
          </a:xfrm>
        </p:spPr>
        <p:txBody>
          <a:bodyPr>
            <a:normAutofit/>
          </a:bodyPr>
          <a:lstStyle/>
          <a:p>
            <a:pPr marL="114300" indent="0">
              <a:buNone/>
            </a:pPr>
            <a:br>
              <a:rPr lang="en-US" sz="2000" dirty="0">
                <a:latin typeface="Calibri" panose="020F0502020204030204" pitchFamily="34" charset="0"/>
                <a:cs typeface="Calibri" panose="020F0502020204030204" pitchFamily="34" charset="0"/>
              </a:rPr>
            </a:b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457200" y="1061355"/>
            <a:ext cx="8229600" cy="1323439"/>
          </a:xfrm>
          <a:prstGeom prst="rect">
            <a:avLst/>
          </a:prstGeom>
          <a:noFill/>
        </p:spPr>
        <p:txBody>
          <a:bodyPr wrap="square" rtlCol="0">
            <a:spAutoFit/>
          </a:bodyPr>
          <a:lstStyle/>
          <a:p>
            <a:r>
              <a:rPr lang="en-GB" sz="2000" dirty="0">
                <a:latin typeface="+mn-lt"/>
              </a:rPr>
              <a:t>What web conferencing systems can you find? (There are </a:t>
            </a:r>
            <a:r>
              <a:rPr lang="en-GB" sz="2000" dirty="0">
                <a:latin typeface="+mn-lt"/>
                <a:hlinkClick r:id="rId2"/>
              </a:rPr>
              <a:t>lots of them</a:t>
            </a:r>
            <a:r>
              <a:rPr lang="en-GB" sz="2000" dirty="0">
                <a:latin typeface="+mn-lt"/>
              </a:rPr>
              <a:t> out there!) Have you used any in your workplace?</a:t>
            </a:r>
          </a:p>
          <a:p>
            <a:r>
              <a:rPr lang="en-GB" sz="2000" dirty="0">
                <a:latin typeface="+mn-lt"/>
              </a:rPr>
              <a:t>Why do businesses choose different systems?  What else do they offer in the way of features, reliability and so on?</a:t>
            </a:r>
          </a:p>
        </p:txBody>
      </p:sp>
      <p:pic>
        <p:nvPicPr>
          <p:cNvPr id="7" name="Picture 6" descr="A screen shot of a computer&#10;&#10;Description generated with very high confidence">
            <a:extLst>
              <a:ext uri="{FF2B5EF4-FFF2-40B4-BE49-F238E27FC236}">
                <a16:creationId xmlns:a16="http://schemas.microsoft.com/office/drawing/2014/main" id="{6B02441D-495B-41B1-B3C2-B7D5081471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0387" y="2439800"/>
            <a:ext cx="6139022" cy="3145506"/>
          </a:xfrm>
          <a:prstGeom prst="rect">
            <a:avLst/>
          </a:prstGeom>
        </p:spPr>
      </p:pic>
    </p:spTree>
    <p:extLst>
      <p:ext uri="{BB962C8B-B14F-4D97-AF65-F5344CB8AC3E}">
        <p14:creationId xmlns:p14="http://schemas.microsoft.com/office/powerpoint/2010/main" val="3778066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p>
        </p:txBody>
      </p:sp>
      <p:sp>
        <p:nvSpPr>
          <p:cNvPr id="3" name="Content Placeholder 2"/>
          <p:cNvSpPr>
            <a:spLocks noGrp="1"/>
          </p:cNvSpPr>
          <p:nvPr>
            <p:ph idx="1"/>
          </p:nvPr>
        </p:nvSpPr>
        <p:spPr>
          <a:xfrm>
            <a:off x="395536" y="1165412"/>
            <a:ext cx="8229600" cy="4279811"/>
          </a:xfrm>
        </p:spPr>
        <p:txBody>
          <a:bodyPr/>
          <a:lstStyle/>
          <a:p>
            <a:r>
              <a:rPr lang="en-GB" dirty="0">
                <a:latin typeface="Arial Rounded MT Bold" panose="020F0704030504030204" pitchFamily="34" charset="0"/>
              </a:rPr>
              <a:t>Why is WhatsApp so popular?</a:t>
            </a:r>
          </a:p>
          <a:p>
            <a:endParaRPr lang="en-GB" sz="2800" dirty="0"/>
          </a:p>
          <a:p>
            <a:endParaRPr lang="en-GB" sz="2800" dirty="0"/>
          </a:p>
          <a:p>
            <a:r>
              <a:rPr lang="en-GB" dirty="0">
                <a:latin typeface="Calibri" panose="020F0502020204030204" pitchFamily="34" charset="0"/>
                <a:cs typeface="Calibri" panose="020F0502020204030204" pitchFamily="34" charset="0"/>
              </a:rPr>
              <a:t>It is easy to use on any internet enabled smartphone and now offers a </a:t>
            </a:r>
            <a:r>
              <a:rPr lang="en-GB" dirty="0">
                <a:latin typeface="Calibri" panose="020F0502020204030204" pitchFamily="34" charset="0"/>
                <a:cs typeface="Calibri" panose="020F0502020204030204" pitchFamily="34" charset="0"/>
                <a:hlinkClick r:id="rId2"/>
              </a:rPr>
              <a:t>web-based version </a:t>
            </a:r>
            <a:r>
              <a:rPr lang="en-GB" dirty="0">
                <a:latin typeface="Calibri" panose="020F0502020204030204" pitchFamily="34" charset="0"/>
                <a:cs typeface="Calibri" panose="020F0502020204030204" pitchFamily="34" charset="0"/>
              </a:rPr>
              <a:t>as well. </a:t>
            </a:r>
          </a:p>
          <a:p>
            <a:r>
              <a:rPr lang="en-GB" dirty="0">
                <a:latin typeface="Calibri" panose="020F0502020204030204" pitchFamily="34" charset="0"/>
                <a:cs typeface="Calibri" panose="020F0502020204030204" pitchFamily="34" charset="0"/>
              </a:rPr>
              <a:t>Businesses can contact their staff anytime, any place, anywhere…</a:t>
            </a:r>
          </a:p>
          <a:p>
            <a:endParaRPr lang="en-GB" sz="28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pic>
        <p:nvPicPr>
          <p:cNvPr id="6" name="Picture 5">
            <a:hlinkClick r:id="rId3"/>
            <a:extLst>
              <a:ext uri="{FF2B5EF4-FFF2-40B4-BE49-F238E27FC236}">
                <a16:creationId xmlns:a16="http://schemas.microsoft.com/office/drawing/2014/main" id="{647C7F64-420D-4D2C-9BA1-3044340E1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1700808"/>
            <a:ext cx="2304256" cy="968278"/>
          </a:xfrm>
          <a:prstGeom prst="rect">
            <a:avLst/>
          </a:prstGeom>
        </p:spPr>
      </p:pic>
    </p:spTree>
    <p:extLst>
      <p:ext uri="{BB962C8B-B14F-4D97-AF65-F5344CB8AC3E}">
        <p14:creationId xmlns:p14="http://schemas.microsoft.com/office/powerpoint/2010/main" val="2512918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470484"/>
            <a:ext cx="8229600" cy="3917032"/>
          </a:xfrm>
        </p:spPr>
        <p:txBody>
          <a:bodyPr/>
          <a:lstStyle/>
          <a:p>
            <a:r>
              <a:rPr lang="en-GB" sz="2800" dirty="0">
                <a:latin typeface="Arial Rounded MT Bold" panose="020F0704030504030204" pitchFamily="34" charset="0"/>
              </a:rPr>
              <a:t>There are of course some drawbacks to this as well!</a:t>
            </a:r>
          </a:p>
          <a:p>
            <a:r>
              <a:rPr lang="en-GB" sz="2800" dirty="0">
                <a:latin typeface="Calibri" panose="020F0502020204030204" pitchFamily="34" charset="0"/>
                <a:cs typeface="Calibri" panose="020F0502020204030204" pitchFamily="34" charset="0"/>
              </a:rPr>
              <a:t>Employers have access to their staff’s personal mobile phone number and could in theory, message them constantly at any time of day or night.</a:t>
            </a:r>
          </a:p>
          <a:p>
            <a:r>
              <a:rPr lang="en-GB" sz="2800" dirty="0">
                <a:latin typeface="Calibri" panose="020F0502020204030204" pitchFamily="34" charset="0"/>
                <a:cs typeface="Calibri" panose="020F0502020204030204" pitchFamily="34" charset="0"/>
              </a:rPr>
              <a:t>Clearly it is important to be able to keep in regular contact with staff easily, but boundaries must be set.</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18</a:t>
            </a:fld>
            <a:endParaRPr lang="en-GB"/>
          </a:p>
        </p:txBody>
      </p:sp>
    </p:spTree>
    <p:extLst>
      <p:ext uri="{BB962C8B-B14F-4D97-AF65-F5344CB8AC3E}">
        <p14:creationId xmlns:p14="http://schemas.microsoft.com/office/powerpoint/2010/main" val="4016019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340768"/>
            <a:ext cx="8229600" cy="3917032"/>
          </a:xfrm>
        </p:spPr>
        <p:txBody>
          <a:bodyPr/>
          <a:lstStyle/>
          <a:p>
            <a:r>
              <a:rPr lang="en-GB" sz="2800" dirty="0">
                <a:latin typeface="Calibri" panose="020F0502020204030204" pitchFamily="34" charset="0"/>
                <a:cs typeface="Calibri" panose="020F0502020204030204" pitchFamily="34" charset="0"/>
              </a:rPr>
              <a:t>People can specify time periods when they will and won't be available via WhatsApp. </a:t>
            </a:r>
          </a:p>
          <a:p>
            <a:r>
              <a:rPr lang="en-GB" sz="2800" dirty="0">
                <a:latin typeface="Calibri" panose="020F0502020204030204" pitchFamily="34" charset="0"/>
                <a:cs typeface="Calibri" panose="020F0502020204030204" pitchFamily="34" charset="0"/>
              </a:rPr>
              <a:t>A cut-off time can be established in the evenings, after which messages will not be answered, unless it is an emergency or normal practice (shift working).</a:t>
            </a:r>
          </a:p>
          <a:p>
            <a:r>
              <a:rPr lang="en-GB" sz="2800" dirty="0">
                <a:latin typeface="Calibri" panose="020F0502020204030204" pitchFamily="34" charset="0"/>
                <a:cs typeface="Calibri" panose="020F0502020204030204" pitchFamily="34" charset="0"/>
              </a:rPr>
              <a:t>WhatsApp group chats can be ‘</a:t>
            </a:r>
            <a:r>
              <a:rPr lang="en-GB" sz="2800" i="1" dirty="0">
                <a:latin typeface="Calibri" panose="020F0502020204030204" pitchFamily="34" charset="0"/>
                <a:cs typeface="Calibri" panose="020F0502020204030204" pitchFamily="34" charset="0"/>
              </a:rPr>
              <a:t>muted’</a:t>
            </a:r>
            <a:r>
              <a:rPr lang="en-GB" sz="2800" dirty="0">
                <a:latin typeface="Calibri" panose="020F0502020204030204" pitchFamily="34" charset="0"/>
                <a:cs typeface="Calibri" panose="020F0502020204030204" pitchFamily="34" charset="0"/>
              </a:rPr>
              <a:t> for short periods to ensure they are not disturbed at inconvenient times.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spTree>
    <p:extLst>
      <p:ext uri="{BB962C8B-B14F-4D97-AF65-F5344CB8AC3E}">
        <p14:creationId xmlns:p14="http://schemas.microsoft.com/office/powerpoint/2010/main" val="908563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470484"/>
            <a:ext cx="8229600" cy="3917032"/>
          </a:xfrm>
        </p:spPr>
        <p:txBody>
          <a:bodyPr/>
          <a:lstStyle/>
          <a:p>
            <a:r>
              <a:rPr lang="en-GB" i="1" dirty="0">
                <a:latin typeface="Calibri" panose="020F0502020204030204" pitchFamily="34" charset="0"/>
                <a:cs typeface="Calibri" panose="020F0502020204030204" pitchFamily="34" charset="0"/>
              </a:rPr>
              <a:t>Workplace Chat Groups </a:t>
            </a:r>
            <a:r>
              <a:rPr lang="en-GB" dirty="0">
                <a:latin typeface="Calibri" panose="020F0502020204030204" pitchFamily="34" charset="0"/>
                <a:cs typeface="Calibri" panose="020F0502020204030204" pitchFamily="34" charset="0"/>
              </a:rPr>
              <a:t>on </a:t>
            </a:r>
            <a:r>
              <a:rPr lang="en-GB" b="1" dirty="0">
                <a:latin typeface="Calibri" panose="020F0502020204030204" pitchFamily="34" charset="0"/>
                <a:cs typeface="Calibri" panose="020F0502020204030204" pitchFamily="34" charset="0"/>
              </a:rPr>
              <a:t>WhatsApp</a:t>
            </a:r>
            <a:r>
              <a:rPr lang="en-GB" dirty="0">
                <a:latin typeface="Calibri" panose="020F0502020204030204" pitchFamily="34" charset="0"/>
                <a:cs typeface="Calibri" panose="020F0502020204030204" pitchFamily="34" charset="0"/>
              </a:rPr>
              <a:t> can be a useful way for employers to upload files and images (work rotas, marketing materials), ‘broadcast’ group messages to all their staff and to provide an interactive question and answer service to and between staff teams all  at once, quickly and easily.</a:t>
            </a:r>
          </a:p>
          <a:p>
            <a:pPr marL="0" indent="0">
              <a:buNone/>
            </a:pPr>
            <a:r>
              <a:rPr lang="en-GB" sz="2800" dirty="0"/>
              <a:t>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685332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Task</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457200" y="982533"/>
            <a:ext cx="8229600" cy="4595308"/>
          </a:xfrm>
        </p:spPr>
        <p:txBody>
          <a:bodyPr/>
          <a:lstStyle/>
          <a:p>
            <a:r>
              <a:rPr lang="en-GB" sz="2800" dirty="0">
                <a:latin typeface="Calibri" panose="020F0502020204030204" pitchFamily="34" charset="0"/>
                <a:cs typeface="Calibri" panose="020F0502020204030204" pitchFamily="34" charset="0"/>
              </a:rPr>
              <a:t>Does your workplace use </a:t>
            </a:r>
            <a:r>
              <a:rPr lang="en-GB" sz="2800" b="1" dirty="0">
                <a:latin typeface="Calibri" panose="020F0502020204030204" pitchFamily="34" charset="0"/>
                <a:cs typeface="Calibri" panose="020F0502020204030204" pitchFamily="34" charset="0"/>
              </a:rPr>
              <a:t>WhatsApp</a:t>
            </a:r>
            <a:r>
              <a:rPr lang="en-GB" sz="2800" dirty="0">
                <a:latin typeface="Calibri" panose="020F0502020204030204" pitchFamily="34" charset="0"/>
                <a:cs typeface="Calibri" panose="020F0502020204030204" pitchFamily="34" charset="0"/>
              </a:rPr>
              <a:t>?</a:t>
            </a:r>
          </a:p>
          <a:p>
            <a:r>
              <a:rPr lang="en-GB" sz="2800" dirty="0">
                <a:latin typeface="Calibri" panose="020F0502020204030204" pitchFamily="34" charset="0"/>
                <a:cs typeface="Calibri" panose="020F0502020204030204" pitchFamily="34" charset="0"/>
              </a:rPr>
              <a:t>How do they use it?</a:t>
            </a:r>
          </a:p>
          <a:p>
            <a:r>
              <a:rPr lang="en-GB" sz="2800" dirty="0">
                <a:latin typeface="Calibri" panose="020F0502020204030204" pitchFamily="34" charset="0"/>
                <a:cs typeface="Calibri" panose="020F0502020204030204" pitchFamily="34" charset="0"/>
              </a:rPr>
              <a:t>Is it effective?</a:t>
            </a:r>
          </a:p>
          <a:p>
            <a:r>
              <a:rPr lang="en-GB" sz="2800" dirty="0">
                <a:latin typeface="Calibri" panose="020F0502020204030204" pitchFamily="34" charset="0"/>
                <a:cs typeface="Calibri" panose="020F0502020204030204" pitchFamily="34" charset="0"/>
              </a:rPr>
              <a:t>Do they use an alternative app?</a:t>
            </a:r>
          </a:p>
          <a:p>
            <a:r>
              <a:rPr lang="en-GB" sz="2800" dirty="0">
                <a:latin typeface="Calibri" panose="020F0502020204030204" pitchFamily="34" charset="0"/>
                <a:cs typeface="Calibri" panose="020F0502020204030204" pitchFamily="34" charset="0"/>
              </a:rPr>
              <a:t>Is it effective?</a:t>
            </a:r>
          </a:p>
          <a:p>
            <a:r>
              <a:rPr lang="en-GB" sz="2800" dirty="0">
                <a:latin typeface="Calibri" panose="020F0502020204030204" pitchFamily="34" charset="0"/>
                <a:cs typeface="Calibri" panose="020F0502020204030204" pitchFamily="34" charset="0"/>
              </a:rPr>
              <a:t>Does your workplace use </a:t>
            </a:r>
            <a:r>
              <a:rPr lang="en-GB" sz="2800" b="1" dirty="0">
                <a:latin typeface="Calibri" panose="020F0502020204030204" pitchFamily="34" charset="0"/>
                <a:cs typeface="Calibri" panose="020F0502020204030204" pitchFamily="34" charset="0"/>
              </a:rPr>
              <a:t>web conferencing</a:t>
            </a:r>
            <a:r>
              <a:rPr lang="en-GB" sz="2800" dirty="0">
                <a:latin typeface="Calibri" panose="020F0502020204030204" pitchFamily="34" charset="0"/>
                <a:cs typeface="Calibri" panose="020F0502020204030204" pitchFamily="34" charset="0"/>
              </a:rPr>
              <a:t>?</a:t>
            </a:r>
          </a:p>
          <a:p>
            <a:r>
              <a:rPr lang="en-GB" sz="2800" dirty="0">
                <a:latin typeface="Calibri" panose="020F0502020204030204" pitchFamily="34" charset="0"/>
                <a:cs typeface="Calibri" panose="020F0502020204030204" pitchFamily="34" charset="0"/>
              </a:rPr>
              <a:t>Which software do they use?</a:t>
            </a:r>
          </a:p>
          <a:p>
            <a:r>
              <a:rPr lang="en-GB" sz="2800" dirty="0">
                <a:latin typeface="Calibri" panose="020F0502020204030204" pitchFamily="34" charset="0"/>
                <a:cs typeface="Calibri" panose="020F0502020204030204" pitchFamily="34" charset="0"/>
              </a:rPr>
              <a:t>Is it effective?</a:t>
            </a:r>
          </a:p>
          <a:p>
            <a:pPr marL="0" indent="0">
              <a:buNone/>
            </a:pPr>
            <a:r>
              <a:rPr lang="en-GB" b="1" dirty="0">
                <a:latin typeface="Calibri" panose="020F0502020204030204" pitchFamily="34" charset="0"/>
                <a:cs typeface="Calibri" panose="020F0502020204030204" pitchFamily="34" charset="0"/>
              </a:rPr>
              <a:t>*Make Notes for your assignment*</a:t>
            </a:r>
          </a:p>
          <a:p>
            <a:pPr marL="0" indent="0">
              <a:buNone/>
            </a:pPr>
            <a:r>
              <a:rPr lang="en-GB" sz="2800" dirty="0"/>
              <a:t>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2670567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BYOD</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22</a:t>
            </a:fld>
            <a:endParaRPr lang="en-GB" altLang="en-US"/>
          </a:p>
        </p:txBody>
      </p:sp>
      <p:pic>
        <p:nvPicPr>
          <p:cNvPr id="6" name="Picture 5">
            <a:extLst>
              <a:ext uri="{FF2B5EF4-FFF2-40B4-BE49-F238E27FC236}">
                <a16:creationId xmlns:a16="http://schemas.microsoft.com/office/drawing/2014/main" id="{5FBE66E3-65D0-471B-A7DF-F3A910265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302" y="2327035"/>
            <a:ext cx="8203549" cy="3376762"/>
          </a:xfrm>
          <a:prstGeom prst="rect">
            <a:avLst/>
          </a:prstGeom>
        </p:spPr>
      </p:pic>
      <p:sp>
        <p:nvSpPr>
          <p:cNvPr id="8" name="Rectangle 7">
            <a:extLst>
              <a:ext uri="{FF2B5EF4-FFF2-40B4-BE49-F238E27FC236}">
                <a16:creationId xmlns:a16="http://schemas.microsoft.com/office/drawing/2014/main" id="{4BAEE1BD-E27D-4330-AA4A-02F5AC82A680}"/>
              </a:ext>
            </a:extLst>
          </p:cNvPr>
          <p:cNvSpPr/>
          <p:nvPr/>
        </p:nvSpPr>
        <p:spPr>
          <a:xfrm>
            <a:off x="643794" y="1154203"/>
            <a:ext cx="7990904" cy="1200329"/>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In IT terms, BYOD, or ’</a:t>
            </a:r>
            <a:r>
              <a:rPr lang="en-GB" i="1" dirty="0">
                <a:latin typeface="Calibri" panose="020F0502020204030204" pitchFamily="34" charset="0"/>
                <a:cs typeface="Calibri" panose="020F0502020204030204" pitchFamily="34" charset="0"/>
              </a:rPr>
              <a:t>bring your own device’</a:t>
            </a:r>
            <a:r>
              <a:rPr lang="en-GB" dirty="0">
                <a:latin typeface="Calibri" panose="020F0502020204030204" pitchFamily="34" charset="0"/>
                <a:cs typeface="Calibri" panose="020F0502020204030204" pitchFamily="34" charset="0"/>
              </a:rPr>
              <a:t> is a phrase that has become widely adopted to refer to employees who bring their own computing devices – such as smartphones, laptops and tablets – to the workplace for use and connectivity on the secure corporate network.</a:t>
            </a:r>
          </a:p>
        </p:txBody>
      </p:sp>
    </p:spTree>
    <p:extLst>
      <p:ext uri="{BB962C8B-B14F-4D97-AF65-F5344CB8AC3E}">
        <p14:creationId xmlns:p14="http://schemas.microsoft.com/office/powerpoint/2010/main" val="512115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23</a:t>
            </a:fld>
            <a:endParaRPr lang="en-GB" altLang="en-US"/>
          </a:p>
        </p:txBody>
      </p:sp>
      <p:sp>
        <p:nvSpPr>
          <p:cNvPr id="8" name="Rectangle 7">
            <a:extLst>
              <a:ext uri="{FF2B5EF4-FFF2-40B4-BE49-F238E27FC236}">
                <a16:creationId xmlns:a16="http://schemas.microsoft.com/office/drawing/2014/main" id="{4BAEE1BD-E27D-4330-AA4A-02F5AC82A680}"/>
              </a:ext>
            </a:extLst>
          </p:cNvPr>
          <p:cNvSpPr/>
          <p:nvPr/>
        </p:nvSpPr>
        <p:spPr>
          <a:xfrm>
            <a:off x="509302" y="1154203"/>
            <a:ext cx="8125396" cy="1477328"/>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According to an article by </a:t>
            </a:r>
            <a:r>
              <a:rPr lang="en-GB" dirty="0">
                <a:latin typeface="Calibri" panose="020F0502020204030204" pitchFamily="34" charset="0"/>
                <a:cs typeface="Calibri" panose="020F0502020204030204" pitchFamily="34" charset="0"/>
                <a:hlinkClick r:id="rId2"/>
              </a:rPr>
              <a:t>Insight</a:t>
            </a:r>
            <a:r>
              <a:rPr lang="en-GB" dirty="0">
                <a:latin typeface="Calibri" panose="020F0502020204030204" pitchFamily="34" charset="0"/>
                <a:cs typeface="Calibri" panose="020F0502020204030204" pitchFamily="34" charset="0"/>
              </a:rPr>
              <a:t> (a global technology provider), a number of recent surveys are showing that mobility in the workplace is enabling an improvement in employee effectiveness and productivity (Lazar, 2017). Read the article yourself and see what </a:t>
            </a:r>
            <a:r>
              <a:rPr lang="en-GB" b="1" dirty="0">
                <a:latin typeface="Calibri" panose="020F0502020204030204" pitchFamily="34" charset="0"/>
                <a:cs typeface="Calibri" panose="020F0502020204030204" pitchFamily="34" charset="0"/>
              </a:rPr>
              <a:t>you</a:t>
            </a:r>
            <a:r>
              <a:rPr lang="en-GB" dirty="0">
                <a:latin typeface="Calibri" panose="020F0502020204030204" pitchFamily="34" charset="0"/>
                <a:cs typeface="Calibri" panose="020F0502020204030204" pitchFamily="34" charset="0"/>
              </a:rPr>
              <a:t> think. Remember to apply the </a:t>
            </a:r>
            <a:r>
              <a:rPr lang="en-GB" dirty="0">
                <a:latin typeface="Calibri" panose="020F0502020204030204" pitchFamily="34" charset="0"/>
                <a:cs typeface="Calibri" panose="020F0502020204030204" pitchFamily="34" charset="0"/>
                <a:hlinkClick r:id="rId3"/>
              </a:rPr>
              <a:t>CRAAP Test </a:t>
            </a:r>
            <a:r>
              <a:rPr lang="en-GB" dirty="0">
                <a:latin typeface="Calibri" panose="020F0502020204030204" pitchFamily="34" charset="0"/>
                <a:cs typeface="Calibri" panose="020F0502020204030204" pitchFamily="34" charset="0"/>
              </a:rPr>
              <a:t>to all these links – paying particular attention to the possibility of ‘bias’ in any of these surveys!</a:t>
            </a:r>
          </a:p>
        </p:txBody>
      </p:sp>
      <p:pic>
        <p:nvPicPr>
          <p:cNvPr id="7" name="Picture 6" descr="A group of people sitting at a computer&#10;&#10;Description generated with very high confidence">
            <a:extLst>
              <a:ext uri="{FF2B5EF4-FFF2-40B4-BE49-F238E27FC236}">
                <a16:creationId xmlns:a16="http://schemas.microsoft.com/office/drawing/2014/main" id="{205A8612-2F41-46CC-BF00-AF47995D50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5444" y="2647912"/>
            <a:ext cx="4427604" cy="3055885"/>
          </a:xfrm>
          <a:prstGeom prst="rect">
            <a:avLst/>
          </a:prstGeom>
        </p:spPr>
      </p:pic>
    </p:spTree>
    <p:extLst>
      <p:ext uri="{BB962C8B-B14F-4D97-AF65-F5344CB8AC3E}">
        <p14:creationId xmlns:p14="http://schemas.microsoft.com/office/powerpoint/2010/main" val="1900402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There’s an App for that! </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24</a:t>
            </a:fld>
            <a:endParaRPr lang="en-GB" altLang="en-US"/>
          </a:p>
        </p:txBody>
      </p:sp>
      <p:pic>
        <p:nvPicPr>
          <p:cNvPr id="10" name="Picture 9" descr="A picture containing toy, indoor&#10;&#10;Description generated with very high confidence">
            <a:extLst>
              <a:ext uri="{FF2B5EF4-FFF2-40B4-BE49-F238E27FC236}">
                <a16:creationId xmlns:a16="http://schemas.microsoft.com/office/drawing/2014/main" id="{871DC293-F760-420B-AE50-D447A1166E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32" y="1314450"/>
            <a:ext cx="7419308" cy="4173361"/>
          </a:xfrm>
          <a:prstGeom prst="rect">
            <a:avLst/>
          </a:prstGeom>
        </p:spPr>
      </p:pic>
    </p:spTree>
    <p:extLst>
      <p:ext uri="{BB962C8B-B14F-4D97-AF65-F5344CB8AC3E}">
        <p14:creationId xmlns:p14="http://schemas.microsoft.com/office/powerpoint/2010/main" val="1699409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There’s an App for that! </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25</a:t>
            </a:fld>
            <a:endParaRPr lang="en-GB" altLang="en-US"/>
          </a:p>
        </p:txBody>
      </p:sp>
      <p:sp>
        <p:nvSpPr>
          <p:cNvPr id="5" name="TextBox 4">
            <a:extLst>
              <a:ext uri="{FF2B5EF4-FFF2-40B4-BE49-F238E27FC236}">
                <a16:creationId xmlns:a16="http://schemas.microsoft.com/office/drawing/2014/main" id="{C343B4B2-2F4A-4208-9673-8D00CA4B0BBD}"/>
              </a:ext>
            </a:extLst>
          </p:cNvPr>
          <p:cNvSpPr txBox="1"/>
          <p:nvPr/>
        </p:nvSpPr>
        <p:spPr>
          <a:xfrm>
            <a:off x="966502" y="1083692"/>
            <a:ext cx="7324058" cy="1200329"/>
          </a:xfrm>
          <a:prstGeom prst="rect">
            <a:avLst/>
          </a:prstGeom>
          <a:noFill/>
        </p:spPr>
        <p:txBody>
          <a:bodyPr wrap="square" rtlCol="0">
            <a:spAutoFit/>
          </a:bodyPr>
          <a:lstStyle/>
          <a:p>
            <a:r>
              <a:rPr lang="en-GB" sz="2400" dirty="0">
                <a:latin typeface="+mn-lt"/>
              </a:rPr>
              <a:t>Which mobile apps does your employer use?</a:t>
            </a:r>
          </a:p>
          <a:p>
            <a:r>
              <a:rPr lang="en-GB" sz="2400" dirty="0">
                <a:latin typeface="+mn-lt"/>
              </a:rPr>
              <a:t>What do they use them for?</a:t>
            </a:r>
          </a:p>
          <a:p>
            <a:r>
              <a:rPr lang="en-GB" sz="2400" dirty="0">
                <a:latin typeface="+mn-lt"/>
              </a:rPr>
              <a:t>Have they had their own mobile app designed for them?</a:t>
            </a:r>
          </a:p>
        </p:txBody>
      </p:sp>
      <p:pic>
        <p:nvPicPr>
          <p:cNvPr id="8" name="Picture 7">
            <a:extLst>
              <a:ext uri="{FF2B5EF4-FFF2-40B4-BE49-F238E27FC236}">
                <a16:creationId xmlns:a16="http://schemas.microsoft.com/office/drawing/2014/main" id="{B19E84AC-087E-4937-8509-226A43D1E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1975" y="2374241"/>
            <a:ext cx="5741353" cy="3256055"/>
          </a:xfrm>
          <a:prstGeom prst="rect">
            <a:avLst/>
          </a:prstGeom>
        </p:spPr>
      </p:pic>
    </p:spTree>
    <p:extLst>
      <p:ext uri="{BB962C8B-B14F-4D97-AF65-F5344CB8AC3E}">
        <p14:creationId xmlns:p14="http://schemas.microsoft.com/office/powerpoint/2010/main" val="324230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What are ‘Workforce Apps’?</a:t>
            </a:r>
          </a:p>
        </p:txBody>
      </p:sp>
      <p:sp>
        <p:nvSpPr>
          <p:cNvPr id="3" name="Content Placeholder 2"/>
          <p:cNvSpPr>
            <a:spLocks noGrp="1"/>
          </p:cNvSpPr>
          <p:nvPr>
            <p:ph idx="1"/>
          </p:nvPr>
        </p:nvSpPr>
        <p:spPr>
          <a:xfrm>
            <a:off x="405098" y="1338664"/>
            <a:ext cx="3669062" cy="3853096"/>
          </a:xfrm>
        </p:spPr>
        <p:txBody>
          <a:bodyPr>
            <a:normAutofit fontScale="25000" lnSpcReduction="20000"/>
          </a:bodyPr>
          <a:lstStyle/>
          <a:p>
            <a:pPr marL="114300" indent="0">
              <a:lnSpc>
                <a:spcPct val="160000"/>
              </a:lnSpc>
              <a:buNone/>
            </a:pPr>
            <a:r>
              <a:rPr lang="en-GB" sz="6400" dirty="0"/>
              <a:t>Workforce applications (apps) allow employees, especially remote workers and mobile workers, to access their organisation’s systems, such as time and attendance, scheduling, and shift management. Workforce apps are becoming more popular and are growing in demand, as millennials enter the workforce and expect to have access to technology for their work lives, just as they do for their personal lives, (ClickSoftware, 2015).</a:t>
            </a:r>
          </a:p>
          <a:p>
            <a:pPr marL="114300" indent="0">
              <a:buNone/>
            </a:pPr>
            <a:br>
              <a:rPr lang="en-US" sz="1900" dirty="0">
                <a:latin typeface="Arial Rounded MT Bold" panose="020F0704030504030204" pitchFamily="34" charset="0"/>
              </a:rPr>
            </a:br>
            <a:endParaRPr lang="en-US" sz="1900"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26</a:t>
            </a:fld>
            <a:endParaRPr lang="en-GB" altLang="en-US"/>
          </a:p>
        </p:txBody>
      </p:sp>
      <p:pic>
        <p:nvPicPr>
          <p:cNvPr id="6" name="Picture 5">
            <a:hlinkClick r:id="rId2"/>
            <a:extLst>
              <a:ext uri="{FF2B5EF4-FFF2-40B4-BE49-F238E27FC236}">
                <a16:creationId xmlns:a16="http://schemas.microsoft.com/office/drawing/2014/main" id="{3D9688B0-5A55-42A2-B171-F12BA4CE9E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440750"/>
            <a:ext cx="4246525" cy="3853096"/>
          </a:xfrm>
          <a:prstGeom prst="rect">
            <a:avLst/>
          </a:prstGeom>
        </p:spPr>
      </p:pic>
      <p:sp>
        <p:nvSpPr>
          <p:cNvPr id="9" name="TextBox 8">
            <a:extLst>
              <a:ext uri="{FF2B5EF4-FFF2-40B4-BE49-F238E27FC236}">
                <a16:creationId xmlns:a16="http://schemas.microsoft.com/office/drawing/2014/main" id="{FC2EB11C-3470-4735-9AE0-0D7B35084EC8}"/>
              </a:ext>
            </a:extLst>
          </p:cNvPr>
          <p:cNvSpPr txBox="1"/>
          <p:nvPr/>
        </p:nvSpPr>
        <p:spPr>
          <a:xfrm>
            <a:off x="4074160" y="5228957"/>
            <a:ext cx="4978400" cy="430887"/>
          </a:xfrm>
          <a:prstGeom prst="rect">
            <a:avLst/>
          </a:prstGeom>
          <a:noFill/>
        </p:spPr>
        <p:txBody>
          <a:bodyPr wrap="square" rtlCol="0">
            <a:spAutoFit/>
          </a:bodyPr>
          <a:lstStyle/>
          <a:p>
            <a:r>
              <a:rPr lang="en-GB" sz="1100" dirty="0">
                <a:latin typeface="+mn-lt"/>
              </a:rPr>
              <a:t>Liberty, D (2015) </a:t>
            </a:r>
            <a:r>
              <a:rPr lang="en-GB" sz="1100" i="1" dirty="0">
                <a:latin typeface="+mn-lt"/>
              </a:rPr>
              <a:t>What are workforce apps?, </a:t>
            </a:r>
            <a:r>
              <a:rPr lang="en-GB" sz="1100" dirty="0">
                <a:latin typeface="+mn-lt"/>
              </a:rPr>
              <a:t>[online] available at </a:t>
            </a:r>
            <a:r>
              <a:rPr lang="en-GB" sz="1100" dirty="0">
                <a:latin typeface="+mn-lt"/>
                <a:hlinkClick r:id="rId2"/>
              </a:rPr>
              <a:t>https://www.clicksoftware.com/blog/what-are-workforce-apps/</a:t>
            </a:r>
            <a:r>
              <a:rPr lang="en-GB" sz="1100" dirty="0">
                <a:latin typeface="+mn-lt"/>
              </a:rPr>
              <a:t> accessed Mar 2018</a:t>
            </a:r>
          </a:p>
        </p:txBody>
      </p:sp>
    </p:spTree>
    <p:extLst>
      <p:ext uri="{BB962C8B-B14F-4D97-AF65-F5344CB8AC3E}">
        <p14:creationId xmlns:p14="http://schemas.microsoft.com/office/powerpoint/2010/main" val="2706362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27</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FC9D8F4E-709F-4049-A8BB-D35B0F7DBA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8136" y="1140839"/>
            <a:ext cx="7067728" cy="4576321"/>
          </a:xfrm>
          <a:prstGeom prst="rect">
            <a:avLst/>
          </a:prstGeom>
        </p:spPr>
      </p:pic>
    </p:spTree>
    <p:extLst>
      <p:ext uri="{BB962C8B-B14F-4D97-AF65-F5344CB8AC3E}">
        <p14:creationId xmlns:p14="http://schemas.microsoft.com/office/powerpoint/2010/main" val="34315016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28</a:t>
            </a:fld>
            <a:endParaRPr lang="en-GB" altLang="en-US"/>
          </a:p>
        </p:txBody>
      </p:sp>
      <p:pic>
        <p:nvPicPr>
          <p:cNvPr id="6" name="Picture 5" descr="A close up of text on a black background&#10;&#10;Description generated with high confidence">
            <a:hlinkClick r:id="rId2"/>
            <a:extLst>
              <a:ext uri="{FF2B5EF4-FFF2-40B4-BE49-F238E27FC236}">
                <a16:creationId xmlns:a16="http://schemas.microsoft.com/office/drawing/2014/main" id="{D456ED8E-43DB-4102-AABB-B35BDC1BCB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7229" y="987994"/>
            <a:ext cx="4249541" cy="4655918"/>
          </a:xfrm>
          <a:prstGeom prst="rect">
            <a:avLst/>
          </a:prstGeom>
        </p:spPr>
      </p:pic>
    </p:spTree>
    <p:extLst>
      <p:ext uri="{BB962C8B-B14F-4D97-AF65-F5344CB8AC3E}">
        <p14:creationId xmlns:p14="http://schemas.microsoft.com/office/powerpoint/2010/main" val="1668161413"/>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http://www.w3.org/XML/1998/namespace"/>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http://purl.org/dc/terms/"/>
    <ds:schemaRef ds:uri="a908d394-d138-480e-87a3-ff44c37f991a"/>
    <ds:schemaRef ds:uri="f66716c4-314f-46c1-b01e-5a44c61897d8"/>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4873</TotalTime>
  <Words>1170</Words>
  <Application>Microsoft Office PowerPoint</Application>
  <PresentationFormat>On-screen Show (4:3)</PresentationFormat>
  <Paragraphs>123</Paragraphs>
  <Slides>28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Arial Rounded MT Bold</vt:lpstr>
      <vt:lpstr>Calibri</vt:lpstr>
      <vt:lpstr>Corbel</vt:lpstr>
      <vt:lpstr>Myriad Pro</vt:lpstr>
      <vt:lpstr>Trebuchet MS</vt:lpstr>
      <vt:lpstr>SftWP July 15</vt:lpstr>
      <vt:lpstr>BMSK4007  Digital Skills and Personal Branding  Online Session 2 </vt:lpstr>
      <vt:lpstr>Technologies used in your workplace </vt:lpstr>
      <vt:lpstr>Cloud based Software</vt:lpstr>
      <vt:lpstr>Cloud based Software</vt:lpstr>
      <vt:lpstr>Cloud File Storage</vt:lpstr>
      <vt:lpstr>Cloud File Storage</vt:lpstr>
      <vt:lpstr>Cloud File Storage</vt:lpstr>
      <vt:lpstr>Cloud File Storage</vt:lpstr>
      <vt:lpstr>Cloud File Storage</vt:lpstr>
      <vt:lpstr>Cloud File Storage</vt:lpstr>
      <vt:lpstr>Cloud File Storage</vt:lpstr>
      <vt:lpstr>Cloud File Storage</vt:lpstr>
      <vt:lpstr>Cloud File Storage</vt:lpstr>
      <vt:lpstr>Cloud File Storage</vt:lpstr>
      <vt:lpstr>Cloud File Storage</vt:lpstr>
      <vt:lpstr>Web Conferencing</vt:lpstr>
      <vt:lpstr>WhatsApp Phone Messaging </vt:lpstr>
      <vt:lpstr>WhatsApp Phone Messaging </vt:lpstr>
      <vt:lpstr>WhatsApp Phone Messaging </vt:lpstr>
      <vt:lpstr>WhatsApp Phone Messaging </vt:lpstr>
      <vt:lpstr>Task</vt:lpstr>
      <vt:lpstr>BYOD</vt:lpstr>
      <vt:lpstr>The Mobile Enabled Workplace</vt:lpstr>
      <vt:lpstr>There’s an App for that! </vt:lpstr>
      <vt:lpstr>There’s an App for that! </vt:lpstr>
      <vt:lpstr>What are ‘Workforce Apps’?</vt:lpstr>
      <vt:lpstr>The Mobile Enabled Workplace</vt:lpstr>
      <vt:lpstr>The Mobile Enabled Workplace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BMSK4007 Online Session 2.</dc:title>
  <dc:creator>Julia Ault</dc:creator>
  <cp:lastModifiedBy>Julia Ault</cp:lastModifiedBy>
  <cp:revision>63</cp:revision>
  <dcterms:modified xsi:type="dcterms:W3CDTF">2020-12-08T10:51:06Z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