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1" r:id="rId1"/>
  </p:sldMasterIdLst>
  <p:sldIdLst>
    <p:sldId id="256" r:id="rId2"/>
    <p:sldId id="257" r:id="rId3"/>
    <p:sldId id="429" r:id="rId4"/>
    <p:sldId id="430" r:id="rId5"/>
    <p:sldId id="431" r:id="rId6"/>
    <p:sldId id="432" r:id="rId7"/>
    <p:sldId id="423" r:id="rId8"/>
    <p:sldId id="425" r:id="rId9"/>
    <p:sldId id="259" r:id="rId10"/>
    <p:sldId id="428" r:id="rId11"/>
    <p:sldId id="426" r:id="rId12"/>
  </p:sldIdLst>
  <p:sldSz cx="12192000" cy="6858000"/>
  <p:notesSz cx="6858000" cy="91440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BF3CAB61-FDBF-4C8C-9A33-DC38F3CF6D3C}" v="28" dt="2025-01-14T07:50:01.251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9987" autoAdjust="0"/>
    <p:restoredTop sz="94660"/>
  </p:normalViewPr>
  <p:slideViewPr>
    <p:cSldViewPr snapToGrid="0">
      <p:cViewPr varScale="1">
        <p:scale>
          <a:sx n="64" d="100"/>
          <a:sy n="64" d="100"/>
        </p:scale>
        <p:origin x="78" y="45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18" Type="http://schemas.microsoft.com/office/2015/10/relationships/revisionInfo" Target="revisionInfo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microsoft.com/office/2016/11/relationships/changesInfo" Target="changesInfos/changesInfo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Aliyu Sambo" userId="d9766618-3e46-45d4-99f2-08120d84987f" providerId="ADAL" clId="{BF3CAB61-FDBF-4C8C-9A33-DC38F3CF6D3C}"/>
    <pc:docChg chg="undo custSel addSld delSld modSld sldOrd">
      <pc:chgData name="Aliyu Sambo" userId="d9766618-3e46-45d4-99f2-08120d84987f" providerId="ADAL" clId="{BF3CAB61-FDBF-4C8C-9A33-DC38F3CF6D3C}" dt="2025-01-28T07:45:33.740" v="199" actId="20577"/>
      <pc:docMkLst>
        <pc:docMk/>
      </pc:docMkLst>
      <pc:sldChg chg="ord">
        <pc:chgData name="Aliyu Sambo" userId="d9766618-3e46-45d4-99f2-08120d84987f" providerId="ADAL" clId="{BF3CAB61-FDBF-4C8C-9A33-DC38F3CF6D3C}" dt="2025-01-14T07:42:00.512" v="139"/>
        <pc:sldMkLst>
          <pc:docMk/>
          <pc:sldMk cId="1178800999" sldId="257"/>
        </pc:sldMkLst>
      </pc:sldChg>
      <pc:sldChg chg="modSp del mod ord">
        <pc:chgData name="Aliyu Sambo" userId="d9766618-3e46-45d4-99f2-08120d84987f" providerId="ADAL" clId="{BF3CAB61-FDBF-4C8C-9A33-DC38F3CF6D3C}" dt="2025-01-14T07:42:07.291" v="140" actId="47"/>
        <pc:sldMkLst>
          <pc:docMk/>
          <pc:sldMk cId="574872980" sldId="258"/>
        </pc:sldMkLst>
      </pc:sldChg>
      <pc:sldChg chg="modSp mod">
        <pc:chgData name="Aliyu Sambo" userId="d9766618-3e46-45d4-99f2-08120d84987f" providerId="ADAL" clId="{BF3CAB61-FDBF-4C8C-9A33-DC38F3CF6D3C}" dt="2025-01-14T07:44:47.424" v="157" actId="20577"/>
        <pc:sldMkLst>
          <pc:docMk/>
          <pc:sldMk cId="387342231" sldId="423"/>
        </pc:sldMkLst>
        <pc:spChg chg="mod">
          <ac:chgData name="Aliyu Sambo" userId="d9766618-3e46-45d4-99f2-08120d84987f" providerId="ADAL" clId="{BF3CAB61-FDBF-4C8C-9A33-DC38F3CF6D3C}" dt="2025-01-14T07:44:47.424" v="157" actId="20577"/>
          <ac:spMkLst>
            <pc:docMk/>
            <pc:sldMk cId="387342231" sldId="423"/>
            <ac:spMk id="2" creationId="{41C2185F-A82B-47A0-86D3-C451F9C6A741}"/>
          </ac:spMkLst>
        </pc:spChg>
      </pc:sldChg>
      <pc:sldChg chg="addSp delSp modSp new mod modAnim">
        <pc:chgData name="Aliyu Sambo" userId="d9766618-3e46-45d4-99f2-08120d84987f" providerId="ADAL" clId="{BF3CAB61-FDBF-4C8C-9A33-DC38F3CF6D3C}" dt="2025-01-28T07:45:33.740" v="199" actId="20577"/>
        <pc:sldMkLst>
          <pc:docMk/>
          <pc:sldMk cId="3965926630" sldId="429"/>
        </pc:sldMkLst>
        <pc:spChg chg="mod">
          <ac:chgData name="Aliyu Sambo" userId="d9766618-3e46-45d4-99f2-08120d84987f" providerId="ADAL" clId="{BF3CAB61-FDBF-4C8C-9A33-DC38F3CF6D3C}" dt="2025-01-28T07:45:33.740" v="199" actId="20577"/>
          <ac:spMkLst>
            <pc:docMk/>
            <pc:sldMk cId="3965926630" sldId="429"/>
            <ac:spMk id="2" creationId="{B7F8ED3E-3BFB-F879-6369-8A81EC5E34A7}"/>
          </ac:spMkLst>
        </pc:spChg>
        <pc:spChg chg="add mod">
          <ac:chgData name="Aliyu Sambo" userId="d9766618-3e46-45d4-99f2-08120d84987f" providerId="ADAL" clId="{BF3CAB61-FDBF-4C8C-9A33-DC38F3CF6D3C}" dt="2025-01-14T07:43:36.107" v="150" actId="5793"/>
          <ac:spMkLst>
            <pc:docMk/>
            <pc:sldMk cId="3965926630" sldId="429"/>
            <ac:spMk id="4" creationId="{556F0A8F-AE7B-2C53-1010-97FC807454B6}"/>
          </ac:spMkLst>
        </pc:spChg>
      </pc:sldChg>
      <pc:sldChg chg="addSp delSp modSp new mod">
        <pc:chgData name="Aliyu Sambo" userId="d9766618-3e46-45d4-99f2-08120d84987f" providerId="ADAL" clId="{BF3CAB61-FDBF-4C8C-9A33-DC38F3CF6D3C}" dt="2025-01-14T07:38:51.193" v="92" actId="14100"/>
        <pc:sldMkLst>
          <pc:docMk/>
          <pc:sldMk cId="2155974693" sldId="430"/>
        </pc:sldMkLst>
        <pc:spChg chg="mod">
          <ac:chgData name="Aliyu Sambo" userId="d9766618-3e46-45d4-99f2-08120d84987f" providerId="ADAL" clId="{BF3CAB61-FDBF-4C8C-9A33-DC38F3CF6D3C}" dt="2025-01-14T07:34:49.313" v="53" actId="20577"/>
          <ac:spMkLst>
            <pc:docMk/>
            <pc:sldMk cId="2155974693" sldId="430"/>
            <ac:spMk id="2" creationId="{C6E2E7A7-EE28-393D-463C-FFD34E5A4B65}"/>
          </ac:spMkLst>
        </pc:spChg>
        <pc:spChg chg="add mod">
          <ac:chgData name="Aliyu Sambo" userId="d9766618-3e46-45d4-99f2-08120d84987f" providerId="ADAL" clId="{BF3CAB61-FDBF-4C8C-9A33-DC38F3CF6D3C}" dt="2025-01-14T07:38:51.193" v="92" actId="14100"/>
          <ac:spMkLst>
            <pc:docMk/>
            <pc:sldMk cId="2155974693" sldId="430"/>
            <ac:spMk id="14" creationId="{B1A1F8CD-1DB2-AAA2-67A8-3F2CC1F5C131}"/>
          </ac:spMkLst>
        </pc:spChg>
        <pc:spChg chg="add mod">
          <ac:chgData name="Aliyu Sambo" userId="d9766618-3e46-45d4-99f2-08120d84987f" providerId="ADAL" clId="{BF3CAB61-FDBF-4C8C-9A33-DC38F3CF6D3C}" dt="2025-01-14T07:38:39.654" v="90" actId="1076"/>
          <ac:spMkLst>
            <pc:docMk/>
            <pc:sldMk cId="2155974693" sldId="430"/>
            <ac:spMk id="15" creationId="{44A0475E-C442-882A-B61C-AF603C54308B}"/>
          </ac:spMkLst>
        </pc:spChg>
      </pc:sldChg>
      <pc:sldChg chg="addSp delSp modSp new mod ord">
        <pc:chgData name="Aliyu Sambo" userId="d9766618-3e46-45d4-99f2-08120d84987f" providerId="ADAL" clId="{BF3CAB61-FDBF-4C8C-9A33-DC38F3CF6D3C}" dt="2025-01-14T07:51:10.394" v="187"/>
        <pc:sldMkLst>
          <pc:docMk/>
          <pc:sldMk cId="244464914" sldId="431"/>
        </pc:sldMkLst>
        <pc:spChg chg="mod">
          <ac:chgData name="Aliyu Sambo" userId="d9766618-3e46-45d4-99f2-08120d84987f" providerId="ADAL" clId="{BF3CAB61-FDBF-4C8C-9A33-DC38F3CF6D3C}" dt="2025-01-14T07:45:46.274" v="160" actId="20577"/>
          <ac:spMkLst>
            <pc:docMk/>
            <pc:sldMk cId="244464914" sldId="431"/>
            <ac:spMk id="2" creationId="{31486ACA-9139-10DE-1471-D134D0BD046F}"/>
          </ac:spMkLst>
        </pc:spChg>
        <pc:spChg chg="add mod">
          <ac:chgData name="Aliyu Sambo" userId="d9766618-3e46-45d4-99f2-08120d84987f" providerId="ADAL" clId="{BF3CAB61-FDBF-4C8C-9A33-DC38F3CF6D3C}" dt="2025-01-14T07:48:57.968" v="178" actId="114"/>
          <ac:spMkLst>
            <pc:docMk/>
            <pc:sldMk cId="244464914" sldId="431"/>
            <ac:spMk id="4" creationId="{45572ACD-05F7-0C6C-E6ED-A37B52939C62}"/>
          </ac:spMkLst>
        </pc:spChg>
      </pc:sldChg>
      <pc:sldChg chg="addSp delSp modSp new mod ord">
        <pc:chgData name="Aliyu Sambo" userId="d9766618-3e46-45d4-99f2-08120d84987f" providerId="ADAL" clId="{BF3CAB61-FDBF-4C8C-9A33-DC38F3CF6D3C}" dt="2025-01-14T07:51:10.394" v="187"/>
        <pc:sldMkLst>
          <pc:docMk/>
          <pc:sldMk cId="631626330" sldId="432"/>
        </pc:sldMkLst>
        <pc:spChg chg="mod">
          <ac:chgData name="Aliyu Sambo" userId="d9766618-3e46-45d4-99f2-08120d84987f" providerId="ADAL" clId="{BF3CAB61-FDBF-4C8C-9A33-DC38F3CF6D3C}" dt="2025-01-14T07:49:33.826" v="180"/>
          <ac:spMkLst>
            <pc:docMk/>
            <pc:sldMk cId="631626330" sldId="432"/>
            <ac:spMk id="2" creationId="{BB42A03F-D0B2-35A1-98D9-E487E1CC940B}"/>
          </ac:spMkLst>
        </pc:spChg>
        <pc:spChg chg="add mod">
          <ac:chgData name="Aliyu Sambo" userId="d9766618-3e46-45d4-99f2-08120d84987f" providerId="ADAL" clId="{BF3CAB61-FDBF-4C8C-9A33-DC38F3CF6D3C}" dt="2025-01-14T07:50:24.553" v="185" actId="5793"/>
          <ac:spMkLst>
            <pc:docMk/>
            <pc:sldMk cId="631626330" sldId="432"/>
            <ac:spMk id="4" creationId="{78E491BA-B33E-7EEB-A3E2-006194643837}"/>
          </ac:spMkLst>
        </pc:spChg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#1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FDFBF3B7-B2B2-4D7D-8D3C-D03A73B7E11C}" type="doc">
      <dgm:prSet loTypeId="urn:microsoft.com/office/officeart/2005/8/layout/default" loCatId="list" qsTypeId="urn:microsoft.com/office/officeart/2005/8/quickstyle/simple1#1" qsCatId="simple" csTypeId="urn:microsoft.com/office/officeart/2005/8/colors/accent1_2#1" csCatId="accent1" phldr="1"/>
      <dgm:spPr/>
      <dgm:t>
        <a:bodyPr/>
        <a:lstStyle/>
        <a:p>
          <a:endParaRPr lang="en-GB"/>
        </a:p>
      </dgm:t>
    </dgm:pt>
    <dgm:pt modelId="{5530D578-216F-402C-BA44-8C1B778F54B1}">
      <dgm:prSet phldrT="[Text]"/>
      <dgm:spPr>
        <a:noFill/>
        <a:ln>
          <a:noFill/>
        </a:ln>
      </dgm:spPr>
      <dgm:t>
        <a:bodyPr/>
        <a:lstStyle/>
        <a:p>
          <a:r>
            <a:rPr lang="en-GB" dirty="0">
              <a:solidFill>
                <a:schemeClr val="accent2">
                  <a:lumMod val="75000"/>
                </a:schemeClr>
              </a:solidFill>
            </a:rPr>
            <a:t>Engineering</a:t>
          </a:r>
        </a:p>
      </dgm:t>
    </dgm:pt>
    <dgm:pt modelId="{2BADCC30-C8B0-494E-A4FE-5FF2341DCDCD}" type="parTrans" cxnId="{351085F7-6529-45B8-86EC-076220115A88}">
      <dgm:prSet/>
      <dgm:spPr/>
      <dgm:t>
        <a:bodyPr/>
        <a:lstStyle/>
        <a:p>
          <a:endParaRPr lang="en-GB"/>
        </a:p>
      </dgm:t>
    </dgm:pt>
    <dgm:pt modelId="{0D96B5E1-4E12-4822-93C0-47964AB30339}" type="sibTrans" cxnId="{351085F7-6529-45B8-86EC-076220115A88}">
      <dgm:prSet/>
      <dgm:spPr/>
      <dgm:t>
        <a:bodyPr/>
        <a:lstStyle/>
        <a:p>
          <a:endParaRPr lang="en-GB"/>
        </a:p>
      </dgm:t>
    </dgm:pt>
    <dgm:pt modelId="{134B12EA-7B1F-4E74-A2A8-8B6E11B4118A}">
      <dgm:prSet phldrT="[Text]"/>
      <dgm:spPr>
        <a:noFill/>
        <a:ln>
          <a:noFill/>
        </a:ln>
      </dgm:spPr>
      <dgm:t>
        <a:bodyPr/>
        <a:lstStyle/>
        <a:p>
          <a:r>
            <a:rPr lang="en-GB" dirty="0">
              <a:solidFill>
                <a:schemeClr val="accent2">
                  <a:lumMod val="75000"/>
                </a:schemeClr>
              </a:solidFill>
            </a:rPr>
            <a:t>Aesthetic</a:t>
          </a:r>
        </a:p>
      </dgm:t>
    </dgm:pt>
    <dgm:pt modelId="{044B797E-7C32-4A41-9A41-9041BCA349FB}" type="parTrans" cxnId="{A1538CDB-1FC4-44F6-A42E-676CC0940596}">
      <dgm:prSet/>
      <dgm:spPr/>
      <dgm:t>
        <a:bodyPr/>
        <a:lstStyle/>
        <a:p>
          <a:endParaRPr lang="en-GB"/>
        </a:p>
      </dgm:t>
    </dgm:pt>
    <dgm:pt modelId="{8418B0CA-DE49-484A-A8DA-B080C39C42AC}" type="sibTrans" cxnId="{A1538CDB-1FC4-44F6-A42E-676CC0940596}">
      <dgm:prSet/>
      <dgm:spPr/>
      <dgm:t>
        <a:bodyPr/>
        <a:lstStyle/>
        <a:p>
          <a:endParaRPr lang="en-GB"/>
        </a:p>
      </dgm:t>
    </dgm:pt>
    <dgm:pt modelId="{C5B812A7-C510-4B00-894E-BD108D65C813}">
      <dgm:prSet phldrT="[Text]"/>
      <dgm:spPr>
        <a:noFill/>
        <a:ln>
          <a:noFill/>
        </a:ln>
      </dgm:spPr>
      <dgm:t>
        <a:bodyPr/>
        <a:lstStyle/>
        <a:p>
          <a:r>
            <a:rPr lang="en-GB" dirty="0">
              <a:solidFill>
                <a:schemeClr val="accent2">
                  <a:lumMod val="75000"/>
                </a:schemeClr>
              </a:solidFill>
            </a:rPr>
            <a:t>Legal</a:t>
          </a:r>
        </a:p>
      </dgm:t>
    </dgm:pt>
    <dgm:pt modelId="{74C2CB4E-9DD4-4AE4-B7DC-6091B6AAE4BF}" type="parTrans" cxnId="{ED41E1B2-38F4-489E-B03A-8849BAD0473C}">
      <dgm:prSet/>
      <dgm:spPr/>
      <dgm:t>
        <a:bodyPr/>
        <a:lstStyle/>
        <a:p>
          <a:endParaRPr lang="en-GB"/>
        </a:p>
      </dgm:t>
    </dgm:pt>
    <dgm:pt modelId="{CED0C646-752F-49E9-9B6B-61A85AE796BF}" type="sibTrans" cxnId="{ED41E1B2-38F4-489E-B03A-8849BAD0473C}">
      <dgm:prSet/>
      <dgm:spPr/>
      <dgm:t>
        <a:bodyPr/>
        <a:lstStyle/>
        <a:p>
          <a:endParaRPr lang="en-GB"/>
        </a:p>
      </dgm:t>
    </dgm:pt>
    <dgm:pt modelId="{796CA3D9-E7D5-49CB-82C1-DF87C75313B7}">
      <dgm:prSet phldrT="[Text]"/>
      <dgm:spPr>
        <a:noFill/>
        <a:ln>
          <a:noFill/>
        </a:ln>
      </dgm:spPr>
      <dgm:t>
        <a:bodyPr/>
        <a:lstStyle/>
        <a:p>
          <a:r>
            <a:rPr lang="en-GB" dirty="0">
              <a:solidFill>
                <a:schemeClr val="accent2">
                  <a:lumMod val="75000"/>
                </a:schemeClr>
              </a:solidFill>
            </a:rPr>
            <a:t>Environment</a:t>
          </a:r>
        </a:p>
      </dgm:t>
    </dgm:pt>
    <dgm:pt modelId="{843CC1D3-6E0A-47ED-BEF3-09F81375895C}" type="parTrans" cxnId="{D0565462-8FD8-4695-A80E-5B29540EB9F7}">
      <dgm:prSet/>
      <dgm:spPr/>
      <dgm:t>
        <a:bodyPr/>
        <a:lstStyle/>
        <a:p>
          <a:endParaRPr lang="en-GB"/>
        </a:p>
      </dgm:t>
    </dgm:pt>
    <dgm:pt modelId="{8950638A-D8CF-4648-8197-3372C62E5A3A}" type="sibTrans" cxnId="{D0565462-8FD8-4695-A80E-5B29540EB9F7}">
      <dgm:prSet/>
      <dgm:spPr/>
      <dgm:t>
        <a:bodyPr/>
        <a:lstStyle/>
        <a:p>
          <a:endParaRPr lang="en-GB"/>
        </a:p>
      </dgm:t>
    </dgm:pt>
    <dgm:pt modelId="{51F674FA-AEEC-4AC5-AE69-226A7079B7BF}">
      <dgm:prSet phldrT="[Text]"/>
      <dgm:spPr>
        <a:noFill/>
        <a:ln>
          <a:noFill/>
        </a:ln>
      </dgm:spPr>
      <dgm:t>
        <a:bodyPr/>
        <a:lstStyle/>
        <a:p>
          <a:r>
            <a:rPr lang="en-GB" dirty="0">
              <a:solidFill>
                <a:schemeClr val="accent2">
                  <a:lumMod val="75000"/>
                </a:schemeClr>
              </a:solidFill>
            </a:rPr>
            <a:t>Marketing</a:t>
          </a:r>
        </a:p>
      </dgm:t>
    </dgm:pt>
    <dgm:pt modelId="{C5E53A86-7118-42B5-BA05-1F284BBB75BC}" type="parTrans" cxnId="{32544246-DE49-4974-A3C4-BA31DB4A6CF9}">
      <dgm:prSet/>
      <dgm:spPr/>
      <dgm:t>
        <a:bodyPr/>
        <a:lstStyle/>
        <a:p>
          <a:endParaRPr lang="en-GB"/>
        </a:p>
      </dgm:t>
    </dgm:pt>
    <dgm:pt modelId="{811C3302-2710-4585-886B-04AF60EB90A6}" type="sibTrans" cxnId="{32544246-DE49-4974-A3C4-BA31DB4A6CF9}">
      <dgm:prSet/>
      <dgm:spPr/>
      <dgm:t>
        <a:bodyPr/>
        <a:lstStyle/>
        <a:p>
          <a:endParaRPr lang="en-GB"/>
        </a:p>
      </dgm:t>
    </dgm:pt>
    <dgm:pt modelId="{556055EB-4756-4A9C-8AE7-10E7A1B1397F}">
      <dgm:prSet phldrT="[Text]"/>
      <dgm:spPr>
        <a:noFill/>
        <a:ln>
          <a:noFill/>
        </a:ln>
      </dgm:spPr>
      <dgm:t>
        <a:bodyPr/>
        <a:lstStyle/>
        <a:p>
          <a:r>
            <a:rPr lang="en-GB" dirty="0">
              <a:solidFill>
                <a:schemeClr val="accent2">
                  <a:lumMod val="75000"/>
                </a:schemeClr>
              </a:solidFill>
            </a:rPr>
            <a:t>Ethics</a:t>
          </a:r>
        </a:p>
      </dgm:t>
    </dgm:pt>
    <dgm:pt modelId="{76BBA630-694B-44FB-9292-B4BD2E502A0A}" type="parTrans" cxnId="{D2653286-FC97-465E-8E92-920800706831}">
      <dgm:prSet/>
      <dgm:spPr/>
      <dgm:t>
        <a:bodyPr/>
        <a:lstStyle/>
        <a:p>
          <a:endParaRPr lang="en-GB"/>
        </a:p>
      </dgm:t>
    </dgm:pt>
    <dgm:pt modelId="{0E7419A6-4E54-442E-A69B-B0766B5093F0}" type="sibTrans" cxnId="{D2653286-FC97-465E-8E92-920800706831}">
      <dgm:prSet/>
      <dgm:spPr/>
      <dgm:t>
        <a:bodyPr/>
        <a:lstStyle/>
        <a:p>
          <a:endParaRPr lang="en-GB"/>
        </a:p>
      </dgm:t>
    </dgm:pt>
    <dgm:pt modelId="{EF8AB818-CE41-42F5-A11C-3FF63A7F2DDD}" type="pres">
      <dgm:prSet presAssocID="{FDFBF3B7-B2B2-4D7D-8D3C-D03A73B7E11C}" presName="diagram" presStyleCnt="0">
        <dgm:presLayoutVars>
          <dgm:dir/>
          <dgm:resizeHandles val="exact"/>
        </dgm:presLayoutVars>
      </dgm:prSet>
      <dgm:spPr/>
    </dgm:pt>
    <dgm:pt modelId="{633D3E4E-0B1B-4F39-B83A-80F911BC9B0A}" type="pres">
      <dgm:prSet presAssocID="{5530D578-216F-402C-BA44-8C1B778F54B1}" presName="node" presStyleLbl="node1" presStyleIdx="0" presStyleCnt="6" custLinFactNeighborX="-21742" custLinFactNeighborY="-5419">
        <dgm:presLayoutVars>
          <dgm:bulletEnabled val="1"/>
        </dgm:presLayoutVars>
      </dgm:prSet>
      <dgm:spPr/>
    </dgm:pt>
    <dgm:pt modelId="{9908E5AD-35DB-4AE5-B83A-3A4BC29F2FE8}" type="pres">
      <dgm:prSet presAssocID="{0D96B5E1-4E12-4822-93C0-47964AB30339}" presName="sibTrans" presStyleCnt="0"/>
      <dgm:spPr/>
    </dgm:pt>
    <dgm:pt modelId="{6847CA2E-4A13-421B-8008-B34FF363F797}" type="pres">
      <dgm:prSet presAssocID="{556055EB-4756-4A9C-8AE7-10E7A1B1397F}" presName="node" presStyleLbl="node1" presStyleIdx="1" presStyleCnt="6" custLinFactX="-10375" custLinFactNeighborX="-100000" custLinFactNeighborY="32919">
        <dgm:presLayoutVars>
          <dgm:bulletEnabled val="1"/>
        </dgm:presLayoutVars>
      </dgm:prSet>
      <dgm:spPr/>
    </dgm:pt>
    <dgm:pt modelId="{1A2116B8-AF77-4826-891F-739B277D0102}" type="pres">
      <dgm:prSet presAssocID="{0E7419A6-4E54-442E-A69B-B0766B5093F0}" presName="sibTrans" presStyleCnt="0"/>
      <dgm:spPr/>
    </dgm:pt>
    <dgm:pt modelId="{0221FEBC-E40D-4697-9C06-2F9D633C48E7}" type="pres">
      <dgm:prSet presAssocID="{134B12EA-7B1F-4E74-A2A8-8B6E11B4118A}" presName="node" presStyleLbl="node1" presStyleIdx="2" presStyleCnt="6" custLinFactNeighborX="25497" custLinFactNeighborY="61677">
        <dgm:presLayoutVars>
          <dgm:bulletEnabled val="1"/>
        </dgm:presLayoutVars>
      </dgm:prSet>
      <dgm:spPr/>
    </dgm:pt>
    <dgm:pt modelId="{E3D2BD2A-B469-439F-8986-9920C1F48F00}" type="pres">
      <dgm:prSet presAssocID="{8418B0CA-DE49-484A-A8DA-B080C39C42AC}" presName="sibTrans" presStyleCnt="0"/>
      <dgm:spPr/>
    </dgm:pt>
    <dgm:pt modelId="{0B8D70D0-C6F1-4160-94B6-4E66647AD0E8}" type="pres">
      <dgm:prSet presAssocID="{C5B812A7-C510-4B00-894E-BD108D65C813}" presName="node" presStyleLbl="node1" presStyleIdx="3" presStyleCnt="6" custLinFactX="-4663" custLinFactNeighborX="-100000" custLinFactNeighborY="-38546">
        <dgm:presLayoutVars>
          <dgm:bulletEnabled val="1"/>
        </dgm:presLayoutVars>
      </dgm:prSet>
      <dgm:spPr/>
    </dgm:pt>
    <dgm:pt modelId="{B6A8ED9D-574D-4BEB-96BB-8DBE03CEA4A4}" type="pres">
      <dgm:prSet presAssocID="{CED0C646-752F-49E9-9B6B-61A85AE796BF}" presName="sibTrans" presStyleCnt="0"/>
      <dgm:spPr/>
    </dgm:pt>
    <dgm:pt modelId="{D9EF44A5-748A-479F-99FD-B2C84D087A11}" type="pres">
      <dgm:prSet presAssocID="{796CA3D9-E7D5-49CB-82C1-DF87C75313B7}" presName="node" presStyleLbl="node1" presStyleIdx="4" presStyleCnt="6" custLinFactY="-3254" custLinFactNeighborX="29077" custLinFactNeighborY="-100000">
        <dgm:presLayoutVars>
          <dgm:bulletEnabled val="1"/>
        </dgm:presLayoutVars>
      </dgm:prSet>
      <dgm:spPr/>
    </dgm:pt>
    <dgm:pt modelId="{B8412F9B-E34C-4C0B-B474-485107909E1D}" type="pres">
      <dgm:prSet presAssocID="{8950638A-D8CF-4648-8197-3372C62E5A3A}" presName="sibTrans" presStyleCnt="0"/>
      <dgm:spPr/>
    </dgm:pt>
    <dgm:pt modelId="{525D736A-39C1-4152-9643-13B8CDF4EBB3}" type="pres">
      <dgm:prSet presAssocID="{51F674FA-AEEC-4AC5-AE69-226A7079B7BF}" presName="node" presStyleLbl="node1" presStyleIdx="5" presStyleCnt="6" custLinFactNeighborX="-88856" custLinFactNeighborY="-2599">
        <dgm:presLayoutVars>
          <dgm:bulletEnabled val="1"/>
        </dgm:presLayoutVars>
      </dgm:prSet>
      <dgm:spPr/>
    </dgm:pt>
  </dgm:ptLst>
  <dgm:cxnLst>
    <dgm:cxn modelId="{982DD302-18A4-419C-A144-CB3402BEACC4}" type="presOf" srcId="{C5B812A7-C510-4B00-894E-BD108D65C813}" destId="{0B8D70D0-C6F1-4160-94B6-4E66647AD0E8}" srcOrd="0" destOrd="0" presId="urn:microsoft.com/office/officeart/2005/8/layout/default"/>
    <dgm:cxn modelId="{771D5105-293D-4526-8E0F-8A32191E0A2A}" type="presOf" srcId="{556055EB-4756-4A9C-8AE7-10E7A1B1397F}" destId="{6847CA2E-4A13-421B-8008-B34FF363F797}" srcOrd="0" destOrd="0" presId="urn:microsoft.com/office/officeart/2005/8/layout/default"/>
    <dgm:cxn modelId="{D0565462-8FD8-4695-A80E-5B29540EB9F7}" srcId="{FDFBF3B7-B2B2-4D7D-8D3C-D03A73B7E11C}" destId="{796CA3D9-E7D5-49CB-82C1-DF87C75313B7}" srcOrd="4" destOrd="0" parTransId="{843CC1D3-6E0A-47ED-BEF3-09F81375895C}" sibTransId="{8950638A-D8CF-4648-8197-3372C62E5A3A}"/>
    <dgm:cxn modelId="{7775B662-054D-48F6-85A3-BED9A3E80A89}" type="presOf" srcId="{FDFBF3B7-B2B2-4D7D-8D3C-D03A73B7E11C}" destId="{EF8AB818-CE41-42F5-A11C-3FF63A7F2DDD}" srcOrd="0" destOrd="0" presId="urn:microsoft.com/office/officeart/2005/8/layout/default"/>
    <dgm:cxn modelId="{32544246-DE49-4974-A3C4-BA31DB4A6CF9}" srcId="{FDFBF3B7-B2B2-4D7D-8D3C-D03A73B7E11C}" destId="{51F674FA-AEEC-4AC5-AE69-226A7079B7BF}" srcOrd="5" destOrd="0" parTransId="{C5E53A86-7118-42B5-BA05-1F284BBB75BC}" sibTransId="{811C3302-2710-4585-886B-04AF60EB90A6}"/>
    <dgm:cxn modelId="{0BD73E55-643B-4005-985F-27A8CD1CFB62}" type="presOf" srcId="{5530D578-216F-402C-BA44-8C1B778F54B1}" destId="{633D3E4E-0B1B-4F39-B83A-80F911BC9B0A}" srcOrd="0" destOrd="0" presId="urn:microsoft.com/office/officeart/2005/8/layout/default"/>
    <dgm:cxn modelId="{D2653286-FC97-465E-8E92-920800706831}" srcId="{FDFBF3B7-B2B2-4D7D-8D3C-D03A73B7E11C}" destId="{556055EB-4756-4A9C-8AE7-10E7A1B1397F}" srcOrd="1" destOrd="0" parTransId="{76BBA630-694B-44FB-9292-B4BD2E502A0A}" sibTransId="{0E7419A6-4E54-442E-A69B-B0766B5093F0}"/>
    <dgm:cxn modelId="{9A3E9097-BD8A-4B6E-AF5A-C40DCC788CBC}" type="presOf" srcId="{51F674FA-AEEC-4AC5-AE69-226A7079B7BF}" destId="{525D736A-39C1-4152-9643-13B8CDF4EBB3}" srcOrd="0" destOrd="0" presId="urn:microsoft.com/office/officeart/2005/8/layout/default"/>
    <dgm:cxn modelId="{ED41E1B2-38F4-489E-B03A-8849BAD0473C}" srcId="{FDFBF3B7-B2B2-4D7D-8D3C-D03A73B7E11C}" destId="{C5B812A7-C510-4B00-894E-BD108D65C813}" srcOrd="3" destOrd="0" parTransId="{74C2CB4E-9DD4-4AE4-B7DC-6091B6AAE4BF}" sibTransId="{CED0C646-752F-49E9-9B6B-61A85AE796BF}"/>
    <dgm:cxn modelId="{48CA1BBD-9728-4A52-9FD6-708946D9E2AF}" type="presOf" srcId="{796CA3D9-E7D5-49CB-82C1-DF87C75313B7}" destId="{D9EF44A5-748A-479F-99FD-B2C84D087A11}" srcOrd="0" destOrd="0" presId="urn:microsoft.com/office/officeart/2005/8/layout/default"/>
    <dgm:cxn modelId="{A1538CDB-1FC4-44F6-A42E-676CC0940596}" srcId="{FDFBF3B7-B2B2-4D7D-8D3C-D03A73B7E11C}" destId="{134B12EA-7B1F-4E74-A2A8-8B6E11B4118A}" srcOrd="2" destOrd="0" parTransId="{044B797E-7C32-4A41-9A41-9041BCA349FB}" sibTransId="{8418B0CA-DE49-484A-A8DA-B080C39C42AC}"/>
    <dgm:cxn modelId="{720A48ED-92D6-4ED5-B85D-EFEC5CDCB688}" type="presOf" srcId="{134B12EA-7B1F-4E74-A2A8-8B6E11B4118A}" destId="{0221FEBC-E40D-4697-9C06-2F9D633C48E7}" srcOrd="0" destOrd="0" presId="urn:microsoft.com/office/officeart/2005/8/layout/default"/>
    <dgm:cxn modelId="{351085F7-6529-45B8-86EC-076220115A88}" srcId="{FDFBF3B7-B2B2-4D7D-8D3C-D03A73B7E11C}" destId="{5530D578-216F-402C-BA44-8C1B778F54B1}" srcOrd="0" destOrd="0" parTransId="{2BADCC30-C8B0-494E-A4FE-5FF2341DCDCD}" sibTransId="{0D96B5E1-4E12-4822-93C0-47964AB30339}"/>
    <dgm:cxn modelId="{3E34F2E8-D871-402C-83D3-5E8A1A41E72E}" type="presParOf" srcId="{EF8AB818-CE41-42F5-A11C-3FF63A7F2DDD}" destId="{633D3E4E-0B1B-4F39-B83A-80F911BC9B0A}" srcOrd="0" destOrd="0" presId="urn:microsoft.com/office/officeart/2005/8/layout/default"/>
    <dgm:cxn modelId="{57B34A63-8656-43AF-863B-FEE044A77108}" type="presParOf" srcId="{EF8AB818-CE41-42F5-A11C-3FF63A7F2DDD}" destId="{9908E5AD-35DB-4AE5-B83A-3A4BC29F2FE8}" srcOrd="1" destOrd="0" presId="urn:microsoft.com/office/officeart/2005/8/layout/default"/>
    <dgm:cxn modelId="{9788B859-A91B-42E3-80C8-E4C64826649D}" type="presParOf" srcId="{EF8AB818-CE41-42F5-A11C-3FF63A7F2DDD}" destId="{6847CA2E-4A13-421B-8008-B34FF363F797}" srcOrd="2" destOrd="0" presId="urn:microsoft.com/office/officeart/2005/8/layout/default"/>
    <dgm:cxn modelId="{C0E612E8-F7E5-43A1-B2FB-81DBD392082C}" type="presParOf" srcId="{EF8AB818-CE41-42F5-A11C-3FF63A7F2DDD}" destId="{1A2116B8-AF77-4826-891F-739B277D0102}" srcOrd="3" destOrd="0" presId="urn:microsoft.com/office/officeart/2005/8/layout/default"/>
    <dgm:cxn modelId="{1C9D6942-5589-4E5A-AB02-04AC3C56E91C}" type="presParOf" srcId="{EF8AB818-CE41-42F5-A11C-3FF63A7F2DDD}" destId="{0221FEBC-E40D-4697-9C06-2F9D633C48E7}" srcOrd="4" destOrd="0" presId="urn:microsoft.com/office/officeart/2005/8/layout/default"/>
    <dgm:cxn modelId="{C6DAFE04-2CC7-424B-A810-F13D4B569DDC}" type="presParOf" srcId="{EF8AB818-CE41-42F5-A11C-3FF63A7F2DDD}" destId="{E3D2BD2A-B469-439F-8986-9920C1F48F00}" srcOrd="5" destOrd="0" presId="urn:microsoft.com/office/officeart/2005/8/layout/default"/>
    <dgm:cxn modelId="{9532E26F-217B-47BB-9FF5-D9C8652EB40C}" type="presParOf" srcId="{EF8AB818-CE41-42F5-A11C-3FF63A7F2DDD}" destId="{0B8D70D0-C6F1-4160-94B6-4E66647AD0E8}" srcOrd="6" destOrd="0" presId="urn:microsoft.com/office/officeart/2005/8/layout/default"/>
    <dgm:cxn modelId="{6673F150-86E2-40C4-A529-472C044C6E72}" type="presParOf" srcId="{EF8AB818-CE41-42F5-A11C-3FF63A7F2DDD}" destId="{B6A8ED9D-574D-4BEB-96BB-8DBE03CEA4A4}" srcOrd="7" destOrd="0" presId="urn:microsoft.com/office/officeart/2005/8/layout/default"/>
    <dgm:cxn modelId="{A6DAF377-0672-489F-A96A-A0B9719289EA}" type="presParOf" srcId="{EF8AB818-CE41-42F5-A11C-3FF63A7F2DDD}" destId="{D9EF44A5-748A-479F-99FD-B2C84D087A11}" srcOrd="8" destOrd="0" presId="urn:microsoft.com/office/officeart/2005/8/layout/default"/>
    <dgm:cxn modelId="{8DC141CA-FCD2-4228-9E24-73070588AE28}" type="presParOf" srcId="{EF8AB818-CE41-42F5-A11C-3FF63A7F2DDD}" destId="{B8412F9B-E34C-4C0B-B474-485107909E1D}" srcOrd="9" destOrd="0" presId="urn:microsoft.com/office/officeart/2005/8/layout/default"/>
    <dgm:cxn modelId="{A01F9C5B-F04A-43F0-A64E-CFD738D87C63}" type="presParOf" srcId="{EF8AB818-CE41-42F5-A11C-3FF63A7F2DDD}" destId="{525D736A-39C1-4152-9643-13B8CDF4EBB3}" srcOrd="10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33D3E4E-0B1B-4F39-B83A-80F911BC9B0A}">
      <dsp:nvSpPr>
        <dsp:cNvPr id="0" name=""/>
        <dsp:cNvSpPr/>
      </dsp:nvSpPr>
      <dsp:spPr>
        <a:xfrm>
          <a:off x="0" y="849321"/>
          <a:ext cx="1561260" cy="936756"/>
        </a:xfrm>
        <a:prstGeom prst="rect">
          <a:avLst/>
        </a:prstGeom>
        <a:noFill/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dirty="0">
              <a:solidFill>
                <a:schemeClr val="accent2">
                  <a:lumMod val="75000"/>
                </a:schemeClr>
              </a:solidFill>
            </a:rPr>
            <a:t>Engineering</a:t>
          </a:r>
        </a:p>
      </dsp:txBody>
      <dsp:txXfrm>
        <a:off x="0" y="849321"/>
        <a:ext cx="1561260" cy="936756"/>
      </dsp:txXfrm>
    </dsp:sp>
    <dsp:sp modelId="{6847CA2E-4A13-421B-8008-B34FF363F797}">
      <dsp:nvSpPr>
        <dsp:cNvPr id="0" name=""/>
        <dsp:cNvSpPr/>
      </dsp:nvSpPr>
      <dsp:spPr>
        <a:xfrm>
          <a:off x="0" y="1208455"/>
          <a:ext cx="1561260" cy="936756"/>
        </a:xfrm>
        <a:prstGeom prst="rect">
          <a:avLst/>
        </a:prstGeom>
        <a:noFill/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dirty="0">
              <a:solidFill>
                <a:schemeClr val="accent2">
                  <a:lumMod val="75000"/>
                </a:schemeClr>
              </a:solidFill>
            </a:rPr>
            <a:t>Ethics</a:t>
          </a:r>
        </a:p>
      </dsp:txBody>
      <dsp:txXfrm>
        <a:off x="0" y="1208455"/>
        <a:ext cx="1561260" cy="936756"/>
      </dsp:txXfrm>
    </dsp:sp>
    <dsp:sp modelId="{0221FEBC-E40D-4697-9C06-2F9D633C48E7}">
      <dsp:nvSpPr>
        <dsp:cNvPr id="0" name=""/>
        <dsp:cNvSpPr/>
      </dsp:nvSpPr>
      <dsp:spPr>
        <a:xfrm>
          <a:off x="398474" y="2570730"/>
          <a:ext cx="1561260" cy="936756"/>
        </a:xfrm>
        <a:prstGeom prst="rect">
          <a:avLst/>
        </a:prstGeom>
        <a:noFill/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dirty="0">
              <a:solidFill>
                <a:schemeClr val="accent2">
                  <a:lumMod val="75000"/>
                </a:schemeClr>
              </a:solidFill>
            </a:rPr>
            <a:t>Aesthetic</a:t>
          </a:r>
        </a:p>
      </dsp:txBody>
      <dsp:txXfrm>
        <a:off x="398474" y="2570730"/>
        <a:ext cx="1561260" cy="936756"/>
      </dsp:txXfrm>
    </dsp:sp>
    <dsp:sp modelId="{0B8D70D0-C6F1-4160-94B6-4E66647AD0E8}">
      <dsp:nvSpPr>
        <dsp:cNvPr id="0" name=""/>
        <dsp:cNvSpPr/>
      </dsp:nvSpPr>
      <dsp:spPr>
        <a:xfrm>
          <a:off x="83724" y="1631884"/>
          <a:ext cx="1561260" cy="936756"/>
        </a:xfrm>
        <a:prstGeom prst="rect">
          <a:avLst/>
        </a:prstGeom>
        <a:noFill/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dirty="0">
              <a:solidFill>
                <a:schemeClr val="accent2">
                  <a:lumMod val="75000"/>
                </a:schemeClr>
              </a:solidFill>
            </a:rPr>
            <a:t>Legal</a:t>
          </a:r>
        </a:p>
      </dsp:txBody>
      <dsp:txXfrm>
        <a:off x="83724" y="1631884"/>
        <a:ext cx="1561260" cy="936756"/>
      </dsp:txXfrm>
    </dsp:sp>
    <dsp:sp modelId="{D9EF44A5-748A-479F-99FD-B2C84D087A11}">
      <dsp:nvSpPr>
        <dsp:cNvPr id="0" name=""/>
        <dsp:cNvSpPr/>
      </dsp:nvSpPr>
      <dsp:spPr>
        <a:xfrm>
          <a:off x="454368" y="2118610"/>
          <a:ext cx="1561260" cy="936756"/>
        </a:xfrm>
        <a:prstGeom prst="rect">
          <a:avLst/>
        </a:prstGeom>
        <a:noFill/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dirty="0">
              <a:solidFill>
                <a:schemeClr val="accent2">
                  <a:lumMod val="75000"/>
                </a:schemeClr>
              </a:solidFill>
            </a:rPr>
            <a:t>Environment</a:t>
          </a:r>
        </a:p>
      </dsp:txBody>
      <dsp:txXfrm>
        <a:off x="454368" y="2118610"/>
        <a:ext cx="1561260" cy="936756"/>
      </dsp:txXfrm>
    </dsp:sp>
    <dsp:sp modelId="{525D736A-39C1-4152-9643-13B8CDF4EBB3}">
      <dsp:nvSpPr>
        <dsp:cNvPr id="0" name=""/>
        <dsp:cNvSpPr/>
      </dsp:nvSpPr>
      <dsp:spPr>
        <a:xfrm>
          <a:off x="330513" y="3061502"/>
          <a:ext cx="1561260" cy="936756"/>
        </a:xfrm>
        <a:prstGeom prst="rect">
          <a:avLst/>
        </a:prstGeom>
        <a:noFill/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dirty="0">
              <a:solidFill>
                <a:schemeClr val="accent2">
                  <a:lumMod val="75000"/>
                </a:schemeClr>
              </a:solidFill>
            </a:rPr>
            <a:t>Marketing</a:t>
          </a:r>
        </a:p>
      </dsp:txBody>
      <dsp:txXfrm>
        <a:off x="330513" y="3061502"/>
        <a:ext cx="1561260" cy="93675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#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5BA379F-2687-42D5-BD11-CCFD486FA93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27051" y="6524626"/>
            <a:ext cx="1295400" cy="219075"/>
          </a:xfrm>
        </p:spPr>
        <p:txBody>
          <a:bodyPr/>
          <a:lstStyle>
            <a:lvl1pPr>
              <a:defRPr/>
            </a:lvl1pPr>
          </a:lstStyle>
          <a:p>
            <a:fld id="{84613C67-CADC-4E07-A25E-9F6BD87834E1}" type="datetimeFigureOut">
              <a:rPr lang="en-GB" smtClean="0"/>
              <a:t>08/09/2026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DDC0210-3A98-4E80-A493-9097B8EA88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520267" y="6381751"/>
            <a:ext cx="38608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F529589-853B-4D1C-BB9C-5B46B696F2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1CBF3BFB-80C1-4DE2-B669-466CF5A5E5A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570482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6E86CF0-C040-4ECE-8BD3-C00954DCC0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84613C67-CADC-4E07-A25E-9F6BD87834E1}" type="datetimeFigureOut">
              <a:rPr lang="en-GB" smtClean="0"/>
              <a:t>08/09/2026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64C04FF-0357-4130-AC28-3F988C577F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6184" y="6461126"/>
            <a:ext cx="38608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9EDCEDB-BC6D-4588-B62D-E297C32888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1CBF3BFB-80C1-4DE2-B669-466CF5A5E5A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2539897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1424" y="3993084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1424" y="2492897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84613C67-CADC-4E07-A25E-9F6BD87834E1}" type="datetimeFigureOut">
              <a:rPr lang="en-GB" smtClean="0"/>
              <a:t>08/09/2026</a:t>
            </a:fld>
            <a:endParaRPr lang="en-GB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1CBF3BFB-80C1-4DE2-B669-466CF5A5E5A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895052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84613C67-CADC-4E07-A25E-9F6BD87834E1}" type="datetimeFigureOut">
              <a:rPr lang="en-GB" smtClean="0"/>
              <a:t>08/09/2026</a:t>
            </a:fld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1CBF3BFB-80C1-4DE2-B669-466CF5A5E5A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218628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6"/>
            <a:ext cx="5386917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6"/>
            <a:ext cx="5389033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84613C67-CADC-4E07-A25E-9F6BD87834E1}" type="datetimeFigureOut">
              <a:rPr lang="en-GB" smtClean="0"/>
              <a:t>08/09/2026</a:t>
            </a:fld>
            <a:endParaRPr lang="en-GB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1CBF3BFB-80C1-4DE2-B669-466CF5A5E5A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7269358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84613C67-CADC-4E07-A25E-9F6BD87834E1}" type="datetimeFigureOut">
              <a:rPr lang="en-GB" smtClean="0"/>
              <a:t>08/09/2026</a:t>
            </a:fld>
            <a:endParaRPr lang="en-GB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1CBF3BFB-80C1-4DE2-B669-466CF5A5E5A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0621451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84613C67-CADC-4E07-A25E-9F6BD87834E1}" type="datetimeFigureOut">
              <a:rPr lang="en-GB" smtClean="0"/>
              <a:t>08/09/2026</a:t>
            </a:fld>
            <a:endParaRPr lang="en-GB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1CBF3BFB-80C1-4DE2-B669-466CF5A5E5A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0612047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84613C67-CADC-4E07-A25E-9F6BD87834E1}" type="datetimeFigureOut">
              <a:rPr lang="en-GB" smtClean="0"/>
              <a:t>08/09/2026</a:t>
            </a:fld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1CBF3BFB-80C1-4DE2-B669-466CF5A5E5A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685460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50912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6"/>
            <a:ext cx="73152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157192"/>
            <a:ext cx="73152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84613C67-CADC-4E07-A25E-9F6BD87834E1}" type="datetimeFigureOut">
              <a:rPr lang="en-GB" smtClean="0"/>
              <a:t>08/09/2026</a:t>
            </a:fld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1CBF3BFB-80C1-4DE2-B669-466CF5A5E5A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8009829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84613C67-CADC-4E07-A25E-9F6BD87834E1}" type="datetimeFigureOut">
              <a:rPr lang="en-GB" smtClean="0"/>
              <a:t>08/09/2026</a:t>
            </a:fld>
            <a:endParaRPr lang="en-GB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1CBF3BFB-80C1-4DE2-B669-466CF5A5E5A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567370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84613C67-CADC-4E07-A25E-9F6BD87834E1}" type="datetimeFigureOut">
              <a:rPr lang="en-GB" smtClean="0"/>
              <a:t>08/09/2026</a:t>
            </a:fld>
            <a:endParaRPr lang="en-GB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1CBF3BFB-80C1-4DE2-B669-466CF5A5E5A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00527571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913774" y="2367092"/>
            <a:ext cx="10363826" cy="342410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632812-4BC7-42FE-8836-93DFB81B170F}" type="datetimeFigureOut">
              <a:rPr lang="en-GB" smtClean="0"/>
              <a:t>08/09/2026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EF3146-D671-441F-81A6-511FD312208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9634324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jpe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4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609600" y="274638"/>
            <a:ext cx="109728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609600" y="1600200"/>
            <a:ext cx="109728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334433" y="6524626"/>
            <a:ext cx="129540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fld id="{84613C67-CADC-4E07-A25E-9F6BD87834E1}" type="datetimeFigureOut">
              <a:rPr lang="en-GB" smtClean="0"/>
              <a:t>08/09/2026</a:t>
            </a:fld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608733" y="6381751"/>
            <a:ext cx="973667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fld id="{1CBF3BFB-80C1-4DE2-B669-466CF5A5E5A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1427356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  <p:sldLayoutId id="2147483663" r:id="rId2"/>
    <p:sldLayoutId id="2147483664" r:id="rId3"/>
    <p:sldLayoutId id="2147483665" r:id="rId4"/>
    <p:sldLayoutId id="2147483666" r:id="rId5"/>
    <p:sldLayoutId id="2147483667" r:id="rId6"/>
    <p:sldLayoutId id="2147483668" r:id="rId7"/>
    <p:sldLayoutId id="2147483669" r:id="rId8"/>
    <p:sldLayoutId id="2147483670" r:id="rId9"/>
    <p:sldLayoutId id="2147483671" r:id="rId10"/>
    <p:sldLayoutId id="2147483672" r:id="rId11"/>
    <p:sldLayoutId id="2147483673" r:id="rId12"/>
  </p:sldLayoutIdLst>
  <p:txStyles>
    <p:titleStyle>
      <a:lvl1pPr algn="ctr" rtl="0" eaLnBrk="1" fontAlgn="base" hangingPunct="1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1" fontAlgn="base" hangingPunct="1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1" fontAlgn="base" hangingPunct="1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1" fontAlgn="base" hangingPunct="1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1" fontAlgn="base" hangingPunct="1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1" fontAlgn="base" hangingPunct="1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svg"/><Relationship Id="rId2" Type="http://schemas.openxmlformats.org/officeDocument/2006/relationships/image" Target="../media/image3.sv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svg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2.xml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1.xml"/><Relationship Id="rId3" Type="http://schemas.openxmlformats.org/officeDocument/2006/relationships/image" Target="../media/image8.jpeg"/><Relationship Id="rId7" Type="http://schemas.openxmlformats.org/officeDocument/2006/relationships/diagramQuickStyle" Target="../diagrams/quickStyle1.xml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Relationship Id="rId6" Type="http://schemas.openxmlformats.org/officeDocument/2006/relationships/diagramLayout" Target="../diagrams/layout1.xml"/><Relationship Id="rId5" Type="http://schemas.openxmlformats.org/officeDocument/2006/relationships/diagramData" Target="../diagrams/data1.xml"/><Relationship Id="rId4" Type="http://schemas.openxmlformats.org/officeDocument/2006/relationships/image" Target="../media/image9.jpeg"/><Relationship Id="rId9" Type="http://schemas.microsoft.com/office/2007/relationships/diagramDrawing" Target="../diagrams/drawing1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D3DD4AD-5FB6-684F-C2A0-B1734D30713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094304" y="1287801"/>
            <a:ext cx="10363200" cy="1470025"/>
          </a:xfrm>
        </p:spPr>
        <p:txBody>
          <a:bodyPr/>
          <a:lstStyle/>
          <a:p>
            <a:r>
              <a:rPr lang="en-GB" b="1" dirty="0"/>
              <a:t>Discussion</a:t>
            </a:r>
            <a:r>
              <a:rPr lang="en-GB" dirty="0"/>
              <a:t> </a:t>
            </a:r>
            <a:br>
              <a:rPr lang="en-GB" dirty="0"/>
            </a:br>
            <a:r>
              <a:rPr lang="en-GB" sz="5400" dirty="0"/>
              <a:t>– MSc Dissertation</a:t>
            </a:r>
            <a:endParaRPr lang="en-GB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962DC74-A619-3577-838B-57EC4021367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272864" y="3223875"/>
            <a:ext cx="8534400" cy="1752600"/>
          </a:xfrm>
        </p:spPr>
        <p:txBody>
          <a:bodyPr/>
          <a:lstStyle/>
          <a:p>
            <a:r>
              <a:rPr lang="en-GB" dirty="0"/>
              <a:t>January 2025</a:t>
            </a:r>
          </a:p>
        </p:txBody>
      </p:sp>
    </p:spTree>
    <p:extLst>
      <p:ext uri="{BB962C8B-B14F-4D97-AF65-F5344CB8AC3E}">
        <p14:creationId xmlns:p14="http://schemas.microsoft.com/office/powerpoint/2010/main" val="405023618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7AA3B8F-402E-85F6-4CFC-E1B059982DF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does a </a:t>
            </a:r>
            <a:r>
              <a:rPr lang="en-GB" b="1" i="1" dirty="0"/>
              <a:t>great</a:t>
            </a:r>
            <a:r>
              <a:rPr lang="en-GB" dirty="0"/>
              <a:t> project look like?</a:t>
            </a:r>
          </a:p>
        </p:txBody>
      </p:sp>
      <p:pic>
        <p:nvPicPr>
          <p:cNvPr id="5" name="Content Placeholder 4" descr="Man in business attire">
            <a:extLst>
              <a:ext uri="{FF2B5EF4-FFF2-40B4-BE49-F238E27FC236}">
                <a16:creationId xmlns:a16="http://schemas.microsoft.com/office/drawing/2014/main" id="{0ECFFB60-C9D3-895F-A270-D06D358F2F51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5118621" y="2919566"/>
            <a:ext cx="1304925" cy="1762125"/>
          </a:xfrm>
        </p:spPr>
      </p:pic>
      <p:pic>
        <p:nvPicPr>
          <p:cNvPr id="7" name="Graphic 6" descr="Man in hoodie holding controller">
            <a:extLst>
              <a:ext uri="{FF2B5EF4-FFF2-40B4-BE49-F238E27FC236}">
                <a16:creationId xmlns:a16="http://schemas.microsoft.com/office/drawing/2014/main" id="{8A64B222-2AE6-5A91-645D-EF13068AC1E3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1300604" y="2919566"/>
            <a:ext cx="1276350" cy="1866900"/>
          </a:xfrm>
          <a:prstGeom prst="rect">
            <a:avLst/>
          </a:prstGeom>
        </p:spPr>
      </p:pic>
      <p:pic>
        <p:nvPicPr>
          <p:cNvPr id="9" name="Graphic 8" descr="Man wearing a hoodie">
            <a:extLst>
              <a:ext uri="{FF2B5EF4-FFF2-40B4-BE49-F238E27FC236}">
                <a16:creationId xmlns:a16="http://schemas.microsoft.com/office/drawing/2014/main" id="{CA8702DD-F83A-3C0C-FE80-31C613A2EFB5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8905946" y="2903419"/>
            <a:ext cx="1285875" cy="1733550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7F38FFFC-D646-D00F-193F-8031E2E085E9}"/>
              </a:ext>
            </a:extLst>
          </p:cNvPr>
          <p:cNvSpPr txBox="1"/>
          <p:nvPr/>
        </p:nvSpPr>
        <p:spPr>
          <a:xfrm>
            <a:off x="4873394" y="5207040"/>
            <a:ext cx="197821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super technical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7BF01ED6-C2AD-01E2-43D5-F8AA70F083E3}"/>
              </a:ext>
            </a:extLst>
          </p:cNvPr>
          <p:cNvSpPr txBox="1"/>
          <p:nvPr/>
        </p:nvSpPr>
        <p:spPr>
          <a:xfrm>
            <a:off x="8797118" y="5131557"/>
            <a:ext cx="249754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Technical and Contextual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D76BF49A-9A77-F252-0895-A5155382BA2B}"/>
              </a:ext>
            </a:extLst>
          </p:cNvPr>
          <p:cNvSpPr txBox="1"/>
          <p:nvPr/>
        </p:nvSpPr>
        <p:spPr>
          <a:xfrm>
            <a:off x="949671" y="5131557"/>
            <a:ext cx="197821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Technically weak</a:t>
            </a: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45BA3783-3B84-A15C-614E-E587E228F621}"/>
              </a:ext>
            </a:extLst>
          </p:cNvPr>
          <p:cNvSpPr/>
          <p:nvPr/>
        </p:nvSpPr>
        <p:spPr>
          <a:xfrm>
            <a:off x="1809075" y="1969598"/>
            <a:ext cx="567783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5400" b="0" cap="none" spc="0" dirty="0">
                <a:ln w="0"/>
                <a:solidFill>
                  <a:srgbClr val="FF0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X</a:t>
            </a: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BC0F5A51-25D4-CCF6-09E6-D0EB2135DDB5}"/>
              </a:ext>
            </a:extLst>
          </p:cNvPr>
          <p:cNvSpPr/>
          <p:nvPr/>
        </p:nvSpPr>
        <p:spPr>
          <a:xfrm>
            <a:off x="5378474" y="1932552"/>
            <a:ext cx="532518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54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?</a:t>
            </a:r>
            <a:endParaRPr lang="en-US" sz="5400" b="0" cap="none" spc="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5A7E742F-60F3-D211-FEBF-DC9B005CEE95}"/>
              </a:ext>
            </a:extLst>
          </p:cNvPr>
          <p:cNvSpPr/>
          <p:nvPr/>
        </p:nvSpPr>
        <p:spPr>
          <a:xfrm>
            <a:off x="9282624" y="1947166"/>
            <a:ext cx="532518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54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?</a:t>
            </a:r>
            <a:endParaRPr lang="en-US" sz="5400" b="0" cap="none" spc="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6E004725-4707-0788-28C2-740C7EA3AF80}"/>
              </a:ext>
            </a:extLst>
          </p:cNvPr>
          <p:cNvSpPr txBox="1"/>
          <p:nvPr/>
        </p:nvSpPr>
        <p:spPr>
          <a:xfrm>
            <a:off x="4873393" y="5910569"/>
            <a:ext cx="1978215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i="1" dirty="0"/>
              <a:t>Focus</a:t>
            </a:r>
            <a:r>
              <a:rPr lang="en-GB" dirty="0"/>
              <a:t>: prove/show-off technical skills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042EDDDA-0FA5-14D8-08BF-E2CD24522A2D}"/>
              </a:ext>
            </a:extLst>
          </p:cNvPr>
          <p:cNvSpPr txBox="1"/>
          <p:nvPr/>
        </p:nvSpPr>
        <p:spPr>
          <a:xfrm>
            <a:off x="8905946" y="6031210"/>
            <a:ext cx="177918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i="1" dirty="0"/>
              <a:t>Focus</a:t>
            </a:r>
            <a:r>
              <a:rPr lang="en-GB" dirty="0"/>
              <a:t>:</a:t>
            </a:r>
          </a:p>
          <a:p>
            <a:r>
              <a:rPr lang="en-GB" dirty="0"/>
              <a:t>Useful/valuable work</a:t>
            </a:r>
          </a:p>
        </p:txBody>
      </p:sp>
    </p:spTree>
    <p:extLst>
      <p:ext uri="{BB962C8B-B14F-4D97-AF65-F5344CB8AC3E}">
        <p14:creationId xmlns:p14="http://schemas.microsoft.com/office/powerpoint/2010/main" val="11788009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" grpId="0"/>
      <p:bldP spid="17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7F8ED3E-3BFB-F879-6369-8A81EC5E34A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118616"/>
            <a:ext cx="10972800" cy="1143000"/>
          </a:xfrm>
        </p:spPr>
        <p:txBody>
          <a:bodyPr/>
          <a:lstStyle/>
          <a:p>
            <a:r>
              <a:rPr lang="en-GB" dirty="0"/>
              <a:t>What is an MSc Dissertation</a:t>
            </a:r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556F0A8F-AE7B-2C53-1010-97FC807454B6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878840" y="1166842"/>
            <a:ext cx="9769021" cy="452431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Wingdings" panose="05000000000000000000" pitchFamily="2" charset="2"/>
              <a:buChar char="q"/>
            </a:pP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khbar MT" pitchFamily="2" charset="-78"/>
              </a:rPr>
              <a:t>A comprehensive research project completed as part of the MSc Computing program.</a:t>
            </a:r>
          </a:p>
          <a:p>
            <a:pPr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Wingdings" panose="05000000000000000000" pitchFamily="2" charset="2"/>
              <a:buChar char="q"/>
            </a:pPr>
            <a:endParaRPr kumimoji="0" lang="en-US" altLang="en-US" sz="16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  <a:cs typeface="Akhbar MT" pitchFamily="2" charset="-78"/>
            </a:endParaRPr>
          </a:p>
          <a:p>
            <a:pPr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Wingdings" panose="05000000000000000000" pitchFamily="2" charset="2"/>
              <a:buChar char="q"/>
            </a:pP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khbar MT" pitchFamily="2" charset="-78"/>
              </a:rPr>
              <a:t>Demonstrate mastery of computing concepts and application of advanced knowledge.</a:t>
            </a:r>
          </a:p>
          <a:p>
            <a:pPr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Wingdings" panose="05000000000000000000" pitchFamily="2" charset="2"/>
              <a:buChar char="q"/>
            </a:pPr>
            <a:r>
              <a:rPr kumimoji="0" lang="en-GB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khbar MT" pitchFamily="2" charset="-78"/>
              </a:rPr>
              <a:t>Independent – you choose topic. We guide – Quality control</a:t>
            </a:r>
          </a:p>
          <a:p>
            <a:pPr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Wingdings" panose="05000000000000000000" pitchFamily="2" charset="2"/>
              <a:buChar char="q"/>
            </a:pPr>
            <a:r>
              <a:rPr kumimoji="0" lang="en-GB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khbar MT" pitchFamily="2" charset="-78"/>
              </a:rPr>
              <a:t>Consider limited resources (time, equipment…)</a:t>
            </a:r>
            <a:endParaRPr kumimoji="0" lang="en-US" altLang="en-US" sz="16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  <a:cs typeface="Akhbar MT" pitchFamily="2" charset="-78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None/>
              <a:tabLst/>
            </a:pPr>
            <a:endParaRPr kumimoji="0" lang="en-US" altLang="en-US" sz="16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  <a:cs typeface="Akhbar MT" pitchFamily="2" charset="-78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None/>
              <a:tabLst/>
            </a:pPr>
            <a:r>
              <a:rPr kumimoji="0" lang="en-US" altLang="en-US" sz="16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khbar MT" pitchFamily="2" charset="-78"/>
              </a:rPr>
              <a:t>Purpose:</a:t>
            </a:r>
            <a:endParaRPr kumimoji="0" lang="en-US" altLang="en-US" sz="16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  <a:cs typeface="Akhbar MT" pitchFamily="2" charset="-78"/>
            </a:endParaRPr>
          </a:p>
          <a:p>
            <a:pPr marR="0" lvl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q"/>
              <a:tabLst/>
            </a:pP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khbar MT" pitchFamily="2" charset="-78"/>
              </a:rPr>
              <a:t>Solve a real-world problem or explore an innovative idea in computing.</a:t>
            </a:r>
          </a:p>
          <a:p>
            <a:pPr marR="0" lvl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q"/>
              <a:tabLst/>
            </a:pP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khbar MT" pitchFamily="2" charset="-78"/>
              </a:rPr>
              <a:t>Contribute to academic knowledge or industry practices.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None/>
              <a:tabLst/>
            </a:pPr>
            <a:endParaRPr kumimoji="0" lang="en-US" altLang="en-US" sz="16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  <a:cs typeface="Akhbar MT" pitchFamily="2" charset="-78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None/>
              <a:tabLst/>
            </a:pPr>
            <a:r>
              <a:rPr kumimoji="0" lang="en-US" altLang="en-US" sz="1600" b="1" i="0" u="sng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khbar MT" pitchFamily="2" charset="-78"/>
              </a:rPr>
              <a:t>Core Components:</a:t>
            </a:r>
            <a:endParaRPr kumimoji="0" lang="en-US" altLang="en-US" sz="1600" i="0" u="sng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  <a:cs typeface="Akhbar MT" pitchFamily="2" charset="-78"/>
            </a:endParaRPr>
          </a:p>
          <a:p>
            <a:pPr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Wingdings" panose="05000000000000000000" pitchFamily="2" charset="2"/>
              <a:buChar char="q"/>
            </a:pPr>
            <a:r>
              <a:rPr kumimoji="0" lang="en-US" altLang="en-US" sz="1600" b="1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khbar MT" pitchFamily="2" charset="-78"/>
              </a:rPr>
              <a:t>Research Question:</a:t>
            </a:r>
            <a:r>
              <a:rPr kumimoji="0" lang="en-US" altLang="en-US" sz="160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khbar MT" pitchFamily="2" charset="-78"/>
              </a:rPr>
              <a:t> </a:t>
            </a:r>
            <a:r>
              <a:rPr kumimoji="0" lang="en-US" altLang="en-US" sz="160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khbar MT" pitchFamily="2" charset="-78"/>
              </a:rPr>
              <a:t>Focus on a specific, well-defined computing problem.</a:t>
            </a:r>
          </a:p>
          <a:p>
            <a:pPr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Wingdings" panose="05000000000000000000" pitchFamily="2" charset="2"/>
              <a:buChar char="q"/>
            </a:pPr>
            <a:r>
              <a:rPr kumimoji="0" lang="en-US" altLang="en-US" sz="1600" b="1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khbar MT" pitchFamily="2" charset="-78"/>
              </a:rPr>
              <a:t>Methodology:</a:t>
            </a:r>
            <a:r>
              <a:rPr kumimoji="0" lang="en-US" altLang="en-US" sz="160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khbar MT" pitchFamily="2" charset="-78"/>
              </a:rPr>
              <a:t> </a:t>
            </a:r>
            <a:r>
              <a:rPr kumimoji="0" lang="en-US" altLang="en-US" sz="160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khbar MT" pitchFamily="2" charset="-78"/>
              </a:rPr>
              <a:t>Employ suitable research methods such as experiments, simulations, or data analysis.</a:t>
            </a:r>
          </a:p>
          <a:p>
            <a:pPr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Wingdings" panose="05000000000000000000" pitchFamily="2" charset="2"/>
              <a:buChar char="q"/>
            </a:pPr>
            <a:r>
              <a:rPr kumimoji="0" lang="en-US" altLang="en-US" sz="1600" b="1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khbar MT" pitchFamily="2" charset="-78"/>
              </a:rPr>
              <a:t>Critical Evaluation:</a:t>
            </a:r>
            <a:r>
              <a:rPr kumimoji="0" lang="en-US" altLang="en-US" sz="160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khbar MT" pitchFamily="2" charset="-78"/>
              </a:rPr>
              <a:t> </a:t>
            </a:r>
            <a:r>
              <a:rPr kumimoji="0" lang="en-US" altLang="en-US" sz="160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khbar MT" pitchFamily="2" charset="-78"/>
              </a:rPr>
              <a:t>Analyse</a:t>
            </a:r>
            <a:r>
              <a:rPr kumimoji="0" lang="en-US" altLang="en-US" sz="160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khbar MT" pitchFamily="2" charset="-78"/>
              </a:rPr>
              <a:t> findings to draw evidence-based conclusions.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None/>
              <a:tabLst/>
            </a:pPr>
            <a:endParaRPr kumimoji="0" lang="en-US" altLang="en-US" sz="16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  <a:cs typeface="Akhbar MT" pitchFamily="2" charset="-78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None/>
              <a:tabLst/>
            </a:pPr>
            <a:r>
              <a:rPr kumimoji="0" lang="en-US" altLang="en-US" sz="16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khbar MT" pitchFamily="2" charset="-78"/>
              </a:rPr>
              <a:t>Output:</a:t>
            </a:r>
            <a:endParaRPr kumimoji="0" lang="en-US" altLang="en-US" sz="16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  <a:cs typeface="Akhbar MT" pitchFamily="2" charset="-78"/>
            </a:endParaRPr>
          </a:p>
          <a:p>
            <a:pPr marR="0" lvl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q"/>
              <a:tabLst/>
            </a:pP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khbar MT" pitchFamily="2" charset="-78"/>
              </a:rPr>
              <a:t>A well-documented written thesis, typically 10,000–20,000 words.</a:t>
            </a:r>
          </a:p>
          <a:p>
            <a:pPr marR="0" lvl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q"/>
              <a:tabLst/>
            </a:pP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khbar MT" pitchFamily="2" charset="-78"/>
              </a:rPr>
              <a:t>Optionally accompanied by software, prototypes, or models.</a:t>
            </a:r>
          </a:p>
        </p:txBody>
      </p:sp>
    </p:spTree>
    <p:extLst>
      <p:ext uri="{BB962C8B-B14F-4D97-AF65-F5344CB8AC3E}">
        <p14:creationId xmlns:p14="http://schemas.microsoft.com/office/powerpoint/2010/main" val="39659266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7" end="1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6E2E7A7-EE28-393D-463C-FFD34E5A4B6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Slide 2: Key Elements of a Dissertation</a:t>
            </a:r>
            <a:endParaRPr lang="en-GB" dirty="0"/>
          </a:p>
        </p:txBody>
      </p:sp>
      <p:sp>
        <p:nvSpPr>
          <p:cNvPr id="14" name="Rectangle 11">
            <a:extLst>
              <a:ext uri="{FF2B5EF4-FFF2-40B4-BE49-F238E27FC236}">
                <a16:creationId xmlns:a16="http://schemas.microsoft.com/office/drawing/2014/main" id="{B1A1F8CD-1DB2-AAA2-67A8-3F2CC1F5C131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609600" y="1474815"/>
            <a:ext cx="5884718" cy="424731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None/>
              <a:tabLst/>
            </a:pPr>
            <a:r>
              <a:rPr kumimoji="0" lang="en-US" altLang="en-US" sz="18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Skills Developed:</a:t>
            </a: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eaLnBrk="0" hangingPunct="0">
              <a:spcBef>
                <a:spcPct val="0"/>
              </a:spcBef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Critical thinking and problem-solving.</a:t>
            </a:r>
          </a:p>
          <a:p>
            <a:pPr eaLnBrk="0" hangingPunct="0">
              <a:spcBef>
                <a:spcPct val="0"/>
              </a:spcBef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Research methodology and technical proficiency.</a:t>
            </a:r>
          </a:p>
          <a:p>
            <a:pPr eaLnBrk="0" hangingPunct="0">
              <a:spcBef>
                <a:spcPct val="0"/>
              </a:spcBef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Academic writing and communication.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None/>
              <a:tabLst/>
            </a:pPr>
            <a:r>
              <a:rPr kumimoji="0" lang="en-US" altLang="en-US" sz="18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Assessment Criteria:</a:t>
            </a: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eaLnBrk="0" hangingPunct="0">
              <a:spcBef>
                <a:spcPct val="0"/>
              </a:spcBef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Originality and innovation.</a:t>
            </a:r>
          </a:p>
          <a:p>
            <a:pPr eaLnBrk="0" hangingPunct="0">
              <a:spcBef>
                <a:spcPct val="0"/>
              </a:spcBef>
            </a:pPr>
            <a:r>
              <a:rPr kumimoji="0" lang="en-US" altLang="en-US" sz="18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Rigour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of research methods.</a:t>
            </a:r>
          </a:p>
          <a:p>
            <a:pPr eaLnBrk="0" hangingPunct="0">
              <a:spcBef>
                <a:spcPct val="0"/>
              </a:spcBef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Depth of analysis and coherence of argument.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None/>
              <a:tabLst/>
            </a:pPr>
            <a:r>
              <a:rPr kumimoji="0" lang="en-US" altLang="en-US" sz="18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Importance:</a:t>
            </a: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eaLnBrk="0" hangingPunct="0">
              <a:spcBef>
                <a:spcPct val="0"/>
              </a:spcBef>
              <a:buFont typeface="Wingdings" panose="05000000000000000000" pitchFamily="2" charset="2"/>
              <a:buChar char="§"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Serves as a capstone to your MSc Computing degree.</a:t>
            </a:r>
          </a:p>
          <a:p>
            <a:pPr eaLnBrk="0" hangingPunct="0">
              <a:spcBef>
                <a:spcPct val="0"/>
              </a:spcBef>
              <a:buFont typeface="Wingdings" panose="05000000000000000000" pitchFamily="2" charset="2"/>
              <a:buChar char="§"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Prepares you for advanced roles in academia or industry.</a:t>
            </a:r>
          </a:p>
        </p:txBody>
      </p:sp>
      <p:sp>
        <p:nvSpPr>
          <p:cNvPr id="15" name="Rectangle 11">
            <a:extLst>
              <a:ext uri="{FF2B5EF4-FFF2-40B4-BE49-F238E27FC236}">
                <a16:creationId xmlns:a16="http://schemas.microsoft.com/office/drawing/2014/main" id="{44A0475E-C442-882A-B61C-AF603C54308B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081405" y="2083553"/>
            <a:ext cx="4805795" cy="206210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rtlCol="0" anchor="ctr" anchorCtr="0" compatLnSpc="1">
            <a:prstTxWarp prst="textNoShape">
              <a:avLst/>
            </a:prstTxWarp>
            <a:sp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</a:pPr>
            <a:r>
              <a:rPr lang="en-US" altLang="en-US" sz="1400" b="1" dirty="0">
                <a:latin typeface="Arial Nova Cond" panose="020B0506020202020204" pitchFamily="34" charset="0"/>
              </a:rPr>
              <a:t>STRUCTURE:</a:t>
            </a:r>
            <a:endParaRPr lang="en-US" altLang="en-US" sz="1400" dirty="0">
              <a:latin typeface="Arial Nova Cond" panose="020B0506020202020204" pitchFamily="34" charset="0"/>
            </a:endParaRPr>
          </a:p>
          <a:p>
            <a:pPr marL="0" indent="0" eaLnBrk="0" fontAlgn="base" hangingPunct="0">
              <a:lnSpc>
                <a:spcPct val="100000"/>
              </a:lnSpc>
              <a:spcBef>
                <a:spcPts val="600"/>
              </a:spcBef>
              <a:spcAft>
                <a:spcPct val="0"/>
              </a:spcAft>
              <a:buNone/>
            </a:pPr>
            <a:r>
              <a:rPr lang="en-US" altLang="en-US" sz="1400" b="1" dirty="0">
                <a:latin typeface="Arial Nova Cond" panose="020B0506020202020204" pitchFamily="34" charset="0"/>
              </a:rPr>
              <a:t>Introduction:</a:t>
            </a:r>
            <a:r>
              <a:rPr lang="en-US" altLang="en-US" sz="1400" dirty="0">
                <a:latin typeface="Arial Nova Cond" panose="020B0506020202020204" pitchFamily="34" charset="0"/>
              </a:rPr>
              <a:t> Define research objectives and significance.</a:t>
            </a:r>
          </a:p>
          <a:p>
            <a:pPr marL="0" indent="0" eaLnBrk="0" fontAlgn="base" hangingPunct="0">
              <a:lnSpc>
                <a:spcPct val="100000"/>
              </a:lnSpc>
              <a:spcBef>
                <a:spcPts val="600"/>
              </a:spcBef>
              <a:spcAft>
                <a:spcPct val="0"/>
              </a:spcAft>
              <a:buNone/>
            </a:pPr>
            <a:r>
              <a:rPr lang="en-US" altLang="en-US" sz="1400" b="1" dirty="0">
                <a:latin typeface="Arial Nova Cond" panose="020B0506020202020204" pitchFamily="34" charset="0"/>
              </a:rPr>
              <a:t>Literature Review:</a:t>
            </a:r>
            <a:r>
              <a:rPr lang="en-US" altLang="en-US" sz="1400" dirty="0">
                <a:latin typeface="Arial Nova Cond" panose="020B0506020202020204" pitchFamily="34" charset="0"/>
              </a:rPr>
              <a:t> Survey existing work to frame your study.</a:t>
            </a:r>
          </a:p>
          <a:p>
            <a:pPr marL="0" indent="0" eaLnBrk="0" fontAlgn="base" hangingPunct="0">
              <a:lnSpc>
                <a:spcPct val="100000"/>
              </a:lnSpc>
              <a:spcBef>
                <a:spcPts val="600"/>
              </a:spcBef>
              <a:spcAft>
                <a:spcPct val="0"/>
              </a:spcAft>
              <a:buNone/>
            </a:pPr>
            <a:r>
              <a:rPr lang="en-US" altLang="en-US" sz="1400" b="1" dirty="0">
                <a:latin typeface="Arial Nova Cond" panose="020B0506020202020204" pitchFamily="34" charset="0"/>
              </a:rPr>
              <a:t>Methodology:</a:t>
            </a:r>
            <a:r>
              <a:rPr lang="en-US" altLang="en-US" sz="1400" dirty="0">
                <a:latin typeface="Arial Nova Cond" panose="020B0506020202020204" pitchFamily="34" charset="0"/>
              </a:rPr>
              <a:t> Justify chosen methods and techniques.</a:t>
            </a:r>
          </a:p>
          <a:p>
            <a:pPr marL="0" indent="0" eaLnBrk="0" fontAlgn="base" hangingPunct="0">
              <a:lnSpc>
                <a:spcPct val="100000"/>
              </a:lnSpc>
              <a:spcBef>
                <a:spcPts val="600"/>
              </a:spcBef>
              <a:spcAft>
                <a:spcPct val="0"/>
              </a:spcAft>
              <a:buNone/>
            </a:pPr>
            <a:r>
              <a:rPr lang="en-US" altLang="en-US" sz="1400" b="1" dirty="0">
                <a:latin typeface="Arial Nova Cond" panose="020B0506020202020204" pitchFamily="34" charset="0"/>
              </a:rPr>
              <a:t>Results:</a:t>
            </a:r>
            <a:r>
              <a:rPr lang="en-US" altLang="en-US" sz="1400" dirty="0">
                <a:latin typeface="Arial Nova Cond" panose="020B0506020202020204" pitchFamily="34" charset="0"/>
              </a:rPr>
              <a:t> Present and interpret findings.</a:t>
            </a:r>
          </a:p>
          <a:p>
            <a:pPr marL="0" indent="0" eaLnBrk="0" fontAlgn="base" hangingPunct="0">
              <a:lnSpc>
                <a:spcPct val="100000"/>
              </a:lnSpc>
              <a:spcBef>
                <a:spcPts val="600"/>
              </a:spcBef>
              <a:spcAft>
                <a:spcPct val="0"/>
              </a:spcAft>
              <a:buNone/>
            </a:pPr>
            <a:r>
              <a:rPr lang="en-US" altLang="en-US" sz="1400" b="1" dirty="0">
                <a:latin typeface="Arial Nova Cond" panose="020B0506020202020204" pitchFamily="34" charset="0"/>
              </a:rPr>
              <a:t>Discussion:</a:t>
            </a:r>
            <a:r>
              <a:rPr lang="en-US" altLang="en-US" sz="1400" dirty="0">
                <a:latin typeface="Arial Nova Cond" panose="020B0506020202020204" pitchFamily="34" charset="0"/>
              </a:rPr>
              <a:t> Relate findings to objectives and literature.</a:t>
            </a:r>
          </a:p>
          <a:p>
            <a:pPr marL="0" indent="0" eaLnBrk="0" fontAlgn="base" hangingPunct="0">
              <a:lnSpc>
                <a:spcPct val="100000"/>
              </a:lnSpc>
              <a:spcBef>
                <a:spcPts val="600"/>
              </a:spcBef>
              <a:spcAft>
                <a:spcPct val="0"/>
              </a:spcAft>
              <a:buNone/>
            </a:pPr>
            <a:r>
              <a:rPr lang="en-US" altLang="en-US" sz="1400" b="1" dirty="0">
                <a:latin typeface="Arial Nova Cond" panose="020B0506020202020204" pitchFamily="34" charset="0"/>
              </a:rPr>
              <a:t>Conclusion:</a:t>
            </a:r>
            <a:r>
              <a:rPr lang="en-US" altLang="en-US" sz="1400" dirty="0">
                <a:latin typeface="Arial Nova Cond" panose="020B0506020202020204" pitchFamily="34" charset="0"/>
              </a:rPr>
              <a:t> </a:t>
            </a:r>
            <a:r>
              <a:rPr lang="en-US" altLang="en-US" sz="1400" dirty="0" err="1">
                <a:latin typeface="Arial Nova Cond" panose="020B0506020202020204" pitchFamily="34" charset="0"/>
              </a:rPr>
              <a:t>Summarise</a:t>
            </a:r>
            <a:r>
              <a:rPr lang="en-US" altLang="en-US" sz="1400" dirty="0">
                <a:latin typeface="Arial Nova Cond" panose="020B0506020202020204" pitchFamily="34" charset="0"/>
              </a:rPr>
              <a:t> contributions and suggest future work</a:t>
            </a:r>
          </a:p>
        </p:txBody>
      </p:sp>
    </p:spTree>
    <p:extLst>
      <p:ext uri="{BB962C8B-B14F-4D97-AF65-F5344CB8AC3E}">
        <p14:creationId xmlns:p14="http://schemas.microsoft.com/office/powerpoint/2010/main" val="215597469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1486ACA-9139-10DE-1471-D134D0BD046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05460" y="81598"/>
            <a:ext cx="10972800" cy="1143000"/>
          </a:xfrm>
        </p:spPr>
        <p:txBody>
          <a:bodyPr/>
          <a:lstStyle/>
          <a:p>
            <a:r>
              <a:rPr lang="en-GB" dirty="0"/>
              <a:t>Overview of Research Methods</a:t>
            </a:r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45572ACD-05F7-0C6C-E6ED-A37B52939C62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838200" y="1166842"/>
            <a:ext cx="10307320" cy="452431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None/>
              <a:tabLst/>
            </a:pPr>
            <a:r>
              <a:rPr kumimoji="0" lang="en-US" altLang="en-US" sz="16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Definition:</a:t>
            </a:r>
            <a:endParaRPr kumimoji="0" lang="en-US" altLang="en-US" sz="16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R="0" lvl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Courier New" panose="02070309020205020404" pitchFamily="49" charset="0"/>
              <a:buChar char="o"/>
              <a:tabLst/>
            </a:pP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A systematic approach to solving research problems and answering questions.</a:t>
            </a:r>
          </a:p>
          <a:p>
            <a:pPr marR="0" lvl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Courier New" panose="02070309020205020404" pitchFamily="49" charset="0"/>
              <a:buChar char="o"/>
              <a:tabLst/>
            </a:pP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Involves the selection of techniques and tools to collect, </a:t>
            </a:r>
            <a:r>
              <a:rPr kumimoji="0" lang="en-US" altLang="en-US" sz="16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analyse</a:t>
            </a: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, and interpret data.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None/>
              <a:tabLst/>
            </a:pPr>
            <a:endParaRPr kumimoji="0" lang="en-US" altLang="en-US" sz="16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None/>
              <a:tabLst/>
            </a:pPr>
            <a:r>
              <a:rPr kumimoji="0" lang="en-US" altLang="en-US" sz="16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Purpose:</a:t>
            </a:r>
            <a:endParaRPr kumimoji="0" lang="en-US" altLang="en-US" sz="16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R="0" lvl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Courier New" panose="02070309020205020404" pitchFamily="49" charset="0"/>
              <a:buChar char="o"/>
              <a:tabLst/>
            </a:pP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Ensure </a:t>
            </a:r>
            <a:r>
              <a:rPr kumimoji="0" lang="en-US" altLang="en-US" sz="160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rigour</a:t>
            </a: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, validity, and reliability of findings.</a:t>
            </a:r>
          </a:p>
          <a:p>
            <a:pPr marR="0" lvl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Courier New" panose="02070309020205020404" pitchFamily="49" charset="0"/>
              <a:buChar char="o"/>
              <a:tabLst/>
            </a:pP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Provide a structured way to address complex problems.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None/>
              <a:tabLst/>
            </a:pPr>
            <a:endParaRPr kumimoji="0" lang="en-US" altLang="en-US" sz="16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None/>
              <a:tabLst/>
            </a:pPr>
            <a:r>
              <a:rPr kumimoji="0" lang="en-US" altLang="en-US" sz="16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Types of Research Methods:</a:t>
            </a:r>
            <a:endParaRPr kumimoji="0" lang="en-US" altLang="en-US" sz="16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R="0" lvl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Courier New" panose="02070309020205020404" pitchFamily="49" charset="0"/>
              <a:buChar char="o"/>
              <a:tabLst/>
            </a:pPr>
            <a:r>
              <a:rPr kumimoji="0" lang="en-US" altLang="en-US" sz="1600" b="1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Qualitative</a:t>
            </a:r>
            <a:r>
              <a:rPr kumimoji="0" lang="en-US" altLang="en-US" sz="16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:</a:t>
            </a: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Focus on subjective data (e.g., interviews, case studies).</a:t>
            </a:r>
          </a:p>
          <a:p>
            <a:pPr marR="0" lvl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Courier New" panose="02070309020205020404" pitchFamily="49" charset="0"/>
              <a:buChar char="o"/>
              <a:tabLst/>
            </a:pPr>
            <a:r>
              <a:rPr kumimoji="0" lang="en-US" altLang="en-US" sz="1600" b="1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Quantitative</a:t>
            </a:r>
            <a:r>
              <a:rPr kumimoji="0" lang="en-US" altLang="en-US" sz="16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:</a:t>
            </a: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Focus on numerical data (e.g., surveys, experiments).</a:t>
            </a:r>
          </a:p>
          <a:p>
            <a:pPr marR="0" lvl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Courier New" panose="02070309020205020404" pitchFamily="49" charset="0"/>
              <a:buChar char="o"/>
              <a:tabLst/>
            </a:pPr>
            <a:r>
              <a:rPr kumimoji="0" lang="en-US" altLang="en-US" sz="1600" b="1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Mixed Methods:</a:t>
            </a:r>
            <a:r>
              <a:rPr kumimoji="0" lang="en-US" altLang="en-US" sz="16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</a:t>
            </a: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Combines both qualitative and quantitative approaches.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None/>
              <a:tabLst/>
            </a:pPr>
            <a:endParaRPr kumimoji="0" lang="en-US" altLang="en-US" sz="16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None/>
              <a:tabLst/>
            </a:pPr>
            <a:r>
              <a:rPr kumimoji="0" lang="en-US" altLang="en-US" sz="16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Key Steps in a Research Methodology:</a:t>
            </a:r>
            <a:endParaRPr kumimoji="0" lang="en-US" altLang="en-US" sz="16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R="0" lvl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Courier New" panose="02070309020205020404" pitchFamily="49" charset="0"/>
              <a:buChar char="o"/>
              <a:tabLst/>
            </a:pP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Defining the research question.</a:t>
            </a:r>
          </a:p>
          <a:p>
            <a:pPr marR="0" lvl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Courier New" panose="02070309020205020404" pitchFamily="49" charset="0"/>
              <a:buChar char="o"/>
              <a:tabLst/>
            </a:pP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Designing the research (e.g., sampling, instrumentation).</a:t>
            </a:r>
          </a:p>
          <a:p>
            <a:pPr marR="0" lvl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Courier New" panose="02070309020205020404" pitchFamily="49" charset="0"/>
              <a:buChar char="o"/>
              <a:tabLst/>
            </a:pP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Data collection and analysis.</a:t>
            </a:r>
          </a:p>
          <a:p>
            <a:pPr marR="0" lvl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Courier New" panose="02070309020205020404" pitchFamily="49" charset="0"/>
              <a:buChar char="o"/>
              <a:tabLst/>
            </a:pP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Interpretation and reporting of results.</a:t>
            </a:r>
          </a:p>
        </p:txBody>
      </p:sp>
    </p:spTree>
    <p:extLst>
      <p:ext uri="{BB962C8B-B14F-4D97-AF65-F5344CB8AC3E}">
        <p14:creationId xmlns:p14="http://schemas.microsoft.com/office/powerpoint/2010/main" val="24446491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B42A03F-D0B2-35A1-98D9-E487E1CC940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8160" y="85031"/>
            <a:ext cx="10972800" cy="1143000"/>
          </a:xfrm>
        </p:spPr>
        <p:txBody>
          <a:bodyPr/>
          <a:lstStyle/>
          <a:p>
            <a:r>
              <a:rPr lang="en-GB" dirty="0"/>
              <a:t>What is Professional Development?</a:t>
            </a:r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78E491BA-B33E-7EEB-A3E2-006194643837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701040" y="1146751"/>
            <a:ext cx="12338646" cy="47705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None/>
              <a:tabLst/>
            </a:pPr>
            <a:r>
              <a:rPr kumimoji="0" lang="en-US" altLang="en-US" sz="16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Definition:</a:t>
            </a:r>
            <a:endParaRPr kumimoji="0" lang="en-US" altLang="en-US" sz="16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eaLnBrk="0" hangingPunct="0">
              <a:spcBef>
                <a:spcPct val="0"/>
              </a:spcBef>
            </a:pP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A continuous process of acquiring new skills, knowledge, and experiences to advance one’s career.</a:t>
            </a:r>
          </a:p>
          <a:p>
            <a:pPr eaLnBrk="0" hangingPunct="0">
              <a:spcBef>
                <a:spcPct val="0"/>
              </a:spcBef>
            </a:pP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Focuses on improving both technical expertise and soft skills.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None/>
              <a:tabLst/>
            </a:pPr>
            <a:endParaRPr kumimoji="0" lang="en-US" altLang="en-US" sz="16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None/>
              <a:tabLst/>
            </a:pPr>
            <a:r>
              <a:rPr kumimoji="0" lang="en-US" altLang="en-US" sz="16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Components:</a:t>
            </a:r>
            <a:endParaRPr kumimoji="0" lang="en-US" altLang="en-US" sz="16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eaLnBrk="0" hangingPunct="0">
              <a:spcBef>
                <a:spcPct val="0"/>
              </a:spcBef>
            </a:pPr>
            <a:r>
              <a:rPr kumimoji="0" lang="en-US" altLang="en-US" sz="16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Skill Enhancement:</a:t>
            </a: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Staying updated with industry trends and tools.</a:t>
            </a:r>
          </a:p>
          <a:p>
            <a:pPr eaLnBrk="0" hangingPunct="0">
              <a:spcBef>
                <a:spcPct val="0"/>
              </a:spcBef>
            </a:pPr>
            <a:r>
              <a:rPr kumimoji="0" lang="en-US" altLang="en-US" sz="16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Networking:</a:t>
            </a: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Building professional connections for collaboration and opportunities.</a:t>
            </a:r>
          </a:p>
          <a:p>
            <a:pPr eaLnBrk="0" hangingPunct="0">
              <a:spcBef>
                <a:spcPct val="0"/>
              </a:spcBef>
            </a:pPr>
            <a:r>
              <a:rPr kumimoji="0" lang="en-US" altLang="en-US" sz="16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Certifications and Training:</a:t>
            </a: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Formal avenues to validate expertise.</a:t>
            </a:r>
          </a:p>
          <a:p>
            <a:pPr eaLnBrk="0" hangingPunct="0">
              <a:spcBef>
                <a:spcPct val="0"/>
              </a:spcBef>
            </a:pPr>
            <a:r>
              <a:rPr kumimoji="0" lang="en-US" altLang="en-US" sz="16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Reflective Practice:</a:t>
            </a: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Self-assessment to identify areas for improvement.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kumimoji="0" lang="en-US" altLang="en-US" sz="16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None/>
              <a:tabLst/>
            </a:pPr>
            <a:r>
              <a:rPr kumimoji="0" lang="en-US" altLang="en-US" sz="16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Benefits:</a:t>
            </a:r>
            <a:endParaRPr kumimoji="0" lang="en-US" altLang="en-US" sz="16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eaLnBrk="0" hangingPunct="0">
              <a:spcBef>
                <a:spcPct val="0"/>
              </a:spcBef>
            </a:pP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Increases employability and career advancement opportunities.</a:t>
            </a:r>
          </a:p>
          <a:p>
            <a:pPr eaLnBrk="0" hangingPunct="0">
              <a:spcBef>
                <a:spcPct val="0"/>
              </a:spcBef>
            </a:pP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Ensures alignment with industry needs and standards.</a:t>
            </a:r>
          </a:p>
          <a:p>
            <a:pPr eaLnBrk="0" hangingPunct="0">
              <a:spcBef>
                <a:spcPct val="0"/>
              </a:spcBef>
            </a:pP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Fosters personal growth and adaptability in a changing environment.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kumimoji="0" lang="en-US" altLang="en-US" sz="16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None/>
              <a:tabLst/>
            </a:pPr>
            <a:r>
              <a:rPr kumimoji="0" lang="en-US" altLang="en-US" sz="16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Connection to Research:</a:t>
            </a:r>
            <a:endParaRPr kumimoji="0" lang="en-US" altLang="en-US" sz="16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eaLnBrk="0" hangingPunct="0">
              <a:spcBef>
                <a:spcPct val="0"/>
              </a:spcBef>
            </a:pP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Research often drives professional growth by exposing individuals to new challenges and insights.</a:t>
            </a:r>
          </a:p>
          <a:p>
            <a:pPr eaLnBrk="0" hangingPunct="0">
              <a:spcBef>
                <a:spcPct val="0"/>
              </a:spcBef>
            </a:pP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Professional development ensures the researcher is skilled and effective in their methodologies and communication.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6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63162633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C2185F-A82B-47A0-86D3-C451F9C6A74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3774" y="445263"/>
            <a:ext cx="10364451" cy="1065904"/>
          </a:xfrm>
        </p:spPr>
        <p:txBody>
          <a:bodyPr/>
          <a:lstStyle/>
          <a:p>
            <a:r>
              <a:rPr lang="en-US" b="1" i="1" cap="none" dirty="0"/>
              <a:t>Understanding Research Jobs</a:t>
            </a:r>
            <a:endParaRPr lang="en-GB" b="1" i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5F54A4C-FF83-40AA-95B4-CED94D0E3C4B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913149" y="1716946"/>
            <a:ext cx="10363826" cy="2795677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3800" cap="none" dirty="0"/>
              <a:t>What does a research job look like?</a:t>
            </a:r>
          </a:p>
          <a:p>
            <a:pPr marL="0" indent="0">
              <a:buNone/>
            </a:pPr>
            <a:endParaRPr lang="en-GB" sz="3800" cap="none" dirty="0"/>
          </a:p>
          <a:p>
            <a:pPr marL="0" indent="0">
              <a:buNone/>
            </a:pPr>
            <a:r>
              <a:rPr lang="en-GB" sz="3800" cap="none" dirty="0"/>
              <a:t>What does it take to be an effective researcher?</a:t>
            </a:r>
          </a:p>
          <a:p>
            <a:pPr marL="0" indent="0">
              <a:buNone/>
            </a:pPr>
            <a:endParaRPr lang="en-GB" cap="none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07AF1A7D-77BE-48FB-BF95-E17409A04BF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650718" y="0"/>
            <a:ext cx="2541282" cy="290945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73422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824404-24B1-4B08-90D2-565FABAB379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7999" y="0"/>
            <a:ext cx="10515600" cy="1325563"/>
          </a:xfrm>
        </p:spPr>
        <p:txBody>
          <a:bodyPr/>
          <a:lstStyle/>
          <a:p>
            <a:r>
              <a:rPr lang="en-US" sz="4000" b="1" dirty="0"/>
              <a:t>Example</a:t>
            </a:r>
            <a:r>
              <a:rPr lang="en-US" sz="4000" dirty="0"/>
              <a:t> – Research in Automotive Industry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D723063-C999-4BDF-95E7-91044959D58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7999" y="1275987"/>
            <a:ext cx="6618028" cy="4806109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US" sz="2000" b="1" dirty="0"/>
              <a:t>Narrowed to: </a:t>
            </a:r>
          </a:p>
          <a:p>
            <a:r>
              <a:rPr lang="en-US" sz="2000" b="1" i="1" dirty="0"/>
              <a:t>Domain</a:t>
            </a:r>
            <a:r>
              <a:rPr lang="en-US" sz="2000" dirty="0"/>
              <a:t>? engineering</a:t>
            </a:r>
          </a:p>
          <a:p>
            <a:pPr marL="0" indent="0">
              <a:buNone/>
            </a:pPr>
            <a:endParaRPr lang="en-US" sz="2000" b="1" dirty="0"/>
          </a:p>
          <a:p>
            <a:pPr marL="0" indent="0">
              <a:buNone/>
            </a:pPr>
            <a:r>
              <a:rPr lang="en-US" sz="2000" b="1" dirty="0"/>
              <a:t>Narrowed to: </a:t>
            </a:r>
          </a:p>
          <a:p>
            <a:r>
              <a:rPr lang="en-US" sz="2000" b="1" i="1" dirty="0"/>
              <a:t>Type of flying car</a:t>
            </a:r>
            <a:r>
              <a:rPr lang="en-US" sz="2000" i="1" dirty="0"/>
              <a:t>? </a:t>
            </a:r>
            <a:r>
              <a:rPr lang="en-US" sz="2000" dirty="0"/>
              <a:t>Electric</a:t>
            </a:r>
          </a:p>
          <a:p>
            <a:pPr marL="0" indent="0">
              <a:buNone/>
            </a:pPr>
            <a:endParaRPr lang="en-US" sz="2000" dirty="0"/>
          </a:p>
          <a:p>
            <a:pPr marL="0" indent="0">
              <a:buNone/>
            </a:pPr>
            <a:r>
              <a:rPr lang="en-US" sz="2000" b="1" dirty="0"/>
              <a:t>Narrowed to: </a:t>
            </a:r>
          </a:p>
          <a:p>
            <a:pPr marL="0" indent="0">
              <a:buNone/>
            </a:pPr>
            <a:r>
              <a:rPr lang="en-US" sz="2000" b="1" i="1" dirty="0"/>
              <a:t>area</a:t>
            </a:r>
            <a:r>
              <a:rPr lang="en-US" sz="2000" i="1" dirty="0"/>
              <a:t>? suspension</a:t>
            </a:r>
            <a:endParaRPr lang="en-US" sz="2000" dirty="0"/>
          </a:p>
          <a:p>
            <a:pPr marL="0" indent="0">
              <a:buNone/>
            </a:pPr>
            <a:endParaRPr lang="en-US" sz="2000" dirty="0"/>
          </a:p>
          <a:p>
            <a:pPr marL="0" indent="0">
              <a:buNone/>
            </a:pPr>
            <a:r>
              <a:rPr lang="en-US" sz="2000" b="1" dirty="0"/>
              <a:t>Narrowed to: </a:t>
            </a:r>
          </a:p>
          <a:p>
            <a:pPr marL="0" indent="0">
              <a:buNone/>
            </a:pPr>
            <a:r>
              <a:rPr lang="en-US" sz="2000" b="1" i="1" dirty="0"/>
              <a:t>What about Suspension</a:t>
            </a:r>
            <a:r>
              <a:rPr lang="en-US" sz="2000" dirty="0"/>
              <a:t>?</a:t>
            </a:r>
          </a:p>
          <a:p>
            <a:pPr lvl="1"/>
            <a:r>
              <a:rPr lang="en-US" sz="1800" dirty="0"/>
              <a:t>Springs, dampers (shock absorbers), brakes…</a:t>
            </a:r>
          </a:p>
        </p:txBody>
      </p:sp>
      <p:grpSp>
        <p:nvGrpSpPr>
          <p:cNvPr id="7" name="Group 6">
            <a:extLst>
              <a:ext uri="{FF2B5EF4-FFF2-40B4-BE49-F238E27FC236}">
                <a16:creationId xmlns:a16="http://schemas.microsoft.com/office/drawing/2014/main" id="{7C9EED51-6CBC-4214-90AA-AE0647D8EF12}"/>
              </a:ext>
            </a:extLst>
          </p:cNvPr>
          <p:cNvGrpSpPr/>
          <p:nvPr/>
        </p:nvGrpSpPr>
        <p:grpSpPr>
          <a:xfrm>
            <a:off x="7879882" y="1576546"/>
            <a:ext cx="3808838" cy="2206957"/>
            <a:chOff x="7874003" y="2005348"/>
            <a:chExt cx="3808838" cy="2206957"/>
          </a:xfrm>
        </p:grpSpPr>
        <p:pic>
          <p:nvPicPr>
            <p:cNvPr id="1026" name="Picture 2" descr="Flying cars: Are we ready for them? | Lockton UK">
              <a:extLst>
                <a:ext uri="{FF2B5EF4-FFF2-40B4-BE49-F238E27FC236}">
                  <a16:creationId xmlns:a16="http://schemas.microsoft.com/office/drawing/2014/main" id="{66F15B44-1238-4A0E-BACF-5BF402AC4593}"/>
                </a:ext>
              </a:extLst>
            </p:cNvPr>
            <p:cNvPicPr>
              <a:picLocks noChangeAspect="1" noChangeArrowheads="1"/>
            </p:cNvPicPr>
            <p:nvPr/>
          </p:nvPicPr>
          <p:blipFill rotWithShape="1"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8537" r="7012"/>
            <a:stretch/>
          </p:blipFill>
          <p:spPr bwMode="auto">
            <a:xfrm>
              <a:off x="9757874" y="2008220"/>
              <a:ext cx="1924967" cy="1063249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1030" name="Picture 6" descr="Degree in 'flying car' engineering offered online - BBC News">
              <a:extLst>
                <a:ext uri="{FF2B5EF4-FFF2-40B4-BE49-F238E27FC236}">
                  <a16:creationId xmlns:a16="http://schemas.microsoft.com/office/drawing/2014/main" id="{217EB7E8-9E01-46A5-9698-6F96032CC5FD}"/>
                </a:ext>
              </a:extLst>
            </p:cNvPr>
            <p:cNvPicPr>
              <a:picLocks noChangeAspect="1" noChangeArrowheads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b="5596"/>
            <a:stretch/>
          </p:blipFill>
          <p:spPr bwMode="auto">
            <a:xfrm>
              <a:off x="8514995" y="3074341"/>
              <a:ext cx="2152526" cy="1137964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1032" name="Picture 8" descr="Is there an autonomous flying car in your future? - Uniting Aviation">
              <a:extLst>
                <a:ext uri="{FF2B5EF4-FFF2-40B4-BE49-F238E27FC236}">
                  <a16:creationId xmlns:a16="http://schemas.microsoft.com/office/drawing/2014/main" id="{B1F31F04-ECBC-4C23-9388-594255BB546A}"/>
                </a:ext>
              </a:extLst>
            </p:cNvPr>
            <p:cNvPicPr>
              <a:picLocks noChangeAspect="1" noChangeArrowheads="1"/>
            </p:cNvPicPr>
            <p:nvPr/>
          </p:nvPicPr>
          <p:blipFill rotWithShape="1"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6459" t="3234" r="6715" b="21255"/>
            <a:stretch/>
          </p:blipFill>
          <p:spPr bwMode="auto">
            <a:xfrm>
              <a:off x="7874003" y="2005348"/>
              <a:ext cx="1880136" cy="1074364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graphicFrame>
        <p:nvGraphicFramePr>
          <p:cNvPr id="6" name="Diagram 5">
            <a:extLst>
              <a:ext uri="{FF2B5EF4-FFF2-40B4-BE49-F238E27FC236}">
                <a16:creationId xmlns:a16="http://schemas.microsoft.com/office/drawing/2014/main" id="{785D48AA-AA5D-44DE-A464-98812BD3B9F3}"/>
              </a:ext>
            </a:extLst>
          </p:cNvPr>
          <p:cNvGraphicFramePr/>
          <p:nvPr/>
        </p:nvGraphicFramePr>
        <p:xfrm>
          <a:off x="5951180" y="456123"/>
          <a:ext cx="3279448" cy="492269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  <p:sp>
        <p:nvSpPr>
          <p:cNvPr id="13" name="Rectangle 12">
            <a:extLst>
              <a:ext uri="{FF2B5EF4-FFF2-40B4-BE49-F238E27FC236}">
                <a16:creationId xmlns:a16="http://schemas.microsoft.com/office/drawing/2014/main" id="{86360164-A9A4-4606-B60A-6F0A82109306}"/>
              </a:ext>
            </a:extLst>
          </p:cNvPr>
          <p:cNvSpPr/>
          <p:nvPr/>
        </p:nvSpPr>
        <p:spPr>
          <a:xfrm>
            <a:off x="7236027" y="4129228"/>
            <a:ext cx="4723971" cy="181588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GB" sz="2800" dirty="0"/>
              <a:t>We to know a lot!</a:t>
            </a:r>
          </a:p>
          <a:p>
            <a:pPr algn="ctr"/>
            <a:endParaRPr lang="en-GB" sz="2800" dirty="0"/>
          </a:p>
          <a:p>
            <a:pPr algn="ctr"/>
            <a:r>
              <a:rPr lang="en-GB" sz="2800" b="1" i="1" dirty="0"/>
              <a:t>Reliably</a:t>
            </a:r>
            <a:r>
              <a:rPr lang="en-GB" sz="2800" dirty="0"/>
              <a:t> enough to invest! </a:t>
            </a:r>
          </a:p>
          <a:p>
            <a:pPr algn="ctr"/>
            <a:r>
              <a:rPr lang="en-GB" sz="2800" dirty="0"/>
              <a:t>$$$</a:t>
            </a:r>
          </a:p>
        </p:txBody>
      </p:sp>
    </p:spTree>
    <p:extLst>
      <p:ext uri="{BB962C8B-B14F-4D97-AF65-F5344CB8AC3E}">
        <p14:creationId xmlns:p14="http://schemas.microsoft.com/office/powerpoint/2010/main" val="154802284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  <p:bldGraphic spid="6" grpId="0">
        <p:bldAsOne/>
      </p:bldGraphic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78E8D33-574C-447A-8F18-0181D3E0EED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3774" y="194484"/>
            <a:ext cx="10364451" cy="1596177"/>
          </a:xfrm>
        </p:spPr>
        <p:txBody>
          <a:bodyPr/>
          <a:lstStyle/>
          <a:p>
            <a:r>
              <a:rPr lang="en-US" b="1" dirty="0"/>
              <a:t>Example cont’d </a:t>
            </a:r>
            <a:r>
              <a:rPr lang="en-US" dirty="0"/>
              <a:t>– Researching Suspension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689145D-C87A-4538-A63D-785E295BDE3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55902" y="1504825"/>
            <a:ext cx="10515600" cy="4351338"/>
          </a:xfrm>
        </p:spPr>
        <p:txBody>
          <a:bodyPr/>
          <a:lstStyle/>
          <a:p>
            <a:pPr marL="0" indent="0">
              <a:buNone/>
            </a:pPr>
            <a:r>
              <a:rPr lang="en-US" b="1" dirty="0"/>
              <a:t>Many components</a:t>
            </a:r>
            <a:r>
              <a:rPr lang="en-US" dirty="0"/>
              <a:t>: Springs, dampers (shock absorbers), brakes…</a:t>
            </a:r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endParaRPr lang="en-US" dirty="0"/>
          </a:p>
        </p:txBody>
      </p:sp>
      <p:pic>
        <p:nvPicPr>
          <p:cNvPr id="1028" name="Picture 4" descr="Car Parts Names | Vehicle suspension parts--shocks absorbers ...">
            <a:extLst>
              <a:ext uri="{FF2B5EF4-FFF2-40B4-BE49-F238E27FC236}">
                <a16:creationId xmlns:a16="http://schemas.microsoft.com/office/drawing/2014/main" id="{52BB021D-AC18-44EA-B747-5F3C665DC1B1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3881"/>
          <a:stretch/>
        </p:blipFill>
        <p:spPr bwMode="auto">
          <a:xfrm>
            <a:off x="7147964" y="2277019"/>
            <a:ext cx="4433455" cy="22724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Rectangle 6">
            <a:extLst>
              <a:ext uri="{FF2B5EF4-FFF2-40B4-BE49-F238E27FC236}">
                <a16:creationId xmlns:a16="http://schemas.microsoft.com/office/drawing/2014/main" id="{F92CBEF6-5F3C-4B15-B99B-CF815E2DBE7F}"/>
              </a:ext>
            </a:extLst>
          </p:cNvPr>
          <p:cNvSpPr/>
          <p:nvPr/>
        </p:nvSpPr>
        <p:spPr>
          <a:xfrm>
            <a:off x="743134" y="6082930"/>
            <a:ext cx="6404830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3600" dirty="0"/>
              <a:t>How Much Do You Need to Know?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CC391BFD-3B2A-484B-9F4C-41BE5550072C}"/>
              </a:ext>
            </a:extLst>
          </p:cNvPr>
          <p:cNvSpPr/>
          <p:nvPr/>
        </p:nvSpPr>
        <p:spPr>
          <a:xfrm>
            <a:off x="610581" y="2070511"/>
            <a:ext cx="6227466" cy="378565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2400" b="1" dirty="0"/>
              <a:t>Narrowed to: </a:t>
            </a:r>
          </a:p>
          <a:p>
            <a:r>
              <a:rPr lang="en-US" sz="2400" dirty="0"/>
              <a:t>	Brake System in Electric Cars</a:t>
            </a:r>
          </a:p>
          <a:p>
            <a:endParaRPr lang="en-US" sz="2400" dirty="0"/>
          </a:p>
          <a:p>
            <a:r>
              <a:rPr lang="en-US" sz="2400" b="1" dirty="0"/>
              <a:t>Narrowed to:</a:t>
            </a:r>
          </a:p>
          <a:p>
            <a:pPr lvl="1"/>
            <a:r>
              <a:rPr lang="en-US" sz="2400" b="1" i="1" dirty="0"/>
              <a:t>Aim</a:t>
            </a:r>
            <a:r>
              <a:rPr lang="en-US" sz="2400" dirty="0"/>
              <a:t> (why?):</a:t>
            </a:r>
          </a:p>
          <a:p>
            <a:pPr lvl="1"/>
            <a:r>
              <a:rPr lang="en-US" sz="2400" dirty="0"/>
              <a:t>	battery life &amp;</a:t>
            </a:r>
          </a:p>
          <a:p>
            <a:pPr lvl="1"/>
            <a:r>
              <a:rPr lang="en-US" sz="2400" dirty="0"/>
              <a:t>	effectiveness of brakes</a:t>
            </a:r>
          </a:p>
          <a:p>
            <a:r>
              <a:rPr lang="en-US" sz="2400" b="1" dirty="0"/>
              <a:t>A Role</a:t>
            </a:r>
            <a:r>
              <a:rPr lang="en-US" sz="2400" dirty="0"/>
              <a:t>:</a:t>
            </a:r>
          </a:p>
          <a:p>
            <a:r>
              <a:rPr lang="en-US" sz="2400" dirty="0"/>
              <a:t>	</a:t>
            </a:r>
            <a:r>
              <a:rPr lang="en-US" sz="2400" i="1" dirty="0"/>
              <a:t>‘study impact of the </a:t>
            </a:r>
            <a:r>
              <a:rPr lang="en-US" sz="2400" b="1" i="1" dirty="0"/>
              <a:t>weight</a:t>
            </a:r>
            <a:r>
              <a:rPr lang="en-US" sz="2400" i="1" dirty="0"/>
              <a:t> of brake system in electric cars’</a:t>
            </a: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323163B8-BE3F-45C4-A647-F28F0E100375}"/>
              </a:ext>
            </a:extLst>
          </p:cNvPr>
          <p:cNvSpPr/>
          <p:nvPr/>
        </p:nvSpPr>
        <p:spPr>
          <a:xfrm>
            <a:off x="7409477" y="4825111"/>
            <a:ext cx="4782523" cy="193899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GB" sz="3200" dirty="0">
                <a:solidFill>
                  <a:srgbClr val="0070C0"/>
                </a:solidFill>
              </a:rPr>
              <a:t>Many opportunities for skilled researchers</a:t>
            </a:r>
          </a:p>
          <a:p>
            <a:pPr algn="ctr"/>
            <a:endParaRPr lang="en-GB" sz="3200" dirty="0">
              <a:solidFill>
                <a:srgbClr val="0070C0"/>
              </a:solidFill>
            </a:endParaRPr>
          </a:p>
          <a:p>
            <a:pPr algn="ctr"/>
            <a:r>
              <a:rPr lang="en-GB" sz="2400" dirty="0">
                <a:solidFill>
                  <a:srgbClr val="0070C0"/>
                </a:solidFill>
              </a:rPr>
              <a:t>A niche you can fit (MSc)</a:t>
            </a:r>
          </a:p>
        </p:txBody>
      </p:sp>
    </p:spTree>
    <p:extLst>
      <p:ext uri="{BB962C8B-B14F-4D97-AF65-F5344CB8AC3E}">
        <p14:creationId xmlns:p14="http://schemas.microsoft.com/office/powerpoint/2010/main" val="19345968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8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D4CD5CC-CBBF-4265-A3B2-F8844B4F3D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2020" y="147940"/>
            <a:ext cx="10364451" cy="1126952"/>
          </a:xfrm>
        </p:spPr>
        <p:txBody>
          <a:bodyPr/>
          <a:lstStyle/>
          <a:p>
            <a:r>
              <a:rPr lang="en-GB" b="1" dirty="0"/>
              <a:t>Who</a:t>
            </a:r>
            <a:r>
              <a:rPr lang="en-GB" dirty="0"/>
              <a:t> do the research teams want?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687DBD9-6B79-4912-8AEE-1E937BFB46E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34104" y="1573900"/>
            <a:ext cx="5453336" cy="1514740"/>
          </a:xfrm>
        </p:spPr>
        <p:txBody>
          <a:bodyPr/>
          <a:lstStyle/>
          <a:p>
            <a:pPr marL="0" indent="0">
              <a:buNone/>
            </a:pPr>
            <a:r>
              <a:rPr lang="en-GB" b="1" dirty="0"/>
              <a:t>Smart – domain expertise</a:t>
            </a:r>
          </a:p>
          <a:p>
            <a:pPr lvl="1"/>
            <a:r>
              <a:rPr lang="en-GB" dirty="0"/>
              <a:t>How much is enough?</a:t>
            </a:r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F2FD03F2-C88B-42CF-B06B-B530448EEC4F}"/>
              </a:ext>
            </a:extLst>
          </p:cNvPr>
          <p:cNvSpPr txBox="1">
            <a:spLocks/>
          </p:cNvSpPr>
          <p:nvPr/>
        </p:nvSpPr>
        <p:spPr>
          <a:xfrm>
            <a:off x="8083615" y="1639944"/>
            <a:ext cx="3627746" cy="3424107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marL="228600" indent="-228600" algn="l" defTabSz="914400" rtl="0" eaLnBrk="1" latinLnBrk="0" hangingPunct="1">
              <a:lnSpc>
                <a:spcPct val="120000"/>
              </a:lnSpc>
              <a:spcBef>
                <a:spcPts val="10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20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8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GB" b="1" i="1" dirty="0"/>
              <a:t>Research skills are key</a:t>
            </a:r>
            <a:r>
              <a:rPr lang="en-GB" dirty="0"/>
              <a:t>!!!</a:t>
            </a:r>
          </a:p>
          <a:p>
            <a:r>
              <a:rPr lang="en-GB" cap="none" dirty="0"/>
              <a:t>Gather (existing knowledge)</a:t>
            </a:r>
          </a:p>
          <a:p>
            <a:r>
              <a:rPr lang="en-GB" cap="none" dirty="0"/>
              <a:t>Analyse</a:t>
            </a:r>
          </a:p>
          <a:p>
            <a:r>
              <a:rPr lang="en-GB" cap="none" dirty="0"/>
              <a:t>Present/share</a:t>
            </a:r>
          </a:p>
          <a:p>
            <a:r>
              <a:rPr lang="en-GB" cap="none" dirty="0"/>
              <a:t>write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1744FB7F-5594-40E0-9FD0-863B1D76AF5F}"/>
              </a:ext>
            </a:extLst>
          </p:cNvPr>
          <p:cNvSpPr txBox="1">
            <a:spLocks/>
          </p:cNvSpPr>
          <p:nvPr/>
        </p:nvSpPr>
        <p:spPr>
          <a:xfrm>
            <a:off x="1547751" y="3216447"/>
            <a:ext cx="4004734" cy="3165916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marL="228600" indent="-228600" algn="l" defTabSz="914400" rtl="0" eaLnBrk="1" latinLnBrk="0" hangingPunct="1">
              <a:lnSpc>
                <a:spcPct val="120000"/>
              </a:lnSpc>
              <a:spcBef>
                <a:spcPts val="10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20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8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anose="020B0604020202020204" pitchFamily="34" charset="0"/>
              <a:buNone/>
            </a:pPr>
            <a:r>
              <a:rPr lang="en-GB" b="1" i="1" dirty="0"/>
              <a:t>Soft skills - important too</a:t>
            </a:r>
          </a:p>
          <a:p>
            <a:pPr marL="0" indent="0">
              <a:buFont typeface="Arial" panose="020B0604020202020204" pitchFamily="34" charset="0"/>
              <a:buNone/>
            </a:pPr>
            <a:r>
              <a:rPr lang="en-GB" cap="none" dirty="0"/>
              <a:t>Team player</a:t>
            </a:r>
          </a:p>
          <a:p>
            <a:pPr marL="0" indent="0">
              <a:buFont typeface="Arial" panose="020B0604020202020204" pitchFamily="34" charset="0"/>
              <a:buNone/>
            </a:pPr>
            <a:r>
              <a:rPr lang="en-GB" cap="none" dirty="0"/>
              <a:t>Collaboration</a:t>
            </a:r>
          </a:p>
          <a:p>
            <a:pPr marL="0" indent="0">
              <a:buFont typeface="Arial" panose="020B0604020202020204" pitchFamily="34" charset="0"/>
              <a:buNone/>
            </a:pPr>
            <a:r>
              <a:rPr lang="en-GB" cap="none" dirty="0"/>
              <a:t>Organised</a:t>
            </a:r>
          </a:p>
          <a:p>
            <a:pPr marL="0" indent="0">
              <a:buFont typeface="Arial" panose="020B0604020202020204" pitchFamily="34" charset="0"/>
              <a:buNone/>
            </a:pPr>
            <a:r>
              <a:rPr lang="en-GB" cap="none" dirty="0"/>
              <a:t>….</a:t>
            </a:r>
          </a:p>
        </p:txBody>
      </p:sp>
    </p:spTree>
    <p:extLst>
      <p:ext uri="{BB962C8B-B14F-4D97-AF65-F5344CB8AC3E}">
        <p14:creationId xmlns:p14="http://schemas.microsoft.com/office/powerpoint/2010/main" val="231284664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0EC005D-C045-4358-BD7B-029BE12D5AF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2014" y="192832"/>
            <a:ext cx="10364451" cy="950401"/>
          </a:xfrm>
        </p:spPr>
        <p:txBody>
          <a:bodyPr/>
          <a:lstStyle/>
          <a:p>
            <a:r>
              <a:rPr lang="en-US" b="1" dirty="0"/>
              <a:t>You Will Get Support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7D75E41-E659-450B-A805-72C1BBB3C6D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13774" y="1363429"/>
            <a:ext cx="9821985" cy="4351338"/>
          </a:xfrm>
        </p:spPr>
        <p:txBody>
          <a:bodyPr>
            <a:normAutofit fontScale="92500" lnSpcReduction="10000"/>
          </a:bodyPr>
          <a:lstStyle/>
          <a:p>
            <a:r>
              <a:rPr lang="en-US" cap="none" dirty="0"/>
              <a:t>Working with experts </a:t>
            </a:r>
          </a:p>
          <a:p>
            <a:r>
              <a:rPr lang="en-US" cap="none" dirty="0"/>
              <a:t>You’ll get directions:</a:t>
            </a:r>
          </a:p>
          <a:p>
            <a:pPr lvl="1">
              <a:lnSpc>
                <a:spcPct val="100000"/>
              </a:lnSpc>
              <a:spcBef>
                <a:spcPts val="0"/>
              </a:spcBef>
            </a:pPr>
            <a:r>
              <a:rPr lang="en-US" i="1" cap="none" dirty="0"/>
              <a:t>reading materials</a:t>
            </a:r>
          </a:p>
          <a:p>
            <a:pPr lvl="1">
              <a:lnSpc>
                <a:spcPct val="100000"/>
              </a:lnSpc>
              <a:spcBef>
                <a:spcPts val="0"/>
              </a:spcBef>
            </a:pPr>
            <a:r>
              <a:rPr lang="en-US" i="1" cap="none" dirty="0"/>
              <a:t>avoid pitfalls</a:t>
            </a:r>
          </a:p>
          <a:p>
            <a:pPr lvl="1">
              <a:lnSpc>
                <a:spcPct val="100000"/>
              </a:lnSpc>
              <a:spcBef>
                <a:spcPts val="0"/>
              </a:spcBef>
            </a:pPr>
            <a:r>
              <a:rPr lang="en-US" i="1" cap="none" dirty="0"/>
              <a:t>shorter learning curve</a:t>
            </a:r>
          </a:p>
          <a:p>
            <a:r>
              <a:rPr lang="en-US" cap="none" dirty="0"/>
              <a:t>Tools, codes..</a:t>
            </a:r>
          </a:p>
          <a:p>
            <a:r>
              <a:rPr lang="en-US" cap="none" dirty="0"/>
              <a:t>Writing</a:t>
            </a:r>
          </a:p>
          <a:p>
            <a:r>
              <a:rPr lang="en-US" cap="none" dirty="0"/>
              <a:t>etc.</a:t>
            </a:r>
          </a:p>
          <a:p>
            <a:pPr marL="0" indent="0">
              <a:buNone/>
            </a:pPr>
            <a:r>
              <a:rPr lang="en-US" b="1" i="1" cap="none" dirty="0"/>
              <a:t>Benefits of Joining Our Research:</a:t>
            </a:r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68993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theme/theme1.xml><?xml version="1.0" encoding="utf-8"?>
<a:theme xmlns:a="http://schemas.openxmlformats.org/drawingml/2006/main" name="UWTSD_Theme1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UWTSD_Theme1" id="{A5D8390F-7E0A-45BE-B39C-0DFDE26FF461}" vid="{16500B77-7187-4C1B-A680-3D708B182E19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UWTSD_Theme1</Template>
  <TotalTime>0</TotalTime>
  <Words>797</Words>
  <Application>Microsoft Office PowerPoint</Application>
  <PresentationFormat>Widescreen</PresentationFormat>
  <Paragraphs>155</Paragraphs>
  <Slides>11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7" baseType="lpstr">
      <vt:lpstr>Arial</vt:lpstr>
      <vt:lpstr>Arial Nova Cond</vt:lpstr>
      <vt:lpstr>Courier New</vt:lpstr>
      <vt:lpstr>Myriad Pro</vt:lpstr>
      <vt:lpstr>Wingdings</vt:lpstr>
      <vt:lpstr>UWTSD_Theme1</vt:lpstr>
      <vt:lpstr>Discussion  – MSc Dissertation</vt:lpstr>
      <vt:lpstr>What does a great project look like?</vt:lpstr>
      <vt:lpstr>What is an MSc Dissertation</vt:lpstr>
      <vt:lpstr>Slide 2: Key Elements of a Dissertation</vt:lpstr>
      <vt:lpstr>Overview of Research Methods</vt:lpstr>
      <vt:lpstr>What is Professional Development?</vt:lpstr>
      <vt:lpstr>Understanding Research Jobs</vt:lpstr>
      <vt:lpstr>Example – Research in Automotive Industry</vt:lpstr>
      <vt:lpstr>Example cont’d – Researching Suspension</vt:lpstr>
      <vt:lpstr>Who do the research teams want? </vt:lpstr>
      <vt:lpstr>You Will Get Support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Aliyu Sambo</dc:creator>
  <cp:lastModifiedBy>Aliyu Sambo</cp:lastModifiedBy>
  <cp:revision>3</cp:revision>
  <dcterms:created xsi:type="dcterms:W3CDTF">2025-01-14T06:51:34Z</dcterms:created>
  <dcterms:modified xsi:type="dcterms:W3CDTF">2026-09-08T11:46:33Z</dcterms:modified>
</cp:coreProperties>
</file>