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2" r:id="rId1"/>
  </p:sldMasterIdLst>
  <p:sldIdLst>
    <p:sldId id="256" r:id="rId2"/>
    <p:sldId id="268" r:id="rId3"/>
    <p:sldId id="267" r:id="rId4"/>
    <p:sldId id="258" r:id="rId5"/>
    <p:sldId id="259" r:id="rId6"/>
    <p:sldId id="260" r:id="rId7"/>
    <p:sldId id="263" r:id="rId8"/>
    <p:sldId id="264" r:id="rId9"/>
    <p:sldId id="262" r:id="rId10"/>
    <p:sldId id="266"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58"/>
    <p:restoredTop sz="95833"/>
  </p:normalViewPr>
  <p:slideViewPr>
    <p:cSldViewPr snapToGrid="0" snapToObjects="1">
      <p:cViewPr varScale="1">
        <p:scale>
          <a:sx n="100" d="100"/>
          <a:sy n="100" d="100"/>
        </p:scale>
        <p:origin x="168"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F7AFFB9B-9FB8-469E-96F9-4D32314110B6}" type="datetimeFigureOut">
              <a:rPr lang="en-US" smtClean="0"/>
              <a:t>10/17/23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075998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0171151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0F7F47CF-67C9-420C-80A5-E2069FF0C2DF}" type="datetimeFigureOut">
              <a:rPr lang="en-US" smtClean="0"/>
              <a:t>10/17/23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571042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7121493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7262457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10/17/23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0664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10/17/23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59169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327209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12EF78E3-FDA3-4D28-AAA2-0B81F349A39D}" type="datetimeFigureOut">
              <a:rPr lang="en-US" smtClean="0"/>
              <a:t>10/17/23</a:t>
            </a:fld>
            <a:endParaRPr lang="en-US" dirty="0"/>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39558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1292082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3362420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10/17/23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04024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35BB1C6-BF8F-4481-8AB2-603A1C8A906A}" type="datetimeFigureOut">
              <a:rPr lang="en-US" smtClean="0"/>
              <a:t>10/17/23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D22F896-40B5-4ADD-8801-0D06FADFA095}"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271612461"/>
      </p:ext>
    </p:extLst>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v4LlADSF93c"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iuyOlW07u-k" TargetMode="Externa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ab6GyR_5N6c"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c29ZpYJFN80"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v1PyP9wEIZ4"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Pr9ruvxA3K4"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2760-EBC7-E446-A1A7-A4917133F8BB}"/>
              </a:ext>
            </a:extLst>
          </p:cNvPr>
          <p:cNvSpPr>
            <a:spLocks noGrp="1"/>
          </p:cNvSpPr>
          <p:nvPr>
            <p:ph type="ctrTitle"/>
          </p:nvPr>
        </p:nvSpPr>
        <p:spPr/>
        <p:txBody>
          <a:bodyPr/>
          <a:lstStyle/>
          <a:p>
            <a:r>
              <a:rPr lang="en-US" dirty="0"/>
              <a:t>Leadership Power</a:t>
            </a:r>
          </a:p>
        </p:txBody>
      </p:sp>
      <p:sp>
        <p:nvSpPr>
          <p:cNvPr id="3" name="Subtitle 2">
            <a:extLst>
              <a:ext uri="{FF2B5EF4-FFF2-40B4-BE49-F238E27FC236}">
                <a16:creationId xmlns:a16="http://schemas.microsoft.com/office/drawing/2014/main" id="{D2573626-4F38-AE42-A921-3CA10C0F135A}"/>
              </a:ext>
            </a:extLst>
          </p:cNvPr>
          <p:cNvSpPr>
            <a:spLocks noGrp="1"/>
          </p:cNvSpPr>
          <p:nvPr>
            <p:ph type="subTitle" idx="1"/>
          </p:nvPr>
        </p:nvSpPr>
        <p:spPr>
          <a:xfrm>
            <a:off x="875107" y="3974699"/>
            <a:ext cx="9755187" cy="1149281"/>
          </a:xfrm>
        </p:spPr>
        <p:txBody>
          <a:bodyPr/>
          <a:lstStyle/>
          <a:p>
            <a:r>
              <a:rPr lang="en-US" dirty="0"/>
              <a:t>Lecturer:  Steven Thompson</a:t>
            </a:r>
          </a:p>
          <a:p>
            <a:r>
              <a:rPr lang="en-US" dirty="0"/>
              <a:t>17 October 2023</a:t>
            </a:r>
          </a:p>
        </p:txBody>
      </p:sp>
    </p:spTree>
    <p:extLst>
      <p:ext uri="{BB962C8B-B14F-4D97-AF65-F5344CB8AC3E}">
        <p14:creationId xmlns:p14="http://schemas.microsoft.com/office/powerpoint/2010/main" val="1895984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4695-6345-924D-BDBD-B2FFF0DF0C90}"/>
              </a:ext>
            </a:extLst>
          </p:cNvPr>
          <p:cNvSpPr>
            <a:spLocks noGrp="1"/>
          </p:cNvSpPr>
          <p:nvPr>
            <p:ph type="title"/>
          </p:nvPr>
        </p:nvSpPr>
        <p:spPr/>
        <p:txBody>
          <a:bodyPr>
            <a:normAutofit/>
          </a:bodyPr>
          <a:lstStyle/>
          <a:p>
            <a:pPr algn="ctr"/>
            <a:r>
              <a:rPr lang="en-GB" sz="6600" b="1" dirty="0"/>
              <a:t>Power</a:t>
            </a:r>
          </a:p>
        </p:txBody>
      </p:sp>
      <p:sp>
        <p:nvSpPr>
          <p:cNvPr id="3" name="Content Placeholder 2">
            <a:extLst>
              <a:ext uri="{FF2B5EF4-FFF2-40B4-BE49-F238E27FC236}">
                <a16:creationId xmlns:a16="http://schemas.microsoft.com/office/drawing/2014/main" id="{51DA827F-25C5-E84C-BAE9-93D5ED2C3DA9}"/>
              </a:ext>
            </a:extLst>
          </p:cNvPr>
          <p:cNvSpPr>
            <a:spLocks noGrp="1"/>
          </p:cNvSpPr>
          <p:nvPr>
            <p:ph idx="1"/>
          </p:nvPr>
        </p:nvSpPr>
        <p:spPr/>
        <p:txBody>
          <a:bodyPr>
            <a:normAutofit/>
          </a:bodyPr>
          <a:lstStyle/>
          <a:p>
            <a:r>
              <a:rPr lang="en-GB" sz="2400" dirty="0"/>
              <a:t>Power can be considered as the ability to influence others (Lunenburg 2012). </a:t>
            </a:r>
          </a:p>
          <a:p>
            <a:r>
              <a:rPr lang="en-GB" sz="2400" dirty="0"/>
              <a:t>Power is used by leaders to attain group goals, and if you have knowledge about the operation of power in an organisation, it enhances your capacity to be an effective leader.</a:t>
            </a:r>
          </a:p>
        </p:txBody>
      </p:sp>
      <p:sp>
        <p:nvSpPr>
          <p:cNvPr id="4" name="Rectangle 3">
            <a:extLst>
              <a:ext uri="{FF2B5EF4-FFF2-40B4-BE49-F238E27FC236}">
                <a16:creationId xmlns:a16="http://schemas.microsoft.com/office/drawing/2014/main" id="{77BEA4AB-50A6-FB4A-90CF-54B4C555A9E9}"/>
              </a:ext>
            </a:extLst>
          </p:cNvPr>
          <p:cNvSpPr/>
          <p:nvPr/>
        </p:nvSpPr>
        <p:spPr>
          <a:xfrm>
            <a:off x="431800" y="5800800"/>
            <a:ext cx="8737600" cy="646331"/>
          </a:xfrm>
          <a:prstGeom prst="rect">
            <a:avLst/>
          </a:prstGeom>
        </p:spPr>
        <p:txBody>
          <a:bodyPr wrap="square">
            <a:spAutoFit/>
          </a:bodyPr>
          <a:lstStyle/>
          <a:p>
            <a:r>
              <a:rPr lang="en-GB" dirty="0">
                <a:latin typeface="Europa"/>
              </a:rPr>
              <a:t>Lunenburg, F.C. (2012) ‘Power and Leadership: An Influence Process’. </a:t>
            </a:r>
            <a:r>
              <a:rPr lang="en-GB" i="1" dirty="0">
                <a:latin typeface="Europa"/>
              </a:rPr>
              <a:t>International Journal of Management, Business, and Administration</a:t>
            </a:r>
            <a:r>
              <a:rPr lang="en-GB" dirty="0">
                <a:latin typeface="Europa"/>
              </a:rPr>
              <a:t> 15 (1), 1-9</a:t>
            </a:r>
            <a:endParaRPr lang="en-GB" dirty="0"/>
          </a:p>
        </p:txBody>
      </p:sp>
    </p:spTree>
    <p:extLst>
      <p:ext uri="{BB962C8B-B14F-4D97-AF65-F5344CB8AC3E}">
        <p14:creationId xmlns:p14="http://schemas.microsoft.com/office/powerpoint/2010/main" val="198252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63BF8-1F13-7B4F-BDED-B08C61E447F9}"/>
              </a:ext>
            </a:extLst>
          </p:cNvPr>
          <p:cNvSpPr>
            <a:spLocks noGrp="1"/>
          </p:cNvSpPr>
          <p:nvPr>
            <p:ph type="title"/>
          </p:nvPr>
        </p:nvSpPr>
        <p:spPr>
          <a:xfrm>
            <a:off x="6206067" y="589697"/>
            <a:ext cx="5207000" cy="1151965"/>
          </a:xfrm>
        </p:spPr>
        <p:txBody>
          <a:bodyPr/>
          <a:lstStyle/>
          <a:p>
            <a:r>
              <a:rPr lang="en-US" dirty="0"/>
              <a:t>Types of power</a:t>
            </a:r>
          </a:p>
        </p:txBody>
      </p:sp>
      <p:sp>
        <p:nvSpPr>
          <p:cNvPr id="3" name="Content Placeholder 2">
            <a:extLst>
              <a:ext uri="{FF2B5EF4-FFF2-40B4-BE49-F238E27FC236}">
                <a16:creationId xmlns:a16="http://schemas.microsoft.com/office/drawing/2014/main" id="{119E781C-A874-424D-9BCB-A47D9CCFDD4C}"/>
              </a:ext>
            </a:extLst>
          </p:cNvPr>
          <p:cNvSpPr>
            <a:spLocks noGrp="1"/>
          </p:cNvSpPr>
          <p:nvPr>
            <p:ph sz="quarter" idx="13"/>
          </p:nvPr>
        </p:nvSpPr>
        <p:spPr>
          <a:xfrm>
            <a:off x="482600" y="784929"/>
            <a:ext cx="5723467" cy="5353404"/>
          </a:xfrm>
        </p:spPr>
        <p:txBody>
          <a:bodyPr>
            <a:normAutofit/>
          </a:bodyPr>
          <a:lstStyle/>
          <a:p>
            <a:r>
              <a:rPr lang="en-US" sz="3600" dirty="0">
                <a:latin typeface="Calibri" panose="020F0502020204030204" pitchFamily="34" charset="0"/>
                <a:cs typeface="Calibri" panose="020F0502020204030204" pitchFamily="34" charset="0"/>
              </a:rPr>
              <a:t> 6 types</a:t>
            </a:r>
          </a:p>
          <a:p>
            <a:pPr lvl="1"/>
            <a:r>
              <a:rPr lang="en-US" sz="3400" dirty="0">
                <a:latin typeface="Calibri" panose="020F0502020204030204" pitchFamily="34" charset="0"/>
                <a:cs typeface="Calibri" panose="020F0502020204030204" pitchFamily="34" charset="0"/>
              </a:rPr>
              <a:t> Legitimate/Position</a:t>
            </a:r>
          </a:p>
          <a:p>
            <a:pPr lvl="1"/>
            <a:r>
              <a:rPr lang="en-US" sz="3400" dirty="0">
                <a:latin typeface="Calibri" panose="020F0502020204030204" pitchFamily="34" charset="0"/>
                <a:cs typeface="Calibri" panose="020F0502020204030204" pitchFamily="34" charset="0"/>
              </a:rPr>
              <a:t> Referent</a:t>
            </a:r>
          </a:p>
          <a:p>
            <a:pPr lvl="1"/>
            <a:r>
              <a:rPr lang="en-US" sz="3400" dirty="0">
                <a:latin typeface="Calibri" panose="020F0502020204030204" pitchFamily="34" charset="0"/>
                <a:cs typeface="Calibri" panose="020F0502020204030204" pitchFamily="34" charset="0"/>
              </a:rPr>
              <a:t> Information/Expert</a:t>
            </a:r>
          </a:p>
          <a:p>
            <a:pPr lvl="1"/>
            <a:r>
              <a:rPr lang="en-US" sz="3400" dirty="0">
                <a:latin typeface="Calibri" panose="020F0502020204030204" pitchFamily="34" charset="0"/>
                <a:cs typeface="Calibri" panose="020F0502020204030204" pitchFamily="34" charset="0"/>
              </a:rPr>
              <a:t> Reward</a:t>
            </a:r>
          </a:p>
          <a:p>
            <a:pPr lvl="1"/>
            <a:r>
              <a:rPr lang="en-US" sz="3400" dirty="0">
                <a:latin typeface="Calibri" panose="020F0502020204030204" pitchFamily="34" charset="0"/>
                <a:cs typeface="Calibri" panose="020F0502020204030204" pitchFamily="34" charset="0"/>
              </a:rPr>
              <a:t> Coercive</a:t>
            </a:r>
          </a:p>
          <a:p>
            <a:pPr lvl="1"/>
            <a:r>
              <a:rPr lang="en-US" sz="3400" dirty="0">
                <a:latin typeface="Calibri" panose="020F0502020204030204" pitchFamily="34" charset="0"/>
                <a:cs typeface="Calibri" panose="020F0502020204030204" pitchFamily="34" charset="0"/>
              </a:rPr>
              <a:t> Moral</a:t>
            </a:r>
          </a:p>
        </p:txBody>
      </p:sp>
      <p:pic>
        <p:nvPicPr>
          <p:cNvPr id="4" name="Picture 3">
            <a:extLst>
              <a:ext uri="{FF2B5EF4-FFF2-40B4-BE49-F238E27FC236}">
                <a16:creationId xmlns:a16="http://schemas.microsoft.com/office/drawing/2014/main" id="{B4D92634-F890-0F47-8F11-82B07EB0514E}"/>
              </a:ext>
            </a:extLst>
          </p:cNvPr>
          <p:cNvPicPr>
            <a:picLocks noChangeAspect="1"/>
          </p:cNvPicPr>
          <p:nvPr/>
        </p:nvPicPr>
        <p:blipFill>
          <a:blip r:embed="rId2"/>
          <a:stretch>
            <a:fillRect/>
          </a:stretch>
        </p:blipFill>
        <p:spPr>
          <a:xfrm>
            <a:off x="5820112" y="2130630"/>
            <a:ext cx="5592955" cy="2978067"/>
          </a:xfrm>
          <a:prstGeom prst="rect">
            <a:avLst/>
          </a:prstGeom>
        </p:spPr>
      </p:pic>
    </p:spTree>
    <p:extLst>
      <p:ext uri="{BB962C8B-B14F-4D97-AF65-F5344CB8AC3E}">
        <p14:creationId xmlns:p14="http://schemas.microsoft.com/office/powerpoint/2010/main" val="1732751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259915"/>
            <a:ext cx="10396882" cy="1151965"/>
          </a:xfrm>
        </p:spPr>
        <p:txBody>
          <a:bodyPr>
            <a:noAutofit/>
          </a:bodyPr>
          <a:lstStyle/>
          <a:p>
            <a:pPr algn="ctr"/>
            <a:r>
              <a:rPr lang="en-US" sz="6000" b="1" dirty="0">
                <a:latin typeface="Calibri" panose="020F0502020204030204" pitchFamily="34" charset="0"/>
                <a:cs typeface="Calibri" panose="020F0502020204030204" pitchFamily="34" charset="0"/>
                <a:hlinkClick r:id="rId2"/>
              </a:rPr>
              <a:t>Legitimate/Position Power</a:t>
            </a:r>
            <a:endParaRPr lang="en-US" sz="6000" dirty="0"/>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487289"/>
            <a:ext cx="10966677" cy="4321478"/>
          </a:xfrm>
        </p:spPr>
        <p:txBody>
          <a:bodyPr>
            <a:normAutofit/>
          </a:bodyPr>
          <a:lstStyle/>
          <a:p>
            <a:r>
              <a:rPr lang="en-GB" sz="3000" cap="none" dirty="0">
                <a:latin typeface="Calibri" panose="020F0502020204030204" pitchFamily="34" charset="0"/>
                <a:cs typeface="Calibri" panose="020F0502020204030204" pitchFamily="34" charset="0"/>
              </a:rPr>
              <a:t> Legitimate power is the type of power a manager, executive or another leading official in a company has due to the status of their position. </a:t>
            </a:r>
          </a:p>
          <a:p>
            <a:r>
              <a:rPr lang="en-GB" sz="3000" cap="none" dirty="0">
                <a:latin typeface="Calibri" panose="020F0502020204030204" pitchFamily="34" charset="0"/>
                <a:cs typeface="Calibri" panose="020F0502020204030204" pitchFamily="34" charset="0"/>
              </a:rPr>
              <a:t> This is Written into the job description, legitimate power comes along with the role. You can’t take it with you when you change jobs or retire</a:t>
            </a:r>
          </a:p>
          <a:p>
            <a:r>
              <a:rPr lang="en-GB" sz="3000" cap="none" dirty="0">
                <a:latin typeface="Calibri" panose="020F0502020204030204" pitchFamily="34" charset="0"/>
                <a:cs typeface="Calibri" panose="020F0502020204030204" pitchFamily="34" charset="0"/>
              </a:rPr>
              <a:t> This power is also dependent on the follower’s acceptance</a:t>
            </a:r>
          </a:p>
          <a:p>
            <a:r>
              <a:rPr lang="en-GB" sz="3000" cap="none" dirty="0">
                <a:latin typeface="Calibri" panose="020F0502020204030204" pitchFamily="34" charset="0"/>
                <a:cs typeface="Calibri" panose="020F0502020204030204" pitchFamily="34" charset="0"/>
              </a:rPr>
              <a:t> Legitimate power also includes informal rules of conduct</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1046585" y="5884176"/>
            <a:ext cx="10020299"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58938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1" y="323747"/>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Referent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1" y="1592226"/>
            <a:ext cx="10929099" cy="3836116"/>
          </a:xfrm>
        </p:spPr>
        <p:txBody>
          <a:bodyPr>
            <a:normAutofit/>
          </a:bodyPr>
          <a:lstStyle/>
          <a:p>
            <a:r>
              <a:rPr lang="en-GB" sz="3000" cap="none" dirty="0">
                <a:latin typeface="Calibri" panose="020F0502020204030204" pitchFamily="34" charset="0"/>
                <a:cs typeface="Calibri" panose="020F0502020204030204" pitchFamily="34" charset="0"/>
              </a:rPr>
              <a:t> Leaders who influence others through referent power have gained the respect and admiration of the people around them</a:t>
            </a:r>
          </a:p>
          <a:p>
            <a:r>
              <a:rPr lang="en-GB" sz="3000" cap="none" dirty="0">
                <a:latin typeface="Calibri" panose="020F0502020204030204" pitchFamily="34" charset="0"/>
                <a:cs typeface="Calibri" panose="020F0502020204030204" pitchFamily="34" charset="0"/>
              </a:rPr>
              <a:t> Relationships are leveraged to create an environment of collaboration and cooperation. </a:t>
            </a:r>
          </a:p>
          <a:p>
            <a:r>
              <a:rPr lang="en-GB" sz="3000" cap="none" dirty="0">
                <a:latin typeface="Calibri" panose="020F0502020204030204" pitchFamily="34" charset="0"/>
                <a:cs typeface="Calibri" panose="020F0502020204030204" pitchFamily="34" charset="0"/>
              </a:rPr>
              <a:t>Referent power is not formal; it must be earned</a:t>
            </a:r>
          </a:p>
          <a:p>
            <a:r>
              <a:rPr lang="en-GB" sz="3000" cap="none" dirty="0">
                <a:latin typeface="Calibri" panose="020F0502020204030204" pitchFamily="34" charset="0"/>
                <a:cs typeface="Calibri" panose="020F0502020204030204" pitchFamily="34" charset="0"/>
              </a:rPr>
              <a:t> Referent leaders perform well and deliver results even in the most difficult environments</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822322" y="5768962"/>
            <a:ext cx="10624456"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316626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439198"/>
            <a:ext cx="10396882" cy="1151965"/>
          </a:xfrm>
        </p:spPr>
        <p:txBody>
          <a:bodyPr>
            <a:noAutofit/>
          </a:bodyPr>
          <a:lstStyle/>
          <a:p>
            <a:pPr algn="ctr"/>
            <a:r>
              <a:rPr lang="en-US" sz="6000" b="1" dirty="0">
                <a:latin typeface="Calibri" panose="020F0502020204030204" pitchFamily="34" charset="0"/>
                <a:cs typeface="Calibri" panose="020F0502020204030204" pitchFamily="34" charset="0"/>
                <a:hlinkClick r:id="rId2"/>
              </a:rPr>
              <a:t>Information/Expert Power</a:t>
            </a:r>
            <a:endParaRPr lang="en-US" sz="6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820210"/>
            <a:ext cx="10966677" cy="3825847"/>
          </a:xfrm>
        </p:spPr>
        <p:txBody>
          <a:bodyPr>
            <a:normAutofit/>
          </a:bodyPr>
          <a:lstStyle/>
          <a:p>
            <a:r>
              <a:rPr lang="en-GB" sz="3000" cap="none" dirty="0">
                <a:latin typeface="Calibri" panose="020F0502020204030204" pitchFamily="34" charset="0"/>
                <a:cs typeface="Calibri" panose="020F0502020204030204" pitchFamily="34" charset="0"/>
              </a:rPr>
              <a:t> One gains information power when they know something other people don’t. </a:t>
            </a:r>
          </a:p>
          <a:p>
            <a:r>
              <a:rPr lang="en-GB" sz="3000" cap="none" dirty="0">
                <a:latin typeface="Calibri" panose="020F0502020204030204" pitchFamily="34" charset="0"/>
                <a:cs typeface="Calibri" panose="020F0502020204030204" pitchFamily="34" charset="0"/>
              </a:rPr>
              <a:t> Information power, however, is short-term and does little to build credibility. </a:t>
            </a:r>
          </a:p>
          <a:p>
            <a:r>
              <a:rPr lang="en-GB" sz="3000" cap="none" dirty="0">
                <a:latin typeface="Calibri" panose="020F0502020204030204" pitchFamily="34" charset="0"/>
                <a:cs typeface="Calibri" panose="020F0502020204030204" pitchFamily="34" charset="0"/>
              </a:rPr>
              <a:t> But in order to benefit from information power, you must share what you know with the intention of furthering your group’s objectives</a:t>
            </a:r>
          </a:p>
          <a:p>
            <a:pPr marL="0" indent="0">
              <a:buNone/>
            </a:pP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75104"/>
            <a:ext cx="9881884"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211549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578226"/>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Reward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918079"/>
            <a:ext cx="10806945" cy="3510264"/>
          </a:xfrm>
        </p:spPr>
        <p:txBody>
          <a:bodyPr>
            <a:normAutofit fontScale="92500"/>
          </a:bodyPr>
          <a:lstStyle/>
          <a:p>
            <a:r>
              <a:rPr lang="en-GB" sz="3200" cap="none" dirty="0">
                <a:latin typeface="Calibri" panose="020F0502020204030204" pitchFamily="34" charset="0"/>
                <a:cs typeface="Calibri" panose="020F0502020204030204" pitchFamily="34" charset="0"/>
              </a:rPr>
              <a:t> A leader who has the ability to reward an employee or team member for compliance has reward power. </a:t>
            </a:r>
          </a:p>
          <a:p>
            <a:pPr lvl="1"/>
            <a:r>
              <a:rPr lang="en-GB" sz="3200" cap="none" dirty="0">
                <a:latin typeface="Calibri" panose="020F0502020204030204" pitchFamily="34" charset="0"/>
                <a:cs typeface="Calibri" panose="020F0502020204030204" pitchFamily="34" charset="0"/>
              </a:rPr>
              <a:t> Rewards work best when they are appealing to all participants</a:t>
            </a:r>
          </a:p>
          <a:p>
            <a:pPr lvl="1"/>
            <a:r>
              <a:rPr lang="en-GB" sz="3200" cap="none" dirty="0">
                <a:latin typeface="Calibri" panose="020F0502020204030204" pitchFamily="34" charset="0"/>
                <a:cs typeface="Calibri" panose="020F0502020204030204" pitchFamily="34" charset="0"/>
              </a:rPr>
              <a:t> Be careful, however, of the “everybody gets a trophy” mentality</a:t>
            </a:r>
          </a:p>
          <a:p>
            <a:pPr lvl="1"/>
            <a:r>
              <a:rPr lang="en-GB" sz="3200" cap="none" dirty="0">
                <a:latin typeface="Calibri" panose="020F0502020204030204" pitchFamily="34" charset="0"/>
                <a:cs typeface="Calibri" panose="020F0502020204030204" pitchFamily="34" charset="0"/>
              </a:rPr>
              <a:t> Look for reward ideas that deepen the connection employees feel with the company, its leaders and the work they perform. </a:t>
            </a:r>
            <a:endParaRPr lang="en-US" sz="32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04119"/>
            <a:ext cx="10396882"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126066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707580" y="446848"/>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Coercive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707580" y="1742311"/>
            <a:ext cx="10929098" cy="3773117"/>
          </a:xfrm>
        </p:spPr>
        <p:txBody>
          <a:bodyPr>
            <a:normAutofit/>
          </a:bodyPr>
          <a:lstStyle/>
          <a:p>
            <a:r>
              <a:rPr lang="en-GB" sz="3000" cap="none" dirty="0">
                <a:latin typeface="Calibri" panose="020F0502020204030204" pitchFamily="34" charset="0"/>
                <a:cs typeface="Calibri" panose="020F0502020204030204" pitchFamily="34" charset="0"/>
              </a:rPr>
              <a:t> Coercion uses the power of fear</a:t>
            </a:r>
          </a:p>
          <a:p>
            <a:r>
              <a:rPr lang="en-GB" sz="3000" cap="none" dirty="0">
                <a:latin typeface="Calibri" panose="020F0502020204030204" pitchFamily="34" charset="0"/>
                <a:cs typeface="Calibri" panose="020F0502020204030204" pitchFamily="34" charset="0"/>
              </a:rPr>
              <a:t> coercive power can be both direct and indirect. </a:t>
            </a:r>
          </a:p>
          <a:p>
            <a:pPr lvl="1"/>
            <a:r>
              <a:rPr lang="en-GB" sz="2800" cap="none" dirty="0">
                <a:latin typeface="Calibri" panose="020F0502020204030204" pitchFamily="34" charset="0"/>
                <a:cs typeface="Calibri" panose="020F0502020204030204" pitchFamily="34" charset="0"/>
              </a:rPr>
              <a:t>Direct coercive power is explicit and deliberate. </a:t>
            </a:r>
          </a:p>
          <a:p>
            <a:pPr lvl="1"/>
            <a:r>
              <a:rPr lang="en-GB" sz="2800" cap="none" dirty="0">
                <a:latin typeface="Calibri" panose="020F0502020204030204" pitchFamily="34" charset="0"/>
                <a:cs typeface="Calibri" panose="020F0502020204030204" pitchFamily="34" charset="0"/>
              </a:rPr>
              <a:t> Indirect coercive power, however, is assumed. </a:t>
            </a:r>
          </a:p>
          <a:p>
            <a:pPr lvl="1"/>
            <a:r>
              <a:rPr lang="en-GB" sz="2800" cap="none" dirty="0">
                <a:latin typeface="Calibri" panose="020F0502020204030204" pitchFamily="34" charset="0"/>
                <a:cs typeface="Calibri" panose="020F0502020204030204" pitchFamily="34" charset="0"/>
              </a:rPr>
              <a:t> Employees may believe they will be punished</a:t>
            </a:r>
          </a:p>
          <a:p>
            <a:r>
              <a:rPr lang="en-GB" sz="3000" cap="none" dirty="0">
                <a:latin typeface="Calibri" panose="020F0502020204030204" pitchFamily="34" charset="0"/>
                <a:cs typeface="Calibri" panose="020F0502020204030204" pitchFamily="34" charset="0"/>
              </a:rPr>
              <a:t> Coercive power may underlie a toxic and unproductive work environment when overused</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707580" y="5802424"/>
            <a:ext cx="10207163"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175534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550201"/>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Moral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2121473"/>
            <a:ext cx="10966677" cy="3582641"/>
          </a:xfrm>
        </p:spPr>
        <p:txBody>
          <a:bodyPr>
            <a:normAutofit/>
          </a:bodyPr>
          <a:lstStyle/>
          <a:p>
            <a:r>
              <a:rPr lang="en-GB" sz="3000" cap="none" dirty="0">
                <a:latin typeface="Calibri" panose="020F0502020204030204" pitchFamily="34" charset="0"/>
                <a:cs typeface="Calibri" panose="020F0502020204030204" pitchFamily="34" charset="0"/>
              </a:rPr>
              <a:t> leader who has moral power is one that inspires action based on a strongly held set of values and beliefs. </a:t>
            </a:r>
          </a:p>
          <a:p>
            <a:r>
              <a:rPr lang="en-GB" sz="3000" cap="none" dirty="0">
                <a:latin typeface="Calibri" panose="020F0502020204030204" pitchFamily="34" charset="0"/>
                <a:cs typeface="Calibri" panose="020F0502020204030204" pitchFamily="34" charset="0"/>
              </a:rPr>
              <a:t> Moral leaders not only talk the talk, they also walk the walk. </a:t>
            </a:r>
          </a:p>
          <a:p>
            <a:r>
              <a:rPr lang="en-GB" sz="3000" cap="none" dirty="0">
                <a:latin typeface="Calibri" panose="020F0502020204030204" pitchFamily="34" charset="0"/>
                <a:cs typeface="Calibri" panose="020F0502020204030204" pitchFamily="34" charset="0"/>
              </a:rPr>
              <a:t> When you are a moral leader, you strive to do what you say you will do</a:t>
            </a:r>
          </a:p>
          <a:p>
            <a:r>
              <a:rPr lang="en-GB" sz="3000" cap="none" dirty="0">
                <a:latin typeface="Calibri" panose="020F0502020204030204" pitchFamily="34" charset="0"/>
                <a:cs typeface="Calibri" panose="020F0502020204030204" pitchFamily="34" charset="0"/>
              </a:rPr>
              <a:t> Moral power is based on values</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46076"/>
            <a:ext cx="10396882"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204654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1D94-B9E8-F94A-9832-75A79C74D5E0}"/>
              </a:ext>
            </a:extLst>
          </p:cNvPr>
          <p:cNvSpPr>
            <a:spLocks noGrp="1"/>
          </p:cNvSpPr>
          <p:nvPr>
            <p:ph type="title"/>
          </p:nvPr>
        </p:nvSpPr>
        <p:spPr/>
        <p:txBody>
          <a:bodyPr/>
          <a:lstStyle/>
          <a:p>
            <a:r>
              <a:rPr lang="en-US" dirty="0"/>
              <a:t>Power</a:t>
            </a:r>
          </a:p>
        </p:txBody>
      </p:sp>
      <p:sp>
        <p:nvSpPr>
          <p:cNvPr id="3" name="Content Placeholder 2">
            <a:extLst>
              <a:ext uri="{FF2B5EF4-FFF2-40B4-BE49-F238E27FC236}">
                <a16:creationId xmlns:a16="http://schemas.microsoft.com/office/drawing/2014/main" id="{CDD92C10-7222-B044-887C-D7A681F6FC05}"/>
              </a:ext>
            </a:extLst>
          </p:cNvPr>
          <p:cNvSpPr>
            <a:spLocks noGrp="1"/>
          </p:cNvSpPr>
          <p:nvPr>
            <p:ph sz="quarter" idx="13"/>
          </p:nvPr>
        </p:nvSpPr>
        <p:spPr>
          <a:xfrm>
            <a:off x="419100" y="1644296"/>
            <a:ext cx="11144250" cy="4508854"/>
          </a:xfrm>
        </p:spPr>
        <p:txBody>
          <a:bodyPr>
            <a:normAutofit fontScale="92500"/>
          </a:bodyPr>
          <a:lstStyle/>
          <a:p>
            <a:r>
              <a:rPr lang="en-US" sz="4000" b="1" cap="none" dirty="0">
                <a:latin typeface="Calibri" panose="020F0502020204030204" pitchFamily="34" charset="0"/>
                <a:cs typeface="Calibri" panose="020F0502020204030204" pitchFamily="34" charset="0"/>
              </a:rPr>
              <a:t> What power do you think is best to have</a:t>
            </a:r>
          </a:p>
          <a:p>
            <a:r>
              <a:rPr lang="en-US" sz="4000" b="1" cap="none" dirty="0">
                <a:latin typeface="Calibri" panose="020F0502020204030204" pitchFamily="34" charset="0"/>
                <a:cs typeface="Calibri" panose="020F0502020204030204" pitchFamily="34" charset="0"/>
              </a:rPr>
              <a:t> Is it Important to have respect?</a:t>
            </a:r>
          </a:p>
          <a:p>
            <a:r>
              <a:rPr lang="en-GB" sz="4000" dirty="0">
                <a:latin typeface="Calibri" panose="020F0502020204030204" pitchFamily="34" charset="0"/>
                <a:ea typeface="Calibri" panose="020F0502020204030204" pitchFamily="34" charset="0"/>
                <a:cs typeface="Calibri" panose="020F0502020204030204" pitchFamily="34" charset="0"/>
              </a:rPr>
              <a:t> Discussion - What are some of the common leadership mistakes</a:t>
            </a:r>
          </a:p>
          <a:p>
            <a:r>
              <a:rPr lang="en-GB" sz="4000" dirty="0">
                <a:latin typeface="Calibri" panose="020F0502020204030204" pitchFamily="34" charset="0"/>
                <a:ea typeface="Calibri" panose="020F0502020204030204" pitchFamily="34" charset="0"/>
                <a:cs typeface="Times New Roman" panose="02020603050405020304" pitchFamily="18" charset="0"/>
              </a:rPr>
              <a:t> It can be said that managers influence others by adapting leadership styles to suit circumstances does power have a role in the type of style/influence</a:t>
            </a:r>
            <a:endParaRPr lang="en-US" sz="4000" b="1" cap="none"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7315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DBF9D-A3BD-9A49-97FF-7E0E763A7C14}"/>
              </a:ext>
            </a:extLst>
          </p:cNvPr>
          <p:cNvSpPr>
            <a:spLocks noGrp="1"/>
          </p:cNvSpPr>
          <p:nvPr>
            <p:ph type="title"/>
          </p:nvPr>
        </p:nvSpPr>
        <p:spPr>
          <a:xfrm>
            <a:off x="1022107" y="318744"/>
            <a:ext cx="10058400" cy="1371600"/>
          </a:xfrm>
        </p:spPr>
        <p:txBody>
          <a:bodyPr>
            <a:normAutofit/>
          </a:bodyPr>
          <a:lstStyle/>
          <a:p>
            <a:pPr algn="ctr"/>
            <a:r>
              <a:rPr lang="en-GB" sz="6000" b="1" dirty="0"/>
              <a:t>Continuum of Styles</a:t>
            </a:r>
          </a:p>
        </p:txBody>
      </p:sp>
      <p:sp>
        <p:nvSpPr>
          <p:cNvPr id="3" name="Content Placeholder 2">
            <a:extLst>
              <a:ext uri="{FF2B5EF4-FFF2-40B4-BE49-F238E27FC236}">
                <a16:creationId xmlns:a16="http://schemas.microsoft.com/office/drawing/2014/main" id="{E886BEC7-98DD-364D-BF94-F20ED64B87C0}"/>
              </a:ext>
            </a:extLst>
          </p:cNvPr>
          <p:cNvSpPr>
            <a:spLocks noGrp="1"/>
          </p:cNvSpPr>
          <p:nvPr>
            <p:ph sz="quarter" idx="13"/>
          </p:nvPr>
        </p:nvSpPr>
        <p:spPr>
          <a:xfrm>
            <a:off x="685800" y="1472846"/>
            <a:ext cx="10934700" cy="3311189"/>
          </a:xfrm>
        </p:spPr>
        <p:txBody>
          <a:bodyPr/>
          <a:lstStyle/>
          <a:p>
            <a:r>
              <a:rPr lang="en-GB" sz="2000" dirty="0">
                <a:ea typeface="Calibri" panose="020F0502020204030204" pitchFamily="34" charset="0"/>
                <a:cs typeface="Times New Roman" panose="02020603050405020304" pitchFamily="18" charset="0"/>
              </a:rPr>
              <a:t>Tannenbaum &amp; Schmidt (1973) designed a “continuum of styles, ranging from autocratic to democratic”.</a:t>
            </a:r>
          </a:p>
          <a:p>
            <a:r>
              <a:rPr lang="en-GB" sz="2000" dirty="0">
                <a:ea typeface="Calibri" panose="020F0502020204030204" pitchFamily="34" charset="0"/>
                <a:cs typeface="Times New Roman" panose="02020603050405020304" pitchFamily="18" charset="0"/>
              </a:rPr>
              <a:t>Criticisms of the model suggest that as it is a continuum it makes no suggestion for an “ideal” leadership style to aspire to.  It does not acknowledge that certain areas within an organisation may operate certain leadership styles (</a:t>
            </a:r>
            <a:r>
              <a:rPr lang="en-GB" sz="2000" dirty="0" err="1">
                <a:ea typeface="Calibri" panose="020F0502020204030204" pitchFamily="34" charset="0"/>
                <a:cs typeface="Times New Roman" panose="02020603050405020304" pitchFamily="18" charset="0"/>
              </a:rPr>
              <a:t>Certo</a:t>
            </a:r>
            <a:r>
              <a:rPr lang="en-GB" sz="2000" dirty="0">
                <a:ea typeface="Calibri" panose="020F0502020204030204" pitchFamily="34" charset="0"/>
                <a:cs typeface="Times New Roman" panose="02020603050405020304" pitchFamily="18" charset="0"/>
              </a:rPr>
              <a:t> &amp; </a:t>
            </a:r>
            <a:r>
              <a:rPr lang="en-GB" sz="2000" dirty="0" err="1">
                <a:ea typeface="Calibri" panose="020F0502020204030204" pitchFamily="34" charset="0"/>
                <a:cs typeface="Times New Roman" panose="02020603050405020304" pitchFamily="18" charset="0"/>
              </a:rPr>
              <a:t>Certo</a:t>
            </a:r>
            <a:r>
              <a:rPr lang="en-GB" sz="2000" dirty="0">
                <a:ea typeface="Calibri" panose="020F0502020204030204" pitchFamily="34" charset="0"/>
                <a:cs typeface="Times New Roman" panose="02020603050405020304" pitchFamily="18" charset="0"/>
              </a:rPr>
              <a:t>, 2013).</a:t>
            </a:r>
            <a:endParaRPr lang="en-GB" sz="2000" dirty="0"/>
          </a:p>
          <a:p>
            <a:endParaRPr lang="en-GB" dirty="0"/>
          </a:p>
        </p:txBody>
      </p:sp>
      <p:pic>
        <p:nvPicPr>
          <p:cNvPr id="4" name="Picture 3">
            <a:extLst>
              <a:ext uri="{FF2B5EF4-FFF2-40B4-BE49-F238E27FC236}">
                <a16:creationId xmlns:a16="http://schemas.microsoft.com/office/drawing/2014/main" id="{CDC0CB80-70EA-C444-AC1A-D77676338B08}"/>
              </a:ext>
            </a:extLst>
          </p:cNvPr>
          <p:cNvPicPr>
            <a:picLocks noChangeAspect="1"/>
          </p:cNvPicPr>
          <p:nvPr/>
        </p:nvPicPr>
        <p:blipFill>
          <a:blip r:embed="rId2"/>
          <a:stretch>
            <a:fillRect/>
          </a:stretch>
        </p:blipFill>
        <p:spPr>
          <a:xfrm>
            <a:off x="2446682" y="3358672"/>
            <a:ext cx="6659217" cy="3499328"/>
          </a:xfrm>
          <a:prstGeom prst="rect">
            <a:avLst/>
          </a:prstGeom>
        </p:spPr>
      </p:pic>
    </p:spTree>
    <p:extLst>
      <p:ext uri="{BB962C8B-B14F-4D97-AF65-F5344CB8AC3E}">
        <p14:creationId xmlns:p14="http://schemas.microsoft.com/office/powerpoint/2010/main" val="34480356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{7AAD89B9-F61B-C643-B289-E6FD56A5DAB2}tf10001067</Template>
  <TotalTime>182</TotalTime>
  <Words>710</Words>
  <Application>Microsoft Macintosh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Europa</vt:lpstr>
      <vt:lpstr>Times New Roman</vt:lpstr>
      <vt:lpstr>Savon</vt:lpstr>
      <vt:lpstr>Leadership Power</vt:lpstr>
      <vt:lpstr>Power</vt:lpstr>
      <vt:lpstr>Types of power</vt:lpstr>
      <vt:lpstr>Legitimate/Position Power</vt:lpstr>
      <vt:lpstr>Referent Power</vt:lpstr>
      <vt:lpstr>Information/Expert Power</vt:lpstr>
      <vt:lpstr>Reward Power</vt:lpstr>
      <vt:lpstr>Coercive Power</vt:lpstr>
      <vt:lpstr>Moral Power</vt:lpstr>
      <vt:lpstr>Power</vt:lpstr>
      <vt:lpstr>Continuum of Styles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Thompson, Steven</dc:creator>
  <cp:lastModifiedBy>Steven Thompson</cp:lastModifiedBy>
  <cp:revision>8</cp:revision>
  <dcterms:created xsi:type="dcterms:W3CDTF">2021-10-18T06:35:07Z</dcterms:created>
  <dcterms:modified xsi:type="dcterms:W3CDTF">2023-10-17T18:37:38Z</dcterms:modified>
</cp:coreProperties>
</file>