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4" r:id="rId3"/>
    <p:sldId id="259" r:id="rId4"/>
    <p:sldId id="257" r:id="rId5"/>
    <p:sldId id="265" r:id="rId6"/>
    <p:sldId id="260" r:id="rId7"/>
    <p:sldId id="261" r:id="rId8"/>
    <p:sldId id="262" r:id="rId9"/>
    <p:sldId id="263" r:id="rId10"/>
    <p:sldId id="269" r:id="rId11"/>
    <p:sldId id="27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8F217F-BF80-4E3F-8249-980459D534D9}" v="25" dt="2020-05-11T12:46:06.3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7" d="100"/>
          <a:sy n="67" d="100"/>
        </p:scale>
        <p:origin x="6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ryl Davies" userId="b3daed68a2b66a45" providerId="LiveId" clId="{4B8F217F-BF80-4E3F-8249-980459D534D9}"/>
    <pc:docChg chg="custSel addSld delSld modSld">
      <pc:chgData name="Darryl Davies" userId="b3daed68a2b66a45" providerId="LiveId" clId="{4B8F217F-BF80-4E3F-8249-980459D534D9}" dt="2020-05-11T12:47:52.620" v="1357" actId="20577"/>
      <pc:docMkLst>
        <pc:docMk/>
      </pc:docMkLst>
      <pc:sldChg chg="modSp mod">
        <pc:chgData name="Darryl Davies" userId="b3daed68a2b66a45" providerId="LiveId" clId="{4B8F217F-BF80-4E3F-8249-980459D534D9}" dt="2020-05-11T11:10:35.029" v="826" actId="113"/>
        <pc:sldMkLst>
          <pc:docMk/>
          <pc:sldMk cId="2253797758" sldId="257"/>
        </pc:sldMkLst>
        <pc:spChg chg="mod">
          <ac:chgData name="Darryl Davies" userId="b3daed68a2b66a45" providerId="LiveId" clId="{4B8F217F-BF80-4E3F-8249-980459D534D9}" dt="2020-05-11T11:10:35.029" v="826" actId="113"/>
          <ac:spMkLst>
            <pc:docMk/>
            <pc:sldMk cId="2253797758" sldId="257"/>
            <ac:spMk id="2" creationId="{2A3AAE70-E329-4AB9-8A2F-B0C91B2DDD03}"/>
          </ac:spMkLst>
        </pc:spChg>
      </pc:sldChg>
      <pc:sldChg chg="modSp del mod">
        <pc:chgData name="Darryl Davies" userId="b3daed68a2b66a45" providerId="LiveId" clId="{4B8F217F-BF80-4E3F-8249-980459D534D9}" dt="2020-05-11T12:47:26.124" v="1353" actId="2696"/>
        <pc:sldMkLst>
          <pc:docMk/>
          <pc:sldMk cId="3635296738" sldId="258"/>
        </pc:sldMkLst>
        <pc:spChg chg="mod">
          <ac:chgData name="Darryl Davies" userId="b3daed68a2b66a45" providerId="LiveId" clId="{4B8F217F-BF80-4E3F-8249-980459D534D9}" dt="2020-05-10T21:00:24.006" v="139" actId="20577"/>
          <ac:spMkLst>
            <pc:docMk/>
            <pc:sldMk cId="3635296738" sldId="258"/>
            <ac:spMk id="3" creationId="{D4ED799E-A185-44D2-8438-BA30C2334CAE}"/>
          </ac:spMkLst>
        </pc:spChg>
      </pc:sldChg>
      <pc:sldChg chg="modSp mod">
        <pc:chgData name="Darryl Davies" userId="b3daed68a2b66a45" providerId="LiveId" clId="{4B8F217F-BF80-4E3F-8249-980459D534D9}" dt="2020-05-11T11:10:45.801" v="827" actId="113"/>
        <pc:sldMkLst>
          <pc:docMk/>
          <pc:sldMk cId="2168252658" sldId="259"/>
        </pc:sldMkLst>
        <pc:spChg chg="mod">
          <ac:chgData name="Darryl Davies" userId="b3daed68a2b66a45" providerId="LiveId" clId="{4B8F217F-BF80-4E3F-8249-980459D534D9}" dt="2020-05-11T11:10:45.801" v="827" actId="113"/>
          <ac:spMkLst>
            <pc:docMk/>
            <pc:sldMk cId="2168252658" sldId="259"/>
            <ac:spMk id="2" creationId="{267B8A63-F6EC-4B93-9376-87E0E7648EE2}"/>
          </ac:spMkLst>
        </pc:spChg>
        <pc:spChg chg="mod">
          <ac:chgData name="Darryl Davies" userId="b3daed68a2b66a45" providerId="LiveId" clId="{4B8F217F-BF80-4E3F-8249-980459D534D9}" dt="2020-05-10T20:20:04.314" v="18" actId="20577"/>
          <ac:spMkLst>
            <pc:docMk/>
            <pc:sldMk cId="2168252658" sldId="259"/>
            <ac:spMk id="3" creationId="{5A2BA443-2798-438A-BDD1-2BD3507DC2F3}"/>
          </ac:spMkLst>
        </pc:spChg>
      </pc:sldChg>
      <pc:sldChg chg="modSp mod">
        <pc:chgData name="Darryl Davies" userId="b3daed68a2b66a45" providerId="LiveId" clId="{4B8F217F-BF80-4E3F-8249-980459D534D9}" dt="2020-05-11T11:09:52.222" v="821" actId="113"/>
        <pc:sldMkLst>
          <pc:docMk/>
          <pc:sldMk cId="2427615967" sldId="260"/>
        </pc:sldMkLst>
        <pc:spChg chg="mod">
          <ac:chgData name="Darryl Davies" userId="b3daed68a2b66a45" providerId="LiveId" clId="{4B8F217F-BF80-4E3F-8249-980459D534D9}" dt="2020-05-11T11:09:52.222" v="821" actId="113"/>
          <ac:spMkLst>
            <pc:docMk/>
            <pc:sldMk cId="2427615967" sldId="260"/>
            <ac:spMk id="2" creationId="{AC04BF5B-A1D1-4475-BB58-94A8686BC28E}"/>
          </ac:spMkLst>
        </pc:spChg>
      </pc:sldChg>
      <pc:sldChg chg="modSp mod">
        <pc:chgData name="Darryl Davies" userId="b3daed68a2b66a45" providerId="LiveId" clId="{4B8F217F-BF80-4E3F-8249-980459D534D9}" dt="2020-05-11T11:35:10.834" v="830" actId="20577"/>
        <pc:sldMkLst>
          <pc:docMk/>
          <pc:sldMk cId="2222393535" sldId="261"/>
        </pc:sldMkLst>
        <pc:spChg chg="mod">
          <ac:chgData name="Darryl Davies" userId="b3daed68a2b66a45" providerId="LiveId" clId="{4B8F217F-BF80-4E3F-8249-980459D534D9}" dt="2020-05-11T11:35:10.834" v="830" actId="20577"/>
          <ac:spMkLst>
            <pc:docMk/>
            <pc:sldMk cId="2222393535" sldId="261"/>
            <ac:spMk id="2" creationId="{D1947E2D-E920-4C0A-BCA2-63282B71283F}"/>
          </ac:spMkLst>
        </pc:spChg>
      </pc:sldChg>
      <pc:sldChg chg="modSp mod">
        <pc:chgData name="Darryl Davies" userId="b3daed68a2b66a45" providerId="LiveId" clId="{4B8F217F-BF80-4E3F-8249-980459D534D9}" dt="2020-05-11T12:47:52.620" v="1357" actId="20577"/>
        <pc:sldMkLst>
          <pc:docMk/>
          <pc:sldMk cId="1818933217" sldId="262"/>
        </pc:sldMkLst>
        <pc:spChg chg="mod">
          <ac:chgData name="Darryl Davies" userId="b3daed68a2b66a45" providerId="LiveId" clId="{4B8F217F-BF80-4E3F-8249-980459D534D9}" dt="2020-05-11T12:47:52.620" v="1357" actId="20577"/>
          <ac:spMkLst>
            <pc:docMk/>
            <pc:sldMk cId="1818933217" sldId="262"/>
            <ac:spMk id="2" creationId="{A8A8472C-840F-4480-8FF0-799030696708}"/>
          </ac:spMkLst>
        </pc:spChg>
      </pc:sldChg>
      <pc:sldChg chg="modSp mod">
        <pc:chgData name="Darryl Davies" userId="b3daed68a2b66a45" providerId="LiveId" clId="{4B8F217F-BF80-4E3F-8249-980459D534D9}" dt="2020-05-11T11:10:06.959" v="823" actId="113"/>
        <pc:sldMkLst>
          <pc:docMk/>
          <pc:sldMk cId="3760348532" sldId="263"/>
        </pc:sldMkLst>
        <pc:spChg chg="mod">
          <ac:chgData name="Darryl Davies" userId="b3daed68a2b66a45" providerId="LiveId" clId="{4B8F217F-BF80-4E3F-8249-980459D534D9}" dt="2020-05-11T11:10:06.959" v="823" actId="113"/>
          <ac:spMkLst>
            <pc:docMk/>
            <pc:sldMk cId="3760348532" sldId="263"/>
            <ac:spMk id="2" creationId="{29814211-E4F1-4A40-A8C1-64DBCEE51245}"/>
          </ac:spMkLst>
        </pc:spChg>
      </pc:sldChg>
      <pc:sldChg chg="modSp mod">
        <pc:chgData name="Darryl Davies" userId="b3daed68a2b66a45" providerId="LiveId" clId="{4B8F217F-BF80-4E3F-8249-980459D534D9}" dt="2020-05-11T11:10:51.596" v="828" actId="113"/>
        <pc:sldMkLst>
          <pc:docMk/>
          <pc:sldMk cId="2796303279" sldId="264"/>
        </pc:sldMkLst>
        <pc:spChg chg="mod">
          <ac:chgData name="Darryl Davies" userId="b3daed68a2b66a45" providerId="LiveId" clId="{4B8F217F-BF80-4E3F-8249-980459D534D9}" dt="2020-05-11T11:10:51.596" v="828" actId="113"/>
          <ac:spMkLst>
            <pc:docMk/>
            <pc:sldMk cId="2796303279" sldId="264"/>
            <ac:spMk id="2" creationId="{92E51D83-F2C3-4586-A50B-F2EAAC5BB933}"/>
          </ac:spMkLst>
        </pc:spChg>
      </pc:sldChg>
      <pc:sldChg chg="modSp mod">
        <pc:chgData name="Darryl Davies" userId="b3daed68a2b66a45" providerId="LiveId" clId="{4B8F217F-BF80-4E3F-8249-980459D534D9}" dt="2020-05-11T11:09:59.291" v="822" actId="113"/>
        <pc:sldMkLst>
          <pc:docMk/>
          <pc:sldMk cId="1759180472" sldId="265"/>
        </pc:sldMkLst>
        <pc:spChg chg="mod">
          <ac:chgData name="Darryl Davies" userId="b3daed68a2b66a45" providerId="LiveId" clId="{4B8F217F-BF80-4E3F-8249-980459D534D9}" dt="2020-05-11T11:09:59.291" v="822" actId="113"/>
          <ac:spMkLst>
            <pc:docMk/>
            <pc:sldMk cId="1759180472" sldId="265"/>
            <ac:spMk id="2" creationId="{18EB9533-F5E9-4119-AB83-BB1385614F38}"/>
          </ac:spMkLst>
        </pc:spChg>
      </pc:sldChg>
      <pc:sldChg chg="modSp new del mod">
        <pc:chgData name="Darryl Davies" userId="b3daed68a2b66a45" providerId="LiveId" clId="{4B8F217F-BF80-4E3F-8249-980459D534D9}" dt="2020-05-11T12:47:09.130" v="1350" actId="2696"/>
        <pc:sldMkLst>
          <pc:docMk/>
          <pc:sldMk cId="157959292" sldId="266"/>
        </pc:sldMkLst>
        <pc:spChg chg="mod">
          <ac:chgData name="Darryl Davies" userId="b3daed68a2b66a45" providerId="LiveId" clId="{4B8F217F-BF80-4E3F-8249-980459D534D9}" dt="2020-05-11T11:10:21.942" v="825" actId="113"/>
          <ac:spMkLst>
            <pc:docMk/>
            <pc:sldMk cId="157959292" sldId="266"/>
            <ac:spMk id="2" creationId="{BC2EB6B9-E697-4838-83B2-6814453A47C2}"/>
          </ac:spMkLst>
        </pc:spChg>
        <pc:spChg chg="mod">
          <ac:chgData name="Darryl Davies" userId="b3daed68a2b66a45" providerId="LiveId" clId="{4B8F217F-BF80-4E3F-8249-980459D534D9}" dt="2020-05-11T12:46:00.423" v="1331"/>
          <ac:spMkLst>
            <pc:docMk/>
            <pc:sldMk cId="157959292" sldId="266"/>
            <ac:spMk id="3" creationId="{F39BAAE9-ECEA-4205-BC68-AF8FA6E52360}"/>
          </ac:spMkLst>
        </pc:spChg>
      </pc:sldChg>
      <pc:sldChg chg="modSp new del mod">
        <pc:chgData name="Darryl Davies" userId="b3daed68a2b66a45" providerId="LiveId" clId="{4B8F217F-BF80-4E3F-8249-980459D534D9}" dt="2020-05-11T12:47:16.297" v="1351" actId="2696"/>
        <pc:sldMkLst>
          <pc:docMk/>
          <pc:sldMk cId="26584770" sldId="267"/>
        </pc:sldMkLst>
        <pc:spChg chg="mod">
          <ac:chgData name="Darryl Davies" userId="b3daed68a2b66a45" providerId="LiveId" clId="{4B8F217F-BF80-4E3F-8249-980459D534D9}" dt="2020-05-10T21:11:36.817" v="636" actId="20577"/>
          <ac:spMkLst>
            <pc:docMk/>
            <pc:sldMk cId="26584770" sldId="267"/>
            <ac:spMk id="2" creationId="{11F912E0-B67E-4462-9419-0DA4205D561A}"/>
          </ac:spMkLst>
        </pc:spChg>
        <pc:spChg chg="mod">
          <ac:chgData name="Darryl Davies" userId="b3daed68a2b66a45" providerId="LiveId" clId="{4B8F217F-BF80-4E3F-8249-980459D534D9}" dt="2020-05-11T12:40:58.525" v="1263" actId="255"/>
          <ac:spMkLst>
            <pc:docMk/>
            <pc:sldMk cId="26584770" sldId="267"/>
            <ac:spMk id="3" creationId="{B694962D-EF1B-4D40-B9DF-8E1212217CD0}"/>
          </ac:spMkLst>
        </pc:spChg>
      </pc:sldChg>
      <pc:sldChg chg="add del">
        <pc:chgData name="Darryl Davies" userId="b3daed68a2b66a45" providerId="LiveId" clId="{4B8F217F-BF80-4E3F-8249-980459D534D9}" dt="2020-05-11T12:47:20.565" v="1352" actId="2696"/>
        <pc:sldMkLst>
          <pc:docMk/>
          <pc:sldMk cId="2474649219" sldId="268"/>
        </pc:sldMkLst>
      </pc:sldChg>
      <pc:sldChg chg="modSp new mod">
        <pc:chgData name="Darryl Davies" userId="b3daed68a2b66a45" providerId="LiveId" clId="{4B8F217F-BF80-4E3F-8249-980459D534D9}" dt="2020-05-11T12:43:49.716" v="1296" actId="27636"/>
        <pc:sldMkLst>
          <pc:docMk/>
          <pc:sldMk cId="4030314351" sldId="269"/>
        </pc:sldMkLst>
        <pc:spChg chg="mod">
          <ac:chgData name="Darryl Davies" userId="b3daed68a2b66a45" providerId="LiveId" clId="{4B8F217F-BF80-4E3F-8249-980459D534D9}" dt="2020-05-11T12:41:47.830" v="1281" actId="1076"/>
          <ac:spMkLst>
            <pc:docMk/>
            <pc:sldMk cId="4030314351" sldId="269"/>
            <ac:spMk id="2" creationId="{E81E66D3-556E-4F1D-8295-1BDAD6B50B2A}"/>
          </ac:spMkLst>
        </pc:spChg>
        <pc:spChg chg="mod">
          <ac:chgData name="Darryl Davies" userId="b3daed68a2b66a45" providerId="LiveId" clId="{4B8F217F-BF80-4E3F-8249-980459D534D9}" dt="2020-05-11T12:43:49.716" v="1296" actId="27636"/>
          <ac:spMkLst>
            <pc:docMk/>
            <pc:sldMk cId="4030314351" sldId="269"/>
            <ac:spMk id="3" creationId="{2D59C90B-E8DD-4605-8C1F-9FE2353E522F}"/>
          </ac:spMkLst>
        </pc:spChg>
      </pc:sldChg>
      <pc:sldChg chg="modSp new mod">
        <pc:chgData name="Darryl Davies" userId="b3daed68a2b66a45" providerId="LiveId" clId="{4B8F217F-BF80-4E3F-8249-980459D534D9}" dt="2020-05-11T12:46:56.807" v="1349" actId="27636"/>
        <pc:sldMkLst>
          <pc:docMk/>
          <pc:sldMk cId="4182768382" sldId="270"/>
        </pc:sldMkLst>
        <pc:spChg chg="mod">
          <ac:chgData name="Darryl Davies" userId="b3daed68a2b66a45" providerId="LiveId" clId="{4B8F217F-BF80-4E3F-8249-980459D534D9}" dt="2020-05-11T12:46:33.716" v="1345" actId="1076"/>
          <ac:spMkLst>
            <pc:docMk/>
            <pc:sldMk cId="4182768382" sldId="270"/>
            <ac:spMk id="2" creationId="{D3731561-9ACD-4BF6-95ED-33F23F73F07B}"/>
          </ac:spMkLst>
        </pc:spChg>
        <pc:spChg chg="mod">
          <ac:chgData name="Darryl Davies" userId="b3daed68a2b66a45" providerId="LiveId" clId="{4B8F217F-BF80-4E3F-8249-980459D534D9}" dt="2020-05-11T12:46:56.807" v="1349" actId="27636"/>
          <ac:spMkLst>
            <pc:docMk/>
            <pc:sldMk cId="4182768382" sldId="270"/>
            <ac:spMk id="3" creationId="{FA466526-1065-4BDE-8160-8F8F8A94911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advocacy.org.uk/wp-content/uploads/2018/05/Advocacy-Charter-A3.pdf" TargetMode="External"/><Relationship Id="rId2" Type="http://schemas.openxmlformats.org/officeDocument/2006/relationships/hyperlink" Target="https://qualityadvocacy.org.uk/wp-content/uploads/2018/05/Code-of-Practice-1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ynnalcymru.com/resource/a-guide-to-the-well-being-of-future-generations-act/" TargetMode="External"/><Relationship Id="rId4" Type="http://schemas.openxmlformats.org/officeDocument/2006/relationships/hyperlink" Target="https://futuregenerations.wales/about-us/future-generations-act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diffandvaleuhb.wales.nhs.uk/social-services-and-well-being-wales-act" TargetMode="External"/><Relationship Id="rId2" Type="http://schemas.openxmlformats.org/officeDocument/2006/relationships/hyperlink" Target="https://www.newmobility.com/2018/04/finding-patient-advocat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.uk/conditions/social-care-and-support-guide/making-decisions-for-someone-else/mental-capacity-ac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45E33-0F3D-4182-B4B9-F39BA929D4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800"/>
            <a:ext cx="8001000" cy="2743200"/>
          </a:xfrm>
        </p:spPr>
        <p:txBody>
          <a:bodyPr>
            <a:normAutofit/>
          </a:bodyPr>
          <a:lstStyle/>
          <a:p>
            <a:r>
              <a:rPr lang="en-GB" sz="3200" dirty="0"/>
              <a:t>Critically explore the skills required to ensure professional practice within advocacy; make reference to theory, policy and practice.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B1ABC-6918-467D-BB29-0C2C689A5C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Claudia Jones</a:t>
            </a:r>
          </a:p>
          <a:p>
            <a:r>
              <a:rPr lang="en-GB" dirty="0"/>
              <a:t>Student number: 1500322</a:t>
            </a:r>
          </a:p>
          <a:p>
            <a:r>
              <a:rPr lang="en-GB" dirty="0"/>
              <a:t>ECAY5002</a:t>
            </a:r>
          </a:p>
          <a:p>
            <a:r>
              <a:rPr lang="en-GB" dirty="0"/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3334707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51D83-F2C3-4586-A50B-F2EAAC5B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662" y="400050"/>
            <a:ext cx="8534400" cy="1162050"/>
          </a:xfrm>
        </p:spPr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ABD82-10A3-423C-951E-B6EB38B73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628775"/>
            <a:ext cx="8534400" cy="4743450"/>
          </a:xfrm>
        </p:spPr>
        <p:txBody>
          <a:bodyPr/>
          <a:lstStyle/>
          <a:p>
            <a:r>
              <a:rPr lang="en-GB" dirty="0"/>
              <a:t>Exploring what specific set of skills an advocate requires</a:t>
            </a:r>
          </a:p>
          <a:p>
            <a:endParaRPr lang="en-GB" dirty="0"/>
          </a:p>
          <a:p>
            <a:r>
              <a:rPr lang="en-GB" dirty="0"/>
              <a:t>The types of things an advocate needs to be clear about with their client</a:t>
            </a:r>
          </a:p>
          <a:p>
            <a:endParaRPr lang="en-GB" dirty="0"/>
          </a:p>
          <a:p>
            <a:r>
              <a:rPr lang="en-GB" dirty="0"/>
              <a:t>What pieces of legislation and policy are relevant and available to help support advocates in their work and to support their clients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303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B8A63-F6EC-4B93-9376-87E0E7648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314325"/>
            <a:ext cx="8534400" cy="1428750"/>
          </a:xfrm>
        </p:spPr>
        <p:txBody>
          <a:bodyPr>
            <a:normAutofit/>
          </a:bodyPr>
          <a:lstStyle/>
          <a:p>
            <a:r>
              <a:rPr lang="en-GB" b="1" dirty="0"/>
              <a:t>What basic skills does an advocate require?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BA443-2798-438A-BDD1-2BD3507DC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762" y="1743074"/>
            <a:ext cx="8534400" cy="5114925"/>
          </a:xfrm>
        </p:spPr>
        <p:txBody>
          <a:bodyPr>
            <a:noAutofit/>
          </a:bodyPr>
          <a:lstStyle/>
          <a:p>
            <a:r>
              <a:rPr lang="en-GB" sz="2800" dirty="0"/>
              <a:t>Confidentiality</a:t>
            </a:r>
          </a:p>
          <a:p>
            <a:r>
              <a:rPr lang="en-GB" sz="2800" dirty="0"/>
              <a:t>Empowerment</a:t>
            </a:r>
          </a:p>
          <a:p>
            <a:r>
              <a:rPr lang="en-GB" sz="2800" dirty="0"/>
              <a:t>Independence</a:t>
            </a:r>
          </a:p>
          <a:p>
            <a:r>
              <a:rPr lang="en-GB" sz="2800" dirty="0"/>
              <a:t>Person Led</a:t>
            </a:r>
          </a:p>
          <a:p>
            <a:r>
              <a:rPr lang="en-GB" sz="2800" dirty="0"/>
              <a:t>Safeguarding</a:t>
            </a:r>
          </a:p>
          <a:p>
            <a:r>
              <a:rPr lang="en-GB" sz="2800" dirty="0"/>
              <a:t>Accountability</a:t>
            </a:r>
          </a:p>
          <a:p>
            <a:pPr marL="0" indent="0">
              <a:buNone/>
            </a:pPr>
            <a:r>
              <a:rPr lang="en-GB" sz="2800" dirty="0"/>
              <a:t>                                                                  </a:t>
            </a:r>
          </a:p>
          <a:p>
            <a:pPr marL="0" indent="0">
              <a:buNone/>
            </a:pPr>
            <a:r>
              <a:rPr lang="en-GB" sz="2800" dirty="0"/>
              <a:t>(The Advocacy Charter, 2018)</a:t>
            </a:r>
          </a:p>
        </p:txBody>
      </p:sp>
    </p:spTree>
    <p:extLst>
      <p:ext uri="{BB962C8B-B14F-4D97-AF65-F5344CB8AC3E}">
        <p14:creationId xmlns:p14="http://schemas.microsoft.com/office/powerpoint/2010/main" val="2168252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AAE70-E329-4AB9-8A2F-B0C91B2D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62" y="324907"/>
            <a:ext cx="8534400" cy="1507067"/>
          </a:xfrm>
        </p:spPr>
        <p:txBody>
          <a:bodyPr/>
          <a:lstStyle/>
          <a:p>
            <a:r>
              <a:rPr lang="en-GB" b="1" dirty="0"/>
              <a:t>What does an advocate need to be clear about with their client?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6BDBB-315C-487D-88E7-8DEAE8C06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831974"/>
            <a:ext cx="8534400" cy="4492626"/>
          </a:xfrm>
        </p:spPr>
        <p:txBody>
          <a:bodyPr>
            <a:normAutofit/>
          </a:bodyPr>
          <a:lstStyle/>
          <a:p>
            <a:r>
              <a:rPr lang="en-GB" dirty="0"/>
              <a:t>Having a good understanding of </a:t>
            </a:r>
            <a:r>
              <a:rPr lang="en-GB" b="1" dirty="0"/>
              <a:t>professional boundaries</a:t>
            </a:r>
            <a:r>
              <a:rPr lang="en-GB" dirty="0"/>
              <a:t>.</a:t>
            </a:r>
          </a:p>
          <a:p>
            <a:r>
              <a:rPr lang="en-GB" dirty="0"/>
              <a:t>Having the ability to explain simply what advocacy is and is not.</a:t>
            </a:r>
          </a:p>
          <a:p>
            <a:r>
              <a:rPr lang="en-GB" dirty="0"/>
              <a:t>If a client lacks capacity, advocates should be able to determine that and refer them to the appropriate services.</a:t>
            </a:r>
          </a:p>
          <a:p>
            <a:r>
              <a:rPr lang="en-GB" dirty="0"/>
              <a:t>Be clear with their clients from the beginning about what their role entails.</a:t>
            </a:r>
          </a:p>
          <a:p>
            <a:r>
              <a:rPr lang="en-GB" dirty="0"/>
              <a:t>Ability to provide written information to client explaining what their role is and a copy of the Code of Practice.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(Advocacy QPM, 2014)</a:t>
            </a:r>
          </a:p>
        </p:txBody>
      </p:sp>
    </p:spTree>
    <p:extLst>
      <p:ext uri="{BB962C8B-B14F-4D97-AF65-F5344CB8AC3E}">
        <p14:creationId xmlns:p14="http://schemas.microsoft.com/office/powerpoint/2010/main" val="2253797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B9533-F5E9-4119-AB83-BB1385614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258232"/>
            <a:ext cx="8534400" cy="185631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Why is it so important for advocates to take a person centred approach with their clients?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CF8D5-A6C8-4F17-A566-8BD0690AF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943100"/>
            <a:ext cx="8534400" cy="4800600"/>
          </a:xfrm>
        </p:spPr>
        <p:txBody>
          <a:bodyPr/>
          <a:lstStyle/>
          <a:p>
            <a:r>
              <a:rPr lang="en-GB" dirty="0"/>
              <a:t>Ensuring that support given is appropriate to the clients own wishes and needs.</a:t>
            </a:r>
          </a:p>
          <a:p>
            <a:r>
              <a:rPr lang="en-GB" dirty="0"/>
              <a:t>It is the advocate who must take instructions from the client so long as they have capacity, or if they lack capacity instructions must be given from a third party.</a:t>
            </a:r>
          </a:p>
          <a:p>
            <a:r>
              <a:rPr lang="en-GB" dirty="0"/>
              <a:t>When advocates are working with clients who lack capacity, their actions must be in line with the Mental Capacity Act 2005.</a:t>
            </a:r>
          </a:p>
          <a:p>
            <a:r>
              <a:rPr lang="en-GB" dirty="0"/>
              <a:t>Work in partnership with clients to attain mutually agreed plans and desired outcomes.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(Advocacy QPM, 2014).</a:t>
            </a:r>
          </a:p>
        </p:txBody>
      </p:sp>
    </p:spTree>
    <p:extLst>
      <p:ext uri="{BB962C8B-B14F-4D97-AF65-F5344CB8AC3E}">
        <p14:creationId xmlns:p14="http://schemas.microsoft.com/office/powerpoint/2010/main" val="1759180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4BF5B-A1D1-4475-BB58-94A8686BC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759" y="866775"/>
            <a:ext cx="7414577" cy="746124"/>
          </a:xfrm>
        </p:spPr>
        <p:txBody>
          <a:bodyPr>
            <a:noAutofit/>
          </a:bodyPr>
          <a:lstStyle/>
          <a:p>
            <a:r>
              <a:rPr lang="en-GB" sz="4000" b="1" dirty="0"/>
              <a:t>Social Services and Well-Being (Wales) act 2014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86D3E158-B422-4511-A75D-E72B010BB2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9820" y="2029775"/>
            <a:ext cx="6414453" cy="335756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D5814A-5420-4B9E-9CED-228B842DE46C}"/>
              </a:ext>
            </a:extLst>
          </p:cNvPr>
          <p:cNvSpPr txBox="1"/>
          <p:nvPr/>
        </p:nvSpPr>
        <p:spPr>
          <a:xfrm>
            <a:off x="2389820" y="5567680"/>
            <a:ext cx="6327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                   NHS Wales (N.D)</a:t>
            </a:r>
          </a:p>
        </p:txBody>
      </p:sp>
    </p:spTree>
    <p:extLst>
      <p:ext uri="{BB962C8B-B14F-4D97-AF65-F5344CB8AC3E}">
        <p14:creationId xmlns:p14="http://schemas.microsoft.com/office/powerpoint/2010/main" val="2427615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47E2D-E920-4C0A-BCA2-63282B712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762125"/>
          </a:xfrm>
        </p:spPr>
        <p:txBody>
          <a:bodyPr/>
          <a:lstStyle/>
          <a:p>
            <a:pPr algn="ctr"/>
            <a:r>
              <a:rPr lang="en-GB" dirty="0"/>
              <a:t>Well-being of future generations (wales) act 2015</a:t>
            </a:r>
          </a:p>
        </p:txBody>
      </p:sp>
      <p:pic>
        <p:nvPicPr>
          <p:cNvPr id="5" name="Content Placeholder 4" descr="A picture containing device&#10;&#10;Description automatically generated">
            <a:extLst>
              <a:ext uri="{FF2B5EF4-FFF2-40B4-BE49-F238E27FC236}">
                <a16:creationId xmlns:a16="http://schemas.microsoft.com/office/drawing/2014/main" id="{BBA353C7-2A6B-46B5-8ADB-DB2D1E645A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5591" y="1642110"/>
            <a:ext cx="6791642" cy="416417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DF8C31-722F-4904-ACC4-7FA5C293C252}"/>
              </a:ext>
            </a:extLst>
          </p:cNvPr>
          <p:cNvSpPr txBox="1"/>
          <p:nvPr/>
        </p:nvSpPr>
        <p:spPr>
          <a:xfrm>
            <a:off x="1685925" y="5895975"/>
            <a:ext cx="6661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                </a:t>
            </a:r>
            <a:r>
              <a:rPr lang="en-GB" dirty="0" err="1"/>
              <a:t>Cynnal</a:t>
            </a:r>
            <a:r>
              <a:rPr lang="en-GB" dirty="0"/>
              <a:t> Cymru (2019)</a:t>
            </a:r>
          </a:p>
        </p:txBody>
      </p:sp>
    </p:spTree>
    <p:extLst>
      <p:ext uri="{BB962C8B-B14F-4D97-AF65-F5344CB8AC3E}">
        <p14:creationId xmlns:p14="http://schemas.microsoft.com/office/powerpoint/2010/main" val="2222393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8472C-840F-4480-8FF0-799030696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2" y="-85724"/>
            <a:ext cx="8534400" cy="1870074"/>
          </a:xfrm>
        </p:spPr>
        <p:txBody>
          <a:bodyPr>
            <a:normAutofit/>
          </a:bodyPr>
          <a:lstStyle/>
          <a:p>
            <a:r>
              <a:rPr lang="en-GB" sz="4000" b="1" dirty="0"/>
              <a:t>Mental capacity ACT 2005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5A240-2B75-4C09-AF5F-DB4A2F036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12" y="1371600"/>
            <a:ext cx="9545638" cy="535305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One must always assume that a person has the capacity to make decisions for themselves, unless proven differently. </a:t>
            </a:r>
          </a:p>
          <a:p>
            <a:r>
              <a:rPr lang="en-GB" dirty="0"/>
              <a:t>Help clients where needed to make their OWN decisions.</a:t>
            </a:r>
          </a:p>
          <a:p>
            <a:r>
              <a:rPr lang="en-GB" dirty="0"/>
              <a:t>If decisions must be made for someone who lacks capacity, it must be in the best interest of that individual.</a:t>
            </a:r>
          </a:p>
          <a:p>
            <a:r>
              <a:rPr lang="en-GB" dirty="0"/>
              <a:t>Any care or treatment given to an individual who does lack capacity should be in the least restrictive form.</a:t>
            </a:r>
          </a:p>
          <a:p>
            <a:r>
              <a:rPr lang="en-GB" dirty="0"/>
              <a:t>If an individual makes unwise or questionable decisions, this does not mean they are lacking capacity and should not be treated as such.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(NHS,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933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14211-E4F1-4A40-A8C1-64DBCEE5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2" y="355599"/>
            <a:ext cx="8534400" cy="657225"/>
          </a:xfrm>
        </p:spPr>
        <p:txBody>
          <a:bodyPr/>
          <a:lstStyle/>
          <a:p>
            <a:pPr algn="ctr"/>
            <a:r>
              <a:rPr lang="en-GB" b="1" dirty="0"/>
              <a:t>Conclusion</a:t>
            </a:r>
          </a:p>
        </p:txBody>
      </p:sp>
      <p:pic>
        <p:nvPicPr>
          <p:cNvPr id="5" name="Content Placeholder 4" descr="A close up of a street sign on a pole&#10;&#10;Description automatically generated">
            <a:extLst>
              <a:ext uri="{FF2B5EF4-FFF2-40B4-BE49-F238E27FC236}">
                <a16:creationId xmlns:a16="http://schemas.microsoft.com/office/drawing/2014/main" id="{A623CB10-2FF8-480F-82AE-D2958A115D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9350" y="1223814"/>
            <a:ext cx="7840662" cy="441037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637209-AC5A-43A2-AF48-6CE2AD2326DB}"/>
              </a:ext>
            </a:extLst>
          </p:cNvPr>
          <p:cNvSpPr txBox="1"/>
          <p:nvPr/>
        </p:nvSpPr>
        <p:spPr>
          <a:xfrm>
            <a:off x="1149350" y="5838825"/>
            <a:ext cx="7840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                                     New Mobility (2018)</a:t>
            </a:r>
          </a:p>
        </p:txBody>
      </p:sp>
    </p:spTree>
    <p:extLst>
      <p:ext uri="{BB962C8B-B14F-4D97-AF65-F5344CB8AC3E}">
        <p14:creationId xmlns:p14="http://schemas.microsoft.com/office/powerpoint/2010/main" val="3760348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E66D3-556E-4F1D-8295-1BDAD6B50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323850"/>
            <a:ext cx="8534400" cy="698499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9C90B-E8DD-4605-8C1F-9FE2353E5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1981200"/>
            <a:ext cx="10088563" cy="4552950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/>
              <a:t> Advocacy QPM (2014) </a:t>
            </a:r>
            <a:r>
              <a:rPr lang="en-GB" sz="1800" i="1" dirty="0"/>
              <a:t>Code of Practice. </a:t>
            </a:r>
            <a:r>
              <a:rPr lang="en-GB" sz="1800" dirty="0"/>
              <a:t>Available at: </a:t>
            </a:r>
            <a:r>
              <a:rPr lang="en-GB" sz="1800" dirty="0">
                <a:hlinkClick r:id="rId2"/>
              </a:rPr>
              <a:t>https://qualityadvocacy.org.uk/wp-content/uploads/2018/05/Code-of-Practice-1.pdf</a:t>
            </a:r>
            <a:r>
              <a:rPr lang="en-GB" sz="1800" dirty="0"/>
              <a:t> (Accessed: 5</a:t>
            </a:r>
            <a:r>
              <a:rPr lang="en-GB" sz="1800" baseline="30000" dirty="0"/>
              <a:t>th</a:t>
            </a:r>
            <a:r>
              <a:rPr lang="en-GB" sz="1800" dirty="0"/>
              <a:t> May 2020).</a:t>
            </a:r>
          </a:p>
          <a:p>
            <a:endParaRPr lang="en-GB" sz="1800" dirty="0"/>
          </a:p>
          <a:p>
            <a:r>
              <a:rPr lang="en-GB" sz="1800" dirty="0"/>
              <a:t>Advocacy QPM (2018) </a:t>
            </a:r>
            <a:r>
              <a:rPr lang="en-GB" sz="1800" i="1" dirty="0"/>
              <a:t>The Advocacy Charter. </a:t>
            </a:r>
            <a:r>
              <a:rPr lang="en-GB" sz="1800" dirty="0"/>
              <a:t>Available at: </a:t>
            </a:r>
            <a:r>
              <a:rPr lang="en-GB" sz="1800" dirty="0">
                <a:hlinkClick r:id="rId3"/>
              </a:rPr>
              <a:t>https://qualityadvocacy.org.uk/wp-content/uploads/2018/05/Advocacy-Charter-A3.pdf</a:t>
            </a:r>
            <a:r>
              <a:rPr lang="en-GB" sz="1800" dirty="0"/>
              <a:t> (Accessed: 5</a:t>
            </a:r>
            <a:r>
              <a:rPr lang="en-GB" sz="1800" baseline="30000" dirty="0"/>
              <a:t>th</a:t>
            </a:r>
            <a:r>
              <a:rPr lang="en-GB" sz="1800" dirty="0"/>
              <a:t> May 2020). </a:t>
            </a:r>
          </a:p>
          <a:p>
            <a:endParaRPr lang="en-GB" sz="1800" dirty="0"/>
          </a:p>
          <a:p>
            <a:r>
              <a:rPr lang="en-GB" sz="1800" dirty="0"/>
              <a:t>Future Generations Commissioner for Wales (2020) </a:t>
            </a:r>
            <a:r>
              <a:rPr lang="en-GB" sz="1800" i="1" dirty="0"/>
              <a:t>Well-being of Future Generations (Wales) Act 2015. </a:t>
            </a:r>
            <a:r>
              <a:rPr lang="en-GB" sz="1800" dirty="0"/>
              <a:t>Available at: </a:t>
            </a:r>
            <a:r>
              <a:rPr lang="en-GB" sz="1800" dirty="0">
                <a:hlinkClick r:id="rId4"/>
              </a:rPr>
              <a:t>https://futuregenerations.wales/about-us/future-generations-act/</a:t>
            </a:r>
            <a:r>
              <a:rPr lang="en-GB" sz="1800" dirty="0"/>
              <a:t> (Accessed: 8</a:t>
            </a:r>
            <a:r>
              <a:rPr lang="en-GB" sz="1800" baseline="30000" dirty="0"/>
              <a:t>th</a:t>
            </a:r>
            <a:r>
              <a:rPr lang="en-GB" sz="1800" dirty="0"/>
              <a:t> May 2020).</a:t>
            </a:r>
          </a:p>
          <a:p>
            <a:endParaRPr lang="en-GB" sz="1800" dirty="0"/>
          </a:p>
          <a:p>
            <a:r>
              <a:rPr lang="en-GB" sz="1800" dirty="0"/>
              <a:t>Image 2: </a:t>
            </a:r>
            <a:r>
              <a:rPr lang="en-GB" sz="1800" dirty="0" err="1"/>
              <a:t>Cynnal</a:t>
            </a:r>
            <a:r>
              <a:rPr lang="en-GB" sz="1800" dirty="0"/>
              <a:t> Cymru (2019) </a:t>
            </a:r>
            <a:r>
              <a:rPr lang="en-GB" sz="1800" i="1" dirty="0"/>
              <a:t>A Guide to the Well-being of Future Generations Act </a:t>
            </a:r>
            <a:r>
              <a:rPr lang="en-GB" sz="1800" dirty="0"/>
              <a:t>[Logo]. Available at: </a:t>
            </a:r>
            <a:r>
              <a:rPr lang="en-GB" sz="1800" dirty="0">
                <a:hlinkClick r:id="rId5"/>
              </a:rPr>
              <a:t>http://www.cynnalcymru.com/resource/a-guide-to-the-well-being-of-future-generations-act/</a:t>
            </a:r>
            <a:r>
              <a:rPr lang="en-GB" sz="1800" dirty="0"/>
              <a:t> (Accessed: 8</a:t>
            </a:r>
            <a:r>
              <a:rPr lang="en-GB" sz="1800" baseline="30000" dirty="0"/>
              <a:t>th</a:t>
            </a:r>
            <a:r>
              <a:rPr lang="en-GB" sz="1800" dirty="0"/>
              <a:t> May 2020).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314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31561-9ACD-4BF6-95ED-33F23F73F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1" y="295276"/>
            <a:ext cx="8534400" cy="55562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66526-1065-4BDE-8160-8F8F8A949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1343025"/>
            <a:ext cx="10031413" cy="5219699"/>
          </a:xfrm>
        </p:spPr>
        <p:txBody>
          <a:bodyPr>
            <a:normAutofit fontScale="70000" lnSpcReduction="20000"/>
          </a:bodyPr>
          <a:lstStyle/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2300" dirty="0"/>
          </a:p>
          <a:p>
            <a:r>
              <a:rPr lang="en-GB" sz="2300" dirty="0"/>
              <a:t>Image3: New Mobility (2018) </a:t>
            </a:r>
            <a:r>
              <a:rPr lang="en-GB" sz="2300" i="1" dirty="0"/>
              <a:t>Finding my Patient Advocate </a:t>
            </a:r>
            <a:r>
              <a:rPr lang="en-GB" sz="2300" dirty="0"/>
              <a:t>[Logo]. Available at: </a:t>
            </a:r>
            <a:r>
              <a:rPr lang="en-GB" sz="2300" dirty="0">
                <a:hlinkClick r:id="rId2"/>
              </a:rPr>
              <a:t>https://www.newmobility.com/2018/04/finding-patient-advocate/</a:t>
            </a:r>
            <a:r>
              <a:rPr lang="en-GB" sz="2300" dirty="0"/>
              <a:t> (Accessed: 9</a:t>
            </a:r>
            <a:r>
              <a:rPr lang="en-GB" sz="2300" baseline="30000" dirty="0"/>
              <a:t>th</a:t>
            </a:r>
            <a:r>
              <a:rPr lang="en-GB" sz="2300" dirty="0"/>
              <a:t> May 2020).</a:t>
            </a:r>
          </a:p>
          <a:p>
            <a:endParaRPr lang="en-GB" sz="2300" dirty="0"/>
          </a:p>
          <a:p>
            <a:r>
              <a:rPr lang="en-GB" sz="2300" dirty="0"/>
              <a:t>Image 1: NHS Wales (N.D) S</a:t>
            </a:r>
            <a:r>
              <a:rPr lang="en-GB" sz="2300" i="1" dirty="0"/>
              <a:t>ocial Services and Well-being Act (Wales) 2015 </a:t>
            </a:r>
            <a:r>
              <a:rPr lang="en-GB" sz="2300" dirty="0"/>
              <a:t>[Logo]</a:t>
            </a:r>
            <a:r>
              <a:rPr lang="en-GB" sz="2300" i="1" dirty="0"/>
              <a:t>. </a:t>
            </a:r>
            <a:r>
              <a:rPr lang="en-GB" sz="2300" dirty="0"/>
              <a:t>Available at: </a:t>
            </a:r>
            <a:r>
              <a:rPr lang="en-GB" sz="2300" dirty="0">
                <a:hlinkClick r:id="rId3"/>
              </a:rPr>
              <a:t>http://www.cardiffandvaleuhb.wales.nhs.uk/social-services-and-well-being-wales-act</a:t>
            </a:r>
            <a:r>
              <a:rPr lang="en-GB" sz="2300" dirty="0"/>
              <a:t> (Accessed 6th May 2020). </a:t>
            </a:r>
          </a:p>
          <a:p>
            <a:endParaRPr lang="en-GB" sz="2300" dirty="0"/>
          </a:p>
          <a:p>
            <a:r>
              <a:rPr lang="en-GB" sz="2300" dirty="0"/>
              <a:t>NHS (2018) </a:t>
            </a:r>
            <a:r>
              <a:rPr lang="en-GB" sz="2300" i="1" dirty="0"/>
              <a:t>Mental Capacity Act. </a:t>
            </a:r>
            <a:r>
              <a:rPr lang="en-GB" sz="2300" dirty="0"/>
              <a:t>Available at: </a:t>
            </a:r>
            <a:r>
              <a:rPr lang="en-GB" sz="2300" dirty="0">
                <a:hlinkClick r:id="rId4"/>
              </a:rPr>
              <a:t>https://www.nhs.uk/conditions/social-care-and-support-guide/making-decisions-for-someone-else/mental-capacity-act/</a:t>
            </a:r>
            <a:r>
              <a:rPr lang="en-GB" sz="2300" dirty="0"/>
              <a:t> (Accessed: 9</a:t>
            </a:r>
            <a:r>
              <a:rPr lang="en-GB" sz="2300" baseline="30000" dirty="0"/>
              <a:t>th</a:t>
            </a:r>
            <a:r>
              <a:rPr lang="en-GB" sz="2300" dirty="0"/>
              <a:t> May 2020). </a:t>
            </a:r>
          </a:p>
          <a:p>
            <a:endParaRPr lang="en-GB" sz="2300" dirty="0"/>
          </a:p>
          <a:p>
            <a:r>
              <a:rPr lang="en-GB" sz="2300" dirty="0"/>
              <a:t>NHS (2018) </a:t>
            </a:r>
            <a:r>
              <a:rPr lang="en-GB" sz="2300" i="1" dirty="0"/>
              <a:t>Mental Capacity Act. </a:t>
            </a:r>
            <a:r>
              <a:rPr lang="en-GB" sz="2300" dirty="0"/>
              <a:t>Available at: </a:t>
            </a:r>
            <a:r>
              <a:rPr lang="en-GB" sz="2300" dirty="0">
                <a:hlinkClick r:id="rId4"/>
              </a:rPr>
              <a:t>https://www.nhs.uk/conditions/social-care-and-support-guide/making-decisions-for-someone-else/mental-capacity-act/</a:t>
            </a:r>
            <a:r>
              <a:rPr lang="en-GB" sz="2300" dirty="0"/>
              <a:t> (Accessed: 9</a:t>
            </a:r>
            <a:r>
              <a:rPr lang="en-GB" sz="2300" baseline="30000" dirty="0"/>
              <a:t>th</a:t>
            </a:r>
            <a:r>
              <a:rPr lang="en-GB" sz="2300" dirty="0"/>
              <a:t> May 2020). 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76838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537D0B"/>
      </a:dk2>
      <a:lt2>
        <a:srgbClr val="A9E257"/>
      </a:lt2>
      <a:accent1>
        <a:srgbClr val="38540A"/>
      </a:accent1>
      <a:accent2>
        <a:srgbClr val="31A274"/>
      </a:accent2>
      <a:accent3>
        <a:srgbClr val="236073"/>
      </a:accent3>
      <a:accent4>
        <a:srgbClr val="6C4D90"/>
      </a:accent4>
      <a:accent5>
        <a:srgbClr val="983C27"/>
      </a:accent5>
      <a:accent6>
        <a:srgbClr val="CD811F"/>
      </a:accent6>
      <a:hlink>
        <a:srgbClr val="293F06"/>
      </a:hlink>
      <a:folHlink>
        <a:srgbClr val="68883A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9759155-7935-4C61-A06C-C04380D1B16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1371</TotalTime>
  <Words>755</Words>
  <Application>Microsoft Office PowerPoint</Application>
  <PresentationFormat>Widescreen</PresentationFormat>
  <Paragraphs>75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Slice</vt:lpstr>
      <vt:lpstr>Critically explore the skills required to ensure professional practice within advocacy; make reference to theory, policy and practice.</vt:lpstr>
      <vt:lpstr>Introduction</vt:lpstr>
      <vt:lpstr>What basic skills does an advocate require?</vt:lpstr>
      <vt:lpstr>What does an advocate need to be clear about with their client?</vt:lpstr>
      <vt:lpstr>Why is it so important for advocates to take a person centred approach with their clients?</vt:lpstr>
      <vt:lpstr>Social Services and Well-Being (Wales) act 2014</vt:lpstr>
      <vt:lpstr>Well-being of future generations (wales) act 2015</vt:lpstr>
      <vt:lpstr>Mental capacity ACT 2005</vt:lpstr>
      <vt:lpstr>Conclusion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Critically explore the skills required to ensure professional practice within advocacy; make reference to theory, policy and practice.</dc:title>
  <dc:creator>Darryl Davies</dc:creator>
  <cp:lastModifiedBy>Darryl Davies</cp:lastModifiedBy>
  <cp:revision>16</cp:revision>
  <dcterms:created xsi:type="dcterms:W3CDTF">2020-05-10T13:56:41Z</dcterms:created>
  <dcterms:modified xsi:type="dcterms:W3CDTF">2020-05-11T12:48:01Z</dcterms:modified>
</cp:coreProperties>
</file>