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71" r:id="rId2"/>
    <p:sldId id="272" r:id="rId3"/>
    <p:sldId id="273" r:id="rId4"/>
    <p:sldId id="274" r:id="rId5"/>
    <p:sldId id="275" r:id="rId6"/>
    <p:sldId id="277" r:id="rId7"/>
    <p:sldId id="276" r:id="rId8"/>
    <p:sldId id="278" r:id="rId9"/>
    <p:sldId id="279" r:id="rId10"/>
    <p:sldId id="262" r:id="rId11"/>
    <p:sldId id="280" r:id="rId12"/>
    <p:sldId id="264" r:id="rId13"/>
    <p:sldId id="265" r:id="rId14"/>
    <p:sldId id="266" r:id="rId15"/>
    <p:sldId id="267" r:id="rId16"/>
    <p:sldId id="270" r:id="rId17"/>
    <p:sldId id="269" r:id="rId18"/>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59" autoAdjust="0"/>
    <p:restoredTop sz="94660"/>
  </p:normalViewPr>
  <p:slideViewPr>
    <p:cSldViewPr snapToGrid="0">
      <p:cViewPr varScale="1">
        <p:scale>
          <a:sx n="64" d="100"/>
          <a:sy n="64" d="100"/>
        </p:scale>
        <p:origin x="-126" y="-121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4D49D267-CF89-46CD-92A3-9D45F1E58C41}" type="datetimeFigureOut">
              <a:rPr lang="en-GB" smtClean="0"/>
              <a:t>18/06/2018</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B084FE0-78DB-4804-A96B-AC45080AD220}" type="slidenum">
              <a:rPr lang="en-GB" smtClean="0"/>
              <a:t>‹#›</a:t>
            </a:fld>
            <a:endParaRPr lang="en-GB"/>
          </a:p>
        </p:txBody>
      </p:sp>
    </p:spTree>
    <p:extLst>
      <p:ext uri="{BB962C8B-B14F-4D97-AF65-F5344CB8AC3E}">
        <p14:creationId xmlns:p14="http://schemas.microsoft.com/office/powerpoint/2010/main" val="4480481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a:t>
            </a:fld>
            <a:endParaRPr lang="en-GB"/>
          </a:p>
        </p:txBody>
      </p:sp>
    </p:spTree>
    <p:extLst>
      <p:ext uri="{BB962C8B-B14F-4D97-AF65-F5344CB8AC3E}">
        <p14:creationId xmlns:p14="http://schemas.microsoft.com/office/powerpoint/2010/main" val="7098891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8CF2F01-A734-4FFF-8371-151D24FE818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221564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B084FE0-78DB-4804-A96B-AC45080AD220}" type="slidenum">
              <a:rPr lang="en-GB" smtClean="0"/>
              <a:t>12</a:t>
            </a:fld>
            <a:endParaRPr lang="en-GB"/>
          </a:p>
        </p:txBody>
      </p:sp>
    </p:spTree>
    <p:extLst>
      <p:ext uri="{BB962C8B-B14F-4D97-AF65-F5344CB8AC3E}">
        <p14:creationId xmlns:p14="http://schemas.microsoft.com/office/powerpoint/2010/main" val="26143795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B084FE0-78DB-4804-A96B-AC45080AD220}" type="slidenum">
              <a:rPr lang="en-GB" smtClean="0"/>
              <a:t>13</a:t>
            </a:fld>
            <a:endParaRPr lang="en-GB"/>
          </a:p>
        </p:txBody>
      </p:sp>
    </p:spTree>
    <p:extLst>
      <p:ext uri="{BB962C8B-B14F-4D97-AF65-F5344CB8AC3E}">
        <p14:creationId xmlns:p14="http://schemas.microsoft.com/office/powerpoint/2010/main" val="31721713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B084FE0-78DB-4804-A96B-AC45080AD220}" type="slidenum">
              <a:rPr lang="en-GB" smtClean="0"/>
              <a:t>14</a:t>
            </a:fld>
            <a:endParaRPr lang="en-GB"/>
          </a:p>
        </p:txBody>
      </p:sp>
    </p:spTree>
    <p:extLst>
      <p:ext uri="{BB962C8B-B14F-4D97-AF65-F5344CB8AC3E}">
        <p14:creationId xmlns:p14="http://schemas.microsoft.com/office/powerpoint/2010/main" val="24866274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B084FE0-78DB-4804-A96B-AC45080AD220}" type="slidenum">
              <a:rPr lang="en-GB" smtClean="0"/>
              <a:t>15</a:t>
            </a:fld>
            <a:endParaRPr lang="en-GB"/>
          </a:p>
        </p:txBody>
      </p:sp>
    </p:spTree>
    <p:extLst>
      <p:ext uri="{BB962C8B-B14F-4D97-AF65-F5344CB8AC3E}">
        <p14:creationId xmlns:p14="http://schemas.microsoft.com/office/powerpoint/2010/main" val="22044996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B084FE0-78DB-4804-A96B-AC45080AD220}" type="slidenum">
              <a:rPr lang="en-GB" smtClean="0"/>
              <a:t>16</a:t>
            </a:fld>
            <a:endParaRPr lang="en-GB"/>
          </a:p>
        </p:txBody>
      </p:sp>
    </p:spTree>
    <p:extLst>
      <p:ext uri="{BB962C8B-B14F-4D97-AF65-F5344CB8AC3E}">
        <p14:creationId xmlns:p14="http://schemas.microsoft.com/office/powerpoint/2010/main" val="27982355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B084FE0-78DB-4804-A96B-AC45080AD220}" type="slidenum">
              <a:rPr lang="en-GB" smtClean="0"/>
              <a:t>17</a:t>
            </a:fld>
            <a:endParaRPr lang="en-GB"/>
          </a:p>
        </p:txBody>
      </p:sp>
    </p:spTree>
    <p:extLst>
      <p:ext uri="{BB962C8B-B14F-4D97-AF65-F5344CB8AC3E}">
        <p14:creationId xmlns:p14="http://schemas.microsoft.com/office/powerpoint/2010/main" val="213809698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2DD90A1A-4CC4-4FF6-97CF-D95C5640CBE0}"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18/06/2018</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ＭＳ Ｐゴシック" charset="-128"/>
              <a:cs typeface="+mn-cs"/>
            </a:endParaRPr>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07B4A36C-A7AC-49FF-B3CF-315D44E988E4}"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21893207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EE9C3403-B4C4-4FA5-9BEC-A4661B07DE28}"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18/06/2018</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ＭＳ Ｐゴシック" charset="-128"/>
              <a:cs typeface="+mn-cs"/>
            </a:endParaRPr>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6F5834A9-B3EE-4991-80BF-19A816547566}"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27845540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8D5F4669-B95B-4775-9E2B-32675DB033C5}"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18/06/2018</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18035BC0-C93D-4F7B-9ABE-71DC4E3337F5}"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8029953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6F79D1F4-B159-4E75-A2FB-794A362795E9}"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18/06/2018</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3CE31916-C52B-4D3D-B9E4-3B9522F85985}"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3552893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F2A137CE-EC32-4C82-B84F-3C4BA8C22634}"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18/06/2018</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79001E46-35D9-4929-8848-54B8AF64753E}"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23420916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10798694-5E11-4C22-AF23-49EB4CF56AE7}"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18/06/2018</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84C24F21-ABB8-4609-92CE-5E6E9298936D}"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0933041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072B4A33-2B9D-4AEF-BF17-55286B379ACF}"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18/06/2018</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9798B74F-A685-40DD-8924-39E279FCED3B}"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3692758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DED0687A-AEDE-40E5-80CA-216BD12C4EA3}"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18/06/2018</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1F193D2E-FCCE-417D-AB19-8B5966EDD48A}"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554365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307FD6B4-1799-4024-B807-8B94078E0024}"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18/06/2018</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0FC6FD6C-EE77-4364-AF1D-B0342A6C371E}"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33561497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275B5C87-DEC0-4FD5-8A87-E6086476E3B8}"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18/06/2018</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3CCC6E72-7B9E-4A70-A87A-55AB15D402AF}"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674999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DEB97BAF-2236-4728-A82D-B9BEA3817781}"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18/06/2018</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CCDAC2DB-9D75-4926-B1D0-28DCE41D7294}"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5358256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44D41467-BE4C-4FF1-A557-5934B781755D}" type="datetimeFigureOut">
              <a:rPr kumimoji="0" lang="en-GB" sz="1050" b="0" i="0" u="none" strike="noStrike" kern="1200" cap="none" spc="0" normalizeH="0" baseline="0" noProof="0">
                <a:ln>
                  <a:noFill/>
                </a:ln>
                <a:solidFill>
                  <a:prstClr val="black">
                    <a:tint val="75000"/>
                  </a:prstClr>
                </a:solidFill>
                <a:effectLst/>
                <a:uLnTx/>
                <a:uFillTx/>
                <a:latin typeface="Myriad Pro"/>
                <a:ea typeface="ＭＳ Ｐゴシック" charset="-128"/>
                <a:cs typeface="+mn-cs"/>
              </a:rPr>
              <a:pPr marL="0" marR="0" lvl="0" indent="0" algn="ctr" defTabSz="914400" rtl="0" eaLnBrk="1" fontAlgn="auto" latinLnBrk="0" hangingPunct="1">
                <a:lnSpc>
                  <a:spcPct val="100000"/>
                </a:lnSpc>
                <a:spcBef>
                  <a:spcPts val="0"/>
                </a:spcBef>
                <a:spcAft>
                  <a:spcPts val="0"/>
                </a:spcAft>
                <a:buClrTx/>
                <a:buSzTx/>
                <a:buFontTx/>
                <a:buNone/>
                <a:tabLst/>
                <a:defRPr/>
              </a:pPr>
              <a:t>18/06/2018</a:t>
            </a:fld>
            <a:endParaRPr kumimoji="0" lang="en-GB" sz="1050" b="0" i="0" u="none" strike="noStrike" kern="1200" cap="none" spc="0" normalizeH="0" baseline="0" noProof="0" dirty="0">
              <a:ln>
                <a:noFill/>
              </a:ln>
              <a:solidFill>
                <a:prstClr val="black">
                  <a:tint val="75000"/>
                </a:prstClr>
              </a:solidFill>
              <a:effectLst/>
              <a:uLnTx/>
              <a:uFillTx/>
              <a:latin typeface="Myriad Pro"/>
              <a:ea typeface="ＭＳ Ｐゴシック" charset="-128"/>
              <a:cs typeface="+mn-cs"/>
            </a:endParaRPr>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4C2765C5-AA1C-4921-9785-6FB2111C5674}" type="slidenum">
              <a:rPr kumimoji="0" lang="en-GB" altLang="en-US" sz="1200" b="0" i="0" u="none" strike="noStrike" kern="1200" cap="none" spc="0" normalizeH="0" baseline="0" noProof="0">
                <a:ln>
                  <a:noFill/>
                </a:ln>
                <a:solidFill>
                  <a:srgbClr val="898989"/>
                </a:solidFill>
                <a:effectLst/>
                <a:uLnTx/>
                <a:uFillTx/>
                <a:latin typeface="Myriad Pro"/>
                <a:ea typeface="ＭＳ Ｐゴシック"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ＭＳ Ｐゴシック" pitchFamily="34" charset="-128"/>
              <a:cs typeface="+mn-cs"/>
            </a:endParaRPr>
          </a:p>
        </p:txBody>
      </p:sp>
    </p:spTree>
    <p:extLst>
      <p:ext uri="{BB962C8B-B14F-4D97-AF65-F5344CB8AC3E}">
        <p14:creationId xmlns:p14="http://schemas.microsoft.com/office/powerpoint/2010/main" val="67453422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altLang="en-US" b="1" dirty="0" smtClean="0">
                <a:solidFill>
                  <a:schemeClr val="bg1"/>
                </a:solidFill>
                <a:latin typeface="Arial" panose="020B0604020202020204" pitchFamily="34" charset="0"/>
                <a:cs typeface="Arial" panose="020B0604020202020204" pitchFamily="34" charset="0"/>
              </a:rPr>
              <a:t>EAEE6004/C</a:t>
            </a:r>
            <a:r>
              <a:rPr lang="en-US" altLang="en-US" b="1" dirty="0">
                <a:solidFill>
                  <a:schemeClr val="bg1"/>
                </a:solidFill>
                <a:latin typeface="Arial" panose="020B0604020202020204" pitchFamily="34" charset="0"/>
                <a:cs typeface="Arial" panose="020B0604020202020204" pitchFamily="34" charset="0"/>
              </a:rPr>
              <a:t/>
            </a:r>
            <a:br>
              <a:rPr lang="en-US" altLang="en-US" b="1" dirty="0">
                <a:solidFill>
                  <a:schemeClr val="bg1"/>
                </a:solidFill>
                <a:latin typeface="Arial" panose="020B0604020202020204" pitchFamily="34" charset="0"/>
                <a:cs typeface="Arial" panose="020B0604020202020204" pitchFamily="34" charset="0"/>
              </a:rPr>
            </a:br>
            <a:r>
              <a:rPr lang="cy-GB" b="1" dirty="0" smtClean="0">
                <a:solidFill>
                  <a:schemeClr val="bg1"/>
                </a:solidFill>
                <a:latin typeface="Arial" panose="020B0604020202020204" pitchFamily="34" charset="0"/>
                <a:cs typeface="Arial" panose="020B0604020202020204" pitchFamily="34" charset="0"/>
              </a:rPr>
              <a:t>Sgiliau </a:t>
            </a:r>
            <a:r>
              <a:rPr lang="cy-GB" b="1" dirty="0">
                <a:solidFill>
                  <a:schemeClr val="bg1"/>
                </a:solidFill>
                <a:latin typeface="Arial" panose="020B0604020202020204" pitchFamily="34" charset="0"/>
                <a:cs typeface="Arial" panose="020B0604020202020204" pitchFamily="34" charset="0"/>
              </a:rPr>
              <a:t>arwain mewn </a:t>
            </a:r>
            <a:r>
              <a:rPr lang="cy-GB" b="1" dirty="0" smtClean="0">
                <a:solidFill>
                  <a:schemeClr val="bg1"/>
                </a:solidFill>
                <a:latin typeface="Arial" panose="020B0604020202020204" pitchFamily="34" charset="0"/>
                <a:cs typeface="Arial" panose="020B0604020202020204" pitchFamily="34" charset="0"/>
              </a:rPr>
              <a:t>entrepreneuriaeth</a:t>
            </a:r>
            <a:r>
              <a:rPr lang="cy-GB" altLang="en-US" b="1" dirty="0">
                <a:solidFill>
                  <a:schemeClr val="bg1"/>
                </a:solidFill>
                <a:latin typeface="Arial" panose="020B0604020202020204" pitchFamily="34" charset="0"/>
                <a:cs typeface="Arial" panose="020B0604020202020204" pitchFamily="34" charset="0"/>
              </a:rPr>
              <a:t/>
            </a:r>
            <a:br>
              <a:rPr lang="cy-GB" altLang="en-US" b="1" dirty="0">
                <a:solidFill>
                  <a:schemeClr val="bg1"/>
                </a:solidFill>
                <a:latin typeface="Arial" panose="020B0604020202020204" pitchFamily="34" charset="0"/>
                <a:cs typeface="Arial" panose="020B0604020202020204" pitchFamily="34" charset="0"/>
              </a:rPr>
            </a:br>
            <a:r>
              <a:rPr lang="cy-GB" altLang="en-US" b="1" dirty="0" smtClean="0">
                <a:solidFill>
                  <a:schemeClr val="bg1"/>
                </a:solidFill>
                <a:latin typeface="Arial" panose="020B0604020202020204" pitchFamily="34" charset="0"/>
                <a:cs typeface="Arial" panose="020B0604020202020204" pitchFamily="34" charset="0"/>
              </a:rPr>
              <a:t/>
            </a:r>
            <a:br>
              <a:rPr lang="cy-GB" altLang="en-US" b="1" dirty="0" smtClean="0">
                <a:solidFill>
                  <a:schemeClr val="bg1"/>
                </a:solidFill>
                <a:latin typeface="Arial" panose="020B0604020202020204" pitchFamily="34" charset="0"/>
                <a:cs typeface="Arial" panose="020B0604020202020204" pitchFamily="34" charset="0"/>
              </a:rPr>
            </a:br>
            <a:r>
              <a:rPr lang="en-GB" altLang="en-US" b="1" dirty="0" smtClean="0">
                <a:solidFill>
                  <a:schemeClr val="bg1"/>
                </a:solidFill>
                <a:latin typeface="Arial" panose="020B0604020202020204" pitchFamily="34" charset="0"/>
                <a:cs typeface="Arial" panose="020B0604020202020204" pitchFamily="34" charset="0"/>
              </a:rPr>
              <a:t>Leadership skills in entrepreneurship  </a:t>
            </a:r>
            <a:endParaRPr lang="en-GB" b="1" dirty="0">
              <a:solidFill>
                <a:schemeClr val="bg1"/>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p:txBody>
          <a:bodyPr/>
          <a:lstStyle/>
          <a:p>
            <a:endParaRPr lang="en-GB" dirty="0" smtClean="0"/>
          </a:p>
          <a:p>
            <a:endParaRPr lang="en-GB" b="1" dirty="0" smtClean="0">
              <a:solidFill>
                <a:schemeClr val="bg1"/>
              </a:solidFill>
            </a:endParaRPr>
          </a:p>
          <a:p>
            <a:r>
              <a:rPr lang="en-GB" b="1" dirty="0" smtClean="0">
                <a:solidFill>
                  <a:schemeClr val="bg1"/>
                </a:solidFill>
                <a:latin typeface="Arial" panose="020B0604020202020204" pitchFamily="34" charset="0"/>
                <a:cs typeface="Arial" panose="020B0604020202020204" pitchFamily="34" charset="0"/>
              </a:rPr>
              <a:t>PANOPTO</a:t>
            </a:r>
            <a:endParaRPr lang="en-GB"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1848761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err="1" smtClean="0"/>
              <a:t>Deilliannau</a:t>
            </a:r>
            <a:r>
              <a:rPr lang="en-GB" b="1" dirty="0" smtClean="0"/>
              <a:t> </a:t>
            </a:r>
            <a:r>
              <a:rPr lang="en-GB" b="1" dirty="0" err="1" smtClean="0"/>
              <a:t>Dysgu</a:t>
            </a:r>
            <a:endParaRPr lang="en-GB" b="1" dirty="0"/>
          </a:p>
        </p:txBody>
      </p:sp>
      <p:sp>
        <p:nvSpPr>
          <p:cNvPr id="5" name="Content Placeholder 4"/>
          <p:cNvSpPr>
            <a:spLocks noGrp="1"/>
          </p:cNvSpPr>
          <p:nvPr>
            <p:ph idx="1"/>
          </p:nvPr>
        </p:nvSpPr>
        <p:spPr/>
        <p:txBody>
          <a:bodyPr>
            <a:normAutofit fontScale="77500" lnSpcReduction="20000"/>
          </a:bodyPr>
          <a:lstStyle/>
          <a:p>
            <a:pPr lvl="0" fontAlgn="base" hangingPunct="0"/>
            <a:r>
              <a:rPr lang="cy-GB" dirty="0"/>
              <a:t>ymchwilio a dangos dadansoddiad beirniadol o egwyddorion sgiliau arwain effeithiol ac arfer da gyda chysylltiadau ag </a:t>
            </a:r>
            <a:r>
              <a:rPr lang="cy-GB" b="1" dirty="0"/>
              <a:t>entrepreneuriaeth ac arloesi</a:t>
            </a:r>
            <a:r>
              <a:rPr lang="cy-GB" dirty="0"/>
              <a:t>;</a:t>
            </a:r>
            <a:endParaRPr lang="en-GB" dirty="0"/>
          </a:p>
          <a:p>
            <a:pPr lvl="0" fontAlgn="base" hangingPunct="0"/>
            <a:r>
              <a:rPr lang="cy-GB" dirty="0"/>
              <a:t>gwerthuso’n feirniadol </a:t>
            </a:r>
            <a:r>
              <a:rPr lang="cy-GB" b="1" dirty="0"/>
              <a:t>athroniaeth meithrin a chynnal partneriaethau llwyddiannus </a:t>
            </a:r>
            <a:r>
              <a:rPr lang="cy-GB" dirty="0"/>
              <a:t>gyda </a:t>
            </a:r>
            <a:r>
              <a:rPr lang="cy-GB" dirty="0" err="1"/>
              <a:t>rhanddeiliaid</a:t>
            </a:r>
            <a:r>
              <a:rPr lang="cy-GB" dirty="0"/>
              <a:t> ac asiantaethau allanol; </a:t>
            </a:r>
            <a:endParaRPr lang="en-GB" dirty="0"/>
          </a:p>
          <a:p>
            <a:pPr lvl="0" fontAlgn="base" hangingPunct="0"/>
            <a:r>
              <a:rPr lang="cy-GB" dirty="0"/>
              <a:t>dadansoddi’n feirniadol ddulliau ac ymagweddau at </a:t>
            </a:r>
            <a:r>
              <a:rPr lang="cy-GB" b="1" dirty="0"/>
              <a:t>gynlluniau busnes a marchnata, dadansoddi ariannol, rhagolygon cyllideb, rheoli risg a chynllunio strategol</a:t>
            </a:r>
            <a:r>
              <a:rPr lang="cy-GB" dirty="0"/>
              <a:t> o fewn lleoliadau blynyddoedd cynnar;</a:t>
            </a:r>
            <a:endParaRPr lang="en-GB" dirty="0"/>
          </a:p>
          <a:p>
            <a:pPr lvl="0" fontAlgn="base" hangingPunct="0"/>
            <a:r>
              <a:rPr lang="cy-GB" dirty="0"/>
              <a:t>trefnu eu gwybodaeth a’r hyn y maent wedi’i ddysgu drwy ddefnyddio amrywiaeth o adnoddau gwybodaeth, a chyflwyno’u gwaith ar y lefel briodol. </a:t>
            </a:r>
            <a:endParaRPr lang="en-GB" dirty="0"/>
          </a:p>
          <a:p>
            <a:endParaRPr lang="en-GB" dirty="0"/>
          </a:p>
        </p:txBody>
      </p:sp>
    </p:spTree>
    <p:extLst>
      <p:ext uri="{BB962C8B-B14F-4D97-AF65-F5344CB8AC3E}">
        <p14:creationId xmlns:p14="http://schemas.microsoft.com/office/powerpoint/2010/main" val="4625110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Learning Outcomes</a:t>
            </a:r>
            <a:endParaRPr lang="en-GB" b="1" dirty="0"/>
          </a:p>
        </p:txBody>
      </p:sp>
      <p:sp>
        <p:nvSpPr>
          <p:cNvPr id="3" name="Content Placeholder 2"/>
          <p:cNvSpPr>
            <a:spLocks noGrp="1"/>
          </p:cNvSpPr>
          <p:nvPr>
            <p:ph idx="1"/>
          </p:nvPr>
        </p:nvSpPr>
        <p:spPr/>
        <p:txBody>
          <a:bodyPr>
            <a:normAutofit fontScale="77500" lnSpcReduction="20000"/>
          </a:bodyPr>
          <a:lstStyle/>
          <a:p>
            <a:pPr lvl="0" hangingPunct="0"/>
            <a:r>
              <a:rPr lang="en-GB" dirty="0"/>
              <a:t>research and demonstrate a critical analysis of the principles of effective leadership skills and good practice with links to </a:t>
            </a:r>
            <a:r>
              <a:rPr lang="en-GB" b="1" dirty="0"/>
              <a:t>entrepreneurship and innovation</a:t>
            </a:r>
            <a:r>
              <a:rPr lang="en-GB" dirty="0"/>
              <a:t>;</a:t>
            </a:r>
          </a:p>
          <a:p>
            <a:pPr lvl="0" hangingPunct="0"/>
            <a:r>
              <a:rPr lang="en-GB" dirty="0"/>
              <a:t>critically evaluate the </a:t>
            </a:r>
            <a:r>
              <a:rPr lang="en-GB" b="1" dirty="0"/>
              <a:t>philosophy of building and sustaining successful partnerships </a:t>
            </a:r>
            <a:r>
              <a:rPr lang="en-GB" dirty="0"/>
              <a:t>with stakeholders and external agencies; </a:t>
            </a:r>
          </a:p>
          <a:p>
            <a:pPr lvl="0" hangingPunct="0"/>
            <a:r>
              <a:rPr lang="en-GB" dirty="0"/>
              <a:t>critically analyse methods and approaches to </a:t>
            </a:r>
            <a:r>
              <a:rPr lang="en-GB" b="1" dirty="0"/>
              <a:t>business and marketing plans, financial analysis, budget forecasts, risk management and  strategic planning</a:t>
            </a:r>
            <a:r>
              <a:rPr lang="en-GB" dirty="0"/>
              <a:t> within early years settings;</a:t>
            </a:r>
          </a:p>
          <a:p>
            <a:pPr lvl="0" hangingPunct="0"/>
            <a:r>
              <a:rPr lang="en-GB" dirty="0"/>
              <a:t>organise their knowledge and learning through use of a range of information resources, and present their work at the appropriate level. </a:t>
            </a:r>
          </a:p>
          <a:p>
            <a:endParaRPr lang="en-GB" dirty="0"/>
          </a:p>
        </p:txBody>
      </p:sp>
    </p:spTree>
    <p:extLst>
      <p:ext uri="{BB962C8B-B14F-4D97-AF65-F5344CB8AC3E}">
        <p14:creationId xmlns:p14="http://schemas.microsoft.com/office/powerpoint/2010/main" val="131110865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Yr</a:t>
            </a:r>
            <a:r>
              <a:rPr lang="en-GB" b="1" dirty="0" smtClean="0"/>
              <a:t> </a:t>
            </a:r>
            <a:r>
              <a:rPr lang="en-GB" b="1" dirty="0" err="1" smtClean="0"/>
              <a:t>Asesiad</a:t>
            </a:r>
            <a:r>
              <a:rPr lang="en-GB" b="1" dirty="0" smtClean="0"/>
              <a:t>/The Assessment</a:t>
            </a:r>
            <a:endParaRPr lang="en-GB" b="1" dirty="0"/>
          </a:p>
        </p:txBody>
      </p:sp>
      <p:sp>
        <p:nvSpPr>
          <p:cNvPr id="4" name="Content Placeholder 3"/>
          <p:cNvSpPr>
            <a:spLocks noGrp="1"/>
          </p:cNvSpPr>
          <p:nvPr>
            <p:ph sz="half" idx="1"/>
          </p:nvPr>
        </p:nvSpPr>
        <p:spPr/>
        <p:txBody>
          <a:bodyPr/>
          <a:lstStyle/>
          <a:p>
            <a:pPr marL="0" indent="0">
              <a:buNone/>
            </a:pPr>
            <a:r>
              <a:rPr lang="en-GB" b="1" dirty="0" err="1" smtClean="0"/>
              <a:t>Portffolio</a:t>
            </a:r>
            <a:r>
              <a:rPr lang="en-GB" b="1" dirty="0" smtClean="0"/>
              <a:t> </a:t>
            </a:r>
            <a:r>
              <a:rPr lang="en-GB" b="1" dirty="0" err="1" smtClean="0"/>
              <a:t>Cynllun</a:t>
            </a:r>
            <a:r>
              <a:rPr lang="en-GB" b="1" dirty="0" smtClean="0"/>
              <a:t> </a:t>
            </a:r>
            <a:r>
              <a:rPr lang="en-GB" b="1" dirty="0" err="1" smtClean="0"/>
              <a:t>Bunes</a:t>
            </a:r>
            <a:r>
              <a:rPr lang="en-GB" b="1" dirty="0" smtClean="0"/>
              <a:t> </a:t>
            </a:r>
            <a:r>
              <a:rPr lang="en-GB" b="1" dirty="0" err="1" smtClean="0"/>
              <a:t>Unigol</a:t>
            </a:r>
            <a:endParaRPr lang="en-GB" b="1" dirty="0" smtClean="0"/>
          </a:p>
          <a:p>
            <a:pPr marL="0" indent="0">
              <a:buNone/>
            </a:pPr>
            <a:endParaRPr lang="en-GB" dirty="0"/>
          </a:p>
          <a:p>
            <a:pPr marL="0" indent="0">
              <a:buNone/>
            </a:pPr>
            <a:r>
              <a:rPr lang="en-GB" dirty="0" smtClean="0"/>
              <a:t>4000 o </a:t>
            </a:r>
            <a:r>
              <a:rPr lang="en-GB" dirty="0" err="1" smtClean="0"/>
              <a:t>eiriau</a:t>
            </a:r>
            <a:r>
              <a:rPr lang="en-GB" dirty="0" smtClean="0"/>
              <a:t> </a:t>
            </a:r>
            <a:r>
              <a:rPr lang="en-GB" dirty="0" err="1" smtClean="0"/>
              <a:t>gan</a:t>
            </a:r>
            <a:r>
              <a:rPr lang="en-GB" dirty="0" smtClean="0"/>
              <a:t> </a:t>
            </a:r>
            <a:r>
              <a:rPr lang="en-GB" dirty="0" err="1" smtClean="0"/>
              <a:t>gynnwys</a:t>
            </a:r>
            <a:r>
              <a:rPr lang="en-GB" dirty="0" smtClean="0"/>
              <a:t>:</a:t>
            </a:r>
          </a:p>
          <a:p>
            <a:pPr marL="514350" indent="-514350">
              <a:buAutoNum type="arabicParenR"/>
            </a:pPr>
            <a:r>
              <a:rPr lang="en-GB" dirty="0" smtClean="0"/>
              <a:t>‘Pitch’ </a:t>
            </a:r>
            <a:r>
              <a:rPr lang="en-GB" dirty="0" err="1" smtClean="0"/>
              <a:t>Busnes</a:t>
            </a:r>
            <a:r>
              <a:rPr lang="en-GB" dirty="0" smtClean="0"/>
              <a:t> 10 </a:t>
            </a:r>
            <a:r>
              <a:rPr lang="en-GB" dirty="0" err="1" smtClean="0"/>
              <a:t>munud</a:t>
            </a:r>
            <a:r>
              <a:rPr lang="en-GB" dirty="0" smtClean="0"/>
              <a:t> </a:t>
            </a:r>
            <a:r>
              <a:rPr lang="en-GB" dirty="0" err="1" smtClean="0"/>
              <a:t>unigol</a:t>
            </a:r>
            <a:endParaRPr lang="en-GB" dirty="0" smtClean="0"/>
          </a:p>
          <a:p>
            <a:pPr marL="514350" indent="-514350">
              <a:buAutoNum type="arabicParenR"/>
            </a:pPr>
            <a:r>
              <a:rPr lang="en-GB" dirty="0" err="1" smtClean="0"/>
              <a:t>Cynllun</a:t>
            </a:r>
            <a:r>
              <a:rPr lang="en-GB" dirty="0" smtClean="0"/>
              <a:t> </a:t>
            </a:r>
            <a:r>
              <a:rPr lang="en-GB" dirty="0" err="1" smtClean="0"/>
              <a:t>Busnes</a:t>
            </a:r>
            <a:r>
              <a:rPr lang="en-GB" dirty="0" smtClean="0"/>
              <a:t> </a:t>
            </a:r>
            <a:r>
              <a:rPr lang="en-GB" dirty="0" err="1" smtClean="0"/>
              <a:t>wedi</a:t>
            </a:r>
            <a:r>
              <a:rPr lang="en-GB" dirty="0" smtClean="0"/>
              <a:t> </a:t>
            </a:r>
            <a:r>
              <a:rPr lang="en-GB" dirty="0" err="1" smtClean="0"/>
              <a:t>ei</a:t>
            </a:r>
            <a:r>
              <a:rPr lang="en-GB" dirty="0" smtClean="0"/>
              <a:t> </a:t>
            </a:r>
            <a:r>
              <a:rPr lang="en-GB" dirty="0" err="1" smtClean="0"/>
              <a:t>wneud</a:t>
            </a:r>
            <a:r>
              <a:rPr lang="en-GB" dirty="0" smtClean="0"/>
              <a:t> o </a:t>
            </a:r>
            <a:r>
              <a:rPr lang="en-GB" dirty="0" err="1" smtClean="0"/>
              <a:t>ddwy</a:t>
            </a:r>
            <a:r>
              <a:rPr lang="en-GB" dirty="0" smtClean="0"/>
              <a:t> </a:t>
            </a:r>
            <a:r>
              <a:rPr lang="en-GB" dirty="0" err="1" smtClean="0"/>
              <a:t>rhan</a:t>
            </a:r>
            <a:endParaRPr lang="en-GB" dirty="0"/>
          </a:p>
        </p:txBody>
      </p:sp>
      <p:sp>
        <p:nvSpPr>
          <p:cNvPr id="5" name="Content Placeholder 4"/>
          <p:cNvSpPr>
            <a:spLocks noGrp="1"/>
          </p:cNvSpPr>
          <p:nvPr>
            <p:ph sz="half" idx="2"/>
          </p:nvPr>
        </p:nvSpPr>
        <p:spPr/>
        <p:txBody>
          <a:bodyPr/>
          <a:lstStyle/>
          <a:p>
            <a:pPr marL="0" indent="0">
              <a:buNone/>
            </a:pPr>
            <a:r>
              <a:rPr lang="en-GB" b="1" dirty="0" smtClean="0"/>
              <a:t>Individual Business Plan Portfolio</a:t>
            </a:r>
          </a:p>
          <a:p>
            <a:pPr marL="0" indent="0">
              <a:buNone/>
            </a:pPr>
            <a:endParaRPr lang="en-GB" dirty="0" smtClean="0"/>
          </a:p>
          <a:p>
            <a:pPr marL="0" indent="0">
              <a:buNone/>
            </a:pPr>
            <a:r>
              <a:rPr lang="en-GB" dirty="0" smtClean="0"/>
              <a:t>4000 words in total to include:</a:t>
            </a:r>
          </a:p>
          <a:p>
            <a:pPr marL="514350" indent="-514350">
              <a:buAutoNum type="arabicParenR"/>
            </a:pPr>
            <a:r>
              <a:rPr lang="en-GB" dirty="0" smtClean="0"/>
              <a:t>10 minute individual ‘Business Pitch’</a:t>
            </a:r>
          </a:p>
          <a:p>
            <a:pPr marL="514350" indent="-514350">
              <a:buAutoNum type="arabicParenR"/>
            </a:pPr>
            <a:r>
              <a:rPr lang="en-GB" dirty="0" smtClean="0"/>
              <a:t>Business Plan made up of two parts</a:t>
            </a:r>
            <a:endParaRPr lang="en-GB" dirty="0"/>
          </a:p>
        </p:txBody>
      </p:sp>
    </p:spTree>
    <p:extLst>
      <p:ext uri="{BB962C8B-B14F-4D97-AF65-F5344CB8AC3E}">
        <p14:creationId xmlns:p14="http://schemas.microsoft.com/office/powerpoint/2010/main" val="18645692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879605"/>
          </a:xfrm>
        </p:spPr>
        <p:txBody>
          <a:bodyPr/>
          <a:lstStyle/>
          <a:p>
            <a:r>
              <a:rPr lang="en-GB" b="1" dirty="0" err="1" smtClean="0"/>
              <a:t>Rhan</a:t>
            </a:r>
            <a:r>
              <a:rPr lang="en-GB" b="1" dirty="0" smtClean="0"/>
              <a:t> 1/Part 1</a:t>
            </a:r>
            <a:endParaRPr lang="en-GB" b="1" dirty="0"/>
          </a:p>
        </p:txBody>
      </p:sp>
      <p:sp>
        <p:nvSpPr>
          <p:cNvPr id="3" name="Content Placeholder 2"/>
          <p:cNvSpPr>
            <a:spLocks noGrp="1"/>
          </p:cNvSpPr>
          <p:nvPr>
            <p:ph sz="half" idx="1"/>
          </p:nvPr>
        </p:nvSpPr>
        <p:spPr>
          <a:xfrm>
            <a:off x="609600" y="1019332"/>
            <a:ext cx="5384800" cy="4569910"/>
          </a:xfrm>
        </p:spPr>
        <p:txBody>
          <a:bodyPr/>
          <a:lstStyle/>
          <a:p>
            <a:pPr marL="0" indent="0">
              <a:buNone/>
            </a:pPr>
            <a:r>
              <a:rPr lang="cy-GB" b="1" dirty="0" smtClean="0"/>
              <a:t>‘</a:t>
            </a:r>
            <a:r>
              <a:rPr lang="cy-GB" b="1" dirty="0" err="1"/>
              <a:t>Pitch</a:t>
            </a:r>
            <a:r>
              <a:rPr lang="cy-GB" b="1" dirty="0"/>
              <a:t>’ </a:t>
            </a:r>
            <a:r>
              <a:rPr lang="cy-GB" b="1" dirty="0" err="1"/>
              <a:t>Bunes</a:t>
            </a:r>
            <a:r>
              <a:rPr lang="cy-GB" b="1" dirty="0"/>
              <a:t> o 10 munud</a:t>
            </a:r>
            <a:endParaRPr lang="en-GB" dirty="0"/>
          </a:p>
          <a:p>
            <a:r>
              <a:rPr lang="cy-GB" sz="1800" dirty="0"/>
              <a:t>Paratowch cyflwyniad ar lafar ar syniad/cysyniad o’ch dewis sydd yn dangos dyfeisgarwch </a:t>
            </a:r>
            <a:r>
              <a:rPr lang="cy-GB" sz="1800" i="1" dirty="0"/>
              <a:t>entrepreneuriaeth</a:t>
            </a:r>
            <a:r>
              <a:rPr lang="cy-GB" sz="1800" dirty="0"/>
              <a:t> mewn perthynas  ar ystod o sgiliau datblygiadol plant ifanc gan gynnwys agweddau fel creadigedd a dychymyg. </a:t>
            </a:r>
            <a:endParaRPr lang="en-GB" sz="1800" dirty="0"/>
          </a:p>
          <a:p>
            <a:r>
              <a:rPr lang="cy-GB" sz="1800" dirty="0"/>
              <a:t> </a:t>
            </a:r>
            <a:r>
              <a:rPr lang="cy-GB" sz="1800" dirty="0" smtClean="0"/>
              <a:t>Bydd </a:t>
            </a:r>
            <a:r>
              <a:rPr lang="cy-GB" sz="1800" dirty="0"/>
              <a:t>angen i chi ddangos dealltwriaeth clir a dwfn o’r pwnc o’ch dewis a chefnogi hwn gyda thystiolaeth o ymchwil manwl ac addas, ynghyd a thystiolaeth o sut mae eich pwnc/syniad yn cysylltu i’r blynyddoedd cynnar yn ogystal a’r buddion i ddatblygiad plant ifanc.  Mi ddylech ystyried marchnata effeithiol yn ogystal a chyfeirio at phosibilrwydd ariannol eich syniad</a:t>
            </a:r>
            <a:r>
              <a:rPr lang="cy-GB" sz="1800" dirty="0" smtClean="0"/>
              <a:t>.</a:t>
            </a:r>
            <a:endParaRPr lang="en-GB" sz="1800" dirty="0" smtClean="0"/>
          </a:p>
          <a:p>
            <a:r>
              <a:rPr lang="cy-GB" dirty="0" smtClean="0"/>
              <a:t> </a:t>
            </a:r>
            <a:endParaRPr lang="en-GB" dirty="0"/>
          </a:p>
        </p:txBody>
      </p:sp>
      <p:sp>
        <p:nvSpPr>
          <p:cNvPr id="4" name="Content Placeholder 3"/>
          <p:cNvSpPr>
            <a:spLocks noGrp="1"/>
          </p:cNvSpPr>
          <p:nvPr>
            <p:ph sz="half" idx="2"/>
          </p:nvPr>
        </p:nvSpPr>
        <p:spPr>
          <a:xfrm>
            <a:off x="6197600" y="1019331"/>
            <a:ext cx="5384800" cy="4569910"/>
          </a:xfrm>
        </p:spPr>
        <p:txBody>
          <a:bodyPr/>
          <a:lstStyle/>
          <a:p>
            <a:pPr marL="0" indent="0">
              <a:buNone/>
            </a:pPr>
            <a:r>
              <a:rPr lang="en-US" b="1" dirty="0" smtClean="0"/>
              <a:t>A </a:t>
            </a:r>
            <a:r>
              <a:rPr lang="en-US" b="1" dirty="0"/>
              <a:t>10 minute ‘Business Pitch’</a:t>
            </a:r>
            <a:endParaRPr lang="en-GB" dirty="0"/>
          </a:p>
          <a:p>
            <a:r>
              <a:rPr lang="en-US" sz="1800" dirty="0"/>
              <a:t>Present an oral presentation on an idea/concept of your choice that demonstrates entrepreneurial innovation in relation to the range of young children’s developmental skills to include aspects such creativity and imagination. </a:t>
            </a:r>
            <a:endParaRPr lang="en-GB" sz="1800" dirty="0"/>
          </a:p>
          <a:p>
            <a:r>
              <a:rPr lang="en-US" sz="1800" dirty="0"/>
              <a:t>You will need to demonstrate a clear and deep understanding of your chosen topic and support this with evidence of thorough and appropriate research, together with evidence of how your chosen topic links to the early years as well as its benefits to young children’s development. Reference to the financial feasibility of your chosen topic as well as effective marketing of your idea should be considered</a:t>
            </a:r>
            <a:r>
              <a:rPr lang="en-US" sz="1800" dirty="0" smtClean="0"/>
              <a:t>.</a:t>
            </a:r>
            <a:r>
              <a:rPr lang="en-US" sz="1800" dirty="0"/>
              <a:t> </a:t>
            </a:r>
            <a:endParaRPr lang="en-GB" sz="1800" dirty="0"/>
          </a:p>
          <a:p>
            <a:endParaRPr lang="en-GB" dirty="0"/>
          </a:p>
        </p:txBody>
      </p:sp>
    </p:spTree>
    <p:extLst>
      <p:ext uri="{BB962C8B-B14F-4D97-AF65-F5344CB8AC3E}">
        <p14:creationId xmlns:p14="http://schemas.microsoft.com/office/powerpoint/2010/main" val="38427861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Rhan</a:t>
            </a:r>
            <a:r>
              <a:rPr lang="en-GB" b="1" dirty="0" smtClean="0"/>
              <a:t> 1/Part 1</a:t>
            </a:r>
            <a:endParaRPr lang="en-GB" b="1" dirty="0"/>
          </a:p>
        </p:txBody>
      </p:sp>
      <p:sp>
        <p:nvSpPr>
          <p:cNvPr id="3" name="Content Placeholder 2"/>
          <p:cNvSpPr>
            <a:spLocks noGrp="1"/>
          </p:cNvSpPr>
          <p:nvPr>
            <p:ph sz="half" idx="1"/>
          </p:nvPr>
        </p:nvSpPr>
        <p:spPr>
          <a:xfrm>
            <a:off x="609600" y="1454046"/>
            <a:ext cx="5384800" cy="4135195"/>
          </a:xfrm>
        </p:spPr>
        <p:txBody>
          <a:bodyPr/>
          <a:lstStyle/>
          <a:p>
            <a:pPr marL="0" indent="0">
              <a:buNone/>
            </a:pPr>
            <a:r>
              <a:rPr lang="cy-GB" b="1" dirty="0" err="1"/>
              <a:t>Pitch</a:t>
            </a:r>
            <a:r>
              <a:rPr lang="cy-GB" b="1" dirty="0"/>
              <a:t>’ </a:t>
            </a:r>
            <a:r>
              <a:rPr lang="cy-GB" b="1" dirty="0" err="1"/>
              <a:t>Bunes</a:t>
            </a:r>
            <a:r>
              <a:rPr lang="cy-GB" b="1" dirty="0"/>
              <a:t> o 10 munud</a:t>
            </a:r>
            <a:endParaRPr lang="en-GB" dirty="0"/>
          </a:p>
          <a:p>
            <a:r>
              <a:rPr lang="cy-GB" sz="2000" dirty="0" smtClean="0"/>
              <a:t>Nid </a:t>
            </a:r>
            <a:r>
              <a:rPr lang="cy-GB" sz="2000" dirty="0"/>
              <a:t>oes angen PowerPoint ar gyfer y gyflwyniad yma ond fe fydd y gyflwyniad yn cael ei recordio.</a:t>
            </a:r>
            <a:endParaRPr lang="en-GB" sz="2000" dirty="0"/>
          </a:p>
          <a:p>
            <a:r>
              <a:rPr lang="cy-GB" sz="2000" dirty="0"/>
              <a:t>Mae defnydd siart </a:t>
            </a:r>
            <a:r>
              <a:rPr lang="cy-GB" sz="2000" dirty="0" err="1"/>
              <a:t>flip</a:t>
            </a:r>
            <a:r>
              <a:rPr lang="cy-GB" sz="2000" dirty="0"/>
              <a:t>, adnoddau, delweddau ag eitemau eraill yn ganiataol er mwyn cefnogi eich cyflwyniad. Fodd bynnag, ni fydd marciau yn cael eu colli pe baich yn dewis peidio defnyddio rhain.  (Bydd siart </a:t>
            </a:r>
            <a:r>
              <a:rPr lang="cy-GB" sz="2000" dirty="0" err="1"/>
              <a:t>flip</a:t>
            </a:r>
            <a:r>
              <a:rPr lang="cy-GB" sz="2000" dirty="0"/>
              <a:t> a </a:t>
            </a:r>
            <a:r>
              <a:rPr lang="cy-GB" sz="2000" dirty="0" err="1"/>
              <a:t>phens</a:t>
            </a:r>
            <a:r>
              <a:rPr lang="cy-GB" sz="2000" dirty="0"/>
              <a:t> ar gael i chi yn yr ystafell asesu). </a:t>
            </a:r>
            <a:endParaRPr lang="en-GB" sz="2000" dirty="0"/>
          </a:p>
          <a:p>
            <a:endParaRPr lang="en-GB" sz="2000" dirty="0"/>
          </a:p>
          <a:p>
            <a:r>
              <a:rPr lang="cy-GB" sz="2000" b="1" dirty="0"/>
              <a:t> </a:t>
            </a:r>
            <a:endParaRPr lang="en-GB" sz="2000" dirty="0"/>
          </a:p>
          <a:p>
            <a:endParaRPr lang="en-GB" dirty="0"/>
          </a:p>
        </p:txBody>
      </p:sp>
      <p:sp>
        <p:nvSpPr>
          <p:cNvPr id="4" name="Content Placeholder 3"/>
          <p:cNvSpPr>
            <a:spLocks noGrp="1"/>
          </p:cNvSpPr>
          <p:nvPr>
            <p:ph sz="half" idx="2"/>
          </p:nvPr>
        </p:nvSpPr>
        <p:spPr>
          <a:xfrm>
            <a:off x="6197600" y="1514007"/>
            <a:ext cx="5384800" cy="4075234"/>
          </a:xfrm>
        </p:spPr>
        <p:txBody>
          <a:bodyPr/>
          <a:lstStyle/>
          <a:p>
            <a:pPr marL="0" indent="0">
              <a:buNone/>
            </a:pPr>
            <a:r>
              <a:rPr lang="en-US" b="1" dirty="0" smtClean="0"/>
              <a:t>A </a:t>
            </a:r>
            <a:r>
              <a:rPr lang="en-US" b="1" dirty="0"/>
              <a:t>10 minute ‘Business Pitch’</a:t>
            </a:r>
            <a:endParaRPr lang="en-GB" dirty="0"/>
          </a:p>
          <a:p>
            <a:r>
              <a:rPr lang="en-US" sz="2000" dirty="0" smtClean="0"/>
              <a:t>PowerPoint </a:t>
            </a:r>
            <a:r>
              <a:rPr lang="en-US" sz="2000" dirty="0"/>
              <a:t>is </a:t>
            </a:r>
            <a:r>
              <a:rPr lang="en-US" sz="2000" b="1" dirty="0"/>
              <a:t>not required</a:t>
            </a:r>
            <a:r>
              <a:rPr lang="en-US" sz="2000" dirty="0"/>
              <a:t> but the presentation will be recorded. </a:t>
            </a:r>
            <a:endParaRPr lang="en-GB" sz="2000" dirty="0"/>
          </a:p>
          <a:p>
            <a:endParaRPr lang="en-GB" sz="1400" dirty="0"/>
          </a:p>
          <a:p>
            <a:r>
              <a:rPr lang="en-US" sz="2000" dirty="0"/>
              <a:t>The use of a flip chart, resources, images or other items are permitted in order to support your presentation. However, marks will not be deducted if you decide not to include these.   </a:t>
            </a:r>
            <a:endParaRPr lang="en-GB" sz="2000" dirty="0"/>
          </a:p>
          <a:p>
            <a:r>
              <a:rPr lang="en-US" sz="2000" i="1" dirty="0"/>
              <a:t>(A flip chart and pens will be available in the assessment room)</a:t>
            </a:r>
            <a:endParaRPr lang="en-GB" sz="2000" dirty="0"/>
          </a:p>
          <a:p>
            <a:endParaRPr lang="en-GB" dirty="0"/>
          </a:p>
        </p:txBody>
      </p:sp>
    </p:spTree>
    <p:extLst>
      <p:ext uri="{BB962C8B-B14F-4D97-AF65-F5344CB8AC3E}">
        <p14:creationId xmlns:p14="http://schemas.microsoft.com/office/powerpoint/2010/main" val="36908997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Rhan</a:t>
            </a:r>
            <a:r>
              <a:rPr lang="en-GB" b="1" dirty="0" smtClean="0"/>
              <a:t> 2/Part 2</a:t>
            </a:r>
            <a:endParaRPr lang="en-GB" b="1" dirty="0"/>
          </a:p>
        </p:txBody>
      </p:sp>
      <p:sp>
        <p:nvSpPr>
          <p:cNvPr id="3" name="Content Placeholder 2"/>
          <p:cNvSpPr>
            <a:spLocks noGrp="1"/>
          </p:cNvSpPr>
          <p:nvPr>
            <p:ph sz="half" idx="1"/>
          </p:nvPr>
        </p:nvSpPr>
        <p:spPr>
          <a:xfrm>
            <a:off x="609600" y="1214203"/>
            <a:ext cx="5384800" cy="4375038"/>
          </a:xfrm>
        </p:spPr>
        <p:txBody>
          <a:bodyPr/>
          <a:lstStyle/>
          <a:p>
            <a:pPr marL="0" indent="0">
              <a:buNone/>
            </a:pPr>
            <a:r>
              <a:rPr lang="cy-GB" b="1" dirty="0" smtClean="0"/>
              <a:t>Cynllun Busnes</a:t>
            </a:r>
            <a:endParaRPr lang="en-GB" dirty="0"/>
          </a:p>
          <a:p>
            <a:pPr marL="0" indent="0">
              <a:buNone/>
            </a:pPr>
            <a:r>
              <a:rPr lang="cy-GB" dirty="0"/>
              <a:t>2 </a:t>
            </a:r>
            <a:r>
              <a:rPr lang="cy-GB" dirty="0" smtClean="0"/>
              <a:t>rhan – 3000 o eiriau</a:t>
            </a:r>
            <a:endParaRPr lang="en-GB" dirty="0"/>
          </a:p>
          <a:p>
            <a:r>
              <a:rPr lang="cy-GB" b="1" dirty="0"/>
              <a:t> </a:t>
            </a:r>
            <a:r>
              <a:rPr lang="cy-GB" b="1" dirty="0" smtClean="0"/>
              <a:t>Rhan </a:t>
            </a:r>
            <a:r>
              <a:rPr lang="cy-GB" b="1" dirty="0"/>
              <a:t>1</a:t>
            </a:r>
            <a:r>
              <a:rPr lang="cy-GB" dirty="0"/>
              <a:t>: </a:t>
            </a:r>
            <a:r>
              <a:rPr lang="cy-GB" b="1" dirty="0"/>
              <a:t>Cynllun Busnes </a:t>
            </a:r>
            <a:r>
              <a:rPr lang="cy-GB" dirty="0"/>
              <a:t>o’ch syniad gan gynnwys rhesymau dros eich dewis a chysylltiadau i ddatblygiad blynyddoedd cynnar (Bydd esiamplau a thempledi yn cael eu darparu a thrafod yn ystod darlithoedd).</a:t>
            </a:r>
            <a:endParaRPr lang="en-GB" dirty="0"/>
          </a:p>
          <a:p>
            <a:endParaRPr lang="en-GB" dirty="0"/>
          </a:p>
        </p:txBody>
      </p:sp>
      <p:sp>
        <p:nvSpPr>
          <p:cNvPr id="4" name="Content Placeholder 3"/>
          <p:cNvSpPr>
            <a:spLocks noGrp="1"/>
          </p:cNvSpPr>
          <p:nvPr>
            <p:ph sz="half" idx="2"/>
          </p:nvPr>
        </p:nvSpPr>
        <p:spPr>
          <a:xfrm>
            <a:off x="6197600" y="1229193"/>
            <a:ext cx="5384800" cy="4360048"/>
          </a:xfrm>
        </p:spPr>
        <p:txBody>
          <a:bodyPr/>
          <a:lstStyle/>
          <a:p>
            <a:pPr marL="0" indent="0">
              <a:buNone/>
            </a:pPr>
            <a:r>
              <a:rPr lang="en-US" b="1" dirty="0"/>
              <a:t>Business Plan</a:t>
            </a:r>
            <a:endParaRPr lang="en-GB" dirty="0"/>
          </a:p>
          <a:p>
            <a:pPr marL="0" indent="0">
              <a:buNone/>
            </a:pPr>
            <a:r>
              <a:rPr lang="en-US" dirty="0"/>
              <a:t>2 </a:t>
            </a:r>
            <a:r>
              <a:rPr lang="en-US" dirty="0" smtClean="0"/>
              <a:t>parts – 3000 words</a:t>
            </a:r>
            <a:endParaRPr lang="en-GB" dirty="0"/>
          </a:p>
          <a:p>
            <a:r>
              <a:rPr lang="en-US" b="1" dirty="0"/>
              <a:t>Part 1</a:t>
            </a:r>
            <a:r>
              <a:rPr lang="en-US" dirty="0"/>
              <a:t>: A </a:t>
            </a:r>
            <a:r>
              <a:rPr lang="en-US" b="1" dirty="0"/>
              <a:t>Business Plan </a:t>
            </a:r>
            <a:r>
              <a:rPr lang="en-US" dirty="0"/>
              <a:t>of your chosen concept/idea to include reasons for your choice with links to early childhood development. (Exemplars will be provided and discussed during lectures).  </a:t>
            </a:r>
            <a:endParaRPr lang="en-GB" dirty="0"/>
          </a:p>
          <a:p>
            <a:endParaRPr lang="en-GB" dirty="0"/>
          </a:p>
        </p:txBody>
      </p:sp>
    </p:spTree>
    <p:extLst>
      <p:ext uri="{BB962C8B-B14F-4D97-AF65-F5344CB8AC3E}">
        <p14:creationId xmlns:p14="http://schemas.microsoft.com/office/powerpoint/2010/main" val="13079782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Rhan</a:t>
            </a:r>
            <a:r>
              <a:rPr lang="en-GB" b="1" dirty="0" smtClean="0"/>
              <a:t> 2/Part 2</a:t>
            </a:r>
            <a:endParaRPr lang="en-GB" b="1" dirty="0"/>
          </a:p>
        </p:txBody>
      </p:sp>
      <p:sp>
        <p:nvSpPr>
          <p:cNvPr id="3" name="Content Placeholder 2"/>
          <p:cNvSpPr>
            <a:spLocks noGrp="1"/>
          </p:cNvSpPr>
          <p:nvPr>
            <p:ph sz="half" idx="1"/>
          </p:nvPr>
        </p:nvSpPr>
        <p:spPr/>
        <p:txBody>
          <a:bodyPr/>
          <a:lstStyle/>
          <a:p>
            <a:r>
              <a:rPr lang="cy-GB" b="1" dirty="0"/>
              <a:t>Rhan 2</a:t>
            </a:r>
            <a:r>
              <a:rPr lang="cy-GB" dirty="0"/>
              <a:t>: Dadansoddiad beirniadol o effaith a photensial eich cynllun busnes/syniad o’ch dewis ar ddatblygiad plant ifanc gan gynnwys </a:t>
            </a:r>
            <a:r>
              <a:rPr lang="cy-GB" dirty="0" err="1"/>
              <a:t>adfyfyriad</a:t>
            </a:r>
            <a:r>
              <a:rPr lang="cy-GB" dirty="0"/>
              <a:t> beirniadol o’r syniad i gymharu a beth sydd ar gael i blant ifanc yn barod.    </a:t>
            </a:r>
            <a:endParaRPr lang="en-GB" dirty="0"/>
          </a:p>
          <a:p>
            <a:r>
              <a:rPr lang="cy-GB" dirty="0"/>
              <a:t> </a:t>
            </a:r>
            <a:endParaRPr lang="en-GB" dirty="0"/>
          </a:p>
        </p:txBody>
      </p:sp>
      <p:sp>
        <p:nvSpPr>
          <p:cNvPr id="4" name="Content Placeholder 3"/>
          <p:cNvSpPr>
            <a:spLocks noGrp="1"/>
          </p:cNvSpPr>
          <p:nvPr>
            <p:ph sz="half" idx="2"/>
          </p:nvPr>
        </p:nvSpPr>
        <p:spPr/>
        <p:txBody>
          <a:bodyPr/>
          <a:lstStyle/>
          <a:p>
            <a:pPr marL="0" indent="0">
              <a:buNone/>
            </a:pPr>
            <a:r>
              <a:rPr lang="en-US" b="1" dirty="0" smtClean="0"/>
              <a:t>Part </a:t>
            </a:r>
            <a:r>
              <a:rPr lang="en-US" b="1" dirty="0"/>
              <a:t>2:</a:t>
            </a:r>
            <a:r>
              <a:rPr lang="en-US" dirty="0"/>
              <a:t> A critical analysis of the potential impact of your business plan/chosen concept on the development of young children to include critical reflection of your concept compared with what is currently available or accessible to young children.  </a:t>
            </a:r>
            <a:endParaRPr lang="en-GB" dirty="0"/>
          </a:p>
          <a:p>
            <a:endParaRPr lang="en-GB" dirty="0"/>
          </a:p>
          <a:p>
            <a:endParaRPr lang="en-GB" dirty="0"/>
          </a:p>
        </p:txBody>
      </p:sp>
    </p:spTree>
    <p:extLst>
      <p:ext uri="{BB962C8B-B14F-4D97-AF65-F5344CB8AC3E}">
        <p14:creationId xmlns:p14="http://schemas.microsoft.com/office/powerpoint/2010/main" val="41492293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Rhan</a:t>
            </a:r>
            <a:r>
              <a:rPr lang="en-GB" b="1" dirty="0" smtClean="0"/>
              <a:t> 2/Part 2</a:t>
            </a:r>
            <a:endParaRPr lang="en-GB" b="1" dirty="0"/>
          </a:p>
        </p:txBody>
      </p:sp>
      <p:sp>
        <p:nvSpPr>
          <p:cNvPr id="3" name="Content Placeholder 2"/>
          <p:cNvSpPr>
            <a:spLocks noGrp="1"/>
          </p:cNvSpPr>
          <p:nvPr>
            <p:ph sz="half" idx="1"/>
          </p:nvPr>
        </p:nvSpPr>
        <p:spPr>
          <a:xfrm>
            <a:off x="609600" y="1708879"/>
            <a:ext cx="5384800" cy="3880361"/>
          </a:xfrm>
        </p:spPr>
        <p:txBody>
          <a:bodyPr/>
          <a:lstStyle/>
          <a:p>
            <a:r>
              <a:rPr lang="cy-GB" sz="2000" dirty="0"/>
              <a:t>Rhaid eich bod yn darparu tystiolaeth o ddarllen ac ymchwil eang a sicrhau bod eich gwaith yn dilyn gofynion academaidd y Brifysgol gan gynnwys defnydd cywir o gyfeirnodi. Bydd disgwyl gweld arddull ysgrifennu academaidd a ffurfiol yn Rhan 2 o’r Cynllun Busnes.</a:t>
            </a:r>
            <a:endParaRPr lang="en-GB" sz="2000" dirty="0"/>
          </a:p>
          <a:p>
            <a:r>
              <a:rPr lang="cy-GB" sz="2000" dirty="0"/>
              <a:t> </a:t>
            </a:r>
            <a:r>
              <a:rPr lang="cy-GB" sz="2000" dirty="0" smtClean="0"/>
              <a:t>Sicrhewch </a:t>
            </a:r>
            <a:r>
              <a:rPr lang="cy-GB" sz="2000" dirty="0"/>
              <a:t>bod eich gwaith yn cynnwys rhestr cyfeirnodi ar ddiwedd eich Cynllun Busnes sydd yn cynnwys cyfeiriadau o Rhan 1 a Rhan 2 o’r brosiect.</a:t>
            </a:r>
            <a:endParaRPr lang="en-GB" sz="2000" dirty="0"/>
          </a:p>
          <a:p>
            <a:endParaRPr lang="en-GB" sz="2000" dirty="0"/>
          </a:p>
          <a:p>
            <a:endParaRPr lang="en-GB" sz="2000" dirty="0"/>
          </a:p>
          <a:p>
            <a:endParaRPr lang="en-GB" dirty="0"/>
          </a:p>
        </p:txBody>
      </p:sp>
      <p:sp>
        <p:nvSpPr>
          <p:cNvPr id="4" name="Content Placeholder 3"/>
          <p:cNvSpPr>
            <a:spLocks noGrp="1"/>
          </p:cNvSpPr>
          <p:nvPr>
            <p:ph sz="half" idx="2"/>
          </p:nvPr>
        </p:nvSpPr>
        <p:spPr>
          <a:xfrm>
            <a:off x="6197600" y="1813810"/>
            <a:ext cx="5384800" cy="3775430"/>
          </a:xfrm>
        </p:spPr>
        <p:txBody>
          <a:bodyPr/>
          <a:lstStyle/>
          <a:p>
            <a:r>
              <a:rPr lang="en-GB" sz="2000" dirty="0" smtClean="0"/>
              <a:t>You </a:t>
            </a:r>
            <a:r>
              <a:rPr lang="en-GB" sz="2000" dirty="0"/>
              <a:t>must provide evidence of wide and extended reading and research and ensure that your work follows the University’s academic requirements including the use of correct referencing. In Part 2 of this Business Plan, a formal academic writing style is expected. </a:t>
            </a:r>
          </a:p>
          <a:p>
            <a:r>
              <a:rPr lang="cy-GB" sz="2000" dirty="0" err="1" smtClean="0"/>
              <a:t>Ensure</a:t>
            </a:r>
            <a:r>
              <a:rPr lang="cy-GB" sz="2000" dirty="0" smtClean="0"/>
              <a:t> </a:t>
            </a:r>
            <a:r>
              <a:rPr lang="cy-GB" sz="2000" dirty="0" err="1"/>
              <a:t>that</a:t>
            </a:r>
            <a:r>
              <a:rPr lang="cy-GB" sz="2000" dirty="0"/>
              <a:t> </a:t>
            </a:r>
            <a:r>
              <a:rPr lang="cy-GB" sz="2000" dirty="0" err="1"/>
              <a:t>your</a:t>
            </a:r>
            <a:r>
              <a:rPr lang="cy-GB" sz="2000" dirty="0"/>
              <a:t> </a:t>
            </a:r>
            <a:r>
              <a:rPr lang="cy-GB" sz="2000" dirty="0" err="1"/>
              <a:t>work</a:t>
            </a:r>
            <a:r>
              <a:rPr lang="cy-GB" sz="2000" dirty="0"/>
              <a:t> </a:t>
            </a:r>
            <a:r>
              <a:rPr lang="cy-GB" sz="2000" dirty="0" err="1"/>
              <a:t>includes</a:t>
            </a:r>
            <a:r>
              <a:rPr lang="cy-GB" sz="2000" dirty="0"/>
              <a:t> a </a:t>
            </a:r>
            <a:r>
              <a:rPr lang="cy-GB" sz="2000" dirty="0" err="1"/>
              <a:t>reference</a:t>
            </a:r>
            <a:r>
              <a:rPr lang="cy-GB" sz="2000" dirty="0"/>
              <a:t> </a:t>
            </a:r>
            <a:r>
              <a:rPr lang="cy-GB" sz="2000" dirty="0" err="1"/>
              <a:t>list</a:t>
            </a:r>
            <a:r>
              <a:rPr lang="cy-GB" sz="2000" dirty="0"/>
              <a:t> at the </a:t>
            </a:r>
            <a:r>
              <a:rPr lang="cy-GB" sz="2000" dirty="0" err="1"/>
              <a:t>end</a:t>
            </a:r>
            <a:r>
              <a:rPr lang="cy-GB" sz="2000" dirty="0"/>
              <a:t> of </a:t>
            </a:r>
            <a:r>
              <a:rPr lang="cy-GB" sz="2000" dirty="0" err="1"/>
              <a:t>your</a:t>
            </a:r>
            <a:r>
              <a:rPr lang="cy-GB" sz="2000" dirty="0"/>
              <a:t> </a:t>
            </a:r>
            <a:r>
              <a:rPr lang="cy-GB" sz="2000" dirty="0" err="1"/>
              <a:t>Business</a:t>
            </a:r>
            <a:r>
              <a:rPr lang="cy-GB" sz="2000" dirty="0"/>
              <a:t> Plan </a:t>
            </a:r>
            <a:r>
              <a:rPr lang="cy-GB" sz="2000" dirty="0" err="1"/>
              <a:t>which</a:t>
            </a:r>
            <a:r>
              <a:rPr lang="cy-GB" sz="2000" dirty="0"/>
              <a:t> </a:t>
            </a:r>
            <a:r>
              <a:rPr lang="cy-GB" sz="2000" dirty="0" err="1"/>
              <a:t>includes</a:t>
            </a:r>
            <a:r>
              <a:rPr lang="cy-GB" sz="2000" dirty="0"/>
              <a:t> </a:t>
            </a:r>
            <a:r>
              <a:rPr lang="cy-GB" sz="2000" dirty="0" err="1"/>
              <a:t>references</a:t>
            </a:r>
            <a:r>
              <a:rPr lang="cy-GB" sz="2000" dirty="0"/>
              <a:t> </a:t>
            </a:r>
            <a:r>
              <a:rPr lang="cy-GB" sz="2000" dirty="0" err="1"/>
              <a:t>from</a:t>
            </a:r>
            <a:r>
              <a:rPr lang="cy-GB" sz="2000" dirty="0"/>
              <a:t> </a:t>
            </a:r>
            <a:r>
              <a:rPr lang="cy-GB" sz="2000" dirty="0" err="1"/>
              <a:t>Parts</a:t>
            </a:r>
            <a:r>
              <a:rPr lang="cy-GB" sz="2000" dirty="0"/>
              <a:t> 1 </a:t>
            </a:r>
            <a:r>
              <a:rPr lang="cy-GB" sz="2000" dirty="0" err="1"/>
              <a:t>and</a:t>
            </a:r>
            <a:r>
              <a:rPr lang="cy-GB" sz="2000" dirty="0"/>
              <a:t> 2 of </a:t>
            </a:r>
            <a:r>
              <a:rPr lang="cy-GB" sz="2000" dirty="0" err="1"/>
              <a:t>this</a:t>
            </a:r>
            <a:r>
              <a:rPr lang="cy-GB" sz="2000" dirty="0"/>
              <a:t> project.   </a:t>
            </a:r>
            <a:endParaRPr lang="en-GB" sz="2000" dirty="0"/>
          </a:p>
          <a:p>
            <a:endParaRPr lang="en-GB" dirty="0"/>
          </a:p>
        </p:txBody>
      </p:sp>
    </p:spTree>
    <p:extLst>
      <p:ext uri="{BB962C8B-B14F-4D97-AF65-F5344CB8AC3E}">
        <p14:creationId xmlns:p14="http://schemas.microsoft.com/office/powerpoint/2010/main" val="16603474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Gwybodaeth</a:t>
            </a:r>
            <a:r>
              <a:rPr lang="en-GB" b="1" dirty="0" smtClean="0"/>
              <a:t> </a:t>
            </a:r>
            <a:r>
              <a:rPr lang="en-GB" b="1" dirty="0" err="1" smtClean="0"/>
              <a:t>i’w</a:t>
            </a:r>
            <a:r>
              <a:rPr lang="en-GB" b="1" dirty="0" smtClean="0"/>
              <a:t> </a:t>
            </a:r>
            <a:r>
              <a:rPr lang="en-GB" b="1" dirty="0" err="1" smtClean="0"/>
              <a:t>ystyried</a:t>
            </a:r>
            <a:r>
              <a:rPr lang="en-GB" b="1" dirty="0" smtClean="0"/>
              <a:t/>
            </a:r>
            <a:br>
              <a:rPr lang="en-GB" b="1" dirty="0" smtClean="0"/>
            </a:br>
            <a:r>
              <a:rPr lang="en-GB" b="1" dirty="0" smtClean="0"/>
              <a:t>Information </a:t>
            </a:r>
            <a:r>
              <a:rPr lang="en-GB" b="1" dirty="0" smtClean="0"/>
              <a:t>to consider</a:t>
            </a:r>
            <a:endParaRPr lang="en-GB" b="1" dirty="0"/>
          </a:p>
        </p:txBody>
      </p:sp>
      <p:sp>
        <p:nvSpPr>
          <p:cNvPr id="3" name="Content Placeholder 2"/>
          <p:cNvSpPr>
            <a:spLocks noGrp="1"/>
          </p:cNvSpPr>
          <p:nvPr>
            <p:ph sz="half" idx="1"/>
          </p:nvPr>
        </p:nvSpPr>
        <p:spPr>
          <a:xfrm>
            <a:off x="268014" y="1439056"/>
            <a:ext cx="5726386" cy="4150186"/>
          </a:xfrm>
        </p:spPr>
        <p:txBody>
          <a:bodyPr/>
          <a:lstStyle/>
          <a:p>
            <a:r>
              <a:rPr lang="en-GB" sz="2000" dirty="0" err="1" smtClean="0"/>
              <a:t>Dewiswch</a:t>
            </a:r>
            <a:r>
              <a:rPr lang="en-GB" sz="2000" dirty="0" smtClean="0"/>
              <a:t> </a:t>
            </a:r>
            <a:r>
              <a:rPr lang="en-GB" sz="2000" dirty="0" err="1" smtClean="0"/>
              <a:t>syniad</a:t>
            </a:r>
            <a:r>
              <a:rPr lang="en-GB" sz="2000" dirty="0" smtClean="0"/>
              <a:t>/</a:t>
            </a:r>
            <a:r>
              <a:rPr lang="en-GB" sz="2000" dirty="0" err="1" smtClean="0"/>
              <a:t>cysyniad</a:t>
            </a:r>
            <a:r>
              <a:rPr lang="en-GB" sz="2000" dirty="0" smtClean="0"/>
              <a:t> o </a:t>
            </a:r>
            <a:r>
              <a:rPr lang="en-GB" sz="2000" dirty="0" err="1" smtClean="0"/>
              <a:t>ddiddordeb</a:t>
            </a:r>
            <a:endParaRPr lang="en-GB" sz="2000" dirty="0" smtClean="0"/>
          </a:p>
          <a:p>
            <a:r>
              <a:rPr lang="en-GB" sz="2000" dirty="0" err="1" smtClean="0"/>
              <a:t>Penderfynwch</a:t>
            </a:r>
            <a:r>
              <a:rPr lang="en-GB" sz="2000" dirty="0" smtClean="0"/>
              <a:t> </a:t>
            </a:r>
            <a:r>
              <a:rPr lang="en-GB" sz="2000" dirty="0" err="1" smtClean="0"/>
              <a:t>ar</a:t>
            </a:r>
            <a:r>
              <a:rPr lang="en-GB" sz="2000" dirty="0" smtClean="0"/>
              <a:t> </a:t>
            </a:r>
            <a:r>
              <a:rPr lang="en-GB" sz="2000" dirty="0" err="1" smtClean="0"/>
              <a:t>sut</a:t>
            </a:r>
            <a:r>
              <a:rPr lang="en-GB" sz="2000" dirty="0" smtClean="0"/>
              <a:t> </a:t>
            </a:r>
            <a:r>
              <a:rPr lang="en-GB" sz="2000" dirty="0" err="1" smtClean="0"/>
              <a:t>mae</a:t>
            </a:r>
            <a:r>
              <a:rPr lang="en-GB" sz="2000" dirty="0" smtClean="0"/>
              <a:t> </a:t>
            </a:r>
            <a:r>
              <a:rPr lang="en-GB" sz="2000" dirty="0" err="1" smtClean="0"/>
              <a:t>hwn</a:t>
            </a:r>
            <a:r>
              <a:rPr lang="en-GB" sz="2000" dirty="0" smtClean="0"/>
              <a:t> </a:t>
            </a:r>
            <a:r>
              <a:rPr lang="en-GB" sz="2000" dirty="0" err="1" smtClean="0"/>
              <a:t>yn</a:t>
            </a:r>
            <a:r>
              <a:rPr lang="en-GB" sz="2000" dirty="0" smtClean="0"/>
              <a:t> </a:t>
            </a:r>
            <a:r>
              <a:rPr lang="en-GB" sz="2000" dirty="0" err="1" smtClean="0"/>
              <a:t>cysylltu</a:t>
            </a:r>
            <a:r>
              <a:rPr lang="en-GB" sz="2000" dirty="0" smtClean="0"/>
              <a:t> </a:t>
            </a:r>
            <a:r>
              <a:rPr lang="en-GB" sz="2000" dirty="0" err="1" smtClean="0"/>
              <a:t>gyda’r</a:t>
            </a:r>
            <a:r>
              <a:rPr lang="en-GB" sz="2000" dirty="0" smtClean="0"/>
              <a:t> </a:t>
            </a:r>
            <a:r>
              <a:rPr lang="en-GB" sz="2000" dirty="0" err="1" smtClean="0"/>
              <a:t>blynyddoedd</a:t>
            </a:r>
            <a:r>
              <a:rPr lang="en-GB" sz="2000" dirty="0" smtClean="0"/>
              <a:t> </a:t>
            </a:r>
            <a:r>
              <a:rPr lang="en-GB" sz="2000" dirty="0" err="1" smtClean="0"/>
              <a:t>cynnar</a:t>
            </a:r>
            <a:endParaRPr lang="en-GB" sz="2000" dirty="0" smtClean="0"/>
          </a:p>
          <a:p>
            <a:r>
              <a:rPr lang="en-GB" sz="2000" dirty="0" smtClean="0"/>
              <a:t>Gall </a:t>
            </a:r>
            <a:r>
              <a:rPr lang="en-GB" sz="2000" dirty="0" err="1" smtClean="0"/>
              <a:t>hwn</a:t>
            </a:r>
            <a:r>
              <a:rPr lang="en-GB" sz="2000" dirty="0" smtClean="0"/>
              <a:t> </a:t>
            </a:r>
            <a:r>
              <a:rPr lang="en-GB" sz="2000" dirty="0" err="1" smtClean="0"/>
              <a:t>fod</a:t>
            </a:r>
            <a:r>
              <a:rPr lang="en-GB" sz="2000" dirty="0" smtClean="0"/>
              <a:t> </a:t>
            </a:r>
            <a:r>
              <a:rPr lang="en-GB" sz="2000" dirty="0" err="1" smtClean="0"/>
              <a:t>yn</a:t>
            </a:r>
            <a:r>
              <a:rPr lang="en-GB" sz="2000" dirty="0" smtClean="0"/>
              <a:t> </a:t>
            </a:r>
            <a:r>
              <a:rPr lang="en-GB" sz="2000" dirty="0" err="1" smtClean="0"/>
              <a:t>adnodd</a:t>
            </a:r>
            <a:r>
              <a:rPr lang="en-GB" sz="2000" dirty="0" smtClean="0"/>
              <a:t>, </a:t>
            </a:r>
            <a:r>
              <a:rPr lang="en-GB" sz="2000" dirty="0" err="1" smtClean="0"/>
              <a:t>yn</a:t>
            </a:r>
            <a:r>
              <a:rPr lang="en-GB" sz="2000" dirty="0" smtClean="0"/>
              <a:t> </a:t>
            </a:r>
            <a:r>
              <a:rPr lang="en-GB" sz="2000" dirty="0" err="1" smtClean="0"/>
              <a:t>ddyfais</a:t>
            </a:r>
            <a:r>
              <a:rPr lang="en-GB" sz="2000" dirty="0" smtClean="0"/>
              <a:t>, </a:t>
            </a:r>
            <a:r>
              <a:rPr lang="en-GB" sz="2000" dirty="0" err="1" smtClean="0"/>
              <a:t>yn</a:t>
            </a:r>
            <a:r>
              <a:rPr lang="en-GB" sz="2000" dirty="0" smtClean="0"/>
              <a:t> offer, </a:t>
            </a:r>
            <a:r>
              <a:rPr lang="en-GB" sz="2000" dirty="0" err="1" smtClean="0"/>
              <a:t>yn</a:t>
            </a:r>
            <a:r>
              <a:rPr lang="en-GB" sz="2000" dirty="0" smtClean="0"/>
              <a:t> </a:t>
            </a:r>
            <a:r>
              <a:rPr lang="en-GB" sz="2000" dirty="0" err="1" smtClean="0"/>
              <a:t>ddull</a:t>
            </a:r>
            <a:r>
              <a:rPr lang="en-GB" sz="2000" dirty="0" smtClean="0"/>
              <a:t> </a:t>
            </a:r>
            <a:r>
              <a:rPr lang="en-GB" sz="2000" dirty="0" err="1" smtClean="0"/>
              <a:t>neu</a:t>
            </a:r>
            <a:r>
              <a:rPr lang="en-GB" sz="2000" dirty="0" smtClean="0"/>
              <a:t> </a:t>
            </a:r>
            <a:r>
              <a:rPr lang="en-GB" sz="2000" dirty="0" err="1" smtClean="0"/>
              <a:t>newid</a:t>
            </a:r>
            <a:r>
              <a:rPr lang="en-GB" sz="2000" dirty="0" smtClean="0"/>
              <a:t> </a:t>
            </a:r>
            <a:r>
              <a:rPr lang="en-GB" sz="2000" dirty="0" err="1" smtClean="0"/>
              <a:t>i</a:t>
            </a:r>
            <a:r>
              <a:rPr lang="en-GB" sz="2000" dirty="0" smtClean="0"/>
              <a:t> </a:t>
            </a:r>
            <a:r>
              <a:rPr lang="en-GB" sz="2000" dirty="0" err="1" smtClean="0"/>
              <a:t>arfer</a:t>
            </a:r>
            <a:endParaRPr lang="en-GB" sz="2000" dirty="0" smtClean="0"/>
          </a:p>
          <a:p>
            <a:r>
              <a:rPr lang="en-GB" sz="2000" dirty="0" smtClean="0"/>
              <a:t>Gall </a:t>
            </a:r>
            <a:r>
              <a:rPr lang="en-GB" sz="2000" dirty="0" err="1" smtClean="0"/>
              <a:t>hwn</a:t>
            </a:r>
            <a:r>
              <a:rPr lang="en-GB" sz="2000" dirty="0" smtClean="0"/>
              <a:t> </a:t>
            </a:r>
            <a:r>
              <a:rPr lang="en-GB" sz="2000" dirty="0" err="1" smtClean="0"/>
              <a:t>fod</a:t>
            </a:r>
            <a:r>
              <a:rPr lang="en-GB" sz="2000" dirty="0" smtClean="0"/>
              <a:t> </a:t>
            </a:r>
            <a:r>
              <a:rPr lang="en-GB" sz="2000" dirty="0" err="1" smtClean="0"/>
              <a:t>yn</a:t>
            </a:r>
            <a:r>
              <a:rPr lang="en-GB" sz="2000" dirty="0" smtClean="0"/>
              <a:t> </a:t>
            </a:r>
            <a:r>
              <a:rPr lang="en-GB" sz="2000" dirty="0" err="1" smtClean="0"/>
              <a:t>uniongyrchol</a:t>
            </a:r>
            <a:r>
              <a:rPr lang="en-GB" sz="2000" dirty="0" smtClean="0"/>
              <a:t> </a:t>
            </a:r>
            <a:r>
              <a:rPr lang="en-GB" sz="2000" dirty="0" err="1" smtClean="0"/>
              <a:t>ar</a:t>
            </a:r>
            <a:r>
              <a:rPr lang="en-GB" sz="2000" dirty="0" smtClean="0"/>
              <a:t> </a:t>
            </a:r>
            <a:r>
              <a:rPr lang="en-GB" sz="2000" dirty="0" err="1" smtClean="0"/>
              <a:t>gyfer</a:t>
            </a:r>
            <a:r>
              <a:rPr lang="en-GB" sz="2000" dirty="0" smtClean="0"/>
              <a:t> </a:t>
            </a:r>
            <a:r>
              <a:rPr lang="en-GB" sz="2000" dirty="0" err="1" smtClean="0"/>
              <a:t>plentyn</a:t>
            </a:r>
            <a:r>
              <a:rPr lang="en-GB" sz="2000" dirty="0" smtClean="0"/>
              <a:t> </a:t>
            </a:r>
            <a:r>
              <a:rPr lang="en-GB" sz="2000" dirty="0" err="1" smtClean="0"/>
              <a:t>neu</a:t>
            </a:r>
            <a:r>
              <a:rPr lang="en-GB" sz="2000" dirty="0" smtClean="0"/>
              <a:t> </a:t>
            </a:r>
            <a:r>
              <a:rPr lang="en-GB" sz="2000" dirty="0" err="1" smtClean="0"/>
              <a:t>ar</a:t>
            </a:r>
            <a:r>
              <a:rPr lang="en-GB" sz="2000" dirty="0" smtClean="0"/>
              <a:t> y </a:t>
            </a:r>
            <a:r>
              <a:rPr lang="en-GB" sz="2000" dirty="0" err="1" smtClean="0"/>
              <a:t>llaw</a:t>
            </a:r>
            <a:r>
              <a:rPr lang="en-GB" sz="2000" dirty="0" smtClean="0"/>
              <a:t> </a:t>
            </a:r>
            <a:r>
              <a:rPr lang="en-GB" sz="2000" dirty="0" err="1" smtClean="0"/>
              <a:t>arall</a:t>
            </a:r>
            <a:r>
              <a:rPr lang="en-GB" sz="2000" dirty="0" smtClean="0"/>
              <a:t>, </a:t>
            </a:r>
            <a:r>
              <a:rPr lang="en-GB" sz="2000" dirty="0" err="1" smtClean="0"/>
              <a:t>ar</a:t>
            </a:r>
            <a:r>
              <a:rPr lang="en-GB" sz="2000" dirty="0" smtClean="0"/>
              <a:t> </a:t>
            </a:r>
            <a:r>
              <a:rPr lang="en-GB" sz="2000" dirty="0" err="1" smtClean="0"/>
              <a:t>gyfer</a:t>
            </a:r>
            <a:r>
              <a:rPr lang="en-GB" sz="2000" dirty="0" smtClean="0"/>
              <a:t> </a:t>
            </a:r>
            <a:r>
              <a:rPr lang="en-GB" sz="2000" dirty="0" err="1" smtClean="0"/>
              <a:t>ymarferydd</a:t>
            </a:r>
            <a:r>
              <a:rPr lang="en-GB" sz="2000" dirty="0" smtClean="0"/>
              <a:t> </a:t>
            </a:r>
            <a:r>
              <a:rPr lang="en-GB" sz="2000" dirty="0" err="1" smtClean="0"/>
              <a:t>i</a:t>
            </a:r>
            <a:r>
              <a:rPr lang="en-GB" sz="2000" dirty="0" smtClean="0"/>
              <a:t> </a:t>
            </a:r>
            <a:r>
              <a:rPr lang="en-GB" sz="2000" dirty="0" err="1" smtClean="0"/>
              <a:t>gefnogi</a:t>
            </a:r>
            <a:r>
              <a:rPr lang="en-GB" sz="2000" dirty="0" smtClean="0"/>
              <a:t> </a:t>
            </a:r>
            <a:r>
              <a:rPr lang="en-GB" sz="2000" dirty="0" err="1" smtClean="0"/>
              <a:t>plentyn</a:t>
            </a:r>
            <a:endParaRPr lang="en-GB" sz="2000" dirty="0" smtClean="0"/>
          </a:p>
          <a:p>
            <a:r>
              <a:rPr lang="en-GB" sz="2000" dirty="0" smtClean="0"/>
              <a:t>Beth </a:t>
            </a:r>
            <a:r>
              <a:rPr lang="en-GB" sz="2000" dirty="0" err="1" smtClean="0"/>
              <a:t>mae</a:t>
            </a:r>
            <a:r>
              <a:rPr lang="en-GB" sz="2000" dirty="0" smtClean="0"/>
              <a:t> </a:t>
            </a:r>
            <a:r>
              <a:rPr lang="en-GB" sz="2000" dirty="0" err="1" smtClean="0"/>
              <a:t>hwn</a:t>
            </a:r>
            <a:r>
              <a:rPr lang="en-GB" sz="2000" dirty="0" smtClean="0"/>
              <a:t> am? I </a:t>
            </a:r>
            <a:r>
              <a:rPr lang="en-GB" sz="2000" dirty="0" err="1" smtClean="0"/>
              <a:t>bwy</a:t>
            </a:r>
            <a:r>
              <a:rPr lang="en-GB" sz="2000" dirty="0" smtClean="0"/>
              <a:t>?</a:t>
            </a:r>
          </a:p>
          <a:p>
            <a:r>
              <a:rPr lang="en-GB" sz="2000" dirty="0" smtClean="0"/>
              <a:t>Beth </a:t>
            </a:r>
            <a:r>
              <a:rPr lang="en-GB" sz="2000" dirty="0" err="1" smtClean="0"/>
              <a:t>yw’r</a:t>
            </a:r>
            <a:r>
              <a:rPr lang="en-GB" sz="2000" dirty="0" smtClean="0"/>
              <a:t> </a:t>
            </a:r>
            <a:r>
              <a:rPr lang="en-GB" sz="2000" dirty="0" err="1" smtClean="0"/>
              <a:t>buddion</a:t>
            </a:r>
            <a:r>
              <a:rPr lang="en-GB" sz="2000" dirty="0" smtClean="0"/>
              <a:t>? </a:t>
            </a:r>
            <a:r>
              <a:rPr lang="en-GB" sz="2000" dirty="0" err="1" smtClean="0"/>
              <a:t>Ar</a:t>
            </a:r>
            <a:r>
              <a:rPr lang="en-GB" sz="2000" dirty="0" smtClean="0"/>
              <a:t> </a:t>
            </a:r>
            <a:r>
              <a:rPr lang="en-GB" sz="2000" dirty="0" err="1" smtClean="0"/>
              <a:t>gyfer</a:t>
            </a:r>
            <a:r>
              <a:rPr lang="en-GB" sz="2000" dirty="0" smtClean="0"/>
              <a:t> </a:t>
            </a:r>
            <a:r>
              <a:rPr lang="en-GB" sz="2000" dirty="0" err="1" smtClean="0"/>
              <a:t>pwy</a:t>
            </a:r>
            <a:r>
              <a:rPr lang="en-GB" sz="2000" dirty="0" smtClean="0"/>
              <a:t>?</a:t>
            </a:r>
          </a:p>
          <a:p>
            <a:r>
              <a:rPr lang="en-GB" sz="1800" dirty="0" err="1" smtClean="0"/>
              <a:t>Ydy’r</a:t>
            </a:r>
            <a:r>
              <a:rPr lang="en-GB" sz="1800" dirty="0" smtClean="0"/>
              <a:t> </a:t>
            </a:r>
            <a:r>
              <a:rPr lang="en-GB" sz="1800" dirty="0" err="1" smtClean="0"/>
              <a:t>syniad</a:t>
            </a:r>
            <a:r>
              <a:rPr lang="en-GB" sz="1800" dirty="0" smtClean="0"/>
              <a:t> </a:t>
            </a:r>
            <a:r>
              <a:rPr lang="en-GB" sz="1800" dirty="0" err="1" smtClean="0"/>
              <a:t>yma</a:t>
            </a:r>
            <a:r>
              <a:rPr lang="en-GB" sz="1800" dirty="0" smtClean="0"/>
              <a:t> </a:t>
            </a:r>
            <a:r>
              <a:rPr lang="en-GB" sz="1800" dirty="0" err="1" smtClean="0"/>
              <a:t>yn</a:t>
            </a:r>
            <a:r>
              <a:rPr lang="en-GB" sz="1800" dirty="0" smtClean="0"/>
              <a:t> </a:t>
            </a:r>
            <a:r>
              <a:rPr lang="en-GB" sz="1800" dirty="0" err="1" smtClean="0"/>
              <a:t>unigryw</a:t>
            </a:r>
            <a:r>
              <a:rPr lang="en-GB" sz="1800" dirty="0" smtClean="0"/>
              <a:t> </a:t>
            </a:r>
            <a:r>
              <a:rPr lang="en-GB" sz="1800" dirty="0" err="1" smtClean="0"/>
              <a:t>neu</a:t>
            </a:r>
            <a:r>
              <a:rPr lang="en-GB" sz="1800" dirty="0" smtClean="0"/>
              <a:t> </a:t>
            </a:r>
            <a:r>
              <a:rPr lang="en-GB" sz="1800" dirty="0" err="1" smtClean="0"/>
              <a:t>yn</a:t>
            </a:r>
            <a:r>
              <a:rPr lang="en-GB" sz="1800" dirty="0" smtClean="0"/>
              <a:t> </a:t>
            </a:r>
            <a:r>
              <a:rPr lang="en-GB" sz="1800" dirty="0" err="1" smtClean="0"/>
              <a:t>rhywbeth</a:t>
            </a:r>
            <a:r>
              <a:rPr lang="en-GB" sz="1800" dirty="0" smtClean="0"/>
              <a:t> </a:t>
            </a:r>
            <a:r>
              <a:rPr lang="en-GB" sz="1800" dirty="0" err="1" smtClean="0"/>
              <a:t>sydd</a:t>
            </a:r>
            <a:r>
              <a:rPr lang="en-GB" sz="1800" dirty="0" smtClean="0"/>
              <a:t> </a:t>
            </a:r>
            <a:r>
              <a:rPr lang="en-GB" sz="1800" dirty="0" err="1" smtClean="0"/>
              <a:t>wedi</a:t>
            </a:r>
            <a:r>
              <a:rPr lang="en-GB" sz="1800" dirty="0" smtClean="0"/>
              <a:t> </a:t>
            </a:r>
            <a:r>
              <a:rPr lang="en-GB" sz="1800" dirty="0" err="1" smtClean="0"/>
              <a:t>addasu</a:t>
            </a:r>
            <a:r>
              <a:rPr lang="en-GB" sz="1800" dirty="0" smtClean="0"/>
              <a:t> o </a:t>
            </a:r>
            <a:r>
              <a:rPr lang="en-GB" sz="1800" dirty="0" err="1" smtClean="0"/>
              <a:t>syniad</a:t>
            </a:r>
            <a:r>
              <a:rPr lang="en-GB" sz="1800" dirty="0" smtClean="0"/>
              <a:t> </a:t>
            </a:r>
            <a:r>
              <a:rPr lang="en-GB" sz="1800" dirty="0" err="1" smtClean="0"/>
              <a:t>cyfredol</a:t>
            </a:r>
            <a:r>
              <a:rPr lang="en-GB" sz="1800" dirty="0" smtClean="0"/>
              <a:t>? </a:t>
            </a:r>
            <a:r>
              <a:rPr lang="en-GB" sz="1800" dirty="0" err="1" smtClean="0"/>
              <a:t>Os</a:t>
            </a:r>
            <a:r>
              <a:rPr lang="en-GB" sz="1800" dirty="0" smtClean="0"/>
              <a:t> felly, Pam</a:t>
            </a:r>
            <a:r>
              <a:rPr lang="en-GB" sz="2000" dirty="0" smtClean="0"/>
              <a:t>?</a:t>
            </a:r>
          </a:p>
          <a:p>
            <a:r>
              <a:rPr lang="en-GB" sz="2000" dirty="0" smtClean="0"/>
              <a:t> </a:t>
            </a:r>
            <a:endParaRPr lang="en-GB" sz="2000" dirty="0"/>
          </a:p>
        </p:txBody>
      </p:sp>
      <p:sp>
        <p:nvSpPr>
          <p:cNvPr id="4" name="Content Placeholder 3"/>
          <p:cNvSpPr>
            <a:spLocks noGrp="1"/>
          </p:cNvSpPr>
          <p:nvPr>
            <p:ph sz="half" idx="2"/>
          </p:nvPr>
        </p:nvSpPr>
        <p:spPr>
          <a:xfrm>
            <a:off x="6197600" y="1499016"/>
            <a:ext cx="5384800" cy="4182256"/>
          </a:xfrm>
        </p:spPr>
        <p:txBody>
          <a:bodyPr/>
          <a:lstStyle/>
          <a:p>
            <a:r>
              <a:rPr lang="en-GB" sz="2000" dirty="0" smtClean="0"/>
              <a:t>Choose an idea/concept of interest</a:t>
            </a:r>
          </a:p>
          <a:p>
            <a:r>
              <a:rPr lang="en-GB" sz="2000" dirty="0" smtClean="0"/>
              <a:t>Decide on how this links with early years development</a:t>
            </a:r>
          </a:p>
          <a:p>
            <a:r>
              <a:rPr lang="en-GB" sz="2000" dirty="0" smtClean="0"/>
              <a:t>This could be a resource, an invention, a tool, a method, a change to practice</a:t>
            </a:r>
          </a:p>
          <a:p>
            <a:r>
              <a:rPr lang="en-GB" sz="2000" dirty="0" smtClean="0"/>
              <a:t>This could be directly for a child or alternatively for a practitioner to support a child</a:t>
            </a:r>
          </a:p>
          <a:p>
            <a:r>
              <a:rPr lang="en-GB" sz="2000" dirty="0" smtClean="0"/>
              <a:t>What is this for? For who?</a:t>
            </a:r>
          </a:p>
          <a:p>
            <a:r>
              <a:rPr lang="en-GB" sz="2000" dirty="0" smtClean="0"/>
              <a:t>What are the benefits? For who?</a:t>
            </a:r>
          </a:p>
          <a:p>
            <a:r>
              <a:rPr lang="en-GB" sz="2000" dirty="0" smtClean="0"/>
              <a:t>Is this idea unique or adapted from a current concept? If so, why?</a:t>
            </a:r>
            <a:endParaRPr lang="en-GB" sz="2000" dirty="0" smtClean="0"/>
          </a:p>
        </p:txBody>
      </p:sp>
    </p:spTree>
    <p:extLst>
      <p:ext uri="{BB962C8B-B14F-4D97-AF65-F5344CB8AC3E}">
        <p14:creationId xmlns:p14="http://schemas.microsoft.com/office/powerpoint/2010/main" val="38540007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789664"/>
          </a:xfrm>
        </p:spPr>
        <p:txBody>
          <a:bodyPr/>
          <a:lstStyle/>
          <a:p>
            <a:r>
              <a:rPr lang="en-GB" b="1" dirty="0" err="1" smtClean="0"/>
              <a:t>Syniadau</a:t>
            </a:r>
            <a:r>
              <a:rPr lang="en-GB" b="1" dirty="0" smtClean="0"/>
              <a:t>/Ideas</a:t>
            </a:r>
            <a:endParaRPr lang="en-GB" b="1" dirty="0"/>
          </a:p>
        </p:txBody>
      </p:sp>
      <p:sp>
        <p:nvSpPr>
          <p:cNvPr id="3" name="Content Placeholder 2"/>
          <p:cNvSpPr>
            <a:spLocks noGrp="1"/>
          </p:cNvSpPr>
          <p:nvPr>
            <p:ph sz="half" idx="1"/>
          </p:nvPr>
        </p:nvSpPr>
        <p:spPr>
          <a:xfrm>
            <a:off x="609600" y="1079292"/>
            <a:ext cx="5384800" cy="4509949"/>
          </a:xfrm>
        </p:spPr>
        <p:txBody>
          <a:bodyPr/>
          <a:lstStyle/>
          <a:p>
            <a:r>
              <a:rPr lang="en-GB" sz="2400" dirty="0" err="1"/>
              <a:t>Adnodd</a:t>
            </a:r>
            <a:r>
              <a:rPr lang="en-GB" sz="2400" dirty="0"/>
              <a:t> </a:t>
            </a:r>
            <a:r>
              <a:rPr lang="en-GB" sz="2400" dirty="0" err="1"/>
              <a:t>chwarae</a:t>
            </a:r>
            <a:endParaRPr lang="en-GB" sz="2400" dirty="0"/>
          </a:p>
          <a:p>
            <a:r>
              <a:rPr lang="en-GB" sz="2400" dirty="0" err="1"/>
              <a:t>Adnodd</a:t>
            </a:r>
            <a:r>
              <a:rPr lang="en-GB" sz="2400" dirty="0"/>
              <a:t> </a:t>
            </a:r>
            <a:r>
              <a:rPr lang="en-GB" sz="2400" dirty="0" err="1"/>
              <a:t>llythrennedd</a:t>
            </a:r>
            <a:endParaRPr lang="en-GB" sz="2400" dirty="0"/>
          </a:p>
          <a:p>
            <a:r>
              <a:rPr lang="en-GB" sz="2400" dirty="0" err="1"/>
              <a:t>Adnodd</a:t>
            </a:r>
            <a:r>
              <a:rPr lang="en-GB" sz="2400" dirty="0"/>
              <a:t> </a:t>
            </a:r>
            <a:r>
              <a:rPr lang="en-GB" sz="2400" dirty="0" err="1"/>
              <a:t>sydd</a:t>
            </a:r>
            <a:r>
              <a:rPr lang="en-GB" sz="2400" dirty="0"/>
              <a:t> </a:t>
            </a:r>
            <a:r>
              <a:rPr lang="en-GB" sz="2400" dirty="0" err="1"/>
              <a:t>yn</a:t>
            </a:r>
            <a:r>
              <a:rPr lang="en-GB" sz="2400" dirty="0"/>
              <a:t> </a:t>
            </a:r>
            <a:r>
              <a:rPr lang="en-GB" sz="2400" dirty="0" err="1"/>
              <a:t>datblygu</a:t>
            </a:r>
            <a:r>
              <a:rPr lang="en-GB" sz="2400" dirty="0"/>
              <a:t> </a:t>
            </a:r>
            <a:r>
              <a:rPr lang="en-GB" sz="2400" dirty="0" err="1"/>
              <a:t>sgiliau</a:t>
            </a:r>
            <a:r>
              <a:rPr lang="en-GB" sz="2400" dirty="0"/>
              <a:t> </a:t>
            </a:r>
            <a:r>
              <a:rPr lang="en-GB" sz="2400" dirty="0" err="1"/>
              <a:t>penodol</a:t>
            </a:r>
            <a:endParaRPr lang="en-GB" sz="2400" dirty="0"/>
          </a:p>
          <a:p>
            <a:r>
              <a:rPr lang="en-GB" sz="2400" dirty="0" err="1"/>
              <a:t>Syniad</a:t>
            </a:r>
            <a:r>
              <a:rPr lang="en-GB" sz="2400" dirty="0"/>
              <a:t> all </a:t>
            </a:r>
            <a:r>
              <a:rPr lang="en-GB" sz="2400" dirty="0" err="1"/>
              <a:t>ddatblygu</a:t>
            </a:r>
            <a:r>
              <a:rPr lang="en-GB" sz="2400" dirty="0"/>
              <a:t> </a:t>
            </a:r>
            <a:r>
              <a:rPr lang="en-GB" sz="2400" dirty="0" err="1"/>
              <a:t>agwedd</a:t>
            </a:r>
            <a:r>
              <a:rPr lang="en-GB" sz="2400" dirty="0"/>
              <a:t> o ADY</a:t>
            </a:r>
          </a:p>
          <a:p>
            <a:r>
              <a:rPr lang="en-GB" sz="2400" dirty="0" err="1"/>
              <a:t>Stori</a:t>
            </a:r>
            <a:r>
              <a:rPr lang="en-GB" sz="2400" dirty="0"/>
              <a:t>…</a:t>
            </a:r>
            <a:r>
              <a:rPr lang="en-GB" sz="2400" dirty="0" err="1"/>
              <a:t>llyfr</a:t>
            </a:r>
            <a:r>
              <a:rPr lang="en-GB" sz="2400" dirty="0"/>
              <a:t>…</a:t>
            </a:r>
            <a:r>
              <a:rPr lang="en-GB" sz="2400" dirty="0" err="1"/>
              <a:t>cyfres</a:t>
            </a:r>
            <a:endParaRPr lang="en-GB" sz="2400" dirty="0"/>
          </a:p>
          <a:p>
            <a:r>
              <a:rPr lang="en-GB" sz="2400" dirty="0" err="1" smtClean="0"/>
              <a:t>Busnes</a:t>
            </a:r>
            <a:endParaRPr lang="en-GB" sz="2400" dirty="0" smtClean="0"/>
          </a:p>
          <a:p>
            <a:r>
              <a:rPr lang="en-GB" sz="2400" dirty="0" err="1" smtClean="0"/>
              <a:t>Newid</a:t>
            </a:r>
            <a:r>
              <a:rPr lang="en-GB" sz="2400" dirty="0" smtClean="0"/>
              <a:t> </a:t>
            </a:r>
            <a:r>
              <a:rPr lang="en-GB" sz="2400" dirty="0" err="1" smtClean="0"/>
              <a:t>i</a:t>
            </a:r>
            <a:r>
              <a:rPr lang="en-GB" sz="2400" dirty="0" smtClean="0"/>
              <a:t> </a:t>
            </a:r>
            <a:r>
              <a:rPr lang="en-GB" sz="2400" dirty="0" err="1" smtClean="0"/>
              <a:t>arfer</a:t>
            </a:r>
            <a:endParaRPr lang="en-GB" sz="2400" dirty="0"/>
          </a:p>
          <a:p>
            <a:r>
              <a:rPr lang="en-GB" sz="2400" dirty="0" err="1"/>
              <a:t>Ymchwil</a:t>
            </a:r>
            <a:endParaRPr lang="en-GB" sz="2400" dirty="0"/>
          </a:p>
          <a:p>
            <a:r>
              <a:rPr lang="en-GB" sz="2400" dirty="0" err="1"/>
              <a:t>Unrhyw</a:t>
            </a:r>
            <a:r>
              <a:rPr lang="en-GB" sz="2400" dirty="0"/>
              <a:t> </a:t>
            </a:r>
            <a:r>
              <a:rPr lang="en-GB" sz="2400" dirty="0" err="1"/>
              <a:t>beth</a:t>
            </a:r>
            <a:r>
              <a:rPr lang="en-GB" sz="2400" dirty="0"/>
              <a:t>  </a:t>
            </a:r>
          </a:p>
          <a:p>
            <a:endParaRPr lang="en-GB" dirty="0"/>
          </a:p>
        </p:txBody>
      </p:sp>
      <p:sp>
        <p:nvSpPr>
          <p:cNvPr id="4" name="Content Placeholder 3"/>
          <p:cNvSpPr>
            <a:spLocks noGrp="1"/>
          </p:cNvSpPr>
          <p:nvPr>
            <p:ph sz="half" idx="2"/>
          </p:nvPr>
        </p:nvSpPr>
        <p:spPr>
          <a:xfrm>
            <a:off x="6197600" y="1019331"/>
            <a:ext cx="5384800" cy="4569911"/>
          </a:xfrm>
        </p:spPr>
        <p:txBody>
          <a:bodyPr/>
          <a:lstStyle/>
          <a:p>
            <a:r>
              <a:rPr lang="en-GB" sz="2400" dirty="0"/>
              <a:t>A play resource</a:t>
            </a:r>
          </a:p>
          <a:p>
            <a:r>
              <a:rPr lang="en-GB" sz="2400" dirty="0"/>
              <a:t>A literacy resource</a:t>
            </a:r>
          </a:p>
          <a:p>
            <a:r>
              <a:rPr lang="en-GB" sz="2400" dirty="0"/>
              <a:t>A resource which develops specific skills</a:t>
            </a:r>
          </a:p>
          <a:p>
            <a:r>
              <a:rPr lang="en-GB" sz="2400" dirty="0"/>
              <a:t>A concept/tool which could develop an aspect of ALN</a:t>
            </a:r>
          </a:p>
          <a:p>
            <a:r>
              <a:rPr lang="en-GB" sz="2400" dirty="0"/>
              <a:t>A story…a book…a series…</a:t>
            </a:r>
          </a:p>
          <a:p>
            <a:r>
              <a:rPr lang="en-GB" sz="2400" dirty="0"/>
              <a:t>A </a:t>
            </a:r>
            <a:r>
              <a:rPr lang="en-GB" sz="2400" dirty="0" smtClean="0"/>
              <a:t>venture</a:t>
            </a:r>
          </a:p>
          <a:p>
            <a:r>
              <a:rPr lang="en-GB" sz="2400" dirty="0" smtClean="0"/>
              <a:t>A change to practice</a:t>
            </a:r>
            <a:endParaRPr lang="en-GB" sz="2400" dirty="0"/>
          </a:p>
          <a:p>
            <a:r>
              <a:rPr lang="en-GB" sz="2400" dirty="0"/>
              <a:t>Research</a:t>
            </a:r>
          </a:p>
          <a:p>
            <a:r>
              <a:rPr lang="en-GB" sz="2400" dirty="0"/>
              <a:t>Anything</a:t>
            </a:r>
          </a:p>
          <a:p>
            <a:endParaRPr lang="en-GB" dirty="0"/>
          </a:p>
        </p:txBody>
      </p:sp>
    </p:spTree>
    <p:extLst>
      <p:ext uri="{BB962C8B-B14F-4D97-AF65-F5344CB8AC3E}">
        <p14:creationId xmlns:p14="http://schemas.microsoft.com/office/powerpoint/2010/main" val="41790552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939565"/>
          </a:xfrm>
        </p:spPr>
        <p:txBody>
          <a:bodyPr/>
          <a:lstStyle/>
          <a:p>
            <a:r>
              <a:rPr lang="en-GB" b="1" dirty="0" err="1" smtClean="0"/>
              <a:t>Meini</a:t>
            </a:r>
            <a:r>
              <a:rPr lang="en-GB" b="1" dirty="0" smtClean="0"/>
              <a:t> </a:t>
            </a:r>
            <a:r>
              <a:rPr lang="en-GB" b="1" dirty="0" err="1" smtClean="0"/>
              <a:t>Prawf</a:t>
            </a:r>
            <a:r>
              <a:rPr lang="en-GB" b="1" dirty="0" smtClean="0"/>
              <a:t> 1 </a:t>
            </a:r>
            <a:br>
              <a:rPr lang="en-GB" b="1" dirty="0" smtClean="0"/>
            </a:br>
            <a:r>
              <a:rPr lang="en-GB" b="1" dirty="0" smtClean="0"/>
              <a:t>Marking Criteria 1 </a:t>
            </a:r>
            <a:endParaRPr lang="en-GB" b="1" dirty="0"/>
          </a:p>
        </p:txBody>
      </p:sp>
      <p:sp>
        <p:nvSpPr>
          <p:cNvPr id="3" name="Content Placeholder 2"/>
          <p:cNvSpPr>
            <a:spLocks noGrp="1"/>
          </p:cNvSpPr>
          <p:nvPr>
            <p:ph sz="half" idx="1"/>
          </p:nvPr>
        </p:nvSpPr>
        <p:spPr>
          <a:xfrm>
            <a:off x="609600" y="1439055"/>
            <a:ext cx="5384800" cy="4150185"/>
          </a:xfrm>
        </p:spPr>
        <p:txBody>
          <a:bodyPr/>
          <a:lstStyle/>
          <a:p>
            <a:pPr marL="0" indent="0">
              <a:buNone/>
            </a:pPr>
            <a:r>
              <a:rPr lang="cy-GB" b="1" dirty="0" smtClean="0"/>
              <a:t>Cyfeirnodi </a:t>
            </a:r>
            <a:endParaRPr lang="cy-GB" b="1" dirty="0" smtClean="0"/>
          </a:p>
          <a:p>
            <a:r>
              <a:rPr lang="cy-GB" dirty="0" smtClean="0"/>
              <a:t>Cywirdeb</a:t>
            </a:r>
          </a:p>
          <a:p>
            <a:r>
              <a:rPr lang="cy-GB" dirty="0" smtClean="0"/>
              <a:t>Perthnasol</a:t>
            </a:r>
          </a:p>
          <a:p>
            <a:r>
              <a:rPr lang="cy-GB" dirty="0" smtClean="0"/>
              <a:t>Cyfredol</a:t>
            </a:r>
          </a:p>
          <a:p>
            <a:r>
              <a:rPr lang="cy-GB" dirty="0" smtClean="0"/>
              <a:t>Erthyglau </a:t>
            </a:r>
            <a:r>
              <a:rPr lang="cy-GB" dirty="0" smtClean="0"/>
              <a:t>cylchgrawn</a:t>
            </a:r>
          </a:p>
          <a:p>
            <a:endParaRPr lang="cy-GB" dirty="0"/>
          </a:p>
          <a:p>
            <a:pPr marL="0" indent="0">
              <a:buNone/>
            </a:pPr>
            <a:r>
              <a:rPr lang="cy-GB" b="1" dirty="0" smtClean="0"/>
              <a:t>10 marc</a:t>
            </a:r>
            <a:endParaRPr lang="cy-GB" b="1" dirty="0" smtClean="0"/>
          </a:p>
        </p:txBody>
      </p:sp>
      <p:sp>
        <p:nvSpPr>
          <p:cNvPr id="4" name="Content Placeholder 3"/>
          <p:cNvSpPr>
            <a:spLocks noGrp="1"/>
          </p:cNvSpPr>
          <p:nvPr>
            <p:ph sz="half" idx="2"/>
          </p:nvPr>
        </p:nvSpPr>
        <p:spPr>
          <a:xfrm>
            <a:off x="6197600" y="1439056"/>
            <a:ext cx="5384800" cy="4150185"/>
          </a:xfrm>
        </p:spPr>
        <p:txBody>
          <a:bodyPr/>
          <a:lstStyle/>
          <a:p>
            <a:pPr marL="0" indent="0">
              <a:buNone/>
            </a:pPr>
            <a:r>
              <a:rPr lang="en-GB" b="1" dirty="0" smtClean="0"/>
              <a:t>Referencing</a:t>
            </a:r>
            <a:r>
              <a:rPr lang="en-GB" dirty="0" smtClean="0"/>
              <a:t> </a:t>
            </a:r>
            <a:endParaRPr lang="en-GB" dirty="0" smtClean="0"/>
          </a:p>
          <a:p>
            <a:r>
              <a:rPr lang="en-GB" dirty="0" smtClean="0"/>
              <a:t>Accuracy</a:t>
            </a:r>
            <a:endParaRPr lang="en-GB" dirty="0" smtClean="0"/>
          </a:p>
          <a:p>
            <a:r>
              <a:rPr lang="en-GB" dirty="0" smtClean="0"/>
              <a:t>Relevant</a:t>
            </a:r>
          </a:p>
          <a:p>
            <a:r>
              <a:rPr lang="en-GB" dirty="0" smtClean="0"/>
              <a:t>Current</a:t>
            </a:r>
          </a:p>
          <a:p>
            <a:r>
              <a:rPr lang="en-GB" dirty="0" smtClean="0"/>
              <a:t>Journal </a:t>
            </a:r>
            <a:r>
              <a:rPr lang="en-GB" dirty="0" smtClean="0"/>
              <a:t>articles</a:t>
            </a:r>
          </a:p>
          <a:p>
            <a:endParaRPr lang="en-GB" dirty="0"/>
          </a:p>
          <a:p>
            <a:pPr marL="0" indent="0">
              <a:buNone/>
            </a:pPr>
            <a:r>
              <a:rPr lang="en-GB" b="1" dirty="0" smtClean="0"/>
              <a:t>10 marks</a:t>
            </a:r>
            <a:endParaRPr lang="en-GB" b="1" dirty="0" smtClean="0"/>
          </a:p>
        </p:txBody>
      </p:sp>
    </p:spTree>
    <p:extLst>
      <p:ext uri="{BB962C8B-B14F-4D97-AF65-F5344CB8AC3E}">
        <p14:creationId xmlns:p14="http://schemas.microsoft.com/office/powerpoint/2010/main" val="34128779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Meini</a:t>
            </a:r>
            <a:r>
              <a:rPr lang="en-GB" b="1" dirty="0"/>
              <a:t> </a:t>
            </a:r>
            <a:r>
              <a:rPr lang="en-GB" b="1" dirty="0" err="1"/>
              <a:t>Prawf</a:t>
            </a:r>
            <a:r>
              <a:rPr lang="en-GB" b="1" dirty="0"/>
              <a:t> </a:t>
            </a:r>
            <a:r>
              <a:rPr lang="en-GB" b="1" dirty="0" smtClean="0"/>
              <a:t>2 </a:t>
            </a:r>
            <a:r>
              <a:rPr lang="en-GB" b="1" dirty="0"/>
              <a:t/>
            </a:r>
            <a:br>
              <a:rPr lang="en-GB" b="1" dirty="0"/>
            </a:br>
            <a:r>
              <a:rPr lang="en-GB" b="1" dirty="0"/>
              <a:t>Marking Criteria </a:t>
            </a:r>
            <a:r>
              <a:rPr lang="en-GB" b="1" dirty="0" smtClean="0"/>
              <a:t>2 </a:t>
            </a:r>
            <a:endParaRPr lang="en-GB" b="1" dirty="0"/>
          </a:p>
        </p:txBody>
      </p:sp>
      <p:sp>
        <p:nvSpPr>
          <p:cNvPr id="3" name="Content Placeholder 2"/>
          <p:cNvSpPr>
            <a:spLocks noGrp="1"/>
          </p:cNvSpPr>
          <p:nvPr>
            <p:ph sz="half" idx="1"/>
          </p:nvPr>
        </p:nvSpPr>
        <p:spPr/>
        <p:txBody>
          <a:bodyPr/>
          <a:lstStyle/>
          <a:p>
            <a:pPr marL="0" indent="0">
              <a:buNone/>
            </a:pPr>
            <a:r>
              <a:rPr lang="en-GB" sz="2000" b="1" dirty="0" err="1" smtClean="0"/>
              <a:t>Cyflwyniad</a:t>
            </a:r>
            <a:r>
              <a:rPr lang="en-GB" sz="2000" b="1" dirty="0" smtClean="0"/>
              <a:t> </a:t>
            </a:r>
            <a:r>
              <a:rPr lang="en-GB" sz="2000" b="1" dirty="0" err="1" smtClean="0"/>
              <a:t>Unigol</a:t>
            </a:r>
            <a:r>
              <a:rPr lang="en-GB" sz="2000" b="1" dirty="0" smtClean="0"/>
              <a:t> – </a:t>
            </a:r>
            <a:r>
              <a:rPr lang="en-GB" sz="2000" b="1" dirty="0" err="1" smtClean="0"/>
              <a:t>Syniad</a:t>
            </a:r>
            <a:r>
              <a:rPr lang="en-GB" sz="2000" b="1" dirty="0" smtClean="0"/>
              <a:t> </a:t>
            </a:r>
            <a:r>
              <a:rPr lang="en-GB" sz="2000" b="1" dirty="0" err="1" smtClean="0"/>
              <a:t>Dyfeisgar</a:t>
            </a:r>
            <a:r>
              <a:rPr lang="en-GB" sz="2000" b="1" dirty="0" smtClean="0"/>
              <a:t> </a:t>
            </a:r>
            <a:r>
              <a:rPr lang="en-GB" sz="2000" b="1" dirty="0" err="1" smtClean="0"/>
              <a:t>ar</a:t>
            </a:r>
            <a:r>
              <a:rPr lang="en-GB" sz="2000" b="1" dirty="0" smtClean="0"/>
              <a:t> </a:t>
            </a:r>
            <a:r>
              <a:rPr lang="en-GB" sz="2000" b="1" dirty="0" err="1" smtClean="0"/>
              <a:t>gyfer</a:t>
            </a:r>
            <a:r>
              <a:rPr lang="en-GB" sz="2000" b="1" dirty="0" smtClean="0"/>
              <a:t> y </a:t>
            </a:r>
            <a:r>
              <a:rPr lang="en-GB" sz="2000" b="1" dirty="0" err="1" smtClean="0"/>
              <a:t>Blynyddoedd</a:t>
            </a:r>
            <a:r>
              <a:rPr lang="en-GB" sz="2000" b="1" dirty="0" smtClean="0"/>
              <a:t> </a:t>
            </a:r>
            <a:r>
              <a:rPr lang="en-GB" sz="2000" b="1" dirty="0" err="1" smtClean="0"/>
              <a:t>Cynnar</a:t>
            </a:r>
            <a:endParaRPr lang="en-GB" sz="2000" dirty="0" smtClean="0"/>
          </a:p>
          <a:p>
            <a:pPr marL="0" indent="0">
              <a:buNone/>
            </a:pPr>
            <a:r>
              <a:rPr lang="en-GB" sz="2000" b="1" dirty="0" smtClean="0"/>
              <a:t>‘Pitch’ </a:t>
            </a:r>
            <a:r>
              <a:rPr lang="en-GB" sz="2000" b="1" dirty="0" err="1" smtClean="0"/>
              <a:t>Bunes</a:t>
            </a:r>
            <a:r>
              <a:rPr lang="en-GB" sz="2000" b="1" dirty="0" smtClean="0"/>
              <a:t> 10 </a:t>
            </a:r>
            <a:r>
              <a:rPr lang="en-GB" sz="2000" b="1" dirty="0" err="1" smtClean="0"/>
              <a:t>munud</a:t>
            </a:r>
            <a:endParaRPr lang="en-GB" sz="2000" dirty="0" smtClean="0"/>
          </a:p>
          <a:p>
            <a:r>
              <a:rPr lang="cy-GB" sz="2000" dirty="0" smtClean="0"/>
              <a:t>Yn dangos dealltwriaeth clir a dwfn o’r pwnc o’ch dewis a chefnogi hwn gyda thystiolaeth o ymchwil manwl ac addas, ynghyd a thystiolaeth o sut mae eich pwnc/syniad yn cysylltu i’r blynyddoedd cynnar yn ogystal a’r buddion i ddatblygiad plant ifanc.  Mi ddylech ystyried marchnata effeithiol yn ogystal a chyfeirio at phosibilrwydd ariannol eich syniad.                     </a:t>
            </a:r>
            <a:r>
              <a:rPr lang="cy-GB" sz="2000" b="1" dirty="0" smtClean="0"/>
              <a:t>30 marc</a:t>
            </a:r>
            <a:endParaRPr lang="en-GB" sz="2000" b="1" dirty="0"/>
          </a:p>
        </p:txBody>
      </p:sp>
      <p:sp>
        <p:nvSpPr>
          <p:cNvPr id="4" name="Content Placeholder 3"/>
          <p:cNvSpPr>
            <a:spLocks noGrp="1"/>
          </p:cNvSpPr>
          <p:nvPr>
            <p:ph sz="half" idx="2"/>
          </p:nvPr>
        </p:nvSpPr>
        <p:spPr/>
        <p:txBody>
          <a:bodyPr/>
          <a:lstStyle/>
          <a:p>
            <a:pPr marL="0" indent="0">
              <a:buNone/>
            </a:pPr>
            <a:r>
              <a:rPr lang="en-US" sz="2000" b="1" dirty="0"/>
              <a:t>Individual Presentation </a:t>
            </a:r>
            <a:r>
              <a:rPr lang="en-US" sz="2000" dirty="0"/>
              <a:t>– </a:t>
            </a:r>
            <a:r>
              <a:rPr lang="en-US" sz="2000" b="1" dirty="0"/>
              <a:t>An innovative concept for the Early Years</a:t>
            </a:r>
            <a:endParaRPr lang="en-GB" sz="2000" dirty="0"/>
          </a:p>
          <a:p>
            <a:pPr marL="0" indent="0">
              <a:buNone/>
            </a:pPr>
            <a:r>
              <a:rPr lang="en-US" sz="2000" b="1" dirty="0"/>
              <a:t>A 10 minute ‘Business Pitch’</a:t>
            </a:r>
            <a:endParaRPr lang="en-GB" sz="2000" dirty="0"/>
          </a:p>
          <a:p>
            <a:r>
              <a:rPr lang="en-US" sz="2000" dirty="0"/>
              <a:t>Demonstration of a clear and deep understanding of your chosen topic. Evidence of through and appropriate research, evidence of how your chosen topic links to the early years, its benefits to young children. Reference to the financial viability of your chosen topic</a:t>
            </a:r>
            <a:r>
              <a:rPr lang="en-US" sz="2000" dirty="0" smtClean="0"/>
              <a:t>.</a:t>
            </a:r>
          </a:p>
          <a:p>
            <a:pPr marL="0" indent="0">
              <a:buNone/>
            </a:pPr>
            <a:r>
              <a:rPr lang="en-US" sz="2000" b="1" dirty="0" smtClean="0"/>
              <a:t>30 marks</a:t>
            </a:r>
            <a:endParaRPr lang="en-GB" sz="2000" b="1" dirty="0"/>
          </a:p>
        </p:txBody>
      </p:sp>
    </p:spTree>
    <p:extLst>
      <p:ext uri="{BB962C8B-B14F-4D97-AF65-F5344CB8AC3E}">
        <p14:creationId xmlns:p14="http://schemas.microsoft.com/office/powerpoint/2010/main" val="19892206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Meini</a:t>
            </a:r>
            <a:r>
              <a:rPr lang="en-GB" b="1" dirty="0"/>
              <a:t> </a:t>
            </a:r>
            <a:r>
              <a:rPr lang="en-GB" b="1" dirty="0" err="1"/>
              <a:t>Prawf</a:t>
            </a:r>
            <a:r>
              <a:rPr lang="en-GB" b="1" dirty="0"/>
              <a:t> </a:t>
            </a:r>
            <a:r>
              <a:rPr lang="en-GB" b="1" dirty="0" smtClean="0"/>
              <a:t>3 </a:t>
            </a:r>
            <a:r>
              <a:rPr lang="en-GB" b="1" dirty="0"/>
              <a:t/>
            </a:r>
            <a:br>
              <a:rPr lang="en-GB" b="1" dirty="0"/>
            </a:br>
            <a:r>
              <a:rPr lang="en-GB" b="1" dirty="0"/>
              <a:t>Marking Criteria </a:t>
            </a:r>
            <a:r>
              <a:rPr lang="en-GB" b="1" dirty="0" smtClean="0"/>
              <a:t>3</a:t>
            </a:r>
            <a:endParaRPr lang="en-GB" b="1" dirty="0"/>
          </a:p>
        </p:txBody>
      </p:sp>
      <p:sp>
        <p:nvSpPr>
          <p:cNvPr id="3" name="Content Placeholder 2"/>
          <p:cNvSpPr>
            <a:spLocks noGrp="1"/>
          </p:cNvSpPr>
          <p:nvPr>
            <p:ph sz="half" idx="1"/>
          </p:nvPr>
        </p:nvSpPr>
        <p:spPr/>
        <p:txBody>
          <a:bodyPr/>
          <a:lstStyle/>
          <a:p>
            <a:pPr marL="0" indent="0">
              <a:buNone/>
            </a:pPr>
            <a:r>
              <a:rPr lang="en-GB" b="1" dirty="0" err="1"/>
              <a:t>Cynllun</a:t>
            </a:r>
            <a:r>
              <a:rPr lang="en-GB" b="1" dirty="0"/>
              <a:t> </a:t>
            </a:r>
            <a:r>
              <a:rPr lang="en-GB" b="1" dirty="0" err="1"/>
              <a:t>Busnes</a:t>
            </a:r>
            <a:r>
              <a:rPr lang="en-GB" dirty="0"/>
              <a:t> </a:t>
            </a:r>
            <a:endParaRPr lang="en-GB" dirty="0" smtClean="0"/>
          </a:p>
          <a:p>
            <a:pPr marL="0" indent="0">
              <a:buNone/>
            </a:pPr>
            <a:r>
              <a:rPr lang="en-GB" dirty="0" smtClean="0"/>
              <a:t>2 </a:t>
            </a:r>
            <a:r>
              <a:rPr lang="en-GB" dirty="0" err="1"/>
              <a:t>Rhan</a:t>
            </a:r>
            <a:endParaRPr lang="en-GB" dirty="0"/>
          </a:p>
          <a:p>
            <a:pPr marL="0" indent="0">
              <a:buNone/>
            </a:pPr>
            <a:r>
              <a:rPr lang="en-GB" sz="2000" b="1" dirty="0" err="1" smtClean="0"/>
              <a:t>Rhan</a:t>
            </a:r>
            <a:r>
              <a:rPr lang="en-GB" sz="2000" b="1" dirty="0" smtClean="0"/>
              <a:t> 1</a:t>
            </a:r>
            <a:r>
              <a:rPr lang="en-GB" sz="2000" dirty="0" smtClean="0"/>
              <a:t>: </a:t>
            </a:r>
            <a:r>
              <a:rPr lang="en-GB" sz="2000" dirty="0" err="1" smtClean="0"/>
              <a:t>Cynllun</a:t>
            </a:r>
            <a:r>
              <a:rPr lang="en-GB" sz="2000" dirty="0" smtClean="0"/>
              <a:t> </a:t>
            </a:r>
            <a:r>
              <a:rPr lang="en-GB" sz="2000" dirty="0" err="1" smtClean="0"/>
              <a:t>Busnes</a:t>
            </a:r>
            <a:r>
              <a:rPr lang="en-GB" sz="2000" dirty="0" smtClean="0"/>
              <a:t> a </a:t>
            </a:r>
            <a:r>
              <a:rPr lang="en-GB" sz="2000" dirty="0" err="1" smtClean="0"/>
              <a:t>sut</a:t>
            </a:r>
            <a:r>
              <a:rPr lang="en-GB" sz="2000" dirty="0" smtClean="0"/>
              <a:t> </a:t>
            </a:r>
            <a:r>
              <a:rPr lang="en-GB" sz="2000" dirty="0" err="1" smtClean="0"/>
              <a:t>mae</a:t>
            </a:r>
            <a:r>
              <a:rPr lang="en-GB" sz="2000" dirty="0" smtClean="0"/>
              <a:t> </a:t>
            </a:r>
            <a:r>
              <a:rPr lang="en-GB" sz="2000" dirty="0" err="1" smtClean="0"/>
              <a:t>hwn</a:t>
            </a:r>
            <a:r>
              <a:rPr lang="en-GB" sz="2000" dirty="0" smtClean="0"/>
              <a:t> </a:t>
            </a:r>
            <a:r>
              <a:rPr lang="en-GB" sz="2000" dirty="0" err="1" smtClean="0"/>
              <a:t>yn</a:t>
            </a:r>
            <a:r>
              <a:rPr lang="en-GB" sz="2000" dirty="0" smtClean="0"/>
              <a:t> </a:t>
            </a:r>
            <a:r>
              <a:rPr lang="en-GB" sz="2000" dirty="0" err="1" smtClean="0"/>
              <a:t>cysylltu</a:t>
            </a:r>
            <a:r>
              <a:rPr lang="en-GB" sz="2000" dirty="0" smtClean="0"/>
              <a:t> a </a:t>
            </a:r>
            <a:r>
              <a:rPr lang="en-GB" sz="2000" dirty="0" err="1" smtClean="0"/>
              <a:t>datblygiad</a:t>
            </a:r>
            <a:r>
              <a:rPr lang="en-GB" sz="2000" dirty="0" smtClean="0"/>
              <a:t> </a:t>
            </a:r>
            <a:r>
              <a:rPr lang="en-GB" sz="2000" dirty="0" err="1" smtClean="0"/>
              <a:t>plentyndod</a:t>
            </a:r>
            <a:r>
              <a:rPr lang="en-GB" sz="2000" dirty="0" smtClean="0"/>
              <a:t> </a:t>
            </a:r>
            <a:r>
              <a:rPr lang="en-GB" sz="2000" dirty="0" err="1" smtClean="0"/>
              <a:t>cynnar</a:t>
            </a:r>
            <a:endParaRPr lang="en-GB" sz="2000" dirty="0" smtClean="0"/>
          </a:p>
          <a:p>
            <a:pPr marL="0" indent="0">
              <a:buNone/>
            </a:pPr>
            <a:r>
              <a:rPr lang="en-GB" sz="2000" b="1" dirty="0" err="1" smtClean="0"/>
              <a:t>Rhan</a:t>
            </a:r>
            <a:r>
              <a:rPr lang="en-GB" sz="2000" b="1" dirty="0" smtClean="0"/>
              <a:t> 2</a:t>
            </a:r>
            <a:r>
              <a:rPr lang="en-GB" sz="2000" dirty="0" smtClean="0"/>
              <a:t>: </a:t>
            </a:r>
            <a:r>
              <a:rPr lang="en-GB" sz="2000" dirty="0" err="1" smtClean="0"/>
              <a:t>Dadansoddiad</a:t>
            </a:r>
            <a:r>
              <a:rPr lang="en-GB" sz="2000" dirty="0" smtClean="0"/>
              <a:t> </a:t>
            </a:r>
            <a:r>
              <a:rPr lang="en-GB" sz="2000" dirty="0" err="1" smtClean="0"/>
              <a:t>beirniadol</a:t>
            </a:r>
            <a:r>
              <a:rPr lang="en-GB" sz="2000" dirty="0" smtClean="0"/>
              <a:t> o </a:t>
            </a:r>
            <a:r>
              <a:rPr lang="cy-GB" sz="2000" dirty="0" smtClean="0"/>
              <a:t>effaith a photensial eich cynllun busnes/syniad o’ch dewis ar ddatblygiad plant ifanc gan gynnwys </a:t>
            </a:r>
            <a:r>
              <a:rPr lang="cy-GB" sz="2000" dirty="0" err="1" smtClean="0"/>
              <a:t>adfyfyriad</a:t>
            </a:r>
            <a:r>
              <a:rPr lang="cy-GB" sz="2000" dirty="0" smtClean="0"/>
              <a:t> beirniadol o’r syniad i gymharu a beth sydd ar gael i blant ifanc yn barod. </a:t>
            </a:r>
          </a:p>
          <a:p>
            <a:pPr marL="0" indent="0">
              <a:buNone/>
            </a:pPr>
            <a:r>
              <a:rPr lang="cy-GB" sz="2000" b="1" dirty="0" smtClean="0"/>
              <a:t>40 marc</a:t>
            </a:r>
            <a:endParaRPr lang="en-GB" sz="2000" b="1" dirty="0"/>
          </a:p>
        </p:txBody>
      </p:sp>
      <p:sp>
        <p:nvSpPr>
          <p:cNvPr id="4" name="Content Placeholder 3"/>
          <p:cNvSpPr>
            <a:spLocks noGrp="1"/>
          </p:cNvSpPr>
          <p:nvPr>
            <p:ph sz="half" idx="2"/>
          </p:nvPr>
        </p:nvSpPr>
        <p:spPr/>
        <p:txBody>
          <a:bodyPr/>
          <a:lstStyle/>
          <a:p>
            <a:pPr marL="0" indent="0">
              <a:buNone/>
            </a:pPr>
            <a:r>
              <a:rPr lang="en-US" b="1" dirty="0"/>
              <a:t>Business Plan</a:t>
            </a:r>
            <a:endParaRPr lang="en-GB" dirty="0"/>
          </a:p>
          <a:p>
            <a:pPr marL="0" indent="0">
              <a:buNone/>
            </a:pPr>
            <a:r>
              <a:rPr lang="en-US" dirty="0"/>
              <a:t>2 parts</a:t>
            </a:r>
            <a:endParaRPr lang="en-GB" dirty="0"/>
          </a:p>
          <a:p>
            <a:pPr marL="0" indent="0">
              <a:buNone/>
            </a:pPr>
            <a:r>
              <a:rPr lang="en-US" sz="2000" b="1" dirty="0" smtClean="0"/>
              <a:t>Part 1</a:t>
            </a:r>
            <a:r>
              <a:rPr lang="en-US" sz="2000" dirty="0" smtClean="0"/>
              <a:t>: Business Plan and how this links to early childhood development</a:t>
            </a:r>
            <a:endParaRPr lang="en-GB" sz="2000" dirty="0" smtClean="0"/>
          </a:p>
          <a:p>
            <a:pPr marL="0" indent="0">
              <a:buNone/>
            </a:pPr>
            <a:r>
              <a:rPr lang="en-US" sz="2000" b="1" dirty="0" smtClean="0"/>
              <a:t>Part 2</a:t>
            </a:r>
            <a:r>
              <a:rPr lang="en-US" sz="2000" dirty="0" smtClean="0"/>
              <a:t>: Critical analysis of the potential impact of your business plan/chosen concept on the development of young children to include critical reflection of your concept compared with what is currently available or accessible to young children.   </a:t>
            </a:r>
          </a:p>
          <a:p>
            <a:pPr marL="0" indent="0">
              <a:buNone/>
            </a:pPr>
            <a:r>
              <a:rPr lang="en-US" sz="2000" b="1" dirty="0" smtClean="0"/>
              <a:t>40 marks</a:t>
            </a:r>
            <a:endParaRPr lang="en-GB" sz="2000" b="1" dirty="0" smtClean="0"/>
          </a:p>
          <a:p>
            <a:pPr marL="0" indent="0">
              <a:buNone/>
            </a:pPr>
            <a:endParaRPr lang="en-GB" sz="2000" dirty="0"/>
          </a:p>
        </p:txBody>
      </p:sp>
    </p:spTree>
    <p:extLst>
      <p:ext uri="{BB962C8B-B14F-4D97-AF65-F5344CB8AC3E}">
        <p14:creationId xmlns:p14="http://schemas.microsoft.com/office/powerpoint/2010/main" val="8361043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Meini</a:t>
            </a:r>
            <a:r>
              <a:rPr lang="en-GB" b="1" dirty="0"/>
              <a:t> </a:t>
            </a:r>
            <a:r>
              <a:rPr lang="en-GB" b="1" dirty="0" err="1"/>
              <a:t>Prawf</a:t>
            </a:r>
            <a:r>
              <a:rPr lang="en-GB" b="1" dirty="0"/>
              <a:t> </a:t>
            </a:r>
            <a:r>
              <a:rPr lang="en-GB" b="1" dirty="0" smtClean="0"/>
              <a:t>4 </a:t>
            </a:r>
            <a:r>
              <a:rPr lang="en-GB" b="1" dirty="0"/>
              <a:t/>
            </a:r>
            <a:br>
              <a:rPr lang="en-GB" b="1" dirty="0"/>
            </a:br>
            <a:r>
              <a:rPr lang="en-GB" b="1" dirty="0"/>
              <a:t>Marking Criteria </a:t>
            </a:r>
            <a:r>
              <a:rPr lang="en-GB" b="1" dirty="0" smtClean="0"/>
              <a:t>4 </a:t>
            </a:r>
            <a:endParaRPr lang="en-GB" b="1" dirty="0"/>
          </a:p>
        </p:txBody>
      </p:sp>
      <p:sp>
        <p:nvSpPr>
          <p:cNvPr id="3" name="Content Placeholder 2"/>
          <p:cNvSpPr>
            <a:spLocks noGrp="1"/>
          </p:cNvSpPr>
          <p:nvPr>
            <p:ph sz="half" idx="1"/>
          </p:nvPr>
        </p:nvSpPr>
        <p:spPr/>
        <p:txBody>
          <a:bodyPr/>
          <a:lstStyle/>
          <a:p>
            <a:pPr marL="0" indent="0">
              <a:buNone/>
            </a:pPr>
            <a:r>
              <a:rPr lang="en-GB" b="1" dirty="0" err="1" smtClean="0"/>
              <a:t>Sgiliau</a:t>
            </a:r>
            <a:r>
              <a:rPr lang="en-GB" b="1" dirty="0" smtClean="0"/>
              <a:t> </a:t>
            </a:r>
            <a:r>
              <a:rPr lang="en-GB" b="1" dirty="0" err="1" smtClean="0"/>
              <a:t>Cyflwyno</a:t>
            </a:r>
            <a:endParaRPr lang="en-GB" b="1" dirty="0" smtClean="0"/>
          </a:p>
          <a:p>
            <a:r>
              <a:rPr lang="en-GB" sz="2400" dirty="0" err="1" smtClean="0"/>
              <a:t>Goslef</a:t>
            </a:r>
            <a:r>
              <a:rPr lang="en-GB" sz="2400" dirty="0" smtClean="0"/>
              <a:t>, </a:t>
            </a:r>
            <a:r>
              <a:rPr lang="en-GB" sz="2400" dirty="0" err="1" smtClean="0"/>
              <a:t>cyflwymdra</a:t>
            </a:r>
            <a:r>
              <a:rPr lang="en-GB" sz="2400" dirty="0" smtClean="0"/>
              <a:t>, </a:t>
            </a:r>
            <a:r>
              <a:rPr lang="en-GB" sz="2400" dirty="0" err="1" smtClean="0"/>
              <a:t>uchder</a:t>
            </a:r>
            <a:r>
              <a:rPr lang="en-GB" sz="2400" dirty="0" smtClean="0"/>
              <a:t>, </a:t>
            </a:r>
            <a:r>
              <a:rPr lang="en-GB" sz="2400" dirty="0" err="1" smtClean="0"/>
              <a:t>iaith</a:t>
            </a:r>
            <a:r>
              <a:rPr lang="en-GB" sz="2400" dirty="0" smtClean="0"/>
              <a:t> y </a:t>
            </a:r>
            <a:r>
              <a:rPr lang="en-GB" sz="2400" dirty="0" err="1" smtClean="0"/>
              <a:t>corff</a:t>
            </a:r>
            <a:r>
              <a:rPr lang="en-GB" sz="2400" dirty="0" smtClean="0"/>
              <a:t>, </a:t>
            </a:r>
            <a:r>
              <a:rPr lang="en-GB" sz="2400" dirty="0" err="1" smtClean="0"/>
              <a:t>safle’r</a:t>
            </a:r>
            <a:r>
              <a:rPr lang="en-GB" sz="2400" dirty="0" smtClean="0"/>
              <a:t> </a:t>
            </a:r>
            <a:r>
              <a:rPr lang="en-GB" sz="2400" dirty="0" err="1" smtClean="0"/>
              <a:t>corff</a:t>
            </a:r>
            <a:r>
              <a:rPr lang="en-GB" sz="2400" dirty="0" smtClean="0"/>
              <a:t>, </a:t>
            </a:r>
            <a:r>
              <a:rPr lang="en-GB" sz="2400" dirty="0" err="1" smtClean="0"/>
              <a:t>cywirdeb</a:t>
            </a:r>
            <a:r>
              <a:rPr lang="en-GB" sz="2400" dirty="0" smtClean="0"/>
              <a:t> </a:t>
            </a:r>
            <a:r>
              <a:rPr lang="en-GB" sz="2400" dirty="0" err="1" smtClean="0"/>
              <a:t>iaith</a:t>
            </a:r>
            <a:r>
              <a:rPr lang="en-GB" sz="2400" dirty="0" smtClean="0"/>
              <a:t>.</a:t>
            </a:r>
          </a:p>
          <a:p>
            <a:r>
              <a:rPr lang="en-GB" sz="2400" dirty="0" err="1"/>
              <a:t>Dangos</a:t>
            </a:r>
            <a:r>
              <a:rPr lang="en-GB" sz="2400" dirty="0"/>
              <a:t> </a:t>
            </a:r>
            <a:r>
              <a:rPr lang="en-GB" sz="2400" dirty="0" err="1"/>
              <a:t>eich</a:t>
            </a:r>
            <a:r>
              <a:rPr lang="en-GB" sz="2400" dirty="0"/>
              <a:t> </a:t>
            </a:r>
            <a:r>
              <a:rPr lang="en-GB" sz="2400" dirty="0" err="1"/>
              <a:t>gallu</a:t>
            </a:r>
            <a:r>
              <a:rPr lang="en-GB" sz="2400" dirty="0"/>
              <a:t> </a:t>
            </a:r>
            <a:r>
              <a:rPr lang="en-GB" sz="2400" dirty="0" err="1"/>
              <a:t>i</a:t>
            </a:r>
            <a:r>
              <a:rPr lang="en-GB" sz="2400" dirty="0"/>
              <a:t> </a:t>
            </a:r>
            <a:r>
              <a:rPr lang="en-GB" sz="2400" dirty="0" err="1"/>
              <a:t>gyflwyno</a:t>
            </a:r>
            <a:r>
              <a:rPr lang="en-GB" sz="2400" dirty="0"/>
              <a:t> </a:t>
            </a:r>
            <a:r>
              <a:rPr lang="en-GB" sz="2400" dirty="0" err="1"/>
              <a:t>mewn</a:t>
            </a:r>
            <a:r>
              <a:rPr lang="en-GB" sz="2400" dirty="0"/>
              <a:t> </a:t>
            </a:r>
            <a:r>
              <a:rPr lang="en-GB" sz="2400" dirty="0" err="1"/>
              <a:t>ffordd</a:t>
            </a:r>
            <a:r>
              <a:rPr lang="en-GB" sz="2400" dirty="0"/>
              <a:t> </a:t>
            </a:r>
            <a:r>
              <a:rPr lang="en-GB" sz="2400" dirty="0" err="1"/>
              <a:t>naturiol</a:t>
            </a:r>
            <a:r>
              <a:rPr lang="en-GB" sz="2400" dirty="0"/>
              <a:t> ac </a:t>
            </a:r>
            <a:r>
              <a:rPr lang="en-GB" sz="2400" dirty="0" err="1" smtClean="0"/>
              <a:t>academaidd</a:t>
            </a:r>
            <a:r>
              <a:rPr lang="en-GB" sz="2400" dirty="0" smtClean="0"/>
              <a:t>.</a:t>
            </a:r>
          </a:p>
          <a:p>
            <a:endParaRPr lang="en-GB" sz="2400" b="1" dirty="0"/>
          </a:p>
          <a:p>
            <a:pPr marL="0" indent="0">
              <a:buNone/>
            </a:pPr>
            <a:r>
              <a:rPr lang="en-GB" sz="2400" b="1" dirty="0" smtClean="0"/>
              <a:t>10 marc</a:t>
            </a:r>
            <a:endParaRPr lang="en-GB" sz="2400" b="1" dirty="0"/>
          </a:p>
        </p:txBody>
      </p:sp>
      <p:sp>
        <p:nvSpPr>
          <p:cNvPr id="4" name="Content Placeholder 3"/>
          <p:cNvSpPr>
            <a:spLocks noGrp="1"/>
          </p:cNvSpPr>
          <p:nvPr>
            <p:ph sz="half" idx="2"/>
          </p:nvPr>
        </p:nvSpPr>
        <p:spPr/>
        <p:txBody>
          <a:bodyPr/>
          <a:lstStyle/>
          <a:p>
            <a:pPr marL="0" indent="0">
              <a:buNone/>
            </a:pPr>
            <a:r>
              <a:rPr lang="en-GB" b="1" dirty="0" smtClean="0"/>
              <a:t>Presentational Skills</a:t>
            </a:r>
          </a:p>
          <a:p>
            <a:r>
              <a:rPr lang="en-GB" sz="2400" dirty="0" smtClean="0"/>
              <a:t>Intonation</a:t>
            </a:r>
            <a:r>
              <a:rPr lang="en-GB" sz="2400" dirty="0"/>
              <a:t>, pace, volume, </a:t>
            </a:r>
            <a:r>
              <a:rPr lang="en-GB" sz="2400" dirty="0" smtClean="0"/>
              <a:t>body </a:t>
            </a:r>
            <a:r>
              <a:rPr lang="en-GB" sz="2400" dirty="0"/>
              <a:t>language, positive positioning, </a:t>
            </a:r>
            <a:r>
              <a:rPr lang="en-GB" sz="2400" dirty="0" smtClean="0"/>
              <a:t>accuracy </a:t>
            </a:r>
            <a:r>
              <a:rPr lang="en-GB" sz="2400" dirty="0"/>
              <a:t>of spoken </a:t>
            </a:r>
            <a:r>
              <a:rPr lang="en-GB" sz="2400" dirty="0" smtClean="0"/>
              <a:t>language.</a:t>
            </a:r>
          </a:p>
          <a:p>
            <a:r>
              <a:rPr lang="en-GB" sz="2400" dirty="0"/>
              <a:t>Demonstration of your ability to deliver an academic presentation in a natural manner. </a:t>
            </a:r>
            <a:endParaRPr lang="en-GB" sz="2400" dirty="0" smtClean="0"/>
          </a:p>
          <a:p>
            <a:pPr marL="0" indent="0">
              <a:buNone/>
            </a:pPr>
            <a:r>
              <a:rPr lang="en-GB" sz="2400" b="1" dirty="0" smtClean="0"/>
              <a:t>10 </a:t>
            </a:r>
            <a:r>
              <a:rPr lang="en-GB" sz="2400" b="1" dirty="0"/>
              <a:t>marks</a:t>
            </a:r>
          </a:p>
          <a:p>
            <a:endParaRPr lang="en-GB" dirty="0"/>
          </a:p>
        </p:txBody>
      </p:sp>
    </p:spTree>
    <p:extLst>
      <p:ext uri="{BB962C8B-B14F-4D97-AF65-F5344CB8AC3E}">
        <p14:creationId xmlns:p14="http://schemas.microsoft.com/office/powerpoint/2010/main" val="37730471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Meini</a:t>
            </a:r>
            <a:r>
              <a:rPr lang="en-GB" b="1" dirty="0"/>
              <a:t> </a:t>
            </a:r>
            <a:r>
              <a:rPr lang="en-GB" b="1" dirty="0" err="1"/>
              <a:t>Prawf</a:t>
            </a:r>
            <a:r>
              <a:rPr lang="en-GB" b="1" dirty="0"/>
              <a:t> </a:t>
            </a:r>
            <a:r>
              <a:rPr lang="en-GB" b="1" dirty="0" smtClean="0"/>
              <a:t>5 </a:t>
            </a:r>
            <a:r>
              <a:rPr lang="en-GB" b="1" dirty="0"/>
              <a:t/>
            </a:r>
            <a:br>
              <a:rPr lang="en-GB" b="1" dirty="0"/>
            </a:br>
            <a:r>
              <a:rPr lang="en-GB" b="1" dirty="0"/>
              <a:t>Marking Criteria </a:t>
            </a:r>
            <a:r>
              <a:rPr lang="en-GB" b="1" dirty="0" smtClean="0"/>
              <a:t>5 </a:t>
            </a:r>
            <a:endParaRPr lang="en-GB" b="1" dirty="0"/>
          </a:p>
        </p:txBody>
      </p:sp>
      <p:sp>
        <p:nvSpPr>
          <p:cNvPr id="3" name="Content Placeholder 2"/>
          <p:cNvSpPr>
            <a:spLocks noGrp="1"/>
          </p:cNvSpPr>
          <p:nvPr>
            <p:ph sz="half" idx="1"/>
          </p:nvPr>
        </p:nvSpPr>
        <p:spPr>
          <a:xfrm>
            <a:off x="609600" y="2113613"/>
            <a:ext cx="5384800" cy="3475627"/>
          </a:xfrm>
        </p:spPr>
        <p:txBody>
          <a:bodyPr/>
          <a:lstStyle/>
          <a:p>
            <a:pPr marL="0" indent="0">
              <a:buNone/>
            </a:pPr>
            <a:r>
              <a:rPr lang="cy-GB" b="1" dirty="0"/>
              <a:t>Papur </a:t>
            </a:r>
            <a:r>
              <a:rPr lang="cy-GB" b="1" dirty="0" smtClean="0"/>
              <a:t> ysgrifenedig adfyfyriol</a:t>
            </a:r>
            <a:endParaRPr lang="en-GB" dirty="0"/>
          </a:p>
          <a:p>
            <a:r>
              <a:rPr lang="cy-GB" dirty="0"/>
              <a:t>Sgiliau ysgrifennu, strwythur clir, gramadeg a sillafu cywir. </a:t>
            </a:r>
            <a:endParaRPr lang="cy-GB" dirty="0" smtClean="0"/>
          </a:p>
          <a:p>
            <a:endParaRPr lang="cy-GB" dirty="0"/>
          </a:p>
          <a:p>
            <a:pPr marL="0" indent="0">
              <a:buNone/>
            </a:pPr>
            <a:r>
              <a:rPr lang="cy-GB" dirty="0" smtClean="0"/>
              <a:t>10 marc</a:t>
            </a:r>
            <a:endParaRPr lang="en-GB" dirty="0"/>
          </a:p>
        </p:txBody>
      </p:sp>
      <p:sp>
        <p:nvSpPr>
          <p:cNvPr id="4" name="Content Placeholder 3"/>
          <p:cNvSpPr>
            <a:spLocks noGrp="1"/>
          </p:cNvSpPr>
          <p:nvPr>
            <p:ph sz="half" idx="2"/>
          </p:nvPr>
        </p:nvSpPr>
        <p:spPr>
          <a:xfrm>
            <a:off x="6197600" y="2128603"/>
            <a:ext cx="5384800" cy="3460637"/>
          </a:xfrm>
        </p:spPr>
        <p:txBody>
          <a:bodyPr/>
          <a:lstStyle/>
          <a:p>
            <a:pPr marL="0" indent="0">
              <a:buNone/>
            </a:pPr>
            <a:r>
              <a:rPr lang="en-GB" b="1" dirty="0"/>
              <a:t>Reflective written paper</a:t>
            </a:r>
          </a:p>
          <a:p>
            <a:r>
              <a:rPr lang="en-GB" dirty="0"/>
              <a:t>Writing style, clear structure, correct grammar and spelling.</a:t>
            </a:r>
          </a:p>
          <a:p>
            <a:endParaRPr lang="en-GB" dirty="0"/>
          </a:p>
          <a:p>
            <a:pPr marL="0" indent="0">
              <a:buNone/>
            </a:pPr>
            <a:r>
              <a:rPr lang="en-GB" dirty="0"/>
              <a:t>10 marks</a:t>
            </a:r>
          </a:p>
          <a:p>
            <a:endParaRPr lang="en-GB" dirty="0"/>
          </a:p>
        </p:txBody>
      </p:sp>
    </p:spTree>
    <p:extLst>
      <p:ext uri="{BB962C8B-B14F-4D97-AF65-F5344CB8AC3E}">
        <p14:creationId xmlns:p14="http://schemas.microsoft.com/office/powerpoint/2010/main" val="34267091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dirty="0"/>
              <a:t>Pwyntiau i'w </a:t>
            </a:r>
            <a:r>
              <a:rPr lang="cy-GB" b="1" dirty="0" err="1" smtClean="0"/>
              <a:t>gofio</a:t>
            </a:r>
            <a:r>
              <a:rPr lang="cy-GB" b="1" dirty="0" smtClean="0"/>
              <a:t>/ </a:t>
            </a:r>
            <a:r>
              <a:rPr lang="en-GB" b="1" dirty="0" smtClean="0"/>
              <a:t>Points to </a:t>
            </a:r>
            <a:r>
              <a:rPr lang="en-GB" b="1" dirty="0" smtClean="0"/>
              <a:t>remember</a:t>
            </a:r>
            <a:endParaRPr lang="en-GB" b="1" dirty="0"/>
          </a:p>
        </p:txBody>
      </p:sp>
      <p:sp>
        <p:nvSpPr>
          <p:cNvPr id="3" name="Content Placeholder 2"/>
          <p:cNvSpPr>
            <a:spLocks noGrp="1"/>
          </p:cNvSpPr>
          <p:nvPr>
            <p:ph sz="half" idx="1"/>
          </p:nvPr>
        </p:nvSpPr>
        <p:spPr>
          <a:xfrm>
            <a:off x="609600" y="1184224"/>
            <a:ext cx="5384800" cy="4405018"/>
          </a:xfrm>
        </p:spPr>
        <p:txBody>
          <a:bodyPr/>
          <a:lstStyle/>
          <a:p>
            <a:r>
              <a:rPr lang="en-GB" dirty="0" err="1" smtClean="0"/>
              <a:t>Eich</a:t>
            </a:r>
            <a:r>
              <a:rPr lang="en-GB" dirty="0" smtClean="0"/>
              <a:t> ‘pitch’ - 10 </a:t>
            </a:r>
            <a:r>
              <a:rPr lang="en-GB" dirty="0" err="1"/>
              <a:t>munud</a:t>
            </a:r>
            <a:r>
              <a:rPr lang="en-GB" dirty="0"/>
              <a:t> </a:t>
            </a:r>
            <a:r>
              <a:rPr lang="en-GB" dirty="0" err="1"/>
              <a:t>yn</a:t>
            </a:r>
            <a:r>
              <a:rPr lang="en-GB" dirty="0"/>
              <a:t> </a:t>
            </a:r>
            <a:r>
              <a:rPr lang="en-GB" dirty="0" err="1" smtClean="0"/>
              <a:t>cyflwyno</a:t>
            </a:r>
            <a:r>
              <a:rPr lang="en-GB" dirty="0" smtClean="0"/>
              <a:t> </a:t>
            </a:r>
            <a:r>
              <a:rPr lang="en-GB" dirty="0" err="1"/>
              <a:t>eich</a:t>
            </a:r>
            <a:r>
              <a:rPr lang="en-GB" dirty="0"/>
              <a:t> </a:t>
            </a:r>
            <a:r>
              <a:rPr lang="en-GB" dirty="0" err="1" smtClean="0"/>
              <a:t>syniad</a:t>
            </a:r>
            <a:r>
              <a:rPr lang="en-GB" dirty="0" smtClean="0"/>
              <a:t> – </a:t>
            </a:r>
            <a:r>
              <a:rPr lang="en-GB" dirty="0" err="1" smtClean="0"/>
              <a:t>gan</a:t>
            </a:r>
            <a:r>
              <a:rPr lang="en-GB" dirty="0" smtClean="0"/>
              <a:t> </a:t>
            </a:r>
            <a:r>
              <a:rPr lang="en-GB" dirty="0" err="1" smtClean="0"/>
              <a:t>ystyried</a:t>
            </a:r>
            <a:r>
              <a:rPr lang="en-GB" dirty="0" smtClean="0"/>
              <a:t> </a:t>
            </a:r>
            <a:r>
              <a:rPr lang="en-GB" dirty="0" err="1" smtClean="0"/>
              <a:t>elfennau</a:t>
            </a:r>
            <a:r>
              <a:rPr lang="en-GB" dirty="0" smtClean="0"/>
              <a:t> </a:t>
            </a:r>
            <a:r>
              <a:rPr lang="en-GB" dirty="0" err="1" smtClean="0"/>
              <a:t>blynyddoedd</a:t>
            </a:r>
            <a:r>
              <a:rPr lang="en-GB" dirty="0" smtClean="0"/>
              <a:t> </a:t>
            </a:r>
            <a:r>
              <a:rPr lang="en-GB" dirty="0" err="1" smtClean="0"/>
              <a:t>cynnar</a:t>
            </a:r>
            <a:r>
              <a:rPr lang="en-GB" dirty="0" smtClean="0"/>
              <a:t>, </a:t>
            </a:r>
            <a:r>
              <a:rPr lang="en-GB" dirty="0" err="1" smtClean="0"/>
              <a:t>marchnata</a:t>
            </a:r>
            <a:r>
              <a:rPr lang="en-GB" dirty="0" smtClean="0"/>
              <a:t> ac </a:t>
            </a:r>
            <a:r>
              <a:rPr lang="en-GB" dirty="0" err="1" smtClean="0"/>
              <a:t>ariannol</a:t>
            </a:r>
            <a:endParaRPr lang="en-GB" dirty="0" smtClean="0"/>
          </a:p>
          <a:p>
            <a:r>
              <a:rPr lang="en-GB" dirty="0" err="1" smtClean="0"/>
              <a:t>Eich</a:t>
            </a:r>
            <a:r>
              <a:rPr lang="en-GB" dirty="0" smtClean="0"/>
              <a:t> </a:t>
            </a:r>
            <a:r>
              <a:rPr lang="en-GB" dirty="0" err="1" smtClean="0"/>
              <a:t>Cynllun</a:t>
            </a:r>
            <a:r>
              <a:rPr lang="en-GB" dirty="0" smtClean="0"/>
              <a:t> </a:t>
            </a:r>
            <a:r>
              <a:rPr lang="en-GB" dirty="0" err="1" smtClean="0"/>
              <a:t>Busnes</a:t>
            </a:r>
            <a:r>
              <a:rPr lang="en-GB" dirty="0" smtClean="0"/>
              <a:t> – 3000 o </a:t>
            </a:r>
            <a:r>
              <a:rPr lang="en-GB" dirty="0" err="1" smtClean="0"/>
              <a:t>eiriau</a:t>
            </a:r>
            <a:r>
              <a:rPr lang="en-GB" dirty="0" smtClean="0"/>
              <a:t>, </a:t>
            </a:r>
            <a:r>
              <a:rPr lang="en-GB" dirty="0" err="1" smtClean="0"/>
              <a:t>mewn</a:t>
            </a:r>
            <a:r>
              <a:rPr lang="en-GB" dirty="0" smtClean="0"/>
              <a:t> 2 </a:t>
            </a:r>
            <a:r>
              <a:rPr lang="en-GB" dirty="0" err="1" smtClean="0"/>
              <a:t>rhan</a:t>
            </a:r>
            <a:r>
              <a:rPr lang="en-GB" dirty="0" smtClean="0"/>
              <a:t> </a:t>
            </a:r>
            <a:r>
              <a:rPr lang="en-GB" dirty="0" err="1" smtClean="0"/>
              <a:t>gan</a:t>
            </a:r>
            <a:r>
              <a:rPr lang="en-GB" dirty="0" smtClean="0"/>
              <a:t> </a:t>
            </a:r>
            <a:r>
              <a:rPr lang="en-GB" dirty="0" err="1" smtClean="0"/>
              <a:t>esbonio’r</a:t>
            </a:r>
            <a:r>
              <a:rPr lang="en-GB" dirty="0" smtClean="0"/>
              <a:t> </a:t>
            </a:r>
            <a:r>
              <a:rPr lang="en-GB" dirty="0" err="1" smtClean="0"/>
              <a:t>syniad</a:t>
            </a:r>
            <a:r>
              <a:rPr lang="en-GB" dirty="0" smtClean="0"/>
              <a:t> </a:t>
            </a:r>
            <a:r>
              <a:rPr lang="en-GB" dirty="0" err="1" smtClean="0"/>
              <a:t>yn</a:t>
            </a:r>
            <a:r>
              <a:rPr lang="en-GB" dirty="0" smtClean="0"/>
              <a:t> </a:t>
            </a:r>
            <a:r>
              <a:rPr lang="en-GB" dirty="0" err="1" smtClean="0"/>
              <a:t>glir</a:t>
            </a:r>
            <a:r>
              <a:rPr lang="en-GB" dirty="0" smtClean="0"/>
              <a:t> ac </a:t>
            </a:r>
            <a:r>
              <a:rPr lang="en-GB" dirty="0" err="1" smtClean="0"/>
              <a:t>ystyried</a:t>
            </a:r>
            <a:r>
              <a:rPr lang="en-GB" dirty="0" smtClean="0"/>
              <a:t> y </a:t>
            </a:r>
            <a:r>
              <a:rPr lang="en-GB" dirty="0" err="1" smtClean="0"/>
              <a:t>gysylltiad</a:t>
            </a:r>
            <a:r>
              <a:rPr lang="en-GB" dirty="0" smtClean="0"/>
              <a:t> a </a:t>
            </a:r>
            <a:r>
              <a:rPr lang="en-GB" dirty="0" err="1" smtClean="0"/>
              <a:t>blynyddoedd</a:t>
            </a:r>
            <a:r>
              <a:rPr lang="en-GB" dirty="0" smtClean="0"/>
              <a:t> </a:t>
            </a:r>
            <a:r>
              <a:rPr lang="en-GB" dirty="0" err="1" smtClean="0"/>
              <a:t>cynnar</a:t>
            </a:r>
            <a:r>
              <a:rPr lang="en-GB" dirty="0" smtClean="0"/>
              <a:t> a </a:t>
            </a:r>
            <a:r>
              <a:rPr lang="en-GB" dirty="0" err="1" smtClean="0"/>
              <a:t>dadansoddiad</a:t>
            </a:r>
            <a:r>
              <a:rPr lang="en-GB" dirty="0" smtClean="0"/>
              <a:t> </a:t>
            </a:r>
            <a:r>
              <a:rPr lang="en-GB" dirty="0" err="1" smtClean="0"/>
              <a:t>beirniadol</a:t>
            </a:r>
            <a:r>
              <a:rPr lang="en-GB" dirty="0" smtClean="0"/>
              <a:t>.  </a:t>
            </a:r>
            <a:endParaRPr lang="en-GB" dirty="0"/>
          </a:p>
          <a:p>
            <a:endParaRPr lang="en-GB" dirty="0"/>
          </a:p>
        </p:txBody>
      </p:sp>
      <p:sp>
        <p:nvSpPr>
          <p:cNvPr id="4" name="Content Placeholder 3"/>
          <p:cNvSpPr>
            <a:spLocks noGrp="1"/>
          </p:cNvSpPr>
          <p:nvPr>
            <p:ph sz="half" idx="2"/>
          </p:nvPr>
        </p:nvSpPr>
        <p:spPr>
          <a:xfrm>
            <a:off x="6197600" y="1124262"/>
            <a:ext cx="5384800" cy="4464979"/>
          </a:xfrm>
        </p:spPr>
        <p:txBody>
          <a:bodyPr/>
          <a:lstStyle/>
          <a:p>
            <a:r>
              <a:rPr lang="en-GB" dirty="0" smtClean="0"/>
              <a:t>Your ‘pitch’ – 10 minutes to present your idea – considering early years, marketing and financial aspects.</a:t>
            </a:r>
          </a:p>
          <a:p>
            <a:r>
              <a:rPr lang="en-GB" dirty="0" smtClean="0"/>
              <a:t>Your Business Plan – 3000 words in two parts, explaining your idea clearly and considering the links with early years and a critical </a:t>
            </a:r>
            <a:r>
              <a:rPr lang="en-GB" dirty="0" err="1" smtClean="0"/>
              <a:t>anaylsis</a:t>
            </a:r>
            <a:r>
              <a:rPr lang="en-GB" dirty="0" smtClean="0"/>
              <a:t>.    </a:t>
            </a:r>
            <a:endParaRPr lang="en-GB" dirty="0"/>
          </a:p>
        </p:txBody>
      </p:sp>
    </p:spTree>
    <p:extLst>
      <p:ext uri="{BB962C8B-B14F-4D97-AF65-F5344CB8AC3E}">
        <p14:creationId xmlns:p14="http://schemas.microsoft.com/office/powerpoint/2010/main" val="54801639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73</TotalTime>
  <Words>1509</Words>
  <Application>Microsoft Office PowerPoint</Application>
  <PresentationFormat>Custom</PresentationFormat>
  <Paragraphs>162</Paragraphs>
  <Slides>17</Slides>
  <Notes>8</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20140311PresentationUWTSDTemplate</vt:lpstr>
      <vt:lpstr>EAEE6004/C Sgiliau arwain mewn entrepreneuriaeth  Leadership skills in entrepreneurship  </vt:lpstr>
      <vt:lpstr>Deilliannau Dysgu</vt:lpstr>
      <vt:lpstr>Learning Outcomes</vt:lpstr>
      <vt:lpstr>Yr Asesiad/The Assessment</vt:lpstr>
      <vt:lpstr>Rhan 1/Part 1</vt:lpstr>
      <vt:lpstr>Rhan 1/Part 1</vt:lpstr>
      <vt:lpstr>Rhan 2/Part 2</vt:lpstr>
      <vt:lpstr>Rhan 2/Part 2</vt:lpstr>
      <vt:lpstr>Rhan 2/Part 2</vt:lpstr>
      <vt:lpstr>Gwybodaeth i’w ystyried Information to consider</vt:lpstr>
      <vt:lpstr>Syniadau/Ideas</vt:lpstr>
      <vt:lpstr>Meini Prawf 1  Marking Criteria 1 </vt:lpstr>
      <vt:lpstr>Meini Prawf 2  Marking Criteria 2 </vt:lpstr>
      <vt:lpstr>Meini Prawf 3  Marking Criteria 3</vt:lpstr>
      <vt:lpstr>Meini Prawf 4  Marking Criteria 4 </vt:lpstr>
      <vt:lpstr>Meini Prawf 5  Marking Criteria 5 </vt:lpstr>
      <vt:lpstr>Pwyntiau i'w gofio/ Points to remember</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EAEE6003/C Arweinyddiaeth ar gyfer systemau o ansawdd Leadership for systems of quality </dc:title>
  <dc:creator>Natalie MacDonald</dc:creator>
  <cp:lastModifiedBy>Administrator</cp:lastModifiedBy>
  <cp:revision>8</cp:revision>
  <cp:lastPrinted>2018-05-09T13:29:31Z</cp:lastPrinted>
  <dcterms:created xsi:type="dcterms:W3CDTF">2018-05-09T13:29:04Z</dcterms:created>
  <dcterms:modified xsi:type="dcterms:W3CDTF">2018-06-18T10:23:23Z</dcterms:modified>
</cp:coreProperties>
</file>