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tags/tag7.xml" ContentType="application/vnd.openxmlformats-officedocument.presentationml.tags+xml"/>
  <Override PartName="/ppt/notesSlides/notesSlide3.xml" ContentType="application/vnd.openxmlformats-officedocument.presentationml.notesSlide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4.xml" ContentType="application/vnd.openxmlformats-officedocument.presentationml.notesSlide+xml"/>
  <Override PartName="/ppt/tags/tag12.xml" ContentType="application/vnd.openxmlformats-officedocument.presentationml.tags+xml"/>
  <Override PartName="/ppt/notesSlides/notesSlide5.xml" ContentType="application/vnd.openxmlformats-officedocument.presentationml.notesSlide+xml"/>
  <Override PartName="/ppt/tags/tag13.xml" ContentType="application/vnd.openxmlformats-officedocument.presentationml.tags+xml"/>
  <Override PartName="/ppt/notesSlides/notesSlide6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notesSlides/notesSlide7.xml" ContentType="application/vnd.openxmlformats-officedocument.presentationml.notesSlide+xml"/>
  <Override PartName="/ppt/tags/tag16.xml" ContentType="application/vnd.openxmlformats-officedocument.presentationml.tags+xml"/>
  <Override PartName="/ppt/notesSlides/notesSlide8.xml" ContentType="application/vnd.openxmlformats-officedocument.presentationml.notesSlide+xml"/>
  <Override PartName="/ppt/tags/tag17.xml" ContentType="application/vnd.openxmlformats-officedocument.presentationml.tags+xml"/>
  <Override PartName="/ppt/notesSlides/notesSlide9.xml" ContentType="application/vnd.openxmlformats-officedocument.presentationml.notesSlide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notesSlides/notesSlide10.xml" ContentType="application/vnd.openxmlformats-officedocument.presentationml.notesSlide+xml"/>
  <Override PartName="/ppt/tags/tag20.xml" ContentType="application/vnd.openxmlformats-officedocument.presentationml.tags+xml"/>
  <Override PartName="/ppt/notesSlides/notesSlide11.xml" ContentType="application/vnd.openxmlformats-officedocument.presentationml.notesSlide+xml"/>
  <Override PartName="/ppt/tags/tag21.xml" ContentType="application/vnd.openxmlformats-officedocument.presentationml.tags+xml"/>
  <Override PartName="/ppt/notesSlides/notesSlide12.xml" ContentType="application/vnd.openxmlformats-officedocument.presentationml.notesSlide+xml"/>
  <Override PartName="/ppt/tags/tag22.xml" ContentType="application/vnd.openxmlformats-officedocument.presentationml.tags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63" r:id="rId6"/>
    <p:sldId id="264" r:id="rId7"/>
    <p:sldId id="288" r:id="rId8"/>
    <p:sldId id="289" r:id="rId9"/>
    <p:sldId id="290" r:id="rId10"/>
    <p:sldId id="291" r:id="rId11"/>
    <p:sldId id="292" r:id="rId12"/>
    <p:sldId id="293" r:id="rId13"/>
    <p:sldId id="329" r:id="rId14"/>
    <p:sldId id="330" r:id="rId15"/>
    <p:sldId id="331" r:id="rId16"/>
    <p:sldId id="332" r:id="rId17"/>
    <p:sldId id="333" r:id="rId18"/>
    <p:sldId id="334" r:id="rId19"/>
    <p:sldId id="335" r:id="rId20"/>
    <p:sldId id="337" r:id="rId21"/>
    <p:sldId id="338" r:id="rId22"/>
    <p:sldId id="339" r:id="rId23"/>
    <p:sldId id="340" r:id="rId24"/>
    <p:sldId id="341" r:id="rId25"/>
    <p:sldId id="342" r:id="rId26"/>
    <p:sldId id="34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>
        <p:scale>
          <a:sx n="98" d="100"/>
          <a:sy n="98" d="100"/>
        </p:scale>
        <p:origin x="57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Thomas (IMH)" userId="8d4a7181-3256-43e8-8ee5-d375b2b24af7" providerId="ADAL" clId="{077264E6-33A5-471F-8940-70A2C4F94AB2}"/>
    <pc:docChg chg="custSel delSld modSld">
      <pc:chgData name="Richard Thomas (IMH)" userId="8d4a7181-3256-43e8-8ee5-d375b2b24af7" providerId="ADAL" clId="{077264E6-33A5-471F-8940-70A2C4F94AB2}" dt="2024-11-05T13:44:12.930" v="755" actId="20577"/>
      <pc:docMkLst>
        <pc:docMk/>
      </pc:docMkLst>
      <pc:sldChg chg="modNotesTx">
        <pc:chgData name="Richard Thomas (IMH)" userId="8d4a7181-3256-43e8-8ee5-d375b2b24af7" providerId="ADAL" clId="{077264E6-33A5-471F-8940-70A2C4F94AB2}" dt="2024-11-05T12:41:43.568" v="69" actId="20577"/>
        <pc:sldMkLst>
          <pc:docMk/>
          <pc:sldMk cId="882599400" sldId="291"/>
        </pc:sldMkLst>
      </pc:sldChg>
      <pc:sldChg chg="modSp mod modNotesTx">
        <pc:chgData name="Richard Thomas (IMH)" userId="8d4a7181-3256-43e8-8ee5-d375b2b24af7" providerId="ADAL" clId="{077264E6-33A5-471F-8940-70A2C4F94AB2}" dt="2024-11-05T12:46:15.912" v="193" actId="20577"/>
        <pc:sldMkLst>
          <pc:docMk/>
          <pc:sldMk cId="1093002468" sldId="292"/>
        </pc:sldMkLst>
        <pc:spChg chg="mod">
          <ac:chgData name="Richard Thomas (IMH)" userId="8d4a7181-3256-43e8-8ee5-d375b2b24af7" providerId="ADAL" clId="{077264E6-33A5-471F-8940-70A2C4F94AB2}" dt="2024-11-05T12:42:58.026" v="95" actId="20577"/>
          <ac:spMkLst>
            <pc:docMk/>
            <pc:sldMk cId="1093002468" sldId="292"/>
            <ac:spMk id="9" creationId="{00000000-0000-0000-0000-000000000000}"/>
          </ac:spMkLst>
        </pc:spChg>
      </pc:sldChg>
      <pc:sldChg chg="modNotesTx">
        <pc:chgData name="Richard Thomas (IMH)" userId="8d4a7181-3256-43e8-8ee5-d375b2b24af7" providerId="ADAL" clId="{077264E6-33A5-471F-8940-70A2C4F94AB2}" dt="2024-11-05T13:33:17.307" v="583" actId="20577"/>
        <pc:sldMkLst>
          <pc:docMk/>
          <pc:sldMk cId="1999496230" sldId="331"/>
        </pc:sldMkLst>
      </pc:sldChg>
      <pc:sldChg chg="modSp mod">
        <pc:chgData name="Richard Thomas (IMH)" userId="8d4a7181-3256-43e8-8ee5-d375b2b24af7" providerId="ADAL" clId="{077264E6-33A5-471F-8940-70A2C4F94AB2}" dt="2024-11-05T13:08:07.404" v="493" actId="1076"/>
        <pc:sldMkLst>
          <pc:docMk/>
          <pc:sldMk cId="510546852" sldId="333"/>
        </pc:sldMkLst>
        <pc:spChg chg="mod">
          <ac:chgData name="Richard Thomas (IMH)" userId="8d4a7181-3256-43e8-8ee5-d375b2b24af7" providerId="ADAL" clId="{077264E6-33A5-471F-8940-70A2C4F94AB2}" dt="2024-11-05T13:08:07.404" v="493" actId="1076"/>
          <ac:spMkLst>
            <pc:docMk/>
            <pc:sldMk cId="510546852" sldId="333"/>
            <ac:spMk id="8" creationId="{00000000-0000-0000-0000-000000000000}"/>
          </ac:spMkLst>
        </pc:spChg>
        <pc:picChg chg="mod">
          <ac:chgData name="Richard Thomas (IMH)" userId="8d4a7181-3256-43e8-8ee5-d375b2b24af7" providerId="ADAL" clId="{077264E6-33A5-471F-8940-70A2C4F94AB2}" dt="2024-11-05T12:58:02.931" v="273" actId="1076"/>
          <ac:picMkLst>
            <pc:docMk/>
            <pc:sldMk cId="510546852" sldId="333"/>
            <ac:picMk id="13" creationId="{00000000-0000-0000-0000-000000000000}"/>
          </ac:picMkLst>
        </pc:picChg>
      </pc:sldChg>
      <pc:sldChg chg="del">
        <pc:chgData name="Richard Thomas (IMH)" userId="8d4a7181-3256-43e8-8ee5-d375b2b24af7" providerId="ADAL" clId="{077264E6-33A5-471F-8940-70A2C4F94AB2}" dt="2024-11-05T12:51:52.512" v="194" actId="47"/>
        <pc:sldMkLst>
          <pc:docMk/>
          <pc:sldMk cId="1762141484" sldId="336"/>
        </pc:sldMkLst>
      </pc:sldChg>
      <pc:sldChg chg="modNotesTx">
        <pc:chgData name="Richard Thomas (IMH)" userId="8d4a7181-3256-43e8-8ee5-d375b2b24af7" providerId="ADAL" clId="{077264E6-33A5-471F-8940-70A2C4F94AB2}" dt="2024-11-05T13:15:13.166" v="577" actId="20577"/>
        <pc:sldMkLst>
          <pc:docMk/>
          <pc:sldMk cId="1902574037" sldId="338"/>
        </pc:sldMkLst>
      </pc:sldChg>
      <pc:sldChg chg="modSp mod">
        <pc:chgData name="Richard Thomas (IMH)" userId="8d4a7181-3256-43e8-8ee5-d375b2b24af7" providerId="ADAL" clId="{077264E6-33A5-471F-8940-70A2C4F94AB2}" dt="2024-11-05T13:38:06.048" v="712" actId="20577"/>
        <pc:sldMkLst>
          <pc:docMk/>
          <pc:sldMk cId="985733982" sldId="339"/>
        </pc:sldMkLst>
        <pc:spChg chg="mod">
          <ac:chgData name="Richard Thomas (IMH)" userId="8d4a7181-3256-43e8-8ee5-d375b2b24af7" providerId="ADAL" clId="{077264E6-33A5-471F-8940-70A2C4F94AB2}" dt="2024-11-05T13:38:06.048" v="712" actId="20577"/>
          <ac:spMkLst>
            <pc:docMk/>
            <pc:sldMk cId="985733982" sldId="339"/>
            <ac:spMk id="8" creationId="{00000000-0000-0000-0000-000000000000}"/>
          </ac:spMkLst>
        </pc:spChg>
      </pc:sldChg>
      <pc:sldChg chg="modSp mod">
        <pc:chgData name="Richard Thomas (IMH)" userId="8d4a7181-3256-43e8-8ee5-d375b2b24af7" providerId="ADAL" clId="{077264E6-33A5-471F-8940-70A2C4F94AB2}" dt="2024-11-05T13:44:12.930" v="755" actId="20577"/>
        <pc:sldMkLst>
          <pc:docMk/>
          <pc:sldMk cId="1353235676" sldId="341"/>
        </pc:sldMkLst>
        <pc:spChg chg="mod">
          <ac:chgData name="Richard Thomas (IMH)" userId="8d4a7181-3256-43e8-8ee5-d375b2b24af7" providerId="ADAL" clId="{077264E6-33A5-471F-8940-70A2C4F94AB2}" dt="2024-11-05T13:44:12.930" v="755" actId="20577"/>
          <ac:spMkLst>
            <pc:docMk/>
            <pc:sldMk cId="1353235676" sldId="341"/>
            <ac:spMk id="8" creationId="{00000000-0000-0000-0000-000000000000}"/>
          </ac:spMkLst>
        </pc:spChg>
      </pc:sldChg>
      <pc:sldChg chg="modSp mod">
        <pc:chgData name="Richard Thomas (IMH)" userId="8d4a7181-3256-43e8-8ee5-d375b2b24af7" providerId="ADAL" clId="{077264E6-33A5-471F-8940-70A2C4F94AB2}" dt="2024-11-05T13:39:46.303" v="746" actId="20577"/>
        <pc:sldMkLst>
          <pc:docMk/>
          <pc:sldMk cId="959633058" sldId="343"/>
        </pc:sldMkLst>
        <pc:spChg chg="mod">
          <ac:chgData name="Richard Thomas (IMH)" userId="8d4a7181-3256-43e8-8ee5-d375b2b24af7" providerId="ADAL" clId="{077264E6-33A5-471F-8940-70A2C4F94AB2}" dt="2024-11-05T13:39:46.303" v="746" actId="20577"/>
          <ac:spMkLst>
            <pc:docMk/>
            <pc:sldMk cId="959633058" sldId="343"/>
            <ac:spMk id="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10/28/2025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8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are the implications here for Athletes? As compared to Muscle differences discussed last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8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long should we Immobilise ligaments? RICE?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0040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else do we class as a strain?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5991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Less Literature here than for Muscle for example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065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Endotenon is the fine connective tissue within a tendon that surrounds and binds together tendon fascicles.</a:t>
            </a:r>
          </a:p>
          <a:p>
            <a:endParaRPr lang="en-GB" dirty="0"/>
          </a:p>
          <a:p>
            <a:r>
              <a:rPr lang="en-GB" dirty="0"/>
              <a:t>Tenocytes are responsible for maintaining tendons Extra Cellular Matrix (ECM). They sense and respond to mechanical forces adjusting the composition of the </a:t>
            </a:r>
          </a:p>
          <a:p>
            <a:r>
              <a:rPr lang="en-GB" dirty="0"/>
              <a:t>ECM to meet the functional demands.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5044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this structure look familiar to anything else? Muscle? How is it different? No contractile sarcomeres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4800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Normal Tendon Healing. What might implications be here for rehabilitation/training?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7437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CSA – Cross sectional Area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9309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Neo vascularization is the growth of new blood vessels in response to injury. A response to lack of oxygen and nutrients can be leaky </a:t>
            </a:r>
          </a:p>
          <a:p>
            <a:endParaRPr lang="en-GB" dirty="0"/>
          </a:p>
          <a:p>
            <a:r>
              <a:rPr lang="en-GB" dirty="0"/>
              <a:t>Connections to ‘The Matrix’ And ‘Neo’ from the Greek Neos - New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637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Acellularity</a:t>
            </a:r>
            <a:r>
              <a:rPr lang="en-GB" dirty="0"/>
              <a:t> – Without cells, not divided into cells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8289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Task – 3 groups? Maybe 2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43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245699000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6.tif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5" Type="http://schemas.openxmlformats.org/officeDocument/2006/relationships/image" Target="../media/image9.tif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Relationship Id="rId6" Type="http://schemas.openxmlformats.org/officeDocument/2006/relationships/image" Target="../media/image10.tiff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Relationship Id="rId6" Type="http://schemas.openxmlformats.org/officeDocument/2006/relationships/image" Target="../media/image12.pn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1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2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Tendon and Ligament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983309"/>
            <a:ext cx="7727211" cy="181594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Describe types of tendon and ligament injury 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tendon and ligament healing including timescales and timeframes that facilitate appropriate healing</a:t>
            </a:r>
          </a:p>
          <a:p>
            <a:pPr marL="401822" indent="-401822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their tolerances to loading</a:t>
            </a:r>
          </a:p>
          <a:p>
            <a:pPr marL="401822" indent="-401822" defTabSz="410751" latinLnBrk="1" hangingPunct="0">
              <a:buFont typeface="Arial"/>
              <a:buChar char="•"/>
            </a:pPr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9401" y="174965"/>
            <a:ext cx="712522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Mechanics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966" y="1080660"/>
            <a:ext cx="7262068" cy="394197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4593" y="174965"/>
            <a:ext cx="7134838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Alignment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04" y="1352032"/>
            <a:ext cx="2611845" cy="17421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3041" y="1352032"/>
            <a:ext cx="2446734" cy="17421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26239" y="3445999"/>
            <a:ext cx="840744" cy="46160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531">
                <a:solidFill>
                  <a:srgbClr val="000000"/>
                </a:solidFill>
                <a:sym typeface="Helvetica Light"/>
              </a:rPr>
              <a:t>Wavy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26713" y="3481724"/>
            <a:ext cx="1868846" cy="4106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200" dirty="0">
                <a:solidFill>
                  <a:srgbClr val="000000"/>
                </a:solidFill>
              </a:rPr>
              <a:t>Patella Tendon</a:t>
            </a:r>
            <a:endParaRPr lang="en-GB" sz="2200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92048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4828" y="236513"/>
            <a:ext cx="216918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1372848"/>
            <a:ext cx="5352170" cy="210346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Attach Bone to Bone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</a:rPr>
              <a:t>Sprained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3 Grades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I (Pain no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2 (Pain &amp;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3 (No Pain &amp; lax+++)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58003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0297" y="182412"/>
            <a:ext cx="6502999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Damage </a:t>
            </a:r>
            <a:r>
              <a:rPr lang="en-US" sz="3516" b="1"/>
              <a:t>and Failure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678" y="1305967"/>
            <a:ext cx="7632060" cy="401612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2985369"/>
            <a:ext cx="4572000" cy="914609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/>
            <a:endParaRPr lang="en-GB" sz="4219" dirty="0">
              <a:solidFill>
                <a:srgbClr val="000000"/>
              </a:solidFill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950 N (95Kg) = 6.05 mm </a:t>
            </a:r>
            <a:endParaRPr lang="en-GB" sz="562" dirty="0"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880 N (88Kg) = 5.04 mm </a:t>
            </a:r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408279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26552" y="182412"/>
            <a:ext cx="3707362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Failure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18351" y="1527992"/>
            <a:ext cx="5352170" cy="259487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Speed of force determines where </a:t>
            </a:r>
          </a:p>
          <a:p>
            <a:pPr defTabSz="410751" latinLnBrk="1" hangingPunct="0"/>
            <a:r>
              <a:rPr lang="en-GB" sz="2531" dirty="0">
                <a:solidFill>
                  <a:srgbClr val="000000"/>
                </a:solidFill>
                <a:sym typeface="Helvetica Light"/>
              </a:rPr>
              <a:t>	the ligament fails</a:t>
            </a: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sz="2200" dirty="0">
                <a:solidFill>
                  <a:srgbClr val="000000"/>
                </a:solidFill>
              </a:rPr>
              <a:t>- </a:t>
            </a:r>
            <a:r>
              <a:rPr lang="en-GB" sz="2200" dirty="0"/>
              <a:t>High speed: Bone ligament </a:t>
            </a:r>
          </a:p>
          <a:p>
            <a:pPr defTabSz="410751" latinLnBrk="1" hangingPunct="0"/>
            <a:r>
              <a:rPr lang="en-GB" sz="2200" dirty="0"/>
              <a:t>	interface </a:t>
            </a:r>
          </a:p>
          <a:p>
            <a:pPr defTabSz="410751" latinLnBrk="1" hangingPunct="0"/>
            <a:r>
              <a:rPr lang="en-GB" sz="2200" dirty="0"/>
              <a:t>	- Low speed: Mid-belly (core or </a:t>
            </a:r>
          </a:p>
          <a:p>
            <a:pPr defTabSz="410751" latinLnBrk="1" hangingPunct="0"/>
            <a:r>
              <a:rPr lang="en-GB" sz="2200" dirty="0"/>
              <a:t>	ligament)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  <a:p>
            <a:pPr marL="401822" lvl="1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  <a:sym typeface="Helvetica Light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1090" y="1779614"/>
            <a:ext cx="2085522" cy="257218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8259940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6723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70234" y="182412"/>
            <a:ext cx="282000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Use v Disuse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043606"/>
            <a:ext cx="7293854" cy="240059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Ligaments</a:t>
            </a:r>
            <a:r>
              <a:rPr lang="en-GB" sz="2531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1266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Can we increase structural strength and stiffness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ADL enough to maintain 80-90% potential strength/mechanical </a:t>
            </a:r>
          </a:p>
          <a:p>
            <a:pPr defTabSz="410751" latinLnBrk="1" hangingPunct="0"/>
            <a:r>
              <a:rPr lang="en-GB" dirty="0"/>
              <a:t>	potential (Frank, 1996).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Exercise increases ligament strength and stiffness by up to an </a:t>
            </a:r>
          </a:p>
          <a:p>
            <a:pPr defTabSz="410751" latinLnBrk="1" hangingPunct="0"/>
            <a:r>
              <a:rPr lang="en-GB" dirty="0"/>
              <a:t>	additional 10-20%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300246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08300" y="672041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146968"/>
            <a:ext cx="7720744" cy="25953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dirty="0">
                <a:solidFill>
                  <a:srgbClr val="000000"/>
                </a:solidFill>
              </a:rPr>
              <a:t>- </a:t>
            </a:r>
            <a:r>
              <a:rPr lang="en-GB" dirty="0"/>
              <a:t>When ligament tears, frayed stump ends are present </a:t>
            </a:r>
          </a:p>
          <a:p>
            <a:pPr algn="l"/>
            <a:r>
              <a:rPr lang="en-GB" dirty="0"/>
              <a:t>	- Ligament undergoes inflammatory process </a:t>
            </a:r>
          </a:p>
          <a:p>
            <a:pPr algn="l"/>
            <a:r>
              <a:rPr lang="en-GB" dirty="0"/>
              <a:t>	- Ligament stumps become surrounded by fluid, causing ends to 	become friable (easily crumbled)</a:t>
            </a:r>
          </a:p>
          <a:p>
            <a:pPr algn="l"/>
            <a:r>
              <a:rPr lang="en-GB" dirty="0"/>
              <a:t>	- Vascular permeability increases and permits normal inflammatory 	products to invade </a:t>
            </a:r>
          </a:p>
          <a:p>
            <a:pPr algn="l"/>
            <a:r>
              <a:rPr lang="en-GB" dirty="0"/>
              <a:t> 	- Erythrocytes invade gap between stump ends 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1697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88035" y="129265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8980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6hrs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Injury site fill with erythrocytes, leukocytes and lymphocytes.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stumps become progressively more friable with the accumulation of serous fluids in the area 	</a:t>
                      </a:r>
                    </a:p>
                    <a:p>
                      <a:endParaRPr lang="en-GB" sz="1300" dirty="0"/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24/24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Monocytes and macrophages infiltrate the area 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begin to appear and become significant in number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48-72/24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 produce the extracellular matrix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07344">
                <a:tc>
                  <a:txBody>
                    <a:bodyPr/>
                    <a:lstStyle/>
                    <a:p>
                      <a:r>
                        <a:rPr lang="en-GB" sz="1300" dirty="0"/>
                        <a:t>1-2/52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macrophages are numerous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Random collagen fibres and abundant ground substance are seen.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Fragile vascular granulation is seen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Extracellular matrix continues to be synthesised by fibroblasts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Macrophages, mast cells and fibroblasts continue to predominate.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Vascular buds appear in the wound to communicate with existing capillaries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Elastin is seen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8351306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-88868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29074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2/7</a:t>
                      </a:r>
                      <a:r>
                        <a:rPr lang="en-GB" sz="1300" baseline="0" dirty="0"/>
                        <a:t> to 6/52</a:t>
                      </a:r>
                      <a:endParaRPr lang="en-GB" sz="1300" dirty="0"/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Proliferation phase occurs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Cellular and matrix structures replace the blood clot formed during inflammation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6/52 to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 and fibroblasts diminish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concentration stabilises with type I collagen replacing type III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cross link increase in number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becomes more normal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Near normal tensile strength restored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1490828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37228" y="547768"/>
            <a:ext cx="5269544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</a:t>
            </a:r>
            <a:r>
              <a:rPr lang="en-US" sz="3516" b="1" dirty="0" err="1"/>
              <a:t>Immobilisation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2423968"/>
            <a:ext cx="7720744" cy="204139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Major deterioration in first few weeks</a:t>
            </a:r>
          </a:p>
          <a:p>
            <a:pPr algn="l"/>
            <a:r>
              <a:rPr lang="en-GB" dirty="0"/>
              <a:t>	- Ligament cells produce inferior quality ligament material</a:t>
            </a:r>
          </a:p>
          <a:p>
            <a:pPr algn="l"/>
            <a:r>
              <a:rPr lang="en-GB" dirty="0"/>
              <a:t>	- Structural weakening at ligament complex </a:t>
            </a:r>
          </a:p>
          <a:p>
            <a:pPr algn="l"/>
            <a:r>
              <a:rPr lang="en-GB" dirty="0"/>
              <a:t>	- Osteoclast at bone-ligament that decreases the strength of 	insertional bone (concurrently)	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49623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1529365"/>
            <a:ext cx="7720744" cy="1790427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00" dirty="0">
                <a:solidFill>
                  <a:srgbClr val="000000"/>
                </a:solidFill>
              </a:rPr>
              <a:t>Types of Tendon Issue</a:t>
            </a:r>
            <a:r>
              <a:rPr lang="en-GB" sz="2500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2500" dirty="0">
              <a:solidFill>
                <a:srgbClr val="000000"/>
              </a:solidFill>
            </a:endParaRPr>
          </a:p>
          <a:p>
            <a:pPr algn="l"/>
            <a:r>
              <a:rPr lang="en-GB" sz="2500" dirty="0">
                <a:solidFill>
                  <a:srgbClr val="000000"/>
                </a:solidFill>
              </a:rPr>
              <a:t>	- </a:t>
            </a:r>
            <a:r>
              <a:rPr lang="en-GB" sz="2500" dirty="0"/>
              <a:t>Strain (partial or rupture)</a:t>
            </a:r>
          </a:p>
          <a:p>
            <a:pPr algn="l"/>
            <a:r>
              <a:rPr lang="en-GB" sz="2500" dirty="0"/>
              <a:t>	- Tendinopathy (Overuse</a:t>
            </a:r>
            <a:r>
              <a:rPr lang="en-GB" sz="1266" dirty="0"/>
              <a:t>)</a:t>
            </a:r>
          </a:p>
          <a:p>
            <a:pPr algn="l"/>
            <a:r>
              <a:rPr lang="en-GB" sz="1266" dirty="0"/>
              <a:t>	</a:t>
            </a:r>
            <a:r>
              <a:rPr lang="en-GB" sz="2400" dirty="0"/>
              <a:t>-  Laceration (not common)</a:t>
            </a:r>
            <a:r>
              <a:rPr lang="en-GB" sz="2400" b="1" dirty="0"/>
              <a:t>  </a:t>
            </a:r>
            <a:endParaRPr lang="en-GB" sz="2400" dirty="0"/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221361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0" y="-246054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45092" y="926265"/>
            <a:ext cx="7720744" cy="453451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USE</a:t>
            </a:r>
            <a:r>
              <a:rPr lang="en-GB" dirty="0">
                <a:solidFill>
                  <a:srgbClr val="000000"/>
                </a:solidFill>
                <a:sym typeface="Helvetica Light"/>
              </a:rPr>
              <a:t>:</a:t>
            </a:r>
            <a:endParaRPr lang="en-GB" dirty="0">
              <a:solidFill>
                <a:srgbClr val="000000"/>
              </a:solidFill>
            </a:endParaRPr>
          </a:p>
          <a:p>
            <a:pPr algn="l"/>
            <a:r>
              <a:rPr lang="en-GB" dirty="0">
                <a:solidFill>
                  <a:srgbClr val="000000"/>
                </a:solidFill>
              </a:rPr>
              <a:t>	- </a:t>
            </a:r>
            <a:r>
              <a:rPr lang="en-GB" dirty="0"/>
              <a:t>Few good studies available</a:t>
            </a:r>
          </a:p>
          <a:p>
            <a:pPr algn="l"/>
            <a:r>
              <a:rPr lang="en-GB" dirty="0"/>
              <a:t>	- Use increases number and size of collagen fibrils</a:t>
            </a:r>
          </a:p>
          <a:p>
            <a:pPr algn="l"/>
            <a:r>
              <a:rPr lang="en-GB" dirty="0"/>
              <a:t>	- Use increases cross-sectional area</a:t>
            </a:r>
          </a:p>
          <a:p>
            <a:pPr algn="l"/>
            <a:r>
              <a:rPr lang="en-GB" dirty="0"/>
              <a:t>	- Exercise leads to increased collagen synthesis in growing tendons 	(</a:t>
            </a:r>
            <a:r>
              <a:rPr lang="en-GB" dirty="0" err="1"/>
              <a:t>Curwin</a:t>
            </a:r>
            <a:r>
              <a:rPr lang="en-GB" dirty="0"/>
              <a:t> et al,1988) </a:t>
            </a:r>
          </a:p>
          <a:p>
            <a:pPr algn="l"/>
            <a:r>
              <a:rPr lang="en-GB" dirty="0"/>
              <a:t>	- Exercise leads to increased number of fibroblasts in tendons 	(Zamora &amp; Marini,1988)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DISUSE: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Few good studies available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Reduction in molecular and cellular activity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Reduced number of Tendon cells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Atrophy of tendon, losing weight, stiffness and tensile strength</a:t>
            </a:r>
          </a:p>
          <a:p>
            <a:pPr algn="l"/>
            <a:endParaRPr lang="en-GB" sz="1266" dirty="0"/>
          </a:p>
          <a:p>
            <a:pPr algn="l"/>
            <a:endParaRPr lang="en-GB" sz="1266" dirty="0"/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1054685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9003565"/>
              </p:ext>
            </p:extLst>
          </p:nvPr>
        </p:nvGraphicFramePr>
        <p:xfrm>
          <a:off x="878545" y="1397000"/>
          <a:ext cx="6741456" cy="371862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0-3/7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Cells that originate from extrinsic peri-tendinous tissue and form intrinsic tissue from the epitenon and endotenon are active (Fibroblasts)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7216">
                <a:tc>
                  <a:txBody>
                    <a:bodyPr/>
                    <a:lstStyle/>
                    <a:p>
                      <a:r>
                        <a:rPr lang="en-GB" sz="1300" dirty="0"/>
                        <a:t>5/7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Wound gap is filled by phagocytes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initiated , new collagen fibres placed in random and disorganised orientation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Collagen synthesis peaks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3/52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provides significant fibroblast proliferation at the site.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Significant revascularisation occurs.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Synovial sheath is rebuilt: smooth gliding surface develops.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also start to become orientated in line with tendon axis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predominate in the healing area. Collagen content increases. Collagen fully orientated with tendon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620444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9123561"/>
              </p:ext>
            </p:extLst>
          </p:nvPr>
        </p:nvGraphicFramePr>
        <p:xfrm>
          <a:off x="878545" y="1397000"/>
          <a:ext cx="6741456" cy="31575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5/52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complete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6/52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that have proliferated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the primary cells: simultaneously synthesising collagen whilst contributing to collagen re-absorption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is mature and re-aligned along the tendons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4/12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have reverted to tenocytes , Type III collagen has been replaced by Type I collagen, Maturation is complete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Strength is 85-95% normal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97549755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5605009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Structure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381" y="1490155"/>
            <a:ext cx="4071938" cy="377725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4145929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6173675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6" y="1465097"/>
            <a:ext cx="6288732" cy="35779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257403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6414777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Abnormal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8545" y="1593710"/>
            <a:ext cx="5991083" cy="2482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Reactive Tendinopathy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Tendon </a:t>
            </a:r>
            <a:r>
              <a:rPr lang="en-GB" dirty="0" err="1">
                <a:solidFill>
                  <a:srgbClr val="000000"/>
                </a:solidFill>
              </a:rPr>
              <a:t>Dysrepair</a:t>
            </a: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Degenerative Tendinopathy</a:t>
            </a:r>
          </a:p>
          <a:p>
            <a:pPr latinLnBrk="1" hangingPunct="0"/>
            <a:endParaRPr lang="en-GB" dirty="0">
              <a:solidFill>
                <a:srgbClr val="000000"/>
              </a:solidFill>
            </a:endParaRPr>
          </a:p>
          <a:p>
            <a:pPr latinLnBrk="1" hangingPunct="0"/>
            <a:r>
              <a:rPr lang="en-GB" dirty="0">
                <a:solidFill>
                  <a:srgbClr val="000000"/>
                </a:solidFill>
              </a:rPr>
              <a:t>These are based on the Tendon Pathology continuum </a:t>
            </a:r>
          </a:p>
          <a:p>
            <a:pPr latinLnBrk="1" hangingPunct="0"/>
            <a:r>
              <a:rPr lang="en-GB" dirty="0">
                <a:solidFill>
                  <a:srgbClr val="000000"/>
                </a:solidFill>
              </a:rPr>
              <a:t>proposed by Cook &amp; </a:t>
            </a:r>
            <a:r>
              <a:rPr lang="en-GB" dirty="0" err="1">
                <a:solidFill>
                  <a:srgbClr val="000000"/>
                </a:solidFill>
              </a:rPr>
              <a:t>Purdham</a:t>
            </a:r>
            <a:r>
              <a:rPr lang="en-GB" dirty="0">
                <a:solidFill>
                  <a:srgbClr val="000000"/>
                </a:solidFill>
              </a:rPr>
              <a:t> (2008)</a:t>
            </a:r>
          </a:p>
          <a:p>
            <a:pPr marL="401822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8573398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414777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Reactive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9463" y="1544188"/>
            <a:ext cx="6816613" cy="370851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Non inflammatory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Acute Tensile/ Compressive Force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Localised thickening at point of stress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 CSA in response to load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Normal tendon increases stiffness not CSA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B050"/>
                </a:solidFill>
              </a:rPr>
              <a:t>Able to return to normal state after </a:t>
            </a:r>
            <a:r>
              <a:rPr lang="en-GB" sz="1969" dirty="0" err="1">
                <a:solidFill>
                  <a:srgbClr val="00B050"/>
                </a:solidFill>
              </a:rPr>
              <a:t>deload</a:t>
            </a:r>
            <a:endParaRPr lang="en-GB" sz="1969" dirty="0">
              <a:solidFill>
                <a:srgbClr val="00B05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Increased cytoplasmic organelles for protein production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Large proteoglycans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Matrix changes due to water uptake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Collagen integrity maintained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No neurovascular changes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Minutes – few days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76439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9512" y="5845443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</a:t>
            </a:r>
            <a:r>
              <a:rPr lang="en-US" sz="3516" b="1" dirty="0" err="1"/>
              <a:t>Dysrepair</a:t>
            </a:r>
            <a:r>
              <a:rPr lang="en-US" sz="3516" b="1" dirty="0"/>
              <a:t>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274406"/>
            <a:ext cx="6816613" cy="249638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Attempt at tendon healing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Similar to Reactive but with increased cell breakdown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cells numbers (</a:t>
            </a:r>
            <a:r>
              <a:rPr lang="en-GB" sz="1969" dirty="0" err="1">
                <a:solidFill>
                  <a:srgbClr val="000000"/>
                </a:solidFill>
              </a:rPr>
              <a:t>Chrondrocytes</a:t>
            </a:r>
            <a:r>
              <a:rPr lang="en-GB" sz="1969" dirty="0">
                <a:solidFill>
                  <a:srgbClr val="000000"/>
                </a:solidFill>
              </a:rPr>
              <a:t> and </a:t>
            </a:r>
          </a:p>
          <a:p>
            <a:pPr defTabSz="410751" latinLnBrk="1" hangingPunct="0"/>
            <a:r>
              <a:rPr lang="en-GB" sz="1969" dirty="0">
                <a:solidFill>
                  <a:srgbClr val="000000"/>
                </a:solidFill>
              </a:rPr>
              <a:t>	Myofibroblasts)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Separation of collagen and disorganisation of matrix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ground substance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Some may increase in neovascularization and neural </a:t>
            </a:r>
          </a:p>
          <a:p>
            <a:pPr defTabSz="410751" latinLnBrk="1" hangingPunct="0"/>
            <a:r>
              <a:rPr lang="en-GB" sz="1969" dirty="0"/>
              <a:t>	connections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32356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Degenerative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998704"/>
            <a:ext cx="6816613" cy="310245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cell death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</a:t>
            </a:r>
            <a:r>
              <a:rPr lang="en-GB" sz="1969" dirty="0" err="1">
                <a:solidFill>
                  <a:srgbClr val="000000"/>
                </a:solidFill>
              </a:rPr>
              <a:t>acellularity</a:t>
            </a:r>
            <a:endParaRPr lang="en-GB" sz="1969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Large areas of disordered matrix filled with vessels, matrix breakdown products and little collagen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Considerable heterogeneity of the matrix </a:t>
            </a:r>
          </a:p>
          <a:p>
            <a:pPr defTabSz="410751" latinLnBrk="1" hangingPunct="0"/>
            <a:r>
              <a:rPr lang="en-GB" sz="1969" dirty="0"/>
              <a:t>	Islands of degenerative pathology </a:t>
            </a:r>
          </a:p>
          <a:p>
            <a:pPr defTabSz="410751" latinLnBrk="1" hangingPunct="0"/>
            <a:r>
              <a:rPr lang="en-GB" sz="1969" dirty="0"/>
              <a:t>	Interspersed with other areas of pathology and normal </a:t>
            </a:r>
          </a:p>
          <a:p>
            <a:pPr defTabSz="410751" latinLnBrk="1" hangingPunct="0"/>
            <a:r>
              <a:rPr lang="en-GB" sz="1969" dirty="0"/>
              <a:t>`	tendon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97% Achilles tendons that rupture are degenerative 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90365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Clinical Concepts </a:t>
            </a:r>
            <a:br>
              <a:rPr lang="en-US" sz="3516" b="1" dirty="0"/>
            </a:br>
            <a:r>
              <a:rPr lang="en-US" sz="3516" b="1" dirty="0"/>
              <a:t>– Where are they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829" y="1747853"/>
            <a:ext cx="6816613" cy="249638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Subjective assessment is Key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Duration of symptoms (Chronic/Acute)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Age factor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Single bout or repeated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Investigations - ultrasound/MRI? Doppler?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Questionnaires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1969" dirty="0"/>
              <a:t>Objective Markers?  (Squeeze/SL Calf Raise)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9633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1359</Words>
  <Application>Microsoft Office PowerPoint</Application>
  <PresentationFormat>On-screen Show (4:3)</PresentationFormat>
  <Paragraphs>255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Helvetica</vt:lpstr>
      <vt:lpstr>Helvetica Light</vt:lpstr>
      <vt:lpstr>Myriad Pro</vt:lpstr>
      <vt:lpstr>Arial</vt:lpstr>
      <vt:lpstr>Calibri</vt:lpstr>
      <vt:lpstr>Verdana</vt:lpstr>
      <vt:lpstr>20140311PresentationUWTSDTemplate</vt:lpstr>
      <vt:lpstr>BMST4004   Tendon and Ligament Healing</vt:lpstr>
      <vt:lpstr>Learning Outcomes </vt:lpstr>
      <vt:lpstr>Tendon and Ligament Mechanics</vt:lpstr>
      <vt:lpstr>Tendon and Ligament Alignment</vt:lpstr>
      <vt:lpstr>Ligament</vt:lpstr>
      <vt:lpstr>Ligament Damage and Failure</vt:lpstr>
      <vt:lpstr>Ligament Failure</vt:lpstr>
      <vt:lpstr>Use v Disuse</vt:lpstr>
      <vt:lpstr>Ligament Healing</vt:lpstr>
      <vt:lpstr>Ligament Healing</vt:lpstr>
      <vt:lpstr>Ligament Healing</vt:lpstr>
      <vt:lpstr>Ligament Immobilisation</vt:lpstr>
      <vt:lpstr>Tendons</vt:lpstr>
      <vt:lpstr>Tendons</vt:lpstr>
      <vt:lpstr>Acute Tendon Healing</vt:lpstr>
      <vt:lpstr>Acute Tendon Healing</vt:lpstr>
      <vt:lpstr>Tendon Structure </vt:lpstr>
      <vt:lpstr>Tendon Concepts - Normal</vt:lpstr>
      <vt:lpstr>Tendon Concepts - Abnormal</vt:lpstr>
      <vt:lpstr>Tendon Concepts – Reactive tendinopathy</vt:lpstr>
      <vt:lpstr>Tendon Concepts – Dysrepair tendinopathy</vt:lpstr>
      <vt:lpstr>Tendon Concepts – Degenerative tendinopathy</vt:lpstr>
      <vt:lpstr>Clinical Concepts  – Where are they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38</cp:revision>
  <dcterms:created xsi:type="dcterms:W3CDTF">2015-04-14T15:21:28Z</dcterms:created>
  <dcterms:modified xsi:type="dcterms:W3CDTF">2025-10-28T15:28:21Z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