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6"/>
  </p:notesMasterIdLst>
  <p:sldIdLst>
    <p:sldId id="256" r:id="rId2"/>
    <p:sldId id="359" r:id="rId3"/>
    <p:sldId id="374" r:id="rId4"/>
    <p:sldId id="381" r:id="rId5"/>
    <p:sldId id="382" r:id="rId6"/>
    <p:sldId id="416" r:id="rId7"/>
    <p:sldId id="388" r:id="rId8"/>
    <p:sldId id="385" r:id="rId9"/>
    <p:sldId id="360" r:id="rId10"/>
    <p:sldId id="333" r:id="rId11"/>
    <p:sldId id="390" r:id="rId12"/>
    <p:sldId id="391" r:id="rId13"/>
    <p:sldId id="271" r:id="rId14"/>
    <p:sldId id="341" r:id="rId15"/>
    <p:sldId id="361" r:id="rId16"/>
    <p:sldId id="378" r:id="rId17"/>
    <p:sldId id="345" r:id="rId18"/>
    <p:sldId id="383" r:id="rId19"/>
    <p:sldId id="343" r:id="rId20"/>
    <p:sldId id="365" r:id="rId21"/>
    <p:sldId id="366" r:id="rId22"/>
    <p:sldId id="324" r:id="rId23"/>
    <p:sldId id="354" r:id="rId24"/>
    <p:sldId id="356" r:id="rId25"/>
    <p:sldId id="326" r:id="rId26"/>
    <p:sldId id="386" r:id="rId27"/>
    <p:sldId id="337" r:id="rId28"/>
    <p:sldId id="334" r:id="rId29"/>
    <p:sldId id="313" r:id="rId30"/>
    <p:sldId id="384" r:id="rId31"/>
    <p:sldId id="371" r:id="rId32"/>
    <p:sldId id="308" r:id="rId33"/>
    <p:sldId id="310" r:id="rId34"/>
    <p:sldId id="351" r:id="rId35"/>
    <p:sldId id="287" r:id="rId36"/>
    <p:sldId id="370" r:id="rId37"/>
    <p:sldId id="377" r:id="rId38"/>
    <p:sldId id="392" r:id="rId39"/>
    <p:sldId id="369" r:id="rId40"/>
    <p:sldId id="414" r:id="rId41"/>
    <p:sldId id="415" r:id="rId42"/>
    <p:sldId id="393" r:id="rId43"/>
    <p:sldId id="373" r:id="rId44"/>
    <p:sldId id="406" r:id="rId45"/>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9" autoAdjust="0"/>
    <p:restoredTop sz="78219" autoAdjust="0"/>
  </p:normalViewPr>
  <p:slideViewPr>
    <p:cSldViewPr snapToGrid="0">
      <p:cViewPr varScale="1">
        <p:scale>
          <a:sx n="98" d="100"/>
          <a:sy n="98" d="100"/>
        </p:scale>
        <p:origin x="1288" y="184"/>
      </p:cViewPr>
      <p:guideLst/>
    </p:cSldViewPr>
  </p:slideViewPr>
  <p:notesTextViewPr>
    <p:cViewPr>
      <p:scale>
        <a:sx n="1" d="1"/>
        <a:sy n="1" d="1"/>
      </p:scale>
      <p:origin x="0" y="0"/>
    </p:cViewPr>
  </p:notesTextViewPr>
  <p:sorterViewPr>
    <p:cViewPr>
      <p:scale>
        <a:sx n="100" d="100"/>
        <a:sy n="10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21A939F-E019-40C7-9E9A-F2A61AAA1237}">
      <dgm:prSet/>
      <dgm:spPr/>
      <dgm:t>
        <a:bodyPr/>
        <a:lstStyle/>
        <a:p>
          <a:pPr>
            <a:lnSpc>
              <a:spcPct val="100000"/>
            </a:lnSpc>
          </a:pPr>
          <a:r>
            <a:rPr lang="en-GB"/>
            <a:t>Watch the 4 video clips “More than just words” and use these to help your critical reflection in task 2</a:t>
          </a:r>
          <a:endParaRPr lang="en-US"/>
        </a:p>
      </dgm:t>
    </dgm:pt>
    <dgm:pt modelId="{C0DE963A-DD27-46B1-975C-EEAC3C2256CB}" type="parTrans" cxnId="{C6D20494-AFF8-490C-8B96-3CE897AF3D35}">
      <dgm:prSet/>
      <dgm:spPr/>
      <dgm:t>
        <a:bodyPr/>
        <a:lstStyle/>
        <a:p>
          <a:endParaRPr lang="en-US"/>
        </a:p>
      </dgm:t>
    </dgm:pt>
    <dgm:pt modelId="{2E8E64C9-165F-4848-B815-4394BD398F8D}" type="sibTrans" cxnId="{C6D20494-AFF8-490C-8B96-3CE897AF3D35}">
      <dgm:prSet/>
      <dgm:spPr/>
      <dgm:t>
        <a:bodyPr/>
        <a:lstStyle/>
        <a:p>
          <a:endParaRPr lang="en-US"/>
        </a:p>
      </dgm:t>
    </dgm:pt>
    <dgm:pt modelId="{D6662971-D8A1-488E-854C-85E224DB3F93}">
      <dgm:prSet/>
      <dgm:spPr/>
      <dgm:t>
        <a:bodyPr/>
        <a:lstStyle/>
        <a:p>
          <a:pPr>
            <a:lnSpc>
              <a:spcPct val="100000"/>
            </a:lnSpc>
          </a:pPr>
          <a:r>
            <a:rPr lang="en-GB"/>
            <a:t>Provide a range of examples in relation to individual language needs and use, including cultural sensitivity</a:t>
          </a:r>
          <a:endParaRPr lang="en-US"/>
        </a:p>
      </dgm:t>
    </dgm:pt>
    <dgm:pt modelId="{7101499D-1F21-4809-BC2B-16189F2D7FCD}" type="parTrans" cxnId="{5E5E6100-293E-4F87-9C2C-0C6D7C2BDB39}">
      <dgm:prSet/>
      <dgm:spPr/>
      <dgm:t>
        <a:bodyPr/>
        <a:lstStyle/>
        <a:p>
          <a:endParaRPr lang="en-US"/>
        </a:p>
      </dgm:t>
    </dgm:pt>
    <dgm:pt modelId="{6EF06D19-C2AC-4C5A-B6BC-51F6606532B7}" type="sibTrans" cxnId="{5E5E6100-293E-4F87-9C2C-0C6D7C2BDB39}">
      <dgm:prSet/>
      <dgm:spPr/>
      <dgm:t>
        <a:bodyPr/>
        <a:lstStyle/>
        <a:p>
          <a:endParaRPr lang="en-US"/>
        </a:p>
      </dgm:t>
    </dgm:pt>
    <dgm:pt modelId="{20254EE0-F8D6-4139-A161-AA7C5F0A300B}">
      <dgm:prSet/>
      <dgm:spPr/>
      <dgm:t>
        <a:bodyPr/>
        <a:lstStyle/>
        <a:p>
          <a:pPr>
            <a:lnSpc>
              <a:spcPct val="100000"/>
            </a:lnSpc>
          </a:pPr>
          <a:r>
            <a:rPr lang="en-GB"/>
            <a:t>Reflection on personal experience as to why language must be an integral part of assessment and service provision</a:t>
          </a:r>
          <a:endParaRPr lang="en-US"/>
        </a:p>
      </dgm:t>
    </dgm:pt>
    <dgm:pt modelId="{509A634D-5F7C-4CAD-8A91-095AC4C6EA70}" type="parTrans" cxnId="{4F6B63CB-5FB9-4836-8ABD-207B4341942D}">
      <dgm:prSet/>
      <dgm:spPr/>
      <dgm:t>
        <a:bodyPr/>
        <a:lstStyle/>
        <a:p>
          <a:endParaRPr lang="en-US"/>
        </a:p>
      </dgm:t>
    </dgm:pt>
    <dgm:pt modelId="{45A3BC71-C46C-4555-A3A7-8FC0CA4B4A9C}" type="sibTrans" cxnId="{4F6B63CB-5FB9-4836-8ABD-207B4341942D}">
      <dgm:prSet/>
      <dgm:spPr/>
      <dgm:t>
        <a:bodyPr/>
        <a:lstStyle/>
        <a:p>
          <a:endParaRPr lang="en-US"/>
        </a:p>
      </dgm:t>
    </dgm:pt>
    <dgm:pt modelId="{6FC600C0-746C-4EF9-A21D-31142976BA10}">
      <dgm:prSet/>
      <dgm:spPr/>
      <dgm:t>
        <a:bodyPr/>
        <a:lstStyle/>
        <a:p>
          <a:pPr>
            <a:lnSpc>
              <a:spcPct val="100000"/>
            </a:lnSpc>
          </a:pPr>
          <a:r>
            <a:rPr lang="en-GB" dirty="0"/>
            <a:t>Including the principles of the “Active </a:t>
          </a:r>
          <a:r>
            <a:rPr lang="en-GB" i="0" dirty="0"/>
            <a:t>O</a:t>
          </a:r>
          <a:r>
            <a:rPr lang="en-GB" dirty="0"/>
            <a:t>ffer”. You</a:t>
          </a:r>
          <a:r>
            <a:rPr lang="en-GB" b="1" dirty="0"/>
            <a:t> must </a:t>
          </a:r>
          <a:r>
            <a:rPr lang="en-GB" dirty="0"/>
            <a:t>make reference to “More than Just Words” (Welsh Government, 2022-2027). </a:t>
          </a:r>
          <a:endParaRPr lang="en-US" dirty="0"/>
        </a:p>
      </dgm:t>
    </dgm:pt>
    <dgm:pt modelId="{FBD32C07-1D3F-4B1F-A021-C9CE71F52775}" type="parTrans" cxnId="{80EFEA82-43DC-482C-9D28-5111A6218388}">
      <dgm:prSet/>
      <dgm:spPr/>
      <dgm:t>
        <a:bodyPr/>
        <a:lstStyle/>
        <a:p>
          <a:endParaRPr lang="en-US"/>
        </a:p>
      </dgm:t>
    </dgm:pt>
    <dgm:pt modelId="{7377264E-14B2-46F3-9585-8E610A6D75E1}" type="sibTrans" cxnId="{80EFEA82-43DC-482C-9D28-5111A6218388}">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5E5E6100-293E-4F87-9C2C-0C6D7C2BDB39}" srcId="{F5E9B877-9502-499D-8C85-4AFAC2F7E431}" destId="{D6662971-D8A1-488E-854C-85E224DB3F93}" srcOrd="1" destOrd="0" parTransId="{7101499D-1F21-4809-BC2B-16189F2D7FCD}" sibTransId="{6EF06D19-C2AC-4C5A-B6BC-51F6606532B7}"/>
    <dgm:cxn modelId="{3BA54D72-793B-4251-A88C-2FE4958586EB}" type="presOf" srcId="{F5E9B877-9502-499D-8C85-4AFAC2F7E431}" destId="{2921B537-69E0-46C4-BF19-E982A25B35DE}" srcOrd="0" destOrd="0" presId="urn:microsoft.com/office/officeart/2018/2/layout/IconVerticalSolidList"/>
    <dgm:cxn modelId="{E47F7578-9854-46E5-8FC6-9EB22A7A95EB}" type="presOf" srcId="{D21A939F-E019-40C7-9E9A-F2A61AAA1237}" destId="{B67C2764-91FA-41FB-B209-87E144242AF9}" srcOrd="0" destOrd="0" presId="urn:microsoft.com/office/officeart/2018/2/layout/IconVerticalSolidList"/>
    <dgm:cxn modelId="{80EFEA82-43DC-482C-9D28-5111A6218388}" srcId="{F5E9B877-9502-499D-8C85-4AFAC2F7E431}" destId="{6FC600C0-746C-4EF9-A21D-31142976BA10}" srcOrd="3" destOrd="0" parTransId="{FBD32C07-1D3F-4B1F-A021-C9CE71F52775}" sibTransId="{7377264E-14B2-46F3-9585-8E610A6D75E1}"/>
    <dgm:cxn modelId="{C6D20494-AFF8-490C-8B96-3CE897AF3D35}" srcId="{F5E9B877-9502-499D-8C85-4AFAC2F7E431}" destId="{D21A939F-E019-40C7-9E9A-F2A61AAA1237}" srcOrd="0" destOrd="0" parTransId="{C0DE963A-DD27-46B1-975C-EEAC3C2256CB}" sibTransId="{2E8E64C9-165F-4848-B815-4394BD398F8D}"/>
    <dgm:cxn modelId="{D83670B1-3052-478C-AD88-08BDF7C0E1B7}" type="presOf" srcId="{20254EE0-F8D6-4139-A161-AA7C5F0A300B}" destId="{D989A7C2-11C7-41B2-AD17-09FE0A85049E}" srcOrd="0" destOrd="0" presId="urn:microsoft.com/office/officeart/2018/2/layout/IconVerticalSolidList"/>
    <dgm:cxn modelId="{40F61BC1-C0F6-4D49-AAAD-ABC10591AEC3}" type="presOf" srcId="{D6662971-D8A1-488E-854C-85E224DB3F93}" destId="{C17A0A52-279F-44CE-8446-0F4485305DF1}" srcOrd="0" destOrd="0" presId="urn:microsoft.com/office/officeart/2018/2/layout/IconVerticalSolidList"/>
    <dgm:cxn modelId="{4F6B63CB-5FB9-4836-8ABD-207B4341942D}" srcId="{F5E9B877-9502-499D-8C85-4AFAC2F7E431}" destId="{20254EE0-F8D6-4139-A161-AA7C5F0A300B}" srcOrd="2" destOrd="0" parTransId="{509A634D-5F7C-4CAD-8A91-095AC4C6EA70}" sibTransId="{45A3BC71-C46C-4555-A3A7-8FC0CA4B4A9C}"/>
    <dgm:cxn modelId="{E4244EF5-4690-41B9-A852-84AA50EC5792}" type="presOf" srcId="{6FC600C0-746C-4EF9-A21D-31142976BA10}" destId="{AA310723-5AC4-41FE-868D-375B6C571C71}" srcOrd="0" destOrd="0" presId="urn:microsoft.com/office/officeart/2018/2/layout/IconVerticalSolidList"/>
    <dgm:cxn modelId="{9614A41F-1AF7-49CE-9FEF-4990E3309AE9}" type="presParOf" srcId="{2921B537-69E0-46C4-BF19-E982A25B35DE}" destId="{5F930950-FB55-45BB-AC5A-1F0C32A04A42}" srcOrd="0" destOrd="0" presId="urn:microsoft.com/office/officeart/2018/2/layout/IconVerticalSolidList"/>
    <dgm:cxn modelId="{7BE60981-446D-432B-8FC1-139F76941EE9}" type="presParOf" srcId="{5F930950-FB55-45BB-AC5A-1F0C32A04A42}" destId="{CECA9252-3ABA-4E78-8DE9-AFA3458F76E9}" srcOrd="0" destOrd="0" presId="urn:microsoft.com/office/officeart/2018/2/layout/IconVerticalSolidList"/>
    <dgm:cxn modelId="{25DF62D9-7FD3-4440-B3B6-CE36251B6DE0}" type="presParOf" srcId="{5F930950-FB55-45BB-AC5A-1F0C32A04A42}" destId="{D6251234-D293-4ED7-AD22-A05B311B60E1}" srcOrd="1" destOrd="0" presId="urn:microsoft.com/office/officeart/2018/2/layout/IconVerticalSolidList"/>
    <dgm:cxn modelId="{2A323B1E-F994-4CE5-8732-A423E2F9F90F}" type="presParOf" srcId="{5F930950-FB55-45BB-AC5A-1F0C32A04A42}" destId="{D73B9AC2-ACD8-4F8C-8851-789AE4B6AC55}" srcOrd="2" destOrd="0" presId="urn:microsoft.com/office/officeart/2018/2/layout/IconVerticalSolidList"/>
    <dgm:cxn modelId="{9F2686B0-0268-4449-BE36-4CD5C79C597A}" type="presParOf" srcId="{5F930950-FB55-45BB-AC5A-1F0C32A04A42}" destId="{B67C2764-91FA-41FB-B209-87E144242AF9}" srcOrd="3" destOrd="0" presId="urn:microsoft.com/office/officeart/2018/2/layout/IconVerticalSolidList"/>
    <dgm:cxn modelId="{E4DE2674-62D9-46CD-A78C-0D72DDA571CC}" type="presParOf" srcId="{2921B537-69E0-46C4-BF19-E982A25B35DE}" destId="{C492789B-0302-47D4-8A19-831A5EA15B25}" srcOrd="1" destOrd="0" presId="urn:microsoft.com/office/officeart/2018/2/layout/IconVerticalSolidList"/>
    <dgm:cxn modelId="{3DD2AD34-30F2-4FDC-8A09-F07119166841}" type="presParOf" srcId="{2921B537-69E0-46C4-BF19-E982A25B35DE}" destId="{CECACB4A-783C-419C-A5D7-CEAD88502ED3}" srcOrd="2" destOrd="0" presId="urn:microsoft.com/office/officeart/2018/2/layout/IconVerticalSolidList"/>
    <dgm:cxn modelId="{852E804E-BDF5-451A-9E71-D4AA439187DC}" type="presParOf" srcId="{CECACB4A-783C-419C-A5D7-CEAD88502ED3}" destId="{499801B5-0673-478A-AFD3-B6DB91A6A718}" srcOrd="0" destOrd="0" presId="urn:microsoft.com/office/officeart/2018/2/layout/IconVerticalSolidList"/>
    <dgm:cxn modelId="{C9CD2FBA-EAF3-4364-BFD6-37227FB19834}" type="presParOf" srcId="{CECACB4A-783C-419C-A5D7-CEAD88502ED3}" destId="{CA769BF4-0A8D-4E2A-A77B-93C7B41E0738}" srcOrd="1" destOrd="0" presId="urn:microsoft.com/office/officeart/2018/2/layout/IconVerticalSolidList"/>
    <dgm:cxn modelId="{02066E35-F4F9-4D87-ABA1-6C278FB6D2B5}" type="presParOf" srcId="{CECACB4A-783C-419C-A5D7-CEAD88502ED3}" destId="{6FE55A4F-92A6-43AD-B2FC-CB901B4CC6FB}" srcOrd="2" destOrd="0" presId="urn:microsoft.com/office/officeart/2018/2/layout/IconVerticalSolidList"/>
    <dgm:cxn modelId="{66076EDD-9494-4441-9096-20D352B1CE65}" type="presParOf" srcId="{CECACB4A-783C-419C-A5D7-CEAD88502ED3}" destId="{C17A0A52-279F-44CE-8446-0F4485305DF1}" srcOrd="3" destOrd="0" presId="urn:microsoft.com/office/officeart/2018/2/layout/IconVerticalSolidList"/>
    <dgm:cxn modelId="{96E5C8B3-F786-40EB-838F-1FE3D7AAE316}" type="presParOf" srcId="{2921B537-69E0-46C4-BF19-E982A25B35DE}" destId="{46486E2A-A2F9-400C-AE33-C9A4B97137B7}" srcOrd="3" destOrd="0" presId="urn:microsoft.com/office/officeart/2018/2/layout/IconVerticalSolidList"/>
    <dgm:cxn modelId="{25AC25CB-CF88-41F6-8DDF-27A873DE6D82}" type="presParOf" srcId="{2921B537-69E0-46C4-BF19-E982A25B35DE}" destId="{6C074674-2D1C-4A06-A857-C63E9A17B3A0}" srcOrd="4" destOrd="0" presId="urn:microsoft.com/office/officeart/2018/2/layout/IconVerticalSolidList"/>
    <dgm:cxn modelId="{E14924ED-80CD-442A-BB8F-AF3188BB8ED4}" type="presParOf" srcId="{6C074674-2D1C-4A06-A857-C63E9A17B3A0}" destId="{C95B8F7F-C587-4B9F-9D0B-52F5410EF35A}" srcOrd="0" destOrd="0" presId="urn:microsoft.com/office/officeart/2018/2/layout/IconVerticalSolidList"/>
    <dgm:cxn modelId="{DFC2D7F2-3974-4737-8D6E-994E14598ED9}" type="presParOf" srcId="{6C074674-2D1C-4A06-A857-C63E9A17B3A0}" destId="{65047871-AE12-4DC4-83E5-E13236ABEFDA}" srcOrd="1" destOrd="0" presId="urn:microsoft.com/office/officeart/2018/2/layout/IconVerticalSolidList"/>
    <dgm:cxn modelId="{E70977C3-10A3-409B-8D1A-C5121ACCEB0C}" type="presParOf" srcId="{6C074674-2D1C-4A06-A857-C63E9A17B3A0}" destId="{B4B5A4FA-D182-422A-9375-6F765CAF4AEB}" srcOrd="2" destOrd="0" presId="urn:microsoft.com/office/officeart/2018/2/layout/IconVerticalSolidList"/>
    <dgm:cxn modelId="{DA5A0F63-1FBF-48D3-94B3-07725019FC3B}" type="presParOf" srcId="{6C074674-2D1C-4A06-A857-C63E9A17B3A0}" destId="{D989A7C2-11C7-41B2-AD17-09FE0A85049E}" srcOrd="3" destOrd="0" presId="urn:microsoft.com/office/officeart/2018/2/layout/IconVerticalSolidList"/>
    <dgm:cxn modelId="{85252E44-D538-4DBE-AA0D-47FD8570B0B2}" type="presParOf" srcId="{2921B537-69E0-46C4-BF19-E982A25B35DE}" destId="{31E1336B-7EF7-4D25-A1A2-E196F1EAEA97}" srcOrd="5" destOrd="0" presId="urn:microsoft.com/office/officeart/2018/2/layout/IconVerticalSolidList"/>
    <dgm:cxn modelId="{5351DAFD-000C-4A1D-92F1-9E92EA7A8665}" type="presParOf" srcId="{2921B537-69E0-46C4-BF19-E982A25B35DE}" destId="{A22612F5-9319-44AC-A9AA-0EFCDBE51575}" srcOrd="6" destOrd="0" presId="urn:microsoft.com/office/officeart/2018/2/layout/IconVerticalSolidList"/>
    <dgm:cxn modelId="{301714D7-198B-4E09-AEB9-0AC954570787}" type="presParOf" srcId="{A22612F5-9319-44AC-A9AA-0EFCDBE51575}" destId="{CE0A57EB-9D20-4839-BAFE-59D2CCB7AE0B}" srcOrd="0" destOrd="0" presId="urn:microsoft.com/office/officeart/2018/2/layout/IconVerticalSolidList"/>
    <dgm:cxn modelId="{59040F3E-5EBF-4625-8BEA-258FBF0B7C0D}" type="presParOf" srcId="{A22612F5-9319-44AC-A9AA-0EFCDBE51575}" destId="{AEE164C2-2ECB-4D70-A1A6-CFC2F4F8D87C}" srcOrd="1" destOrd="0" presId="urn:microsoft.com/office/officeart/2018/2/layout/IconVerticalSolidList"/>
    <dgm:cxn modelId="{276E36DB-5856-46A2-AB13-CB6E37D8EBA3}" type="presParOf" srcId="{A22612F5-9319-44AC-A9AA-0EFCDBE51575}" destId="{3FF5A1BF-F7CC-4ED6-8FE1-EE95E3DC3394}" srcOrd="2" destOrd="0" presId="urn:microsoft.com/office/officeart/2018/2/layout/IconVerticalSolidList"/>
    <dgm:cxn modelId="{3DB31B6A-3B1D-411A-9381-8E0F3AFE9740}"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Watch the 4 video clips “More than just words” and use these to help your critical reflection in task 2</a:t>
          </a:r>
          <a:endParaRPr lang="en-US" sz="2200" kern="1200"/>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Provide a range of examples in relation to individual language needs and use, including cultural sensitivity</a:t>
          </a:r>
          <a:endParaRPr lang="en-US" sz="2200" kern="1200"/>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Reflection on personal experience as to why language must be an integral part of assessment and service provision</a:t>
          </a:r>
          <a:endParaRPr lang="en-US" sz="2200" kern="1200"/>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dirty="0"/>
            <a:t>Including the principles of the “Active </a:t>
          </a:r>
          <a:r>
            <a:rPr lang="en-GB" sz="2200" i="0" kern="1200" dirty="0"/>
            <a:t>O</a:t>
          </a:r>
          <a:r>
            <a:rPr lang="en-GB" sz="2200" kern="1200" dirty="0"/>
            <a:t>ffer”. You</a:t>
          </a:r>
          <a:r>
            <a:rPr lang="en-GB" sz="2200" b="1" kern="1200" dirty="0"/>
            <a:t> must </a:t>
          </a:r>
          <a:r>
            <a:rPr lang="en-GB" sz="2200" kern="1200" dirty="0"/>
            <a:t>make reference to “More than Just Words” (Welsh Government, 2022-2027). </a:t>
          </a:r>
          <a:endParaRPr lang="en-US" sz="2200" kern="1200" dirty="0"/>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2047" units="cm"/>
          <inkml:channel name="T" type="integer" max="2.14748E9" units="dev"/>
        </inkml:traceFormat>
        <inkml:channelProperties>
          <inkml:channelProperty channel="X" name="resolution" value="229.07579" units="1/cm"/>
          <inkml:channelProperty channel="Y" name="resolution" value="406.7908" units="1/cm"/>
          <inkml:channelProperty channel="F" name="resolution" value="25.41279" units="1/cm"/>
          <inkml:channelProperty channel="T" name="resolution" value="1" units="1/dev"/>
        </inkml:channelProperties>
      </inkml:inkSource>
      <inkml:timestamp xml:id="ts0" timeString="2024-05-14T09:02:18.436"/>
    </inkml:context>
    <inkml:brush xml:id="br0">
      <inkml:brushProperty name="width" value="0.05292" units="cm"/>
      <inkml:brushProperty name="height" value="0.05292" units="cm"/>
      <inkml:brushProperty name="color" value="#FF0000"/>
    </inkml:brush>
  </inkml:definitions>
  <inkml:trace contextRef="#ctx0" brushRef="#br0">4312 11557 255 0,'28'50'0'16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30/04/2025</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1.2.3</a:t>
            </a:r>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Learning outcome 1.2.4. </a:t>
            </a:r>
          </a:p>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This is intenended to highlight leanring outcome 1.2.1 – 1.2.3 (Partnership). </a:t>
            </a:r>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Link to learning outcome - 1.2.3</a:t>
            </a: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18</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Learning outcome 1.2.3</a:t>
            </a: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21</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25</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26</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27</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2.1</a:t>
            </a:r>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28</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29</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2.1.9.and 2.1.10</a:t>
            </a: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31</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32</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33</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34</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35</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36</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37</a:t>
            </a:fld>
            <a:endParaRPr lang="en-GB"/>
          </a:p>
        </p:txBody>
      </p:sp>
    </p:spTree>
    <p:extLst>
      <p:ext uri="{BB962C8B-B14F-4D97-AF65-F5344CB8AC3E}">
        <p14:creationId xmlns:p14="http://schemas.microsoft.com/office/powerpoint/2010/main" val="17860699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38</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39</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40</a:t>
            </a:fld>
            <a:endParaRPr lang="en-GB"/>
          </a:p>
        </p:txBody>
      </p:sp>
    </p:spTree>
    <p:extLst>
      <p:ext uri="{BB962C8B-B14F-4D97-AF65-F5344CB8AC3E}">
        <p14:creationId xmlns:p14="http://schemas.microsoft.com/office/powerpoint/2010/main" val="29584458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42</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44</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30/04/2025</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30/04/2025</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30/04/2025</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30/04/2025</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30/04/2025</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30/04/2025</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30/04/2025</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30/04/2025</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30/04/2025</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30/04/2025</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30/04/2025</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30/04/2025</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customXml" Target="../ink/ink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socialcare.wales/hub/sswbact"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5.xml"/><Relationship Id="rId5" Type="http://schemas.openxmlformats.org/officeDocument/2006/relationships/image" Target="../media/image28.pn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www.youtube.com/watch?v=gHQ6hQ3SQUM" TargetMode="External"/><Relationship Id="rId5" Type="http://schemas.openxmlformats.org/officeDocument/2006/relationships/hyperlink" Target="https://www.youtube.com/watch?v=BjrMgGZifG8" TargetMode="External"/><Relationship Id="rId4" Type="http://schemas.openxmlformats.org/officeDocument/2006/relationships/hyperlink" Target="https://www.youtube.com/watch?v=6KN3PJjxhCQ"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35.xml"/><Relationship Id="rId1" Type="http://schemas.openxmlformats.org/officeDocument/2006/relationships/slideLayout" Target="../slideLayouts/slideLayout5.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rotWithShape="1">
          <a:blip r:embed="rId2">
            <a:alphaModFix amt="60000"/>
          </a:blip>
          <a:srcRect t="7977" b="7754"/>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a:bodyPr>
          <a:lstStyle/>
          <a:p>
            <a:pPr algn="l"/>
            <a:r>
              <a:rPr lang="en-GB" sz="8200">
                <a:solidFill>
                  <a:srgbClr val="FFFFFF"/>
                </a:solidFill>
              </a:rPr>
              <a:t>Porth Agored</a:t>
            </a:r>
            <a:br>
              <a:rPr lang="en-GB" sz="8200">
                <a:solidFill>
                  <a:srgbClr val="FFFFFF"/>
                </a:solidFill>
              </a:rPr>
            </a:br>
            <a:r>
              <a:rPr lang="en-GB" sz="8200">
                <a:solidFill>
                  <a:srgbClr val="FFFFFF"/>
                </a:solidFill>
              </a:rPr>
              <a:t>Graduate Certificate</a:t>
            </a:r>
            <a:endParaRPr lang="en-US" sz="8200">
              <a:solidFill>
                <a:srgbClr val="FFFFFF"/>
              </a:solidFill>
            </a:endParaRP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en-GB" b="0">
                <a:solidFill>
                  <a:srgbClr val="FFFFFF"/>
                </a:solidFill>
              </a:rPr>
              <a:t>CPEL - Consolidation Programme</a:t>
            </a:r>
            <a:br>
              <a:rPr lang="en-GB" b="0">
                <a:solidFill>
                  <a:srgbClr val="FFFFFF"/>
                </a:solidFill>
              </a:rPr>
            </a:br>
            <a:r>
              <a:rPr lang="en-GB" b="0">
                <a:solidFill>
                  <a:srgbClr val="FFFFFF"/>
                </a:solidFill>
              </a:rPr>
              <a:t>Workshop 2 – Observation of practice</a:t>
            </a:r>
            <a:endParaRPr lang="en-US">
              <a:solidFill>
                <a:srgbClr val="FFFFFF"/>
              </a:solidFill>
            </a:endParaRP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solidFill>
                  <a:srgbClr val="FFFFFF"/>
                </a:solidFill>
              </a:rPr>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en-GB" sz="5400"/>
              <a:t>Ground Rules/Expectations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en-GB" sz="2200" dirty="0"/>
              <a:t>Confidentiality </a:t>
            </a:r>
          </a:p>
          <a:p>
            <a:r>
              <a:rPr lang="en-GB" sz="2200" dirty="0"/>
              <a:t>Respect </a:t>
            </a:r>
          </a:p>
          <a:p>
            <a:r>
              <a:rPr lang="en-GB" sz="2200" dirty="0"/>
              <a:t>Once conversation/one person speaking at one time</a:t>
            </a:r>
          </a:p>
          <a:p>
            <a:r>
              <a:rPr lang="en-GB" sz="2200" dirty="0"/>
              <a:t>If online use the hand up emoji and discussion box during the presentation to type in any questions you have. Please keep camera’s on and mute yourself when not contributing. </a:t>
            </a:r>
          </a:p>
          <a:p>
            <a:r>
              <a:rPr lang="en-GB" sz="2200" dirty="0"/>
              <a:t>Participation – please ensure you engage and focus.</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6" y="6356350"/>
            <a:ext cx="4484914" cy="365125"/>
          </a:xfrm>
        </p:spPr>
        <p:txBody>
          <a:bodyPr/>
          <a:lstStyle/>
          <a:p>
            <a:r>
              <a:rPr lang="en-GB" dirty="0"/>
              <a:t>PORTH AGORED - Consolidation of Social Work Practice Programme</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en-US" dirty="0"/>
              <a:t>Aims</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en-US" sz="2400" dirty="0"/>
              <a:t>Increase understanding of undertaking and writing up Task 2, the observation of practice</a:t>
            </a:r>
          </a:p>
          <a:p>
            <a:r>
              <a:rPr lang="en-US" sz="2400" dirty="0"/>
              <a:t>Consider the meaning of collaborative working, co-production and partnership working</a:t>
            </a:r>
          </a:p>
          <a:p>
            <a:r>
              <a:rPr lang="en-US" sz="2400" dirty="0"/>
              <a:t>Develop understanding of dimensions of working in Wales and how to evidence this within the portfolio</a:t>
            </a:r>
            <a:endParaRPr lang="en-GB" sz="2400" dirty="0"/>
          </a:p>
          <a:p>
            <a:r>
              <a:rPr lang="en-US" sz="2400" dirty="0"/>
              <a:t>Developing knowledge of critical practice and how this links to values, ethics and communication methods including anti-discriminatory and anti oppressive practice. </a:t>
            </a:r>
          </a:p>
          <a:p>
            <a:r>
              <a:rPr lang="en-US" sz="2400" dirty="0"/>
              <a:t>Build knowledge of how to evidence the Social Care Wales (SCW) learning outcome; </a:t>
            </a:r>
            <a:r>
              <a:rPr lang="en-GB" sz="2400" b="1" kern="0" dirty="0">
                <a:latin typeface="Aptos" panose="020B0004020202020204" pitchFamily="34" charset="0"/>
                <a:cs typeface="Times New Roman" panose="02020603050405020304" pitchFamily="18" charset="0"/>
              </a:rPr>
              <a:t>a</a:t>
            </a:r>
            <a:r>
              <a:rPr lang="en-GB" sz="2400" b="1" kern="0" dirty="0">
                <a:effectLst/>
                <a:latin typeface="Aptos" panose="020B0004020202020204" pitchFamily="34" charset="0"/>
                <a:ea typeface="Calibri" panose="020F0502020204030204" pitchFamily="34" charset="0"/>
                <a:cs typeface="Times New Roman" panose="02020603050405020304" pitchFamily="18" charset="0"/>
              </a:rPr>
              <a:t>pplying analysis in assessment to inform interventions</a:t>
            </a:r>
            <a:r>
              <a:rPr lang="en-GB" sz="2400" b="1" kern="100" dirty="0">
                <a:latin typeface="Aptos" panose="020B0004020202020204" pitchFamily="34" charset="0"/>
                <a:ea typeface="Calibri" panose="020F0502020204030204" pitchFamily="34" charset="0"/>
                <a:cs typeface="Times New Roman" panose="02020603050405020304" pitchFamily="18" charset="0"/>
              </a:rPr>
              <a:t> and </a:t>
            </a:r>
            <a:r>
              <a:rPr lang="en-GB" sz="2400" b="1" dirty="0">
                <a:latin typeface="Aptos" panose="020B0004020202020204" pitchFamily="34" charset="0"/>
              </a:rPr>
              <a:t>working collaboratively with people in need of care and support, their carers</a:t>
            </a:r>
            <a:r>
              <a:rPr lang="en-GB" sz="2400" b="1" i="1" dirty="0">
                <a:latin typeface="Aptos" panose="020B0004020202020204" pitchFamily="34" charset="0"/>
              </a:rPr>
              <a:t> </a:t>
            </a:r>
            <a:r>
              <a:rPr lang="en-GB" sz="2400" b="1" dirty="0">
                <a:latin typeface="Aptos" panose="020B0004020202020204" pitchFamily="34" charset="0"/>
              </a:rPr>
              <a:t>and other professionals within the portfolio</a:t>
            </a:r>
          </a:p>
          <a:p>
            <a:pPr marL="0" indent="0">
              <a:buNone/>
            </a:pP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en-GB" sz="5400">
                <a:latin typeface="Arial" charset="0"/>
              </a:rPr>
              <a:t>Observation of practice - </a:t>
            </a:r>
            <a:r>
              <a:rPr lang="en-GB" sz="5400" b="1"/>
              <a:t>Task 2</a:t>
            </a:r>
            <a:endParaRPr lang="en-US" sz="5400" b="1"/>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lnSpcReduction="10000"/>
          </a:bodyPr>
          <a:lstStyle/>
          <a:p>
            <a:pPr>
              <a:buNone/>
            </a:pPr>
            <a:r>
              <a:rPr lang="en-GB" sz="1900" b="1" dirty="0">
                <a:latin typeface="Arial" charset="0"/>
              </a:rPr>
              <a:t>Task 2 </a:t>
            </a:r>
          </a:p>
          <a:p>
            <a:r>
              <a:rPr lang="en-GB" sz="1900" dirty="0">
                <a:latin typeface="Arial" charset="0"/>
              </a:rPr>
              <a:t>The Portfolio requires the completion of one Observation of Practice</a:t>
            </a:r>
          </a:p>
          <a:p>
            <a:r>
              <a:rPr lang="en-GB" sz="1900" dirty="0">
                <a:latin typeface="Arial" charset="0"/>
              </a:rPr>
              <a:t>The social worker must seek the individual's permission before hand and at the time of the observation and include consideration as to how the observation might impact the individual/s.  </a:t>
            </a:r>
          </a:p>
          <a:p>
            <a:r>
              <a:rPr lang="en-GB" sz="1900" dirty="0">
                <a:latin typeface="Arial" charset="0"/>
              </a:rPr>
              <a:t>The observation must be least 30 minutes long or of a suitable duration to meet the learning outcomes if virtually </a:t>
            </a:r>
          </a:p>
          <a:p>
            <a:r>
              <a:rPr lang="en-GB" sz="1900" dirty="0">
                <a:latin typeface="Arial" charset="0"/>
              </a:rPr>
              <a:t>Evidence use of communication skills and methods, values, ethics and the Code of Professional Practice</a:t>
            </a:r>
          </a:p>
          <a:p>
            <a:r>
              <a:rPr lang="en-GB" sz="1900" dirty="0">
                <a:latin typeface="Arial" charset="0"/>
              </a:rPr>
              <a:t>Include reference to the Active Offer and More than Just Words </a:t>
            </a:r>
            <a:r>
              <a:rPr lang="en-GB" sz="1800" dirty="0">
                <a:solidFill>
                  <a:srgbClr val="000000"/>
                </a:solidFill>
                <a:effectLst/>
                <a:latin typeface="Arial" panose="020B0604020202020204" pitchFamily="34" charset="0"/>
                <a:ea typeface="Times New Roman" panose="02020603050405020304" pitchFamily="18" charset="0"/>
              </a:rPr>
              <a:t>(Welsh Government, 2022-2027).</a:t>
            </a:r>
            <a:r>
              <a:rPr lang="en-GB" sz="1900" dirty="0">
                <a:latin typeface="Arial" charset="0"/>
              </a:rPr>
              <a:t> </a:t>
            </a:r>
          </a:p>
          <a:p>
            <a:r>
              <a:rPr lang="en-GB" sz="1900" dirty="0">
                <a:latin typeface="Arial" charset="0"/>
              </a:rPr>
              <a:t>The observer should obtain feedback from the individual, following the observation (See page 10 handbook/easy read version on Moodle).</a:t>
            </a:r>
          </a:p>
          <a:p>
            <a:r>
              <a:rPr lang="en-GB" sz="1900" dirty="0">
                <a:latin typeface="Arial" charset="0"/>
              </a:rPr>
              <a:t>The observer must be a 3 years post qualified social worker, it doesn't need to be the mentor.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rotWithShape="1">
          <a:blip r:embed="rId3"/>
          <a:src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en-GB" b="1" dirty="0"/>
              <a:t>Question - Task 2</a:t>
            </a:r>
            <a:endParaRPr lang="en-US" b="1" dirty="0"/>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en-GB" sz="2400" b="1" dirty="0"/>
              <a:t>Context</a:t>
            </a:r>
          </a:p>
          <a:p>
            <a:pPr hangingPunct="0"/>
            <a:r>
              <a:rPr lang="en-GB" sz="24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+/-10%)</a:t>
            </a:r>
          </a:p>
          <a:p>
            <a:pPr marL="109537" indent="0" hangingPunct="0">
              <a:buNone/>
            </a:pPr>
            <a:r>
              <a:rPr lang="en-GB" sz="2400" b="1" dirty="0"/>
              <a:t>Question</a:t>
            </a:r>
          </a:p>
          <a:p>
            <a:pPr hangingPunct="0"/>
            <a:r>
              <a:rPr lang="en-GB" sz="24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2022-2027). (1300 words +/-10%)</a:t>
            </a:r>
            <a:endParaRPr lang="en-GB" sz="2400" dirty="0">
              <a:latin typeface="Arial" panose="020B0604020202020204" pitchFamily="34" charset="0"/>
              <a:ea typeface="Times New Roman" panose="02020603050405020304" pitchFamily="18" charset="0"/>
            </a:endParaRP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5</a:t>
            </a:fld>
            <a:endParaRPr lang="en-GB"/>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EF94C696-F8D6-F1C1-1CAE-F5A6185B2017}"/>
                  </a:ext>
                </a:extLst>
              </p14:cNvPr>
              <p14:cNvContentPartPr/>
              <p14:nvPr/>
            </p14:nvContentPartPr>
            <p14:xfrm>
              <a:off x="1552320" y="4160520"/>
              <a:ext cx="10440" cy="18360"/>
            </p14:xfrm>
          </p:contentPart>
        </mc:Choice>
        <mc:Fallback xmlns="">
          <p:pic>
            <p:nvPicPr>
              <p:cNvPr id="6" name="Ink 5">
                <a:extLst>
                  <a:ext uri="{FF2B5EF4-FFF2-40B4-BE49-F238E27FC236}">
                    <a16:creationId xmlns:a16="http://schemas.microsoft.com/office/drawing/2014/main" id="{EF94C696-F8D6-F1C1-1CAE-F5A6185B2017}"/>
                  </a:ext>
                </a:extLst>
              </p:cNvPr>
              <p:cNvPicPr/>
              <p:nvPr/>
            </p:nvPicPr>
            <p:blipFill>
              <a:blip r:embed="rId5"/>
              <a:stretch>
                <a:fillRect/>
              </a:stretch>
            </p:blipFill>
            <p:spPr>
              <a:xfrm>
                <a:off x="1542960" y="4151160"/>
                <a:ext cx="29160" cy="37080"/>
              </a:xfrm>
              <a:prstGeom prst="rect">
                <a:avLst/>
              </a:prstGeom>
            </p:spPr>
          </p:pic>
        </mc:Fallback>
      </mc:AlternateContent>
    </p:spTree>
    <p:extLst>
      <p:ext uri="{BB962C8B-B14F-4D97-AF65-F5344CB8AC3E}">
        <p14:creationId xmlns:p14="http://schemas.microsoft.com/office/powerpoint/2010/main" val="3223667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One in a crowd">
            <a:extLst>
              <a:ext uri="{FF2B5EF4-FFF2-40B4-BE49-F238E27FC236}">
                <a16:creationId xmlns:a16="http://schemas.microsoft.com/office/drawing/2014/main" id="{21FEB017-E73E-3C44-5FB3-0270FA6E0530}"/>
              </a:ext>
            </a:extLst>
          </p:cNvPr>
          <p:cNvPicPr>
            <a:picLocks noChangeAspect="1"/>
          </p:cNvPicPr>
          <p:nvPr/>
        </p:nvPicPr>
        <p:blipFill rotWithShape="1">
          <a:blip r:embed="rId3">
            <a:alphaModFix amt="49000"/>
            <a:extLst>
              <a:ext uri="{BEBA8EAE-BF5A-486C-A8C5-ECC9F3942E4B}">
                <a14:imgProps xmlns:a14="http://schemas.microsoft.com/office/drawing/2010/main">
                  <a14:imgLayer r:embed="rId4">
                    <a14:imgEffect>
                      <a14:saturation sat="37000"/>
                    </a14:imgEffect>
                  </a14:imgLayer>
                </a14:imgProps>
              </a:ext>
            </a:extLst>
          </a:blip>
          <a:srcRect b="25000"/>
          <a:stretch/>
        </p:blipFill>
        <p:spPr>
          <a:xfrm>
            <a:off x="2935525" y="5480516"/>
            <a:ext cx="2367995" cy="1331997"/>
          </a:xfrm>
          <a:prstGeom prst="rect">
            <a:avLst/>
          </a:prstGeom>
          <a:effectLst>
            <a:outerShdw blurRad="1270000" dist="50800" dir="5400000" algn="ctr" rotWithShape="0">
              <a:srgbClr val="000000"/>
            </a:outerShdw>
          </a:effectLst>
        </p:spPr>
      </p:pic>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505099" y="-4530"/>
            <a:ext cx="10515600" cy="1325563"/>
          </a:xfrm>
        </p:spPr>
        <p:txBody>
          <a:bodyPr>
            <a:normAutofit/>
          </a:bodyPr>
          <a:lstStyle/>
          <a:p>
            <a:r>
              <a:rPr lang="en-US" sz="4800" b="1" dirty="0"/>
              <a:t>Permission/Consent to be Observed</a:t>
            </a:r>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sz="half" idx="1"/>
          </p:nvPr>
        </p:nvSpPr>
        <p:spPr>
          <a:xfrm>
            <a:off x="581299" y="1321033"/>
            <a:ext cx="5181600" cy="4351338"/>
          </a:xfrm>
        </p:spPr>
        <p:txBody>
          <a:bodyPr>
            <a:normAutofit fontScale="85000" lnSpcReduction="20000"/>
          </a:bodyPr>
          <a:lstStyle/>
          <a:p>
            <a:r>
              <a:rPr lang="en-GB" altLang="en-US" b="1" dirty="0">
                <a:latin typeface="Arial" panose="020B0604020202020204" pitchFamily="34" charset="0"/>
                <a:cs typeface="Arial" panose="020B0604020202020204" pitchFamily="34" charset="0"/>
              </a:rPr>
              <a:t>Permission</a:t>
            </a:r>
            <a:r>
              <a:rPr lang="en-GB" altLang="en-US" dirty="0">
                <a:latin typeface="Arial" panose="020B0604020202020204" pitchFamily="34" charset="0"/>
                <a:cs typeface="Arial" panose="020B0604020202020204" pitchFamily="34" charset="0"/>
              </a:rPr>
              <a:t> of the individual </a:t>
            </a:r>
            <a:r>
              <a:rPr lang="en-GB" altLang="en-US" b="1" dirty="0">
                <a:latin typeface="Arial" panose="020B0604020202020204" pitchFamily="34" charset="0"/>
                <a:cs typeface="Arial" panose="020B0604020202020204" pitchFamily="34" charset="0"/>
              </a:rPr>
              <a:t>must </a:t>
            </a:r>
            <a:r>
              <a:rPr lang="en-GB" altLang="en-US" dirty="0">
                <a:latin typeface="Arial" panose="020B0604020202020204" pitchFamily="34" charset="0"/>
                <a:cs typeface="Arial" panose="020B0604020202020204" pitchFamily="34" charset="0"/>
              </a:rPr>
              <a:t>be gained </a:t>
            </a:r>
            <a:r>
              <a:rPr lang="en-GB" altLang="en-US" b="1" dirty="0">
                <a:latin typeface="Arial" panose="020B0604020202020204" pitchFamily="34" charset="0"/>
                <a:cs typeface="Arial" panose="020B0604020202020204" pitchFamily="34" charset="0"/>
              </a:rPr>
              <a:t>before</a:t>
            </a:r>
            <a:r>
              <a:rPr lang="en-GB" altLang="en-US" dirty="0">
                <a:latin typeface="Arial" panose="020B0604020202020204" pitchFamily="34" charset="0"/>
                <a:cs typeface="Arial" panose="020B0604020202020204" pitchFamily="34" charset="0"/>
              </a:rPr>
              <a:t> the observation takes place and check again before commencing the observation. </a:t>
            </a:r>
          </a:p>
          <a:p>
            <a:r>
              <a:rPr lang="en-GB" altLang="en-US" dirty="0">
                <a:latin typeface="Arial" panose="020B0604020202020204" pitchFamily="34" charset="0"/>
                <a:cs typeface="Arial" panose="020B0604020202020204" pitchFamily="34" charset="0"/>
              </a:rPr>
              <a:t>The impact of the observation on the individual must be discussed/considered in the “context” section of Task 2. </a:t>
            </a:r>
          </a:p>
          <a:p>
            <a:r>
              <a:rPr lang="en-GB" altLang="en-US" dirty="0">
                <a:latin typeface="Arial" panose="020B0604020202020204" pitchFamily="34" charset="0"/>
                <a:cs typeface="Arial" panose="020B0604020202020204" pitchFamily="34" charset="0"/>
              </a:rPr>
              <a:t>Discuss/prepare the individual/family/carer for being asked for feedback after the observation. Advise the individual that it is fine to give constructive criticism. </a:t>
            </a:r>
          </a:p>
          <a:p>
            <a:endParaRPr lang="en-US" dirty="0"/>
          </a:p>
        </p:txBody>
      </p:sp>
      <p:sp>
        <p:nvSpPr>
          <p:cNvPr id="4" name="Content Placeholder 3">
            <a:extLst>
              <a:ext uri="{FF2B5EF4-FFF2-40B4-BE49-F238E27FC236}">
                <a16:creationId xmlns:a16="http://schemas.microsoft.com/office/drawing/2014/main" id="{07778F40-BFD5-A8E4-83B7-F3CB8E5FFF78}"/>
              </a:ext>
            </a:extLst>
          </p:cNvPr>
          <p:cNvSpPr>
            <a:spLocks noGrp="1"/>
          </p:cNvSpPr>
          <p:nvPr>
            <p:ph sz="half" idx="2"/>
          </p:nvPr>
        </p:nvSpPr>
        <p:spPr>
          <a:xfrm>
            <a:off x="6792685" y="1339674"/>
            <a:ext cx="5020149" cy="4925637"/>
          </a:xfrm>
        </p:spPr>
        <p:txBody>
          <a:bodyPr>
            <a:normAutofit fontScale="85000" lnSpcReduction="20000"/>
          </a:bodyPr>
          <a:lstStyle/>
          <a:p>
            <a:r>
              <a:rPr lang="en-GB" dirty="0">
                <a:latin typeface="Calibri" panose="020F0502020204030204" pitchFamily="34" charset="0"/>
              </a:rPr>
              <a:t>T</a:t>
            </a:r>
            <a:r>
              <a:rPr lang="en-GB" b="0" i="0" u="none" strike="noStrike" dirty="0">
                <a:effectLst/>
                <a:latin typeface="Calibri" panose="020F0502020204030204" pitchFamily="34" charset="0"/>
              </a:rPr>
              <a:t>he individual should give consent (although it may be relevant to ask carers too). If the individual is unable to give consent so due to capacity, then learners should </a:t>
            </a:r>
            <a:r>
              <a:rPr lang="en-GB" dirty="0">
                <a:latin typeface="Calibri" panose="020F0502020204030204" pitchFamily="34" charset="0"/>
              </a:rPr>
              <a:t>consider if </a:t>
            </a:r>
            <a:r>
              <a:rPr lang="en-GB" b="0" i="0" u="none" strike="noStrike" dirty="0">
                <a:effectLst/>
                <a:latin typeface="Calibri" panose="020F0502020204030204" pitchFamily="34" charset="0"/>
              </a:rPr>
              <a:t>this is the right piece of work to be observed. </a:t>
            </a:r>
          </a:p>
          <a:p>
            <a:r>
              <a:rPr lang="en-GB" dirty="0">
                <a:latin typeface="Calibri" panose="020F0502020204030204" pitchFamily="34" charset="0"/>
              </a:rPr>
              <a:t>However, where it is decided it is relevant to undertake the observation with an individual who lacks </a:t>
            </a:r>
            <a:r>
              <a:rPr lang="en-GB" b="0" i="0" u="none" strike="noStrike" dirty="0">
                <a:effectLst/>
                <a:latin typeface="Calibri" panose="020F0502020204030204" pitchFamily="34" charset="0"/>
              </a:rPr>
              <a:t>capacity </a:t>
            </a:r>
            <a:r>
              <a:rPr lang="en-GB" dirty="0">
                <a:latin typeface="Calibri" panose="020F0502020204030204" pitchFamily="34" charset="0"/>
              </a:rPr>
              <a:t>you</a:t>
            </a:r>
            <a:r>
              <a:rPr lang="en-GB" b="0" i="0" u="none" strike="noStrike" dirty="0">
                <a:effectLst/>
                <a:latin typeface="Calibri" panose="020F0502020204030204" pitchFamily="34" charset="0"/>
              </a:rPr>
              <a:t> will need to be very clear about trying to ensure you involve the individual and keep them central to the observation. </a:t>
            </a:r>
            <a:endParaRPr lang="en-GB" dirty="0">
              <a:latin typeface="Calibri" panose="020F0502020204030204" pitchFamily="34" charset="0"/>
            </a:endParaRPr>
          </a:p>
          <a:p>
            <a:r>
              <a:rPr lang="en-GB" b="0" i="0" u="none" strike="noStrike" dirty="0">
                <a:effectLst/>
                <a:latin typeface="Calibri" panose="020F0502020204030204" pitchFamily="34" charset="0"/>
              </a:rPr>
              <a:t>You also need to clarify how you reached the conclusion as to who should give permission/consent. </a:t>
            </a:r>
            <a:endParaRPr lang="en-GB" altLang="en-US" dirty="0">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p:txBody>
          <a:bodyPr>
            <a:normAutofit/>
          </a:bodyPr>
          <a:lstStyle/>
          <a:p>
            <a:pPr>
              <a:spcAft>
                <a:spcPts val="600"/>
              </a:spcAft>
            </a:pPr>
            <a:r>
              <a:rPr lang="en-GB" sz="1100" dirty="0">
                <a:solidFill>
                  <a:schemeClr val="tx1">
                    <a:lumMod val="50000"/>
                    <a:lumOff val="50000"/>
                  </a:schemeClr>
                </a:solidFill>
              </a:rPr>
              <a:t>PORTH AGORED - Consolidation of Social Work Practice Programme</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6</a:t>
            </a:fld>
            <a:endParaRPr lang="en-GB" dirty="0">
              <a:solidFill>
                <a:schemeClr val="tx1">
                  <a:lumMod val="50000"/>
                  <a:lumOff val="50000"/>
                </a:schemeClr>
              </a:solidFill>
            </a:endParaRPr>
          </a:p>
        </p:txBody>
      </p:sp>
    </p:spTree>
    <p:extLst>
      <p:ext uri="{BB962C8B-B14F-4D97-AF65-F5344CB8AC3E}">
        <p14:creationId xmlns:p14="http://schemas.microsoft.com/office/powerpoint/2010/main" val="2634968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p:txBody>
          <a:bodyPr>
            <a:normAutofit fontScale="90000"/>
          </a:bodyPr>
          <a:lstStyle/>
          <a:p>
            <a:r>
              <a:rPr lang="en-US" sz="5400" b="1" dirty="0">
                <a:latin typeface="Arial" panose="020B0604020202020204" pitchFamily="34" charset="0"/>
                <a:cs typeface="Arial" panose="020B0604020202020204" pitchFamily="34" charset="0"/>
              </a:rPr>
              <a:t>SCW Learning Outcomes </a:t>
            </a:r>
            <a:br>
              <a:rPr lang="en-US" sz="5400" b="1" dirty="0">
                <a:latin typeface="Arial" panose="020B0604020202020204" pitchFamily="34" charset="0"/>
                <a:cs typeface="Arial" panose="020B0604020202020204" pitchFamily="34" charset="0"/>
              </a:rPr>
            </a:br>
            <a:r>
              <a:rPr lang="en-GB" sz="44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Task 2 - Observation and feedback</a:t>
            </a:r>
            <a:endParaRPr lang="en-US" dirty="0"/>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690688"/>
            <a:ext cx="11061700" cy="823912"/>
          </a:xfrm>
        </p:spPr>
        <p:txBody>
          <a:bodyPr>
            <a:noAutofit/>
          </a:bodyPr>
          <a:lstStyle/>
          <a:p>
            <a:r>
              <a:rPr lang="en-US" sz="2600" b="0" dirty="0"/>
              <a:t>There are the 2 learning outcomes to be evidenced. These are then broken down further into “assessment criteria” which give more detail of how to do this.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599675"/>
            <a:ext cx="5157787"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Applying analysis in assessment to inform interventions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 to</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carry out a range of assessments</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promote and support well-being</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599675"/>
            <a:ext cx="5183188"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Working collaboratively with Service Users, Carers and Other Professionals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communicate</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effectively with people in need of</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care and support and their carers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p:txBody>
          <a:bodyPr/>
          <a:lstStyle/>
          <a:p>
            <a:r>
              <a:rPr lang="en-GB"/>
              <a:t>PORTH AGORED - Consolidation of Social Work Practice Programme</a:t>
            </a:r>
          </a:p>
        </p:txBody>
      </p:sp>
    </p:spTree>
    <p:extLst>
      <p:ext uri="{BB962C8B-B14F-4D97-AF65-F5344CB8AC3E}">
        <p14:creationId xmlns:p14="http://schemas.microsoft.com/office/powerpoint/2010/main" val="47824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276177" y="382671"/>
            <a:ext cx="10143714" cy="1198982"/>
          </a:xfrm>
        </p:spPr>
        <p:txBody>
          <a:bodyPr>
            <a:normAutofit fontScale="90000"/>
          </a:bodyPr>
          <a:lstStyle/>
          <a:p>
            <a:r>
              <a:rPr lang="en-US" sz="3600" b="1" dirty="0">
                <a:latin typeface="Arial" panose="020B0604020202020204" pitchFamily="34" charset="0"/>
                <a:cs typeface="Arial" panose="020B0604020202020204" pitchFamily="34" charset="0"/>
              </a:rPr>
              <a:t>Learning Outcome 1</a:t>
            </a:r>
            <a:br>
              <a:rPr lang="en-US" b="1" dirty="0">
                <a:latin typeface="Arial" panose="020B0604020202020204" pitchFamily="34" charset="0"/>
                <a:cs typeface="Arial" panose="020B0604020202020204" pitchFamily="34" charset="0"/>
              </a:rPr>
            </a:br>
            <a:br>
              <a:rPr lang="en-GB" kern="100" dirty="0">
                <a:effectLst/>
                <a:latin typeface="Calibri" panose="020F0502020204030204" pitchFamily="34" charset="0"/>
                <a:ea typeface="Calibri" panose="020F0502020204030204" pitchFamily="34" charset="0"/>
                <a:cs typeface="Times New Roman" panose="02020603050405020304" pitchFamily="18" charset="0"/>
              </a:rPr>
            </a:br>
            <a:r>
              <a:rPr lang="en-US" dirty="0"/>
              <a:t> </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838199"/>
            <a:ext cx="10744200" cy="5338763"/>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kern="0" dirty="0">
                <a:effectLst/>
                <a:latin typeface="Arial" panose="020B0604020202020204" pitchFamily="34" charset="0"/>
                <a:ea typeface="Calibri" panose="020F0502020204030204" pitchFamily="34" charset="0"/>
                <a:cs typeface="Arial" panose="020B0604020202020204" pitchFamily="34" charset="0"/>
              </a:rPr>
              <a:t>1. Applying analysis in assessment to inform interventions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Be able to use a citizen centred,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outcome focused approach 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carry out a range of assessments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to promote and support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Assessment criteria</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1.2.1 Work holistically and in partnership with people to enable them to identify, clarify and express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strengths, needs and desired outcomes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1.2.2 Whilst undertaking assessment, demonstrate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 integration of social work values, the </a:t>
            </a:r>
            <a:r>
              <a:rPr lang="en-GB" sz="1600" i="1" kern="0" dirty="0">
                <a:effectLst/>
                <a:latin typeface="Arial" panose="020B0604020202020204" pitchFamily="34" charset="0"/>
                <a:ea typeface="Calibri" panose="020F0502020204030204" pitchFamily="34" charset="0"/>
                <a:cs typeface="Arial" panose="020B0604020202020204" pitchFamily="34" charset="0"/>
              </a:rPr>
              <a:t>Code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i="1" kern="0" dirty="0">
                <a:effectLst/>
                <a:latin typeface="Arial" panose="020B0604020202020204" pitchFamily="34" charset="0"/>
                <a:ea typeface="Calibri" panose="020F0502020204030204" pitchFamily="34" charset="0"/>
                <a:cs typeface="Arial" panose="020B0604020202020204" pitchFamily="34" charset="0"/>
              </a:rPr>
              <a:t>of Professional Practice for Social Care </a:t>
            </a:r>
            <a:r>
              <a:rPr lang="en-GB" sz="1600" kern="0" dirty="0">
                <a:effectLst/>
                <a:latin typeface="Arial" panose="020B0604020202020204" pitchFamily="34" charset="0"/>
                <a:ea typeface="Calibri" panose="020F0502020204030204" pitchFamily="34" charset="0"/>
                <a:cs typeface="Arial" panose="020B0604020202020204" pitchFamily="34" charset="0"/>
              </a:rPr>
              <a:t>and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Practice Guidance for social workers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1.2.3 Include cultural and language sensitivity into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practice including the active offer in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relation to the Welsh language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1.2.4. Work in partnership with others to undertake a</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multi-disciplinary assessment using citizen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centred and outcome focused approaches</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1.2.5. Use a citizen centred, outcome focused approach to undertake an assessment of:</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an individual’s strengths; a individual’s needs; a carer’s needs;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circumstances;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risk and its potential management.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1.2.6. Support people to participate in finding creative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ways to: identify outcomes;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build on strengths, abilities and achievements;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reach solutions; achieve change; promote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endParaRPr lang="en-GB" sz="1100" dirty="0"/>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8</a:t>
            </a:fld>
            <a:endParaRPr lang="en-GB"/>
          </a:p>
        </p:txBody>
      </p:sp>
    </p:spTree>
    <p:extLst>
      <p:ext uri="{BB962C8B-B14F-4D97-AF65-F5344CB8AC3E}">
        <p14:creationId xmlns:p14="http://schemas.microsoft.com/office/powerpoint/2010/main" val="1254405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en-GB" altLang="en-US" sz="5400" b="1"/>
              <a:t>Collaboration/Co-production</a:t>
            </a:r>
            <a:endParaRPr lang="en-GB" sz="5400" b="1"/>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en-GB" sz="2400" b="1" dirty="0"/>
              <a:t>Exercise 1 </a:t>
            </a:r>
          </a:p>
          <a:p>
            <a:pPr marL="109537" indent="0">
              <a:buNone/>
            </a:pPr>
            <a:r>
              <a:rPr lang="en-GB" sz="2400" dirty="0"/>
              <a:t>Group discussion</a:t>
            </a:r>
            <a:endParaRPr lang="en-GB" sz="2400" b="1" dirty="0"/>
          </a:p>
          <a:p>
            <a:r>
              <a:rPr lang="en-GB" sz="2400" dirty="0"/>
              <a:t>What do you think is meant by </a:t>
            </a:r>
            <a:r>
              <a:rPr lang="en-GB" sz="2400" b="1" dirty="0"/>
              <a:t>collaboration/co-production</a:t>
            </a:r>
            <a:r>
              <a:rPr lang="en-GB" sz="2400" dirty="0"/>
              <a:t> as referred to in the Social Services &amp; Wellbeing (Wales) Act 2014</a:t>
            </a:r>
            <a:r>
              <a:rPr lang="en-GB" sz="2400" i="1" dirty="0"/>
              <a:t>?</a:t>
            </a:r>
          </a:p>
          <a:p>
            <a:r>
              <a:rPr lang="en-GB" sz="2400" dirty="0"/>
              <a:t>Consider does it have the same meaning as partnership or consultation? </a:t>
            </a:r>
          </a:p>
          <a:p>
            <a:r>
              <a:rPr lang="en-GB" sz="2400" dirty="0"/>
              <a:t>What would you say are the </a:t>
            </a:r>
            <a:r>
              <a:rPr lang="en-GB" sz="2400" b="1" dirty="0"/>
              <a:t>main ‘drivers’</a:t>
            </a:r>
            <a:r>
              <a:rPr lang="en-GB" sz="2400" dirty="0"/>
              <a:t> for a more collaborative approach in social work?  This could consider the potential outcomes, as well as relevant legislation.</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3155794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10629142" cy="1330841"/>
          </a:xfrm>
        </p:spPr>
        <p:txBody>
          <a:bodyPr>
            <a:normAutofit/>
          </a:bodyPr>
          <a:lstStyle/>
          <a:p>
            <a:pPr>
              <a:defRPr/>
            </a:pPr>
            <a:r>
              <a:rPr lang="en-GB" dirty="0">
                <a:latin typeface="Arial" panose="020B0604020202020204" pitchFamily="34" charset="0"/>
                <a:cs typeface="Arial" panose="020B0604020202020204" pitchFamily="34" charset="0"/>
              </a:rPr>
              <a:t>Definition of Collaboration and Co-production</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6399839" cy="3917773"/>
          </a:xfrm>
        </p:spPr>
        <p:txBody>
          <a:bodyPr>
            <a:normAutofit/>
          </a:bodyPr>
          <a:lstStyle/>
          <a:p>
            <a:pPr marL="109537" indent="0">
              <a:buNone/>
              <a:defRPr/>
            </a:pPr>
            <a:r>
              <a:rPr lang="en-GB" sz="2400" b="1" dirty="0">
                <a:latin typeface="+mj-lt"/>
                <a:cs typeface="Arial" panose="020B0604020202020204" pitchFamily="34" charset="0"/>
              </a:rPr>
              <a:t>Collaboration</a:t>
            </a:r>
            <a:r>
              <a:rPr lang="en-GB" sz="2400" dirty="0">
                <a:latin typeface="+mj-lt"/>
                <a:cs typeface="Arial" panose="020B0604020202020204" pitchFamily="34" charset="0"/>
              </a:rPr>
              <a:t>: To work with another on a project</a:t>
            </a:r>
          </a:p>
          <a:p>
            <a:pPr marL="109537" indent="0">
              <a:buNone/>
              <a:defRPr/>
            </a:pPr>
            <a:r>
              <a:rPr lang="en-GB" sz="2400" dirty="0">
                <a:latin typeface="+mj-lt"/>
                <a:cs typeface="Arial" panose="020B0604020202020204" pitchFamily="34" charset="0"/>
              </a:rPr>
              <a:t>Collins English Dictionary</a:t>
            </a:r>
          </a:p>
          <a:p>
            <a:pPr marL="109537" indent="0">
              <a:buNone/>
              <a:defRPr/>
            </a:pPr>
            <a:r>
              <a:rPr lang="en-GB" sz="2400" b="1" dirty="0">
                <a:latin typeface="+mj-lt"/>
                <a:cs typeface="Arial" panose="020B0604020202020204" pitchFamily="34" charset="0"/>
              </a:rPr>
              <a:t>Co-production</a:t>
            </a:r>
            <a:r>
              <a:rPr lang="en-GB" sz="2400" dirty="0">
                <a:latin typeface="+mj-lt"/>
                <a:cs typeface="Arial" panose="020B0604020202020204" pitchFamily="34" charset="0"/>
              </a:rPr>
              <a:t>: Citizens and professionals sharing power and working together as equal partners</a:t>
            </a:r>
          </a:p>
          <a:p>
            <a:pPr marL="109537" indent="0">
              <a:buNone/>
              <a:defRPr/>
            </a:pPr>
            <a:r>
              <a:rPr lang="en-GB" sz="2400" dirty="0">
                <a:cs typeface="Arial" panose="020B0604020202020204" pitchFamily="34" charset="0"/>
              </a:rPr>
              <a:t>Co-production should aim to: </a:t>
            </a:r>
          </a:p>
          <a:p>
            <a:pPr>
              <a:defRPr/>
            </a:pPr>
            <a:r>
              <a:rPr lang="en-US" sz="2400" dirty="0" err="1">
                <a:cs typeface="Arial" panose="020B0604020202020204" pitchFamily="34" charset="0"/>
              </a:rPr>
              <a:t>Recognise</a:t>
            </a:r>
            <a:r>
              <a:rPr lang="en-US" sz="2400" dirty="0">
                <a:cs typeface="Arial" panose="020B0604020202020204" pitchFamily="34" charset="0"/>
              </a:rPr>
              <a:t> people as assets who have a positive contribution to make to the design and operation of the services, they use that builds on capabilities </a:t>
            </a:r>
            <a:endParaRPr lang="en-GB" sz="24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736131" y="2575915"/>
            <a:ext cx="3771741" cy="234244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10</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a:bodyPr>
          <a:lstStyle/>
          <a:p>
            <a:r>
              <a:rPr lang="en-US" b="1" dirty="0"/>
              <a:t>Citizen Centered/Outcome Focused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rotWithShape="1">
          <a:blip r:embed="rId3"/>
          <a:srcRect l="30612" r="3037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899647" y="1707776"/>
            <a:ext cx="8092100" cy="4648574"/>
          </a:xfrm>
        </p:spPr>
        <p:txBody>
          <a:bodyPr anchor="t">
            <a:normAutofit lnSpcReduction="10000"/>
          </a:bodyPr>
          <a:lstStyle/>
          <a:p>
            <a:pPr marL="0" indent="0">
              <a:buNone/>
            </a:pPr>
            <a:r>
              <a:rPr lang="en-GB" sz="2000" b="0" i="0" u="none" strike="noStrike" dirty="0">
                <a:effectLst/>
                <a:latin typeface="canada-type-gibson"/>
              </a:rPr>
              <a:t>An outcomes-based approach is based on these principles:</a:t>
            </a:r>
          </a:p>
          <a:p>
            <a:pPr>
              <a:buFont typeface="Arial" panose="020B0604020202020204" pitchFamily="34" charset="0"/>
              <a:buChar char="•"/>
            </a:pPr>
            <a:r>
              <a:rPr lang="en-GB" sz="2000" b="0" i="0" u="none" strike="noStrike" dirty="0">
                <a:effectLst/>
                <a:latin typeface="canada-type-gibson"/>
              </a:rPr>
              <a:t>People are experts in their own lives</a:t>
            </a:r>
          </a:p>
          <a:p>
            <a:pPr>
              <a:buFont typeface="Arial" panose="020B0604020202020204" pitchFamily="34" charset="0"/>
              <a:buChar char="•"/>
            </a:pPr>
            <a:r>
              <a:rPr lang="en-GB" sz="2000" b="0" i="0" u="none" strike="noStrike" dirty="0">
                <a:effectLst/>
                <a:latin typeface="canada-type-gibson"/>
              </a:rPr>
              <a:t>They are best placed to tell you what’s important to them and what gives them a sense of well-being, but they may need help to do this </a:t>
            </a:r>
          </a:p>
          <a:p>
            <a:pPr>
              <a:buFont typeface="Arial" panose="020B0604020202020204" pitchFamily="34" charset="0"/>
              <a:buChar char="•"/>
            </a:pPr>
            <a:r>
              <a:rPr lang="en-GB" sz="2000" b="0" i="0" u="none" strike="noStrike" dirty="0">
                <a:effectLst/>
                <a:latin typeface="canada-type-gibson"/>
              </a:rPr>
              <a:t>People want to do the things that matter most to them, in their own way </a:t>
            </a:r>
          </a:p>
          <a:p>
            <a:pPr>
              <a:buFont typeface="Arial" panose="020B0604020202020204" pitchFamily="34" charset="0"/>
              <a:buChar char="•"/>
            </a:pPr>
            <a:r>
              <a:rPr lang="en-GB" sz="2000" b="0" i="0" u="none" strike="noStrike" dirty="0">
                <a:effectLst/>
                <a:latin typeface="canada-type-gibson"/>
              </a:rPr>
              <a:t>People’s strengths are important and need to be acknowledged </a:t>
            </a:r>
          </a:p>
          <a:p>
            <a:pPr>
              <a:buFont typeface="Arial" panose="020B0604020202020204" pitchFamily="34" charset="0"/>
              <a:buChar char="•"/>
            </a:pPr>
            <a:r>
              <a:rPr lang="en-GB" sz="2000" b="0" i="0" u="none" strike="noStrike" dirty="0">
                <a:effectLst/>
                <a:latin typeface="canada-type-gibson"/>
              </a:rPr>
              <a:t>We start by identifying what the person wants to achieve, and then thinking through how to achieve that outcome and agree a plan to help them to do this </a:t>
            </a:r>
          </a:p>
          <a:p>
            <a:pPr>
              <a:buFont typeface="Arial" panose="020B0604020202020204" pitchFamily="34" charset="0"/>
              <a:buChar char="•"/>
            </a:pPr>
            <a:r>
              <a:rPr lang="en-GB" sz="2000" b="0" i="0" u="none" strike="noStrike" dirty="0">
                <a:effectLst/>
                <a:latin typeface="canada-type-gibson"/>
              </a:rPr>
              <a:t>The person’s family, carers and local community can also contribute to this plan </a:t>
            </a:r>
          </a:p>
          <a:p>
            <a:pPr>
              <a:buFont typeface="Arial" panose="020B0604020202020204" pitchFamily="34" charset="0"/>
              <a:buChar char="•"/>
            </a:pPr>
            <a:r>
              <a:rPr lang="en-GB" sz="2000" b="0" i="0" u="none" strike="noStrike" dirty="0">
                <a:effectLst/>
                <a:latin typeface="canada-type-gibson"/>
              </a:rPr>
              <a:t>Meaningful conversations are central to understanding a person’s outcomes </a:t>
            </a:r>
          </a:p>
          <a:p>
            <a:pPr marL="0" indent="0">
              <a:buNone/>
            </a:pPr>
            <a:r>
              <a:rPr lang="en-GB" sz="1400" b="0" i="0" u="sng" strike="noStrike" dirty="0">
                <a:effectLst/>
                <a:latin typeface="canada-type-gibson"/>
                <a:hlinkClick r:id="rId4"/>
              </a:rPr>
              <a:t>Social Services and Well-being (Wales) Act 2014</a:t>
            </a:r>
            <a:r>
              <a:rPr lang="en-GB" sz="1400" b="0" i="0" u="none" strike="noStrike" dirty="0">
                <a:effectLst/>
                <a:latin typeface="canada-type-gibson"/>
              </a:rPr>
              <a:t> </a:t>
            </a: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11</a:t>
            </a:fld>
            <a:endParaRPr lang="en-GB" sz="1000" dirty="0"/>
          </a:p>
        </p:txBody>
      </p:sp>
    </p:spTree>
    <p:extLst>
      <p:ext uri="{BB962C8B-B14F-4D97-AF65-F5344CB8AC3E}">
        <p14:creationId xmlns:p14="http://schemas.microsoft.com/office/powerpoint/2010/main" val="4138342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762001" y="339585"/>
            <a:ext cx="4572000" cy="1401183"/>
          </a:xfrm>
        </p:spPr>
        <p:txBody>
          <a:bodyPr anchor="t">
            <a:normAutofit/>
          </a:bodyPr>
          <a:lstStyle/>
          <a:p>
            <a:pPr>
              <a:defRPr/>
            </a:pPr>
            <a:r>
              <a:rPr lang="en-GB" sz="3000" b="1" dirty="0">
                <a:latin typeface="Arial" panose="020B0604020202020204" pitchFamily="34" charset="0"/>
                <a:cs typeface="Arial" panose="020B0604020202020204" pitchFamily="34" charset="0"/>
              </a:rPr>
              <a:t>Critical Thinking in Effective Collaborative Practice</a:t>
            </a:r>
          </a:p>
        </p:txBody>
      </p:sp>
      <p:pic>
        <p:nvPicPr>
          <p:cNvPr id="31752" name="Graphic 31751" descr="Connections">
            <a:extLst>
              <a:ext uri="{FF2B5EF4-FFF2-40B4-BE49-F238E27FC236}">
                <a16:creationId xmlns:a16="http://schemas.microsoft.com/office/drawing/2014/main" id="{89B3CA16-69B5-892A-27AA-03F9D1CDA6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92149" y="1219733"/>
            <a:ext cx="3523235" cy="3523235"/>
          </a:xfrm>
          <a:prstGeom prst="rect">
            <a:avLst/>
          </a:prstGeom>
        </p:spPr>
      </p:pic>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287396" y="803702"/>
            <a:ext cx="5142603" cy="6054298"/>
          </a:xfrm>
        </p:spPr>
        <p:txBody>
          <a:bodyPr>
            <a:normAutofit/>
          </a:bodyPr>
          <a:lstStyle/>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Effective collaborative included the identification and management of risk, complexity and contingency </a:t>
            </a:r>
          </a:p>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marL="0" indent="0">
              <a:buNone/>
              <a:tabLst>
                <a:tab pos="3883025" algn="l"/>
              </a:tabLst>
            </a:pPr>
            <a:r>
              <a:rPr lang="en-GB" altLang="en-US" sz="17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12</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p:txBody>
          <a:bodyPr/>
          <a:lstStyle/>
          <a:p>
            <a:r>
              <a:rPr lang="en-GB"/>
              <a:t>PORTH AGORED - Consolidation of Social Work Practice Programme</a:t>
            </a:r>
          </a:p>
        </p:txBody>
      </p:sp>
      <p:sp>
        <p:nvSpPr>
          <p:cNvPr id="5" name="TextBox 4">
            <a:extLst>
              <a:ext uri="{FF2B5EF4-FFF2-40B4-BE49-F238E27FC236}">
                <a16:creationId xmlns:a16="http://schemas.microsoft.com/office/drawing/2014/main" id="{4F813C86-A747-C19D-67D9-5FEC53143A4D}"/>
              </a:ext>
            </a:extLst>
          </p:cNvPr>
          <p:cNvSpPr txBox="1"/>
          <p:nvPr/>
        </p:nvSpPr>
        <p:spPr>
          <a:xfrm>
            <a:off x="536589" y="4388629"/>
            <a:ext cx="5142603" cy="1938992"/>
          </a:xfrm>
          <a:prstGeom prst="rect">
            <a:avLst/>
          </a:prstGeom>
          <a:noFill/>
        </p:spPr>
        <p:txBody>
          <a:bodyPr wrap="square">
            <a:spAutoFit/>
          </a:bodyPr>
          <a:lstStyle/>
          <a:p>
            <a:pPr marL="0" indent="0">
              <a:buNone/>
            </a:pPr>
            <a:r>
              <a:rPr lang="en-GB" altLang="en-US" sz="2400" dirty="0">
                <a:solidFill>
                  <a:schemeClr val="tx1">
                    <a:lumMod val="85000"/>
                    <a:lumOff val="15000"/>
                  </a:schemeClr>
                </a:solidFill>
                <a:latin typeface="Arial" panose="020B0604020202020204" pitchFamily="34" charset="0"/>
                <a:cs typeface="Arial" panose="020B0604020202020204" pitchFamily="34" charset="0"/>
              </a:rPr>
              <a:t>Critical practice focuses more on </a:t>
            </a:r>
            <a:r>
              <a:rPr lang="en-GB" altLang="en-US" sz="2400" b="1" dirty="0">
                <a:solidFill>
                  <a:schemeClr val="tx1">
                    <a:lumMod val="85000"/>
                    <a:lumOff val="15000"/>
                  </a:schemeClr>
                </a:solidFill>
                <a:latin typeface="Arial" panose="020B0604020202020204" pitchFamily="34" charset="0"/>
                <a:cs typeface="Arial" panose="020B0604020202020204" pitchFamily="34" charset="0"/>
              </a:rPr>
              <a:t>critical evaluative approaches</a:t>
            </a:r>
            <a:r>
              <a:rPr lang="en-GB" altLang="en-US" sz="2400" dirty="0">
                <a:solidFill>
                  <a:schemeClr val="tx1">
                    <a:lumMod val="85000"/>
                    <a:lumOff val="15000"/>
                  </a:schemeClr>
                </a:solidFill>
                <a:latin typeface="Arial" panose="020B0604020202020204" pitchFamily="34" charset="0"/>
                <a:cs typeface="Arial" panose="020B0604020202020204" pitchFamily="34" charset="0"/>
              </a:rPr>
              <a:t> to practice, rather than just meeting deadlines, or uncritical dependence on methods and techniques.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rotWithShape="1">
          <a:blip r:embed="rId3">
            <a:extLst>
              <a:ext uri="{28A0092B-C50C-407E-A947-70E740481C1C}">
                <a14:useLocalDpi xmlns:a14="http://schemas.microsoft.com/office/drawing/2010/main" val="0"/>
              </a:ext>
            </a:extLst>
          </a:blip>
          <a:srcRect l="2104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4000" b="1" dirty="0">
                <a:latin typeface="+mj-lt"/>
                <a:ea typeface="+mj-ea"/>
                <a:cs typeface="+mj-cs"/>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2"/>
            <a:ext cx="5533550" cy="460346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2400" dirty="0">
                <a:latin typeface="+mn-lt"/>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a:lnSpc>
                <a:spcPct val="90000"/>
              </a:lnSpc>
              <a:spcBef>
                <a:spcPct val="0"/>
              </a:spcBef>
              <a:spcAft>
                <a:spcPts val="600"/>
              </a:spcAft>
              <a:buClrTx/>
              <a:buSzTx/>
              <a:buNone/>
            </a:pPr>
            <a:r>
              <a:rPr lang="en-US" altLang="en-US" sz="2000" i="1" dirty="0">
                <a:latin typeface="+mn-lt"/>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13</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r="15258" b="-1"/>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rotWithShape="1">
          <a:blip r:embed="rId4">
            <a:extLst>
              <a:ext uri="{28A0092B-C50C-407E-A947-70E740481C1C}">
                <a14:useLocalDpi xmlns:a14="http://schemas.microsoft.com/office/drawing/2010/main" val="0"/>
              </a:ext>
            </a:extLst>
          </a:blip>
          <a:srcRect b="148"/>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en-US" sz="4000" kern="1200">
                <a:solidFill>
                  <a:schemeClr val="tx1"/>
                </a:solidFill>
                <a:latin typeface="+mj-lt"/>
                <a:ea typeface="+mj-ea"/>
                <a:cs typeface="+mj-cs"/>
              </a:rPr>
              <a:t>Models of Participation</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14</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478793" y="8300"/>
            <a:ext cx="4867668" cy="1711119"/>
          </a:xfrm>
        </p:spPr>
        <p:txBody>
          <a:bodyPr anchor="ctr">
            <a:normAutofit fontScale="90000"/>
          </a:bodyPr>
          <a:lstStyle/>
          <a:p>
            <a:br>
              <a:rPr lang="en-GB" sz="2800" dirty="0">
                <a:effectLst/>
              </a:rPr>
            </a:br>
            <a:r>
              <a:rPr lang="en-GB" sz="3600" b="1" dirty="0">
                <a:effectLst/>
              </a:rPr>
              <a:t>Exercise 2 </a:t>
            </a:r>
            <a:br>
              <a:rPr lang="en-GB" sz="3600" b="1" dirty="0">
                <a:effectLst/>
              </a:rPr>
            </a:br>
            <a:r>
              <a:rPr lang="en-GB" sz="3600" b="1" dirty="0">
                <a:effectLst/>
              </a:rPr>
              <a:t>Models of Participation</a:t>
            </a:r>
            <a:br>
              <a:rPr lang="en-GB" sz="2800" dirty="0">
                <a:effectLst/>
              </a:rPr>
            </a:br>
            <a:endParaRPr lang="en-GB"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rotWithShape="1">
          <a:blip r:embed="rId3"/>
          <a:srcRect l="13266" r="25178" b="-1"/>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303506" y="1711119"/>
            <a:ext cx="5839691" cy="5342214"/>
          </a:xfrm>
        </p:spPr>
        <p:txBody>
          <a:bodyPr anchor="ctr">
            <a:normAutofit lnSpcReduction="10000"/>
          </a:bodyPr>
          <a:lstStyle/>
          <a:p>
            <a:r>
              <a:rPr lang="en-GB" sz="2400" dirty="0"/>
              <a:t>Using one of the models of participation consider a case you have been involved in where you feel you worked well in collaboration with individuals/families/carers (use another model if you have one you prefer)</a:t>
            </a:r>
          </a:p>
          <a:p>
            <a:r>
              <a:rPr lang="en-GB" sz="2400" dirty="0"/>
              <a:t>What stage of participation did you reach in this piece of work? </a:t>
            </a:r>
          </a:p>
          <a:p>
            <a:r>
              <a:rPr lang="en-GB" sz="2400" dirty="0"/>
              <a:t>What difference do you think your practice made to the individuals/families/carer’s experience?</a:t>
            </a:r>
          </a:p>
          <a:p>
            <a:r>
              <a:rPr lang="en-GB" sz="2400" dirty="0"/>
              <a:t>What would you identify as the most important aspect of collaboration in this piece of work?</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15</a:t>
            </a:fld>
            <a:endParaRPr lang="en-GB"/>
          </a:p>
        </p:txBody>
      </p:sp>
    </p:spTree>
    <p:extLst>
      <p:ext uri="{BB962C8B-B14F-4D97-AF65-F5344CB8AC3E}">
        <p14:creationId xmlns:p14="http://schemas.microsoft.com/office/powerpoint/2010/main" val="3837433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What Really Matters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What really mattered to me by Mr David Britton</a:t>
            </a:r>
          </a:p>
          <a:p>
            <a:pPr marL="109537" indent="0">
              <a:buNone/>
            </a:pPr>
            <a:r>
              <a:rPr lang="en-US" sz="2400" dirty="0">
                <a:solidFill>
                  <a:schemeClr val="tx1">
                    <a:lumMod val="85000"/>
                    <a:lumOff val="15000"/>
                  </a:schemeClr>
                </a:solidFill>
                <a:hlinkClick r:id="rId3"/>
              </a:rPr>
              <a:t>https://youtu.be/dgRpfZ2WyD8</a:t>
            </a:r>
            <a:endParaRPr lang="en-US" sz="2400" dirty="0">
              <a:solidFill>
                <a:schemeClr val="tx1">
                  <a:lumMod val="85000"/>
                  <a:lumOff val="15000"/>
                </a:schemeClr>
              </a:solidFill>
            </a:endParaRPr>
          </a:p>
          <a:p>
            <a:pPr marL="109537" indent="0">
              <a:buNone/>
            </a:pPr>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Knowing what really matters to people by Lucy Warren, social worker.</a:t>
            </a:r>
          </a:p>
          <a:p>
            <a:pPr marL="109537" indent="0">
              <a:buNone/>
            </a:pPr>
            <a:r>
              <a:rPr lang="en-US" sz="2400" dirty="0">
                <a:solidFill>
                  <a:schemeClr val="tx1">
                    <a:lumMod val="85000"/>
                    <a:lumOff val="15000"/>
                  </a:schemeClr>
                </a:solidFill>
                <a:hlinkClick r:id="rId4"/>
              </a:rPr>
              <a:t>https://youtu.be/hh57sJ4it7I</a:t>
            </a:r>
            <a:endParaRPr lang="en-US" sz="2400" dirty="0">
              <a:solidFill>
                <a:schemeClr val="tx1">
                  <a:lumMod val="85000"/>
                  <a:lumOff val="15000"/>
                </a:schemeClr>
              </a:solidFill>
            </a:endParaRPr>
          </a:p>
          <a:p>
            <a:pPr marL="109537" indent="0">
              <a:buNone/>
            </a:pP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740054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en-GB" dirty="0">
                <a:latin typeface="Arial" panose="020B0604020202020204" pitchFamily="34" charset="0"/>
                <a:cs typeface="Arial" panose="020B0604020202020204" pitchFamily="34" charset="0"/>
              </a:rPr>
              <a:t>Welsh Context within Task 2 -Observation </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3084174348"/>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17</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en-GB" sz="2000" b="1" i="0" u="none" strike="noStrike" dirty="0">
                <a:solidFill>
                  <a:srgbClr val="1F1F1F"/>
                </a:solidFill>
                <a:effectLst/>
                <a:latin typeface="Arial" panose="020B0604020202020204" pitchFamily="34" charset="0"/>
              </a:rPr>
              <a:t>Census 2021</a:t>
            </a:r>
            <a:br>
              <a:rPr lang="en-GB" sz="2000" b="1" i="0" u="none" strike="noStrike" dirty="0">
                <a:solidFill>
                  <a:srgbClr val="1F1F1F"/>
                </a:solidFill>
                <a:effectLst/>
                <a:latin typeface="Arial" panose="020B0604020202020204" pitchFamily="34" charset="0"/>
              </a:rPr>
            </a:br>
            <a:r>
              <a:rPr lang="en-GB" sz="2000" b="1" i="0" u="none" strike="noStrike" dirty="0">
                <a:solidFill>
                  <a:srgbClr val="1F1F1F"/>
                </a:solidFill>
                <a:effectLst/>
                <a:latin typeface="Arial" panose="020B0604020202020204" pitchFamily="34" charset="0"/>
              </a:rPr>
              <a:t>Percentage of people ages 3 years or older able to speak Welsh, by LSOA, 2021</a:t>
            </a:r>
            <a:br>
              <a:rPr lang="en-GB" sz="2000" b="1" i="0" u="none" strike="noStrike" dirty="0">
                <a:solidFill>
                  <a:srgbClr val="1F1F1F"/>
                </a:solidFill>
                <a:effectLst/>
                <a:latin typeface="Arial" panose="020B0604020202020204" pitchFamily="34" charset="0"/>
              </a:rPr>
            </a:br>
            <a:endParaRPr lang="en-US"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89033" cy="954107"/>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Welsh Language and Culturally Sensitive practice</a:t>
            </a:r>
            <a:endParaRPr lang="en-US" sz="2800" dirty="0"/>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18</a:t>
            </a:fld>
            <a:endParaRPr lang="en-GB"/>
          </a:p>
        </p:txBody>
      </p:sp>
    </p:spTree>
    <p:extLst>
      <p:ext uri="{BB962C8B-B14F-4D97-AF65-F5344CB8AC3E}">
        <p14:creationId xmlns:p14="http://schemas.microsoft.com/office/powerpoint/2010/main" val="451164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p:txBody>
          <a:bodyPr anchor="ctr">
            <a:normAutofit fontScale="90000"/>
          </a:bodyPr>
          <a:lstStyle/>
          <a:p>
            <a:pPr>
              <a:lnSpc>
                <a:spcPct val="90000"/>
              </a:lnSpc>
              <a:defRPr/>
            </a:pPr>
            <a:r>
              <a:rPr lang="en-GB" sz="3500" b="1" dirty="0"/>
              <a:t>Social Services and Well-being (Wales) Act, 2014 </a:t>
            </a:r>
            <a:br>
              <a:rPr lang="en-GB" sz="3500" b="1" dirty="0"/>
            </a:br>
            <a:r>
              <a:rPr lang="en-GB" sz="3500" b="1" dirty="0"/>
              <a:t>The Active Offer - More than Just Words (Welsh Government 2022-2027)</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97169" y="1710104"/>
            <a:ext cx="10785231" cy="5168900"/>
          </a:xfrm>
        </p:spPr>
        <p:txBody>
          <a:bodyPr wrap="square" anchor="t">
            <a:noAutofit/>
          </a:bodyPr>
          <a:lstStyle/>
          <a:p>
            <a:pPr>
              <a:lnSpc>
                <a:spcPct val="90000"/>
              </a:lnSpc>
            </a:pPr>
            <a:r>
              <a:rPr lang="en-GB" altLang="en-US" sz="2800" dirty="0"/>
              <a:t>The ‘Active Offer’ simply means providing a service in Welsh without someone having to ask for it</a:t>
            </a:r>
          </a:p>
          <a:p>
            <a:pPr>
              <a:lnSpc>
                <a:spcPct val="90000"/>
              </a:lnSpc>
            </a:pPr>
            <a:r>
              <a:rPr lang="en-GB" altLang="en-US" sz="2800" dirty="0"/>
              <a:t>The Welsh language should be as visible as the English language</a:t>
            </a:r>
          </a:p>
          <a:p>
            <a:pPr>
              <a:lnSpc>
                <a:spcPct val="90000"/>
              </a:lnSpc>
            </a:pPr>
            <a:r>
              <a:rPr lang="en-GB" altLang="en-US" sz="2800" dirty="0"/>
              <a:t>Providing a service that is centred to those who use services is fundamental to the ‘Active Offer’ </a:t>
            </a:r>
          </a:p>
          <a:p>
            <a:pPr>
              <a:lnSpc>
                <a:spcPct val="90000"/>
              </a:lnSpc>
            </a:pPr>
            <a:r>
              <a:rPr lang="en-GB" altLang="en-US" sz="2800" dirty="0"/>
              <a:t>What this means in practice is providing a tailor-made service that enables the individual to be assured that </a:t>
            </a:r>
            <a:r>
              <a:rPr lang="en-GB" altLang="en-US" dirty="0"/>
              <a:t>they are</a:t>
            </a:r>
            <a:r>
              <a:rPr lang="en-GB" altLang="en-US" sz="2800" dirty="0"/>
              <a:t> in control and fully understands the services being offered.</a:t>
            </a:r>
          </a:p>
          <a:p>
            <a:pPr marL="0" indent="0">
              <a:buNone/>
            </a:pPr>
            <a:r>
              <a:rPr lang="en-GB" sz="1600" dirty="0">
                <a:latin typeface="Arial" panose="020B0604020202020204" pitchFamily="34" charset="0"/>
                <a:cs typeface="Arial" panose="020B0604020202020204" pitchFamily="34" charset="0"/>
              </a:rPr>
              <a:t>More than Just words -  </a:t>
            </a:r>
            <a:r>
              <a:rPr lang="en-GB" sz="1600" dirty="0">
                <a:latin typeface="Arial" panose="020B0604020202020204" pitchFamily="34" charset="0"/>
                <a:cs typeface="Arial" panose="020B0604020202020204" pitchFamily="34" charset="0"/>
                <a:hlinkClick r:id="rId3"/>
              </a:rPr>
              <a:t>www.gov.wales</a:t>
            </a:r>
            <a:r>
              <a:rPr lang="en-GB" sz="1600" dirty="0">
                <a:latin typeface="Arial" panose="020B0604020202020204" pitchFamily="34" charset="0"/>
                <a:cs typeface="Arial" panose="020B0604020202020204" pitchFamily="34" charset="0"/>
              </a:rPr>
              <a:t> (available on Moodle</a:t>
            </a:r>
            <a:r>
              <a:rPr lang="en-GB" sz="1600" dirty="0"/>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en-GB" dirty="0"/>
              <a:t>PORTH AGORED - Consolidation of Social Work Practice Programme</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19</a:t>
            </a:fld>
            <a:endParaRPr lang="en-GB" dirty="0"/>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224718" y="5043118"/>
            <a:ext cx="1814882" cy="181488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36" name="Rectangle 4303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en-GB" sz="5400"/>
              <a:t>More than Just Words</a:t>
            </a:r>
          </a:p>
        </p:txBody>
      </p:sp>
      <p:sp>
        <p:nvSpPr>
          <p:cNvPr id="4303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457200" y="1911493"/>
            <a:ext cx="7652026" cy="4481469"/>
          </a:xfrm>
        </p:spPr>
        <p:txBody>
          <a:bodyPr anchor="t">
            <a:noAutofit/>
          </a:bodyPr>
          <a:lstStyle/>
          <a:p>
            <a:pPr marL="109537" indent="0">
              <a:buNone/>
              <a:defRPr/>
            </a:pPr>
            <a:r>
              <a:rPr lang="en-GB" sz="1800" b="1" dirty="0"/>
              <a:t>More than just words - Gwenan </a:t>
            </a:r>
            <a:r>
              <a:rPr lang="en-GB" sz="1800" b="1" dirty="0" err="1"/>
              <a:t>Prysor</a:t>
            </a:r>
            <a:r>
              <a:rPr lang="en-GB" sz="1800" b="1" dirty="0"/>
              <a:t> </a:t>
            </a:r>
          </a:p>
          <a:p>
            <a:pPr marL="109537" indent="0">
              <a:buNone/>
              <a:defRPr/>
            </a:pPr>
            <a:r>
              <a:rPr lang="en-GB" sz="1800" b="1" dirty="0">
                <a:hlinkClick r:id="rId3"/>
              </a:rPr>
              <a:t>https://youtu.be/qS-9F_qqOXo</a:t>
            </a:r>
            <a:endParaRPr lang="en-GB" sz="1800" b="1" dirty="0"/>
          </a:p>
          <a:p>
            <a:pPr marL="109537" indent="0">
              <a:buNone/>
              <a:defRPr/>
            </a:pPr>
            <a:r>
              <a:rPr lang="en-GB" sz="1800" b="1" dirty="0"/>
              <a:t>More than just words - Hywel Jones</a:t>
            </a:r>
            <a:endParaRPr lang="en-GB" sz="1800" dirty="0"/>
          </a:p>
          <a:p>
            <a:pPr>
              <a:defRPr/>
            </a:pPr>
            <a:r>
              <a:rPr lang="en-GB" sz="1800" dirty="0">
                <a:hlinkClick r:id="rId4"/>
              </a:rPr>
              <a:t>https://youtu.be/YTzMZ4Hqo7Y</a:t>
            </a:r>
            <a:endParaRPr lang="en-GB" sz="1800" dirty="0"/>
          </a:p>
          <a:p>
            <a:pPr marL="109537" indent="0">
              <a:buNone/>
              <a:defRPr/>
            </a:pPr>
            <a:r>
              <a:rPr lang="en-GB" sz="1800" b="1" dirty="0"/>
              <a:t>More than just words - Wyn </a:t>
            </a:r>
            <a:r>
              <a:rPr lang="en-GB" sz="1800" b="1" dirty="0" err="1"/>
              <a:t>Gruffydd</a:t>
            </a:r>
            <a:endParaRPr lang="en-GB" sz="1800" dirty="0"/>
          </a:p>
          <a:p>
            <a:pPr>
              <a:defRPr/>
            </a:pPr>
            <a:r>
              <a:rPr lang="en-GB" sz="1800" dirty="0">
                <a:hlinkClick r:id="rId5"/>
              </a:rPr>
              <a:t>https://youtu.be/IOOs62dzOE4</a:t>
            </a:r>
            <a:endParaRPr lang="en-GB" sz="1800" dirty="0"/>
          </a:p>
          <a:p>
            <a:pPr marL="109537" indent="0">
              <a:buNone/>
              <a:defRPr/>
            </a:pPr>
            <a:r>
              <a:rPr lang="en-GB" sz="1800" b="1" dirty="0"/>
              <a:t>More than just words - Iola </a:t>
            </a:r>
            <a:r>
              <a:rPr lang="en-GB" sz="1800" b="1" dirty="0" err="1"/>
              <a:t>Gruffydd</a:t>
            </a:r>
            <a:endParaRPr lang="en-GB" sz="1800" dirty="0"/>
          </a:p>
          <a:p>
            <a:pPr>
              <a:defRPr/>
            </a:pPr>
            <a:r>
              <a:rPr lang="en-GB" sz="1800" dirty="0">
                <a:hlinkClick r:id="rId6"/>
              </a:rPr>
              <a:t>https://youtu.be/2iF41nNoM5M</a:t>
            </a:r>
            <a:endParaRPr lang="en-GB" sz="1800" dirty="0"/>
          </a:p>
          <a:p>
            <a:pPr marL="109537" indent="0">
              <a:buNone/>
              <a:defRPr/>
            </a:pPr>
            <a:r>
              <a:rPr lang="en-GB" sz="1800" dirty="0"/>
              <a:t>Please ensure you watch all of the video clips which can be accessed through Moodle. The videos can help you think about your own experience and to reflect on why language should be an integral part of the assessment process and service provision. </a:t>
            </a:r>
          </a:p>
          <a:p>
            <a:pPr marL="109537" indent="0">
              <a:buNone/>
              <a:defRPr/>
            </a:pPr>
            <a:r>
              <a:rPr lang="en-GB" sz="1800" dirty="0"/>
              <a:t>You must make reference to More than Just Words (Welsh Government 2022-2027) within the observation. </a:t>
            </a: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rotWithShape="1">
          <a:blip r:embed="rId7"/>
          <a:srcRect l="22172" r="13612" b="2"/>
          <a:stretch/>
        </p:blipFill>
        <p:spPr>
          <a:xfrm>
            <a:off x="8109226" y="2093976"/>
            <a:ext cx="3507496" cy="364584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20</a:t>
            </a:fld>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en-GB" b="1"/>
              <a:t>Group Discussion </a:t>
            </a:r>
            <a:endParaRPr lang="en-GB" b="1" dirty="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en-GB" sz="2600" b="1"/>
              <a:t>Exercise  3</a:t>
            </a:r>
            <a:endParaRPr lang="en-GB" sz="2600"/>
          </a:p>
          <a:p>
            <a:r>
              <a:rPr lang="en-GB" sz="2600"/>
              <a:t>Why should language needs be an integral part of the assessment process and service provision in Wales?</a:t>
            </a:r>
          </a:p>
          <a:p>
            <a:r>
              <a:rPr lang="en-GB" sz="2600"/>
              <a:t>What language needs do you need to consider in your work setting when working with individuals/carers? </a:t>
            </a:r>
          </a:p>
          <a:p>
            <a:r>
              <a:rPr lang="en-GB" sz="2600"/>
              <a:t>What can you do to ensure you are working to the principals of the Active Offer? </a:t>
            </a:r>
          </a:p>
          <a:p>
            <a:r>
              <a:rPr lang="en-GB" sz="2600"/>
              <a:t>What legislation/policy/procedure might you need to consider in relation to effective communication and language needs in your workplace?</a:t>
            </a:r>
          </a:p>
          <a:p>
            <a:endParaRPr lang="en-GB" sz="260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21</a:t>
            </a:fld>
            <a:endParaRPr lang="en-GB"/>
          </a:p>
        </p:txBody>
      </p:sp>
    </p:spTree>
    <p:extLst>
      <p:ext uri="{BB962C8B-B14F-4D97-AF65-F5344CB8AC3E}">
        <p14:creationId xmlns:p14="http://schemas.microsoft.com/office/powerpoint/2010/main" val="1879504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en-GB" altLang="en-US" sz="4000" dirty="0">
                <a:latin typeface="Arial" panose="020B0604020202020204" pitchFamily="34" charset="0"/>
                <a:cs typeface="Arial" panose="020B0604020202020204" pitchFamily="34" charset="0"/>
              </a:rPr>
              <a:t>Welsh Language (Wales) Measure,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2500" lnSpcReduction="10000"/>
          </a:bodyPr>
          <a:lstStyle/>
          <a:p>
            <a:pPr eaLnBrk="1" hangingPunct="1"/>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6172202" y="1253331"/>
            <a:ext cx="5181600" cy="4351338"/>
          </a:xfrm>
        </p:spPr>
        <p:txBody>
          <a:bodyPr>
            <a:normAutofit fontScale="92500" lnSpcReduction="10000"/>
          </a:bodyPr>
          <a:lstStyle/>
          <a:p>
            <a:pPr marL="109537" indent="0">
              <a:buNone/>
            </a:pPr>
            <a:r>
              <a:rPr lang="en-US" dirty="0">
                <a:latin typeface="Arial" panose="020B0604020202020204" pitchFamily="34" charset="0"/>
                <a:cs typeface="Arial" panose="020B0604020202020204" pitchFamily="34" charset="0"/>
              </a:rPr>
              <a:t>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Dimensions of Working in Wales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263236" y="914400"/>
            <a:ext cx="6233434" cy="5283231"/>
          </a:xfrm>
        </p:spPr>
        <p:txBody>
          <a:bodyPr>
            <a:normAutofit fontScale="92500" lnSpcReduction="10000"/>
          </a:bodyPr>
          <a:lstStyle/>
          <a:p>
            <a:pPr marL="109537" indent="0">
              <a:buNone/>
            </a:pPr>
            <a:r>
              <a:rPr lang="en-GB" sz="2200" dirty="0">
                <a:latin typeface="Arial" panose="020B0604020202020204" pitchFamily="34" charset="0"/>
                <a:cs typeface="Arial" panose="020B0604020202020204" pitchFamily="34" charset="0"/>
              </a:rPr>
              <a:t>You may want to consider:</a:t>
            </a:r>
          </a:p>
          <a:p>
            <a:r>
              <a:rPr lang="en-GB" altLang="en-US" sz="2200" dirty="0">
                <a:latin typeface="Arial" panose="020B0604020202020204" pitchFamily="34" charset="0"/>
                <a:cs typeface="Arial" panose="020B0604020202020204" pitchFamily="34" charset="0"/>
              </a:rPr>
              <a:t>Industrial decline</a:t>
            </a:r>
          </a:p>
          <a:p>
            <a:r>
              <a:rPr lang="en-GB" altLang="en-US" sz="2200" dirty="0">
                <a:latin typeface="Arial" panose="020B0604020202020204" pitchFamily="34" charset="0"/>
                <a:cs typeface="Arial" panose="020B0604020202020204" pitchFamily="34" charset="0"/>
              </a:rPr>
              <a:t>Poverty</a:t>
            </a:r>
          </a:p>
          <a:p>
            <a:r>
              <a:rPr lang="en-GB" altLang="en-US" sz="2200" dirty="0">
                <a:latin typeface="Arial" panose="020B0604020202020204" pitchFamily="34" charset="0"/>
                <a:cs typeface="Arial" panose="020B0604020202020204" pitchFamily="34" charset="0"/>
              </a:rPr>
              <a:t>Unemployment</a:t>
            </a:r>
          </a:p>
          <a:p>
            <a:r>
              <a:rPr lang="en-GB" altLang="en-US" sz="2200" dirty="0">
                <a:latin typeface="Arial" panose="020B0604020202020204" pitchFamily="34" charset="0"/>
                <a:cs typeface="Arial" panose="020B0604020202020204" pitchFamily="34" charset="0"/>
              </a:rPr>
              <a:t>Poor housing</a:t>
            </a:r>
          </a:p>
          <a:p>
            <a:r>
              <a:rPr lang="en-GB" altLang="en-US" sz="2200" dirty="0">
                <a:latin typeface="Arial" panose="020B0604020202020204" pitchFamily="34" charset="0"/>
                <a:cs typeface="Arial" panose="020B0604020202020204" pitchFamily="34" charset="0"/>
              </a:rPr>
              <a:t>Geographical location </a:t>
            </a:r>
          </a:p>
          <a:p>
            <a:r>
              <a:rPr lang="en-GB" altLang="en-US" sz="2200" dirty="0">
                <a:latin typeface="Arial" panose="020B0604020202020204" pitchFamily="34" charset="0"/>
                <a:cs typeface="Arial" panose="020B0604020202020204" pitchFamily="34" charset="0"/>
              </a:rPr>
              <a:t>Culture and Religion </a:t>
            </a:r>
          </a:p>
          <a:p>
            <a:r>
              <a:rPr lang="en-GB" altLang="en-US" sz="2200" dirty="0">
                <a:latin typeface="Arial" panose="020B0604020202020204" pitchFamily="34" charset="0"/>
                <a:cs typeface="Arial" panose="020B0604020202020204" pitchFamily="34" charset="0"/>
              </a:rPr>
              <a:t>Area of deprivation</a:t>
            </a:r>
          </a:p>
          <a:p>
            <a:r>
              <a:rPr lang="en-GB" altLang="en-US" sz="2200" dirty="0">
                <a:latin typeface="Arial" panose="020B0604020202020204" pitchFamily="34" charset="0"/>
                <a:cs typeface="Arial" panose="020B0604020202020204" pitchFamily="34" charset="0"/>
              </a:rPr>
              <a:t>The role of women in the family and the workforce</a:t>
            </a:r>
          </a:p>
          <a:p>
            <a:r>
              <a:rPr lang="en-GB" altLang="en-US" sz="2200" dirty="0">
                <a:latin typeface="Arial" panose="020B0604020202020204" pitchFamily="34" charset="0"/>
                <a:cs typeface="Arial" panose="020B0604020202020204" pitchFamily="34" charset="0"/>
              </a:rPr>
              <a:t>Issues of gender and sexual orientation</a:t>
            </a:r>
          </a:p>
          <a:p>
            <a:r>
              <a:rPr lang="en-GB" altLang="en-US" sz="2200" dirty="0">
                <a:latin typeface="Arial" panose="020B0604020202020204" pitchFamily="34" charset="0"/>
                <a:cs typeface="Arial" panose="020B0604020202020204" pitchFamily="34" charset="0"/>
              </a:rPr>
              <a:t>Minority groups</a:t>
            </a:r>
          </a:p>
          <a:p>
            <a:r>
              <a:rPr lang="en-GB" altLang="en-US" sz="2200" dirty="0">
                <a:latin typeface="Arial" panose="020B0604020202020204" pitchFamily="34" charset="0"/>
                <a:cs typeface="Arial" panose="020B0604020202020204" pitchFamily="34" charset="0"/>
              </a:rPr>
              <a:t>Ethnicity/race </a:t>
            </a:r>
          </a:p>
          <a:p>
            <a:r>
              <a:rPr lang="en-GB" altLang="en-US" sz="2200" dirty="0">
                <a:latin typeface="Arial" panose="020B0604020202020204" pitchFamily="34" charset="0"/>
                <a:cs typeface="Arial" panose="020B0604020202020204" pitchFamily="34" charset="0"/>
              </a:rPr>
              <a:t>Political framework/institutions/legislation</a:t>
            </a:r>
          </a:p>
          <a:p>
            <a:r>
              <a:rPr lang="en-GB" altLang="en-US" sz="2200" dirty="0">
                <a:latin typeface="Arial" panose="020B0604020202020204" pitchFamily="34" charset="0"/>
                <a:cs typeface="Arial" panose="020B0604020202020204" pitchFamily="34" charset="0"/>
              </a:rPr>
              <a:t>Infrastructure.</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373600" y="1480110"/>
            <a:ext cx="5715603" cy="5069293"/>
          </a:xfrm>
        </p:spPr>
        <p:txBody>
          <a:bodyPr>
            <a:normAutofit fontScale="92500" lnSpcReduction="10000"/>
          </a:bodyPr>
          <a:lstStyle/>
          <a:p>
            <a:pPr marL="109537" indent="0">
              <a:buNone/>
            </a:pPr>
            <a:r>
              <a:rPr lang="en-GB" sz="2600" b="1" dirty="0">
                <a:latin typeface="Arial" panose="020B0604020202020204" pitchFamily="34" charset="0"/>
                <a:cs typeface="Arial" panose="020B0604020202020204" pitchFamily="34" charset="0"/>
              </a:rPr>
              <a:t>Consideration of ADP and AOP </a:t>
            </a:r>
          </a:p>
          <a:p>
            <a:pPr marL="109537" indent="0">
              <a:buNone/>
            </a:pPr>
            <a:r>
              <a:rPr lang="en-GB" sz="2600" b="1" dirty="0">
                <a:latin typeface="Arial" panose="020B0604020202020204" pitchFamily="34" charset="0"/>
                <a:cs typeface="Arial" panose="020B0604020202020204" pitchFamily="34" charset="0"/>
              </a:rPr>
              <a:t>Equality Issues </a:t>
            </a:r>
          </a:p>
          <a:p>
            <a:r>
              <a:rPr lang="en-GB" altLang="en-US" sz="2600" dirty="0">
                <a:latin typeface="Arial" panose="020B0604020202020204" pitchFamily="34" charset="0"/>
                <a:cs typeface="Arial" panose="020B0604020202020204" pitchFamily="34" charset="0"/>
              </a:rPr>
              <a:t>Equal access to information and services</a:t>
            </a:r>
          </a:p>
          <a:p>
            <a:r>
              <a:rPr lang="en-GB" altLang="en-US" sz="2600" dirty="0">
                <a:latin typeface="Arial" panose="020B0604020202020204" pitchFamily="34" charset="0"/>
                <a:cs typeface="Arial" panose="020B0604020202020204" pitchFamily="34" charset="0"/>
              </a:rPr>
              <a:t>Translation and interpreter services </a:t>
            </a:r>
          </a:p>
          <a:p>
            <a:r>
              <a:rPr lang="en-GB" altLang="en-US" sz="2600" dirty="0">
                <a:latin typeface="Arial" panose="020B0604020202020204" pitchFamily="34" charset="0"/>
                <a:cs typeface="Arial" panose="020B0604020202020204" pitchFamily="34" charset="0"/>
              </a:rPr>
              <a:t>Informed choice and informed consent</a:t>
            </a:r>
          </a:p>
          <a:p>
            <a:r>
              <a:rPr lang="en-GB" altLang="en-US" sz="2600" dirty="0">
                <a:latin typeface="Arial" panose="020B0604020202020204" pitchFamily="34" charset="0"/>
                <a:cs typeface="Arial" panose="020B0604020202020204" pitchFamily="34" charset="0"/>
              </a:rPr>
              <a:t>Limited resources </a:t>
            </a:r>
          </a:p>
          <a:p>
            <a:r>
              <a:rPr lang="en-GB" altLang="en-US" sz="2600" dirty="0">
                <a:latin typeface="Arial" panose="020B0604020202020204" pitchFamily="34" charset="0"/>
                <a:cs typeface="Arial" panose="020B0604020202020204" pitchFamily="34" charset="0"/>
              </a:rPr>
              <a:t>Public accountability</a:t>
            </a:r>
          </a:p>
          <a:p>
            <a:r>
              <a:rPr lang="en-GB" altLang="en-US" sz="2600" dirty="0">
                <a:latin typeface="Arial" panose="020B0604020202020204" pitchFamily="34" charset="0"/>
                <a:cs typeface="Arial" panose="020B0604020202020204" pitchFamily="34" charset="0"/>
              </a:rPr>
              <a:t>Social exclusion </a:t>
            </a:r>
          </a:p>
          <a:p>
            <a:r>
              <a:rPr lang="en-GB" altLang="en-US" sz="2600" dirty="0">
                <a:latin typeface="Arial" panose="020B0604020202020204" pitchFamily="34" charset="0"/>
                <a:cs typeface="Arial" panose="020B0604020202020204" pitchFamily="34" charset="0"/>
              </a:rPr>
              <a:t>Access to the cultural group  </a:t>
            </a:r>
          </a:p>
          <a:p>
            <a:r>
              <a:rPr lang="en-GB" altLang="en-US" sz="2600" dirty="0">
                <a:latin typeface="Arial" panose="020B0604020202020204" pitchFamily="34" charset="0"/>
                <a:cs typeface="Arial" panose="020B0604020202020204" pitchFamily="34" charset="0"/>
              </a:rPr>
              <a:t>Health inequalities. </a:t>
            </a:r>
          </a:p>
          <a:p>
            <a:pPr marL="0" indent="0">
              <a:buNone/>
            </a:pPr>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pPr/>
              <a:t>23</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2893847" y="5840652"/>
            <a:ext cx="979063" cy="97906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10432473" y="-1459"/>
            <a:ext cx="1759527" cy="1472318"/>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983274" y="5951856"/>
            <a:ext cx="2208726" cy="906144"/>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en-GB">
                <a:latin typeface="Arial" panose="020B0604020202020204" pitchFamily="34" charset="0"/>
                <a:cs typeface="Arial" panose="020B0604020202020204" pitchFamily="34" charset="0"/>
              </a:rPr>
              <a:t>Additional Needs of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Ethnic Minority Groups in Wales</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lnSpcReduction="10000"/>
          </a:bodyPr>
          <a:lstStyle/>
          <a:p>
            <a:r>
              <a:rPr lang="en-GB" altLang="en-US" sz="2000" dirty="0">
                <a:latin typeface="Arial" panose="020B0604020202020204" pitchFamily="34" charset="0"/>
                <a:cs typeface="Arial" panose="020B0604020202020204" pitchFamily="34" charset="0"/>
              </a:rPr>
              <a:t>May be disadvantaged e.g. poverty, geography, area, housing, educational attainment, discrimination</a:t>
            </a:r>
          </a:p>
          <a:p>
            <a:r>
              <a:rPr lang="en-GB" altLang="en-US" sz="2000" dirty="0">
                <a:latin typeface="Arial" panose="020B0604020202020204" pitchFamily="34" charset="0"/>
                <a:cs typeface="Arial" panose="020B0604020202020204" pitchFamily="34" charset="0"/>
              </a:rPr>
              <a:t>Social isolation (can be greater in rural areas) </a:t>
            </a:r>
          </a:p>
          <a:p>
            <a:r>
              <a:rPr lang="en-GB" altLang="en-US" sz="2000" dirty="0">
                <a:latin typeface="Arial" panose="020B0604020202020204" pitchFamily="34" charset="0"/>
                <a:cs typeface="Arial" panose="020B0604020202020204" pitchFamily="34" charset="0"/>
              </a:rPr>
              <a:t>Unsure how the system works: seek help, referral</a:t>
            </a:r>
          </a:p>
          <a:p>
            <a:r>
              <a:rPr lang="en-GB" altLang="en-US" sz="2000" dirty="0">
                <a:latin typeface="Arial" panose="020B0604020202020204" pitchFamily="34" charset="0"/>
                <a:cs typeface="Arial" panose="020B0604020202020204" pitchFamily="34" charset="0"/>
              </a:rPr>
              <a:t>May have complex health needs  </a:t>
            </a:r>
          </a:p>
          <a:p>
            <a:r>
              <a:rPr lang="en-GB" altLang="en-US" sz="2000" dirty="0">
                <a:latin typeface="Arial" panose="020B0604020202020204" pitchFamily="34" charset="0"/>
                <a:cs typeface="Arial" panose="020B0604020202020204" pitchFamily="34" charset="0"/>
              </a:rPr>
              <a:t>Not a homogenous group - adds to the complexities  </a:t>
            </a:r>
          </a:p>
          <a:p>
            <a:r>
              <a:rPr lang="en-GB" altLang="en-US" sz="2000" dirty="0">
                <a:latin typeface="Arial" panose="020B0604020202020204" pitchFamily="34" charset="0"/>
                <a:cs typeface="Arial" panose="020B0604020202020204" pitchFamily="34" charset="0"/>
              </a:rPr>
              <a:t>Access to health and benefit entitlements </a:t>
            </a:r>
          </a:p>
          <a:p>
            <a:r>
              <a:rPr lang="en-GB" altLang="en-US" sz="2000" dirty="0">
                <a:latin typeface="Arial" panose="020B0604020202020204" pitchFamily="34" charset="0"/>
                <a:cs typeface="Arial" panose="020B0604020202020204" pitchFamily="34" charset="0"/>
              </a:rPr>
              <a:t>Different health beliefs and cultural practices </a:t>
            </a:r>
          </a:p>
          <a:p>
            <a:r>
              <a:rPr lang="en-GB" altLang="en-US" sz="2000" dirty="0">
                <a:latin typeface="Arial" panose="020B0604020202020204" pitchFamily="34" charset="0"/>
                <a:cs typeface="Arial" panose="020B0604020202020204" pitchFamily="34" charset="0"/>
              </a:rPr>
              <a:t>Different spiritual beliefs and practices</a:t>
            </a:r>
          </a:p>
          <a:p>
            <a:r>
              <a:rPr lang="en-GB" altLang="en-US" sz="2000" dirty="0">
                <a:latin typeface="Arial" panose="020B0604020202020204" pitchFamily="34" charset="0"/>
                <a:cs typeface="Arial" panose="020B0604020202020204" pitchFamily="34" charset="0"/>
              </a:rPr>
              <a:t>English or Welsh not first Language.</a:t>
            </a:r>
          </a:p>
          <a:p>
            <a:endParaRPr lang="en-GB" altLang="en-US" sz="1600" dirty="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rotWithShape="1">
          <a:blip r:embed="rId3"/>
          <a:srcRect l="6000" r="-1" b="-1"/>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en-GB" altLang="en-US" sz="2800" dirty="0">
                <a:latin typeface="Arial" panose="020B0604020202020204" pitchFamily="34" charset="0"/>
                <a:cs typeface="Arial" panose="020B0604020202020204" pitchFamily="34" charset="0"/>
              </a:rPr>
              <a:t>Culture and Communication</a:t>
            </a:r>
            <a:endParaRPr lang="en-GB" sz="2800" dirty="0">
              <a:latin typeface="Arial" panose="020B0604020202020204" pitchFamily="34" charset="0"/>
              <a:cs typeface="Arial" panose="020B0604020202020204" pitchFamily="34" charset="0"/>
            </a:endParaRP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en-GB" altLang="en-US" sz="2000" dirty="0"/>
              <a:t>Gast and Patmore (2012) discuss shared meanings within communities</a:t>
            </a:r>
          </a:p>
          <a:p>
            <a:pPr marL="109537" indent="0">
              <a:lnSpc>
                <a:spcPct val="90000"/>
              </a:lnSpc>
              <a:buNone/>
              <a:defRPr/>
            </a:pPr>
            <a:r>
              <a:rPr lang="en-GB" altLang="en-US" sz="2000" dirty="0"/>
              <a:t>In terms of ‘in-groups’ and ‘out-groups’ which can be linked to language spoken:</a:t>
            </a:r>
          </a:p>
          <a:p>
            <a:pPr eaLnBrk="1" hangingPunct="1">
              <a:lnSpc>
                <a:spcPct val="90000"/>
              </a:lnSpc>
              <a:defRPr/>
            </a:pPr>
            <a:r>
              <a:rPr lang="en-GB" altLang="en-US" sz="2000" dirty="0"/>
              <a:t>Common languages help to develop cultures</a:t>
            </a:r>
          </a:p>
          <a:p>
            <a:pPr eaLnBrk="1" hangingPunct="1">
              <a:lnSpc>
                <a:spcPct val="90000"/>
              </a:lnSpc>
              <a:defRPr/>
            </a:pPr>
            <a:r>
              <a:rPr lang="en-GB" altLang="en-US" sz="2000" dirty="0"/>
              <a:t>Social workers’ own culture and communication style can impact on services provided</a:t>
            </a:r>
          </a:p>
          <a:p>
            <a:pPr eaLnBrk="1" hangingPunct="1">
              <a:lnSpc>
                <a:spcPct val="90000"/>
              </a:lnSpc>
              <a:defRPr/>
            </a:pPr>
            <a:r>
              <a:rPr lang="en-GB" altLang="en-US" sz="2000" dirty="0"/>
              <a:t>Language of work setting can create barriers e.g. communication shorthand – how messages are relayed and received etc.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193368" y="301131"/>
            <a:ext cx="5389033" cy="762000"/>
          </a:xfrm>
        </p:spPr>
        <p:txBody>
          <a:bodyPr>
            <a:normAutofit/>
          </a:bodyPr>
          <a:lstStyle/>
          <a:p>
            <a:r>
              <a:rPr lang="en-GB" altLang="en-US" sz="2800" dirty="0"/>
              <a:t>Social Work in a Rural Context</a:t>
            </a:r>
            <a:endParaRPr lang="en-GB" sz="2800" dirty="0"/>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193368" y="1211509"/>
            <a:ext cx="5497937" cy="4163767"/>
          </a:xfrm>
        </p:spPr>
        <p:txBody>
          <a:bodyPr>
            <a:normAutofit fontScale="92500" lnSpcReduction="10000"/>
          </a:bodyPr>
          <a:lstStyle/>
          <a:p>
            <a:pPr marL="109537" indent="0">
              <a:lnSpc>
                <a:spcPct val="90000"/>
              </a:lnSpc>
              <a:buNone/>
              <a:defRPr/>
            </a:pPr>
            <a:r>
              <a:rPr lang="en-GB" altLang="en-US" dirty="0"/>
              <a:t>You could identify:</a:t>
            </a:r>
          </a:p>
          <a:p>
            <a:pPr>
              <a:lnSpc>
                <a:spcPct val="90000"/>
              </a:lnSpc>
              <a:defRPr/>
            </a:pPr>
            <a:r>
              <a:rPr lang="en-GB" altLang="en-US" dirty="0"/>
              <a:t>Issues relating to living and working in a rural area</a:t>
            </a:r>
          </a:p>
          <a:p>
            <a:pPr>
              <a:lnSpc>
                <a:spcPct val="90000"/>
              </a:lnSpc>
              <a:defRPr/>
            </a:pPr>
            <a:r>
              <a:rPr lang="en-GB" altLang="en-US" dirty="0"/>
              <a:t>Marginalisation</a:t>
            </a:r>
          </a:p>
          <a:p>
            <a:pPr>
              <a:lnSpc>
                <a:spcPct val="90000"/>
              </a:lnSpc>
              <a:defRPr/>
            </a:pPr>
            <a:r>
              <a:rPr lang="en-GB" altLang="en-US" dirty="0"/>
              <a:t>Problems individualised</a:t>
            </a:r>
          </a:p>
          <a:p>
            <a:pPr>
              <a:lnSpc>
                <a:spcPct val="90000"/>
              </a:lnSpc>
              <a:defRPr/>
            </a:pPr>
            <a:r>
              <a:rPr lang="en-GB" altLang="en-US" dirty="0"/>
              <a:t>‘Rural idyll’</a:t>
            </a:r>
          </a:p>
          <a:p>
            <a:pPr>
              <a:lnSpc>
                <a:spcPct val="90000"/>
              </a:lnSpc>
              <a:defRPr/>
            </a:pPr>
            <a:r>
              <a:rPr lang="en-GB" altLang="en-US" dirty="0"/>
              <a:t>‘Invisibility’</a:t>
            </a:r>
          </a:p>
          <a:p>
            <a:pPr>
              <a:lnSpc>
                <a:spcPct val="90000"/>
              </a:lnSpc>
              <a:defRPr/>
            </a:pPr>
            <a:r>
              <a:rPr lang="en-GB" altLang="en-US" dirty="0"/>
              <a:t>Needs of different cultures and ethnicities</a:t>
            </a:r>
          </a:p>
          <a:p>
            <a:pPr>
              <a:lnSpc>
                <a:spcPct val="90000"/>
              </a:lnSpc>
              <a:defRPr/>
            </a:pPr>
            <a:r>
              <a:rPr lang="en-GB" altLang="en-US"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25</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569258" y="250750"/>
            <a:ext cx="9816893" cy="1042022"/>
          </a:xfrm>
        </p:spPr>
        <p:txBody>
          <a:bodyPr>
            <a:normAutofit fontScale="90000"/>
          </a:bodyPr>
          <a:lstStyle/>
          <a:p>
            <a:r>
              <a:rPr lang="en-US" sz="24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 – Detailed Breakdown</a:t>
            </a:r>
            <a:b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br>
              <a:rPr lang="en-GB" sz="24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endParaRPr lang="en-US" sz="24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569258" y="835864"/>
            <a:ext cx="11170024" cy="5578584"/>
          </a:xfrm>
        </p:spPr>
        <p:txBody>
          <a:bodyPr anchor="ctr">
            <a:normAutofit fontScale="925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Working collaboratively with Service Users, Carers and Other Professionals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Learning Outcomes</a:t>
            </a:r>
            <a:r>
              <a:rPr lang="en-GB" sz="1800"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Be able to communicate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effectively with people in need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 and support and their carers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Assessment criteria -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2.1.1 Prepare fully for social work involvement</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2.1.2 Establish co-production and partnership as the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basis for effective communication in a range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different circumstances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2.1.3 Demonstrate use of verbal and non-verbal</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methods of communication to engage with</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people with care and support needs and their</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carers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2.1.4 Seek support where the preferred method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communication is outside the ability of the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worker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2.1.5 Demonstrate communication skills that take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account of language preference and culture</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2.1.6 Demonstrate communication skills that shows due respect for age, ethnicity, culture, sexual</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orientation, gender identity, religion or belief,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understanding and needs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2.1.7 Use communication skills to help manage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situations of distress, hostility or resistance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2.1.8 Use communication skills to confirm that</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individuals’ and carers’ wishes and preferences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have been understood</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2.1.9 Reflect the well-being outcomes, views,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preferences and feelings of individuals and</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carers in records, correspondence and plans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2.1.10 Describe how their communication practices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have changed and developed since qualifying.</a:t>
            </a:r>
            <a:r>
              <a:rPr lang="en-GB" sz="1800" dirty="0">
                <a:solidFill>
                  <a:schemeClr val="tx1">
                    <a:lumMod val="85000"/>
                    <a:lumOff val="15000"/>
                  </a:schemeClr>
                </a:solidFill>
                <a:effectLst/>
                <a:latin typeface="Arial" panose="020B0604020202020204" pitchFamily="34" charset="0"/>
                <a:cs typeface="Arial" panose="020B0604020202020204" pitchFamily="34" charset="0"/>
              </a:rPr>
              <a:t> </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26</a:t>
            </a:fld>
            <a:endParaRPr lang="en-GB" sz="1000"/>
          </a:p>
        </p:txBody>
      </p:sp>
    </p:spTree>
    <p:extLst>
      <p:ext uri="{BB962C8B-B14F-4D97-AF65-F5344CB8AC3E}">
        <p14:creationId xmlns:p14="http://schemas.microsoft.com/office/powerpoint/2010/main" val="14422263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en-GB" dirty="0">
                <a:latin typeface="Arial" panose="020B0604020202020204" pitchFamily="34" charset="0"/>
                <a:cs typeface="Arial" panose="020B0604020202020204" pitchFamily="34" charset="0"/>
              </a:rPr>
              <a:t>Effective Communication</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lnSpcReduction="10000"/>
          </a:bodyPr>
          <a:lstStyle/>
          <a:p>
            <a:pPr>
              <a:spcAft>
                <a:spcPts val="600"/>
              </a:spcAft>
              <a:defRPr/>
            </a:pPr>
            <a:r>
              <a:rPr lang="en-GB" sz="2000" dirty="0">
                <a:latin typeface="Arial" charset="0"/>
                <a:cs typeface="Arial" charset="0"/>
              </a:rPr>
              <a:t>Developing a shared understanding of what the relationship is about; including information sharing</a:t>
            </a:r>
          </a:p>
          <a:p>
            <a:pPr>
              <a:spcAft>
                <a:spcPts val="600"/>
              </a:spcAft>
              <a:defRPr/>
            </a:pPr>
            <a:r>
              <a:rPr lang="en-GB" sz="2000" dirty="0">
                <a:latin typeface="Arial" charset="0"/>
                <a:cs typeface="Arial" charset="0"/>
              </a:rPr>
              <a:t>Maximising choice and control; whilst remaining honest about available choices</a:t>
            </a:r>
          </a:p>
          <a:p>
            <a:pPr>
              <a:defRPr/>
            </a:pPr>
            <a:r>
              <a:rPr lang="en-GB" sz="2000" dirty="0">
                <a:latin typeface="Arial" charset="0"/>
                <a:cs typeface="Arial" charset="0"/>
              </a:rPr>
              <a:t>Responsiveness; including practical and emotional</a:t>
            </a:r>
          </a:p>
          <a:p>
            <a:pPr>
              <a:defRPr/>
            </a:pPr>
            <a:r>
              <a:rPr lang="en-GB" sz="2000" dirty="0">
                <a:latin typeface="Arial" charset="0"/>
                <a:cs typeface="Arial" charset="0"/>
              </a:rPr>
              <a:t>Reliability; significantly affects trust and confidence</a:t>
            </a:r>
          </a:p>
          <a:p>
            <a:pPr>
              <a:defRPr/>
            </a:pPr>
            <a:r>
              <a:rPr lang="en-GB" sz="2000" dirty="0">
                <a:latin typeface="Arial" charset="0"/>
                <a:cs typeface="Arial" charset="0"/>
              </a:rPr>
              <a:t>Honesty; including giving unwanted news</a:t>
            </a:r>
          </a:p>
          <a:p>
            <a:pPr>
              <a:defRPr/>
            </a:pPr>
            <a:r>
              <a:rPr lang="en-GB" sz="2000" dirty="0">
                <a:latin typeface="Arial" charset="0"/>
                <a:cs typeface="Arial" charset="0"/>
              </a:rPr>
              <a:t>Unhurried pace; changes the quality of work done</a:t>
            </a:r>
          </a:p>
          <a:p>
            <a:pPr>
              <a:defRPr/>
            </a:pPr>
            <a:r>
              <a:rPr lang="en-GB" sz="2000" dirty="0">
                <a:latin typeface="Arial" charset="0"/>
                <a:cs typeface="Arial" charset="0"/>
              </a:rPr>
              <a:t>Respect; overarching concept which relates to social work values</a:t>
            </a:r>
          </a:p>
          <a:p>
            <a:pPr marL="0" indent="0">
              <a:buNone/>
              <a:defRPr/>
            </a:pPr>
            <a:r>
              <a:rPr lang="en-GB" sz="1400" i="1" dirty="0" err="1">
                <a:latin typeface="Arial" charset="0"/>
                <a:cs typeface="Arial" charset="0"/>
              </a:rPr>
              <a:t>Koprowska</a:t>
            </a:r>
            <a:r>
              <a:rPr lang="en-GB" sz="1400" i="1" dirty="0">
                <a:latin typeface="Arial" charset="0"/>
                <a:cs typeface="Arial" charset="0"/>
              </a:rPr>
              <a:t>, J (2020) “Communication &amp; Interpersonal Skills in Social Work” : Learning Matters Ltd.</a:t>
            </a:r>
          </a:p>
          <a:p>
            <a:pPr>
              <a:defRPr/>
            </a:pPr>
            <a:endParaRPr lang="en-GB" sz="1400" dirty="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27</a:t>
            </a:fld>
            <a:endParaRPr lang="en-GB" altLang="en-US" sz="10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3" name="Rectangle 77832">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59287" y="-224624"/>
            <a:ext cx="8824810" cy="1650012"/>
          </a:xfrm>
        </p:spPr>
        <p:txBody>
          <a:bodyPr>
            <a:normAutofit/>
          </a:bodyPr>
          <a:lstStyle/>
          <a:p>
            <a:pPr>
              <a:defRPr/>
            </a:pPr>
            <a:r>
              <a:rPr lang="en-GB">
                <a:latin typeface="Arial" panose="020B0604020202020204" pitchFamily="34" charset="0"/>
                <a:cs typeface="Arial" panose="020B0604020202020204" pitchFamily="34" charset="0"/>
              </a:rPr>
              <a:t>Effective Communication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859287" y="1160034"/>
            <a:ext cx="10611054" cy="5432612"/>
          </a:xfrm>
        </p:spPr>
        <p:txBody>
          <a:bodyPr>
            <a:normAutofit lnSpcReduction="10000"/>
          </a:bodyPr>
          <a:lstStyle/>
          <a:p>
            <a:pPr marL="109537" indent="0">
              <a:buNone/>
              <a:defRPr/>
            </a:pPr>
            <a:r>
              <a:rPr lang="en-GB" sz="2400">
                <a:latin typeface="Arial" panose="020B0604020202020204" pitchFamily="34" charset="0"/>
                <a:cs typeface="Arial" panose="020B0604020202020204" pitchFamily="34" charset="0"/>
              </a:rPr>
              <a:t>Good communication is key to the development of effective collaborative relationships. Consider/reflect on the list below when writing up your critical reflection of your observation.  </a:t>
            </a:r>
          </a:p>
          <a:p>
            <a:pPr marL="109537" indent="0">
              <a:buNone/>
              <a:defRPr/>
            </a:pPr>
            <a:r>
              <a:rPr lang="en-GB" sz="2400">
                <a:latin typeface="Arial" panose="020B0604020202020204" pitchFamily="34" charset="0"/>
                <a:cs typeface="Arial" panose="020B0604020202020204" pitchFamily="34" charset="0"/>
              </a:rPr>
              <a:t>Communicate skills and methods include:</a:t>
            </a:r>
          </a:p>
          <a:p>
            <a:pPr eaLnBrk="1" hangingPunct="1">
              <a:defRPr/>
            </a:pPr>
            <a:r>
              <a:rPr lang="en-GB" sz="2400" b="1">
                <a:latin typeface="Arial" panose="020B0604020202020204" pitchFamily="34" charset="0"/>
                <a:cs typeface="Arial" panose="020B0604020202020204" pitchFamily="34" charset="0"/>
              </a:rPr>
              <a:t>Verbal </a:t>
            </a:r>
            <a:r>
              <a:rPr lang="en-GB" sz="2400">
                <a:latin typeface="Arial" panose="020B0604020202020204" pitchFamily="34" charset="0"/>
                <a:cs typeface="Arial" panose="020B0604020202020204" pitchFamily="34" charset="0"/>
              </a:rPr>
              <a:t>(spoken and written)</a:t>
            </a:r>
          </a:p>
          <a:p>
            <a:pPr eaLnBrk="1" hangingPunct="1">
              <a:defRPr/>
            </a:pPr>
            <a:r>
              <a:rPr lang="en-GB" sz="2400" b="1">
                <a:latin typeface="Arial" panose="020B0604020202020204" pitchFamily="34" charset="0"/>
                <a:cs typeface="Arial" panose="020B0604020202020204" pitchFamily="34" charset="0"/>
              </a:rPr>
              <a:t>Non-verbal </a:t>
            </a:r>
            <a:r>
              <a:rPr lang="en-GB" sz="2400">
                <a:latin typeface="Arial" panose="020B0604020202020204" pitchFamily="34" charset="0"/>
                <a:cs typeface="Arial" panose="020B0604020202020204" pitchFamily="34" charset="0"/>
              </a:rPr>
              <a:t>(body language, facial expression)</a:t>
            </a:r>
          </a:p>
          <a:p>
            <a:pPr eaLnBrk="1" hangingPunct="1">
              <a:defRPr/>
            </a:pPr>
            <a:r>
              <a:rPr lang="en-GB" sz="2400" b="1">
                <a:latin typeface="Arial" panose="020B0604020202020204" pitchFamily="34" charset="0"/>
                <a:cs typeface="Arial" panose="020B0604020202020204" pitchFamily="34" charset="0"/>
              </a:rPr>
              <a:t>Symbolic </a:t>
            </a:r>
            <a:r>
              <a:rPr lang="en-GB" sz="2400">
                <a:latin typeface="Arial" panose="020B0604020202020204" pitchFamily="34" charset="0"/>
                <a:cs typeface="Arial" panose="020B0604020202020204" pitchFamily="34" charset="0"/>
              </a:rPr>
              <a:t>(meanings behind actions, e.g. being late) wearing of religious symbols, looking at watch, etc.)</a:t>
            </a:r>
          </a:p>
          <a:p>
            <a:pPr eaLnBrk="1" hangingPunct="1">
              <a:defRPr/>
            </a:pPr>
            <a:r>
              <a:rPr lang="en-GB" sz="2400" b="1">
                <a:latin typeface="Arial" panose="020B0604020202020204" pitchFamily="34" charset="0"/>
                <a:cs typeface="Arial" panose="020B0604020202020204" pitchFamily="34" charset="0"/>
              </a:rPr>
              <a:t>Proximity</a:t>
            </a:r>
            <a:r>
              <a:rPr lang="en-GB" sz="2400">
                <a:latin typeface="Arial" panose="020B0604020202020204" pitchFamily="34" charset="0"/>
                <a:cs typeface="Arial" panose="020B0604020202020204" pitchFamily="34" charset="0"/>
              </a:rPr>
              <a:t> (personal space)</a:t>
            </a:r>
          </a:p>
          <a:p>
            <a:pPr eaLnBrk="1" hangingPunct="1">
              <a:defRPr/>
            </a:pPr>
            <a:r>
              <a:rPr lang="en-GB" sz="2400" b="1">
                <a:latin typeface="Arial" panose="020B0604020202020204" pitchFamily="34" charset="0"/>
                <a:cs typeface="Arial" panose="020B0604020202020204" pitchFamily="34" charset="0"/>
              </a:rPr>
              <a:t>Positions</a:t>
            </a:r>
            <a:r>
              <a:rPr lang="en-GB" sz="2400">
                <a:latin typeface="Arial" panose="020B0604020202020204" pitchFamily="34" charset="0"/>
                <a:cs typeface="Arial" panose="020B0604020202020204" pitchFamily="34" charset="0"/>
              </a:rPr>
              <a:t> (sitting vs standing, sitting next to someone, sitting opposite, etc.)</a:t>
            </a:r>
          </a:p>
          <a:p>
            <a:pPr>
              <a:defRPr/>
            </a:pPr>
            <a:r>
              <a:rPr lang="en-GB" sz="2400" b="1">
                <a:latin typeface="Arial" panose="020B0604020202020204" pitchFamily="34" charset="0"/>
                <a:cs typeface="Arial" panose="020B0604020202020204" pitchFamily="34" charset="0"/>
              </a:rPr>
              <a:t>Types of questions </a:t>
            </a:r>
            <a:r>
              <a:rPr lang="en-GB" sz="2400">
                <a:latin typeface="Arial" panose="020B0604020202020204" pitchFamily="34" charset="0"/>
                <a:cs typeface="Arial" panose="020B0604020202020204" pitchFamily="34" charset="0"/>
              </a:rPr>
              <a:t>invite certain answers, e.g. closed vs open</a:t>
            </a:r>
          </a:p>
          <a:p>
            <a:pPr>
              <a:defRPr/>
            </a:pPr>
            <a:r>
              <a:rPr lang="en-GB" sz="2400" b="1">
                <a:latin typeface="Arial" panose="020B0604020202020204" pitchFamily="34" charset="0"/>
                <a:cs typeface="Arial" panose="020B0604020202020204" pitchFamily="34" charset="0"/>
              </a:rPr>
              <a:t>Compare quality of information </a:t>
            </a:r>
            <a:r>
              <a:rPr lang="en-GB" sz="240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1600">
              <a:latin typeface="Arial" charset="0"/>
              <a:cs typeface="Arial" charset="0"/>
            </a:endParaRPr>
          </a:p>
          <a:p>
            <a:pPr>
              <a:defRPr/>
            </a:pPr>
            <a:endParaRPr lang="en-GB" sz="1600" dirty="0"/>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000" smtClean="0"/>
              <a:pPr>
                <a:spcAft>
                  <a:spcPts val="600"/>
                </a:spcAft>
              </a:pPr>
              <a:t>28</a:t>
            </a:fld>
            <a:endParaRPr lang="en-GB" altLang="en-US" sz="1000" dirty="0"/>
          </a:p>
        </p:txBody>
      </p:sp>
      <p:sp>
        <p:nvSpPr>
          <p:cNvPr id="77835" name="Freeform: Shape 77834">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en-GB" dirty="0">
                <a:latin typeface="Arial" panose="020B0604020202020204" pitchFamily="34" charset="0"/>
                <a:cs typeface="Arial" panose="020B0604020202020204" pitchFamily="34" charset="0"/>
              </a:rPr>
              <a:t>Obstacles to Communication</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en-GB" altLang="en-US" sz="2400" dirty="0">
                <a:latin typeface="Arial" panose="020B0604020202020204" pitchFamily="34" charset="0"/>
                <a:cs typeface="Arial" panose="020B0604020202020204" pitchFamily="34" charset="0"/>
              </a:rPr>
              <a:t>Uncomfortable environment</a:t>
            </a:r>
          </a:p>
          <a:p>
            <a:r>
              <a:rPr lang="en-GB" altLang="en-US" sz="2400" dirty="0">
                <a:latin typeface="Arial" panose="020B0604020202020204" pitchFamily="34" charset="0"/>
                <a:cs typeface="Arial" panose="020B0604020202020204" pitchFamily="34" charset="0"/>
              </a:rPr>
              <a:t>Interruptions</a:t>
            </a:r>
          </a:p>
          <a:p>
            <a:r>
              <a:rPr lang="en-GB" altLang="en-US" sz="2400" dirty="0">
                <a:latin typeface="Arial" panose="020B0604020202020204" pitchFamily="34" charset="0"/>
                <a:cs typeface="Arial" panose="020B0604020202020204" pitchFamily="34" charset="0"/>
              </a:rPr>
              <a:t>Preoccupation with another situation, next visit etc.</a:t>
            </a:r>
          </a:p>
          <a:p>
            <a:r>
              <a:rPr lang="en-GB" altLang="en-US" sz="2400" dirty="0">
                <a:latin typeface="Arial" panose="020B0604020202020204" pitchFamily="34" charset="0"/>
                <a:cs typeface="Arial" panose="020B0604020202020204" pitchFamily="34" charset="0"/>
              </a:rPr>
              <a:t>Stereotyping and making assumptions about the individual</a:t>
            </a:r>
          </a:p>
          <a:p>
            <a:r>
              <a:rPr lang="en-GB" altLang="en-US" sz="2400" dirty="0">
                <a:latin typeface="Arial" panose="020B0604020202020204" pitchFamily="34" charset="0"/>
                <a:cs typeface="Arial" panose="020B0604020202020204" pitchFamily="34" charset="0"/>
              </a:rPr>
              <a:t>Past negative experience of social services</a:t>
            </a:r>
          </a:p>
          <a:p>
            <a:r>
              <a:rPr lang="en-GB" altLang="en-US" sz="2400" dirty="0">
                <a:latin typeface="Arial" panose="020B0604020202020204" pitchFamily="34" charset="0"/>
                <a:cs typeface="Arial" panose="020B0604020202020204" pitchFamily="34" charset="0"/>
              </a:rPr>
              <a:t>Transference – possibly from a previous worker or significant person.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29</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3726" cy="1384995"/>
          </a:xfrm>
          <a:prstGeom prst="rect">
            <a:avLst/>
          </a:prstGeom>
          <a:noFill/>
        </p:spPr>
        <p:txBody>
          <a:bodyPr wrap="square" rtlCol="0">
            <a:spAutoFit/>
          </a:bodyPr>
          <a:lstStyle/>
          <a:p>
            <a:r>
              <a:rPr lang="en-US" sz="2800" dirty="0"/>
              <a:t>What other obstacles to effective communication have you come across in your work?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en-GB" sz="2600" b="1">
                <a:effectLst/>
                <a:latin typeface="Arial" panose="020B0604020202020204" pitchFamily="34" charset="0"/>
                <a:ea typeface="Calibri" panose="020F0502020204030204" pitchFamily="34" charset="0"/>
                <a:cs typeface="Times New Roman" panose="02020603050405020304" pitchFamily="18" charset="0"/>
              </a:rPr>
              <a:t>The SHARE reflective model </a:t>
            </a:r>
            <a:br>
              <a:rPr lang="en-GB" sz="2600" b="1">
                <a:effectLst/>
                <a:latin typeface="Arial" panose="020B0604020202020204" pitchFamily="34" charset="0"/>
                <a:ea typeface="Calibri" panose="020F0502020204030204" pitchFamily="34" charset="0"/>
                <a:cs typeface="Times New Roman" panose="02020603050405020304" pitchFamily="18" charset="0"/>
              </a:rPr>
            </a:br>
            <a:r>
              <a:rPr lang="en-GB" sz="2600" b="1">
                <a:effectLst/>
                <a:latin typeface="Arial" panose="020B0604020202020204" pitchFamily="34" charset="0"/>
                <a:ea typeface="Calibri" panose="020F0502020204030204" pitchFamily="34" charset="0"/>
                <a:cs typeface="Times New Roman" panose="02020603050405020304" pitchFamily="18" charset="0"/>
              </a:rPr>
              <a:t>(</a:t>
            </a:r>
            <a:r>
              <a:rPr lang="en-GB" sz="2600" b="1" kern="1800">
                <a:effectLst/>
                <a:latin typeface="Arial" panose="020B0604020202020204" pitchFamily="34" charset="0"/>
                <a:ea typeface="Times New Roman" panose="02020603050405020304" pitchFamily="18" charset="0"/>
                <a:cs typeface="Times New Roman" panose="02020603050405020304" pitchFamily="18" charset="0"/>
              </a:rPr>
              <a:t>Maclean, Finch and Tedam, 2018)</a:t>
            </a:r>
            <a:br>
              <a:rPr lang="en-GB" sz="2600">
                <a:effectLst/>
                <a:latin typeface="Calibri" panose="020F0502020204030204" pitchFamily="34" charset="0"/>
                <a:ea typeface="Calibri" panose="020F0502020204030204" pitchFamily="34" charset="0"/>
                <a:cs typeface="Times New Roman" panose="02020603050405020304" pitchFamily="18" charset="0"/>
              </a:rPr>
            </a:br>
            <a:endParaRPr lang="en-US" sz="26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S</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EE - Non-verbal, body language, visual clues, proximity.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EAR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Words you used, how did you speak, tone of voice, volume, speed of conversation, how did the person here what you said, language needs, questioning technique, did you listen?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A</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CTION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What? Why? How? What did you do? What did they do etc.</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you record, did you do research, did you use written communication, how did you word this? What have you read, what has the individual read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could this impact on understanding?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E</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VALUATE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it go, what conclusions can you reach, what do you need to consider in relation to power and values, what did you learn</a:t>
            </a:r>
          </a:p>
          <a:p>
            <a:pPr marL="342900" indent="-342900">
              <a:tabLst>
                <a:tab pos="457200" algn="l"/>
              </a:tabLst>
            </a:pPr>
            <a:r>
              <a:rPr lang="en-GB" sz="2200" b="1" u="sng" dirty="0">
                <a:effectLst/>
                <a:latin typeface="Arial" panose="020B0604020202020204" pitchFamily="34" charset="0"/>
                <a:ea typeface="Calibri" panose="020F0502020204030204" pitchFamily="34" charset="0"/>
                <a:cs typeface="Times New Roman" panose="02020603050405020304" pitchFamily="18" charset="0"/>
                <a:hlinkClick r:id="rId3"/>
              </a:rPr>
              <a:t>https://youtu.be/jEuq50wBRSg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30</a:t>
            </a:fld>
            <a:endParaRPr lang="en-GB"/>
          </a:p>
        </p:txBody>
      </p:sp>
    </p:spTree>
    <p:extLst>
      <p:ext uri="{BB962C8B-B14F-4D97-AF65-F5344CB8AC3E}">
        <p14:creationId xmlns:p14="http://schemas.microsoft.com/office/powerpoint/2010/main" val="24459890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en-GB" sz="5400" b="1"/>
              <a:t>Exercise 4 – Observation of Practice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en-GB" sz="2400" dirty="0">
                <a:latin typeface="Arial" panose="020B0604020202020204" pitchFamily="34" charset="0"/>
                <a:cs typeface="Arial" panose="020B0604020202020204" pitchFamily="34" charset="0"/>
              </a:rPr>
              <a:t>In small groups consider a possible observation you intend to undertake for task 2 (or the observation you have already undertaken) and answer the questions below.</a:t>
            </a:r>
          </a:p>
          <a:p>
            <a:r>
              <a:rPr lang="en-GB" sz="2400" dirty="0">
                <a:latin typeface="Arial" panose="020B0604020202020204" pitchFamily="34" charset="0"/>
                <a:cs typeface="Arial" panose="020B0604020202020204" pitchFamily="34" charset="0"/>
              </a:rPr>
              <a:t>Briefly describe the context/situation, e.g. geographical and legislative contexts as well as cultural, ethnicity, communication and language needs and social work objectives.</a:t>
            </a:r>
          </a:p>
          <a:p>
            <a:r>
              <a:rPr lang="en-GB" sz="2400" dirty="0">
                <a:effectLst/>
                <a:latin typeface="Arial" panose="020B0604020202020204" pitchFamily="34" charset="0"/>
                <a:ea typeface="Calibri" panose="020F0502020204030204" pitchFamily="34" charset="0"/>
                <a:cs typeface="Arial" panose="020B0604020202020204" pitchFamily="34" charset="0"/>
              </a:rPr>
              <a:t>Consider how you will gain permission in advance for the observation from the individual/family you are working with.</a:t>
            </a:r>
          </a:p>
          <a:p>
            <a:r>
              <a:rPr lang="en-GB" sz="2400" dirty="0">
                <a:latin typeface="Arial" panose="020B0604020202020204" pitchFamily="34" charset="0"/>
                <a:cs typeface="Arial" panose="020B0604020202020204" pitchFamily="34" charset="0"/>
              </a:rPr>
              <a:t>Discuss relevant values and ethics (including the role of the Code of Professional Practice) and/or any other guidance relevant to the situation. </a:t>
            </a:r>
            <a:endParaRPr lang="en-GB" sz="2400" dirty="0">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Reflect on potential language and communication needs and approaches including how you ensured person centred practice.</a:t>
            </a:r>
          </a:p>
          <a:p>
            <a:r>
              <a:rPr lang="en-GB" sz="2400" dirty="0">
                <a:latin typeface="Arial" panose="020B0604020202020204" pitchFamily="34" charset="0"/>
                <a:cs typeface="Arial" panose="020B0604020202020204" pitchFamily="34" charset="0"/>
              </a:rPr>
              <a:t>Identify any theories and/or models of communication that are or could be relevant to your observation of practice.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31</a:t>
            </a:fld>
            <a:endParaRPr lang="en-GB"/>
          </a:p>
        </p:txBody>
      </p:sp>
    </p:spTree>
    <p:extLst>
      <p:ext uri="{BB962C8B-B14F-4D97-AF65-F5344CB8AC3E}">
        <p14:creationId xmlns:p14="http://schemas.microsoft.com/office/powerpoint/2010/main" val="20754287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en-GB" sz="4000" dirty="0">
                <a:latin typeface="Arial" panose="020B0604020202020204" pitchFamily="34" charset="0"/>
                <a:cs typeface="Arial" panose="020B0604020202020204" pitchFamily="34" charset="0"/>
              </a:rPr>
              <a:t>First and Second Order Skills</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a:bodyPr>
          <a:lstStyle/>
          <a:p>
            <a:pPr marL="109537" indent="0">
              <a:buNone/>
              <a:defRPr/>
            </a:pPr>
            <a:r>
              <a:rPr lang="en-GB" sz="2400" dirty="0" err="1">
                <a:latin typeface="Arial" panose="020B0604020202020204" pitchFamily="34" charset="0"/>
                <a:cs typeface="Arial" panose="020B0604020202020204" pitchFamily="34" charset="0"/>
              </a:rPr>
              <a:t>Koprowska</a:t>
            </a:r>
            <a:r>
              <a:rPr lang="en-GB" sz="2400" dirty="0">
                <a:latin typeface="Arial" panose="020B0604020202020204" pitchFamily="34" charset="0"/>
                <a:cs typeface="Arial" panose="020B0604020202020204" pitchFamily="34" charset="0"/>
              </a:rPr>
              <a:t> (2010) refers to ‘first order’ and ‘second order’ skills:</a:t>
            </a:r>
          </a:p>
          <a:p>
            <a:pPr>
              <a:defRPr/>
            </a:pPr>
            <a:r>
              <a:rPr lang="en-GB" sz="2400" dirty="0">
                <a:latin typeface="Arial" panose="020B0604020202020204" pitchFamily="34" charset="0"/>
                <a:cs typeface="Arial" panose="020B0604020202020204" pitchFamily="34" charset="0"/>
              </a:rPr>
              <a:t>First order skills are needed in direct communication</a:t>
            </a:r>
          </a:p>
          <a:p>
            <a:pPr>
              <a:defRPr/>
            </a:pPr>
            <a:r>
              <a:rPr lang="en-GB" sz="2400"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sz="2400" dirty="0">
                <a:latin typeface="Arial" panose="020B0604020202020204" pitchFamily="34" charset="0"/>
                <a:cs typeface="Arial" panose="020B0604020202020204" pitchFamily="34" charset="0"/>
              </a:rPr>
              <a:t>Compare second order skills with ‘reflection-in-action’ and ‘reflection-on-action’ (Schon, 1984).  </a:t>
            </a:r>
          </a:p>
          <a:p>
            <a:pPr>
              <a:defRPr/>
            </a:pPr>
            <a:r>
              <a:rPr lang="en-GB" sz="2400" dirty="0">
                <a:latin typeface="Arial" panose="020B0604020202020204" pitchFamily="34" charset="0"/>
                <a:cs typeface="Arial" panose="020B0604020202020204" pitchFamily="34" charset="0"/>
              </a:rPr>
              <a:t>Videos about how unpaid carers really feel giving the individuals perspective, these may help when considering communication techniques</a:t>
            </a:r>
            <a:r>
              <a:rPr lang="en-GB" sz="2000" dirty="0">
                <a:latin typeface="Arial" panose="020B0604020202020204" pitchFamily="34" charset="0"/>
                <a:cs typeface="Arial" panose="020B0604020202020204" pitchFamily="34" charset="0"/>
              </a:rPr>
              <a:t>. </a:t>
            </a:r>
          </a:p>
          <a:p>
            <a:pPr>
              <a:defRPr/>
            </a:pPr>
            <a:r>
              <a:rPr lang="en-GB" sz="2000" b="0" i="0" dirty="0">
                <a:effectLst/>
                <a:latin typeface="Helvetica" pitchFamily="2" charset="0"/>
                <a:hlinkClick r:id="rId3" tooltip="https://www.youtube.com/watch?v=3OOJeAJbPlQ"/>
              </a:rPr>
              <a:t>https://www.youtube.com/watch?v=3OOJeAJbPlQ</a:t>
            </a:r>
            <a:br>
              <a:rPr lang="en-GB" sz="2000" dirty="0"/>
            </a:br>
            <a:r>
              <a:rPr lang="en-GB" sz="2000" b="0" i="0" dirty="0">
                <a:effectLst/>
                <a:latin typeface="Helvetica" pitchFamily="2" charset="0"/>
                <a:hlinkClick r:id="rId4" tooltip="https://www.youtube.com/watch?v=6KN3PJjxhCQ"/>
              </a:rPr>
              <a:t>https://www.youtube.com/watch?v=6KN3PJjxhCQ</a:t>
            </a:r>
            <a:br>
              <a:rPr lang="en-GB" sz="2000" dirty="0"/>
            </a:br>
            <a:r>
              <a:rPr lang="en-GB" sz="2000" b="0" i="0" dirty="0">
                <a:effectLst/>
                <a:latin typeface="Helvetica" pitchFamily="2" charset="0"/>
                <a:hlinkClick r:id="rId5" tooltip="https://www.youtube.com/watch?v=BjrMgGZifG8"/>
              </a:rPr>
              <a:t>https://www.youtube.com/watch?v=BjrMgGZifG8</a:t>
            </a:r>
            <a:br>
              <a:rPr lang="en-GB" sz="2000" dirty="0"/>
            </a:br>
            <a:r>
              <a:rPr lang="en-GB" sz="2000" b="0" i="0" dirty="0">
                <a:effectLst/>
                <a:latin typeface="Helvetica" pitchFamily="2" charset="0"/>
                <a:hlinkClick r:id="rId6" tooltip="https://www.youtube.com/watch?v=gHQ6hQ3SQUM"/>
              </a:rPr>
              <a:t>https://www.youtube.com/watch?v=gHQ6hQ3SQUM</a:t>
            </a:r>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32</a:t>
            </a:fld>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27751" y="-55824"/>
            <a:ext cx="9392421" cy="1330841"/>
          </a:xfrm>
        </p:spPr>
        <p:txBody>
          <a:bodyPr>
            <a:normAutofit/>
          </a:bodyPr>
          <a:lstStyle/>
          <a:p>
            <a:pPr>
              <a:defRPr/>
            </a:pPr>
            <a:r>
              <a:rPr lang="en-GB" dirty="0">
                <a:latin typeface="Arial" panose="020B0604020202020204" pitchFamily="34" charset="0"/>
                <a:cs typeface="Arial" panose="020B0604020202020204" pitchFamily="34" charset="0"/>
              </a:rPr>
              <a:t>Differing Needs</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02104" y="1201550"/>
            <a:ext cx="7785847" cy="5081332"/>
          </a:xfrm>
        </p:spPr>
        <p:txBody>
          <a:bodyPr>
            <a:normAutofit/>
          </a:bodyPr>
          <a:lstStyle/>
          <a:p>
            <a:pPr>
              <a:defRPr/>
            </a:pPr>
            <a:r>
              <a:rPr lang="en-GB" sz="1800" kern="1200" dirty="0">
                <a:latin typeface="Arial" panose="020B0604020202020204" pitchFamily="34" charset="0"/>
                <a:ea typeface="+mn-ea"/>
                <a:cs typeface="Arial" panose="020B0604020202020204" pitchFamily="34" charset="0"/>
              </a:rPr>
              <a:t>Most communication is non-verbal and therefore needs a heightened level of self-awareness</a:t>
            </a:r>
          </a:p>
          <a:p>
            <a:pPr defTabSz="749808">
              <a:spcAft>
                <a:spcPts val="600"/>
              </a:spcAft>
              <a:defRPr/>
            </a:pPr>
            <a:r>
              <a:rPr lang="en-GB" sz="1800" kern="1200" dirty="0">
                <a:latin typeface="Arial" panose="020B0604020202020204" pitchFamily="34" charset="0"/>
                <a:ea typeface="+mn-ea"/>
                <a:cs typeface="Arial" panose="020B0604020202020204" pitchFamily="34" charset="0"/>
              </a:rPr>
              <a:t>The degree of acceptable eye contact varies between cultures as do other methods of communication</a:t>
            </a:r>
          </a:p>
          <a:p>
            <a:pPr>
              <a:defRPr/>
            </a:pPr>
            <a:r>
              <a:rPr lang="en-GB" sz="1800" dirty="0">
                <a:latin typeface="Arial" panose="020B0604020202020204" pitchFamily="34" charset="0"/>
                <a:cs typeface="Arial" panose="020B0604020202020204" pitchFamily="34" charset="0"/>
              </a:rPr>
              <a:t>Face-to-face contact and proximity for people with hearing impairments (this can be highly relevant when working with people with mental health issues)</a:t>
            </a:r>
          </a:p>
          <a:p>
            <a:pPr>
              <a:defRPr/>
            </a:pPr>
            <a:r>
              <a:rPr lang="en-GB" sz="1800"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sz="1800" dirty="0">
                <a:latin typeface="Arial" panose="020B0604020202020204" pitchFamily="34" charset="0"/>
                <a:cs typeface="Arial" panose="020B0604020202020204" pitchFamily="34" charset="0"/>
              </a:rPr>
              <a:t>People with visual impairments are more attuned to tone of voice, pace of speech and larger body movements which they can hear, see or feel</a:t>
            </a:r>
          </a:p>
          <a:p>
            <a:pPr>
              <a:defRPr/>
            </a:pPr>
            <a:r>
              <a:rPr lang="en-GB" sz="1800" dirty="0">
                <a:latin typeface="Arial" panose="020B0604020202020204" pitchFamily="34" charset="0"/>
                <a:cs typeface="Arial" panose="020B0604020202020204" pitchFamily="34" charset="0"/>
              </a:rPr>
              <a:t>People with autism can find face-to-face contact disturbing and recognition of emotion difficult. </a:t>
            </a:r>
          </a:p>
          <a:p>
            <a:pPr defTabSz="749808">
              <a:spcAft>
                <a:spcPts val="600"/>
              </a:spcAft>
              <a:defRPr/>
            </a:pPr>
            <a:r>
              <a:rPr lang="en-GB" sz="1800" kern="1200" dirty="0">
                <a:latin typeface="Arial" panose="020B0604020202020204" pitchFamily="34" charset="0"/>
                <a:ea typeface="+mn-ea"/>
                <a:cs typeface="Arial" panose="020B0604020202020204" pitchFamily="34" charset="0"/>
              </a:rPr>
              <a:t>Research suggests possible gender differences in communication – women encode and decode better than men and build rapport and smile more often? (Hall, 2006). </a:t>
            </a: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EBBC06CF-FFD7-B753-F9F0-26EA71980C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38612" y="1606993"/>
            <a:ext cx="3302726" cy="2399980"/>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33</a:t>
            </a:fld>
            <a:endParaRPr lang="en-GB" altLang="en-US" sz="1000"/>
          </a:p>
        </p:txBody>
      </p:sp>
      <p:sp>
        <p:nvSpPr>
          <p:cNvPr id="6" name="TextBox 5">
            <a:extLst>
              <a:ext uri="{FF2B5EF4-FFF2-40B4-BE49-F238E27FC236}">
                <a16:creationId xmlns:a16="http://schemas.microsoft.com/office/drawing/2014/main" id="{C859955E-D4B8-8D1F-B804-A0FCDD9ECB1D}"/>
              </a:ext>
            </a:extLst>
          </p:cNvPr>
          <p:cNvSpPr txBox="1"/>
          <p:nvPr/>
        </p:nvSpPr>
        <p:spPr>
          <a:xfrm>
            <a:off x="9022975" y="4482389"/>
            <a:ext cx="274320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Non-Verbal Communcation</a:t>
            </a:r>
          </a:p>
          <a:p>
            <a:r>
              <a:rPr lang="cy" sz="1800" b="0" i="0" u="none" strike="noStrike" cap="none" baseline="0" dirty="0">
                <a:solidFill>
                  <a:srgbClr val="000000"/>
                </a:solidFill>
                <a:effectLst/>
                <a:uFillTx/>
                <a:latin typeface="Calibri"/>
              </a:rPr>
              <a:t>Spoken word 7% </a:t>
            </a:r>
          </a:p>
          <a:p>
            <a:r>
              <a:rPr lang="cy" sz="1800" b="0" i="0" u="none" strike="noStrike" cap="none" baseline="0" dirty="0">
                <a:solidFill>
                  <a:srgbClr val="000000"/>
                </a:solidFill>
                <a:effectLst/>
                <a:uFillTx/>
                <a:latin typeface="Calibri"/>
              </a:rPr>
              <a:t>Tone of voice 38%  </a:t>
            </a:r>
          </a:p>
          <a:p>
            <a:r>
              <a:rPr lang="cy" sz="1800" b="0" i="0" u="none" strike="noStrike" cap="none" baseline="0" dirty="0">
                <a:solidFill>
                  <a:srgbClr val="000000"/>
                </a:solidFill>
                <a:effectLst/>
                <a:uFillTx/>
                <a:latin typeface="Calibri"/>
              </a:rPr>
              <a:t>Non-verbal 55%</a:t>
            </a: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81" name="Rectangle 36880">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2" name="Freeform: Shape 36875">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078767" y="180083"/>
            <a:ext cx="8903433" cy="1330841"/>
          </a:xfrm>
        </p:spPr>
        <p:txBody>
          <a:bodyPr>
            <a:normAutofit/>
          </a:bodyPr>
          <a:lstStyle/>
          <a:p>
            <a:pP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1078768" y="1691007"/>
            <a:ext cx="5295138" cy="4528818"/>
          </a:xfrm>
        </p:spPr>
        <p:txBody>
          <a:bodyPr>
            <a:normAutofit fontScale="92500" lnSpcReduction="10000"/>
          </a:bodyPr>
          <a:lstStyle/>
          <a:p>
            <a:pPr eaLnBrk="1" hangingPunct="1">
              <a:spcBef>
                <a:spcPct val="0"/>
              </a:spcBef>
              <a:spcAft>
                <a:spcPts val="600"/>
              </a:spcAft>
              <a:buClrTx/>
              <a:buSzTx/>
              <a:buFontTx/>
              <a:buNone/>
            </a:pPr>
            <a:r>
              <a:rPr lang="en-GB" altLang="en-US" sz="2400" dirty="0">
                <a:latin typeface="Arial" panose="020B0604020202020204" pitchFamily="34" charset="0"/>
              </a:rPr>
              <a:t>   Research (Moss, 2015) found the majority of interviewees cited effectiveness, ‘knowing what they’re doing’ and ‘doing what they say they’re going to do’ as being the most important qualities for effective social work practice. </a:t>
            </a:r>
          </a:p>
          <a:p>
            <a:pPr eaLnBrk="1" hangingPunct="1">
              <a:spcBef>
                <a:spcPct val="0"/>
              </a:spcBef>
              <a:spcAft>
                <a:spcPts val="600"/>
              </a:spcAft>
              <a:buClrTx/>
              <a:buSzTx/>
              <a:buFontTx/>
              <a:buNone/>
            </a:pPr>
            <a:r>
              <a:rPr lang="en-GB" altLang="en-US" sz="2400" dirty="0">
                <a:latin typeface="Arial" panose="020B0604020202020204" pitchFamily="34" charset="0"/>
              </a:rPr>
              <a:t> </a:t>
            </a:r>
          </a:p>
          <a:p>
            <a:pPr eaLnBrk="1" hangingPunct="1">
              <a:spcBef>
                <a:spcPct val="0"/>
              </a:spcBef>
              <a:spcAft>
                <a:spcPts val="600"/>
              </a:spcAft>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spcAft>
                <a:spcPts val="600"/>
              </a:spcAft>
              <a:buClrTx/>
              <a:buSzTx/>
              <a:buFont typeface="Wingdings 3" panose="05040102010807070707" pitchFamily="18" charset="2"/>
              <a:buNone/>
            </a:pPr>
            <a:r>
              <a:rPr lang="en-GB" altLang="en-US" sz="2000" i="1" dirty="0">
                <a:latin typeface="Arial" panose="020B0604020202020204" pitchFamily="34" charset="0"/>
              </a:rPr>
              <a:t>   </a:t>
            </a:r>
            <a:endParaRPr lang="en-GB" altLang="en-US" sz="2000" dirty="0"/>
          </a:p>
        </p:txBody>
      </p:sp>
      <p:sp>
        <p:nvSpPr>
          <p:cNvPr id="36883" name="Freeform: Shape 36877">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3">
            <a:extLst>
              <a:ext uri="{28A0092B-C50C-407E-A947-70E740481C1C}">
                <a14:useLocalDpi xmlns:a14="http://schemas.microsoft.com/office/drawing/2010/main" val="0"/>
              </a:ext>
            </a:extLst>
          </a:blip>
          <a:srcRect l="12444" r="-1" b="-1"/>
          <a:stretch/>
        </p:blipFill>
        <p:spPr bwMode="auto">
          <a:xfrm>
            <a:off x="7016376" y="2183362"/>
            <a:ext cx="4357896" cy="37329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80"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471E9FB6-D7D2-9343-729A-85FE5A4E7FA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847C31-95EC-448A-9AFF-C69B69F85048}" type="slidenum">
              <a:rPr lang="en-GB" altLang="en-US" sz="1000"/>
              <a:pPr>
                <a:spcAft>
                  <a:spcPts val="600"/>
                </a:spcAft>
              </a:pPr>
              <a:t>34</a:t>
            </a:fld>
            <a:endParaRPr lang="en-GB" altLang="en-US" sz="10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849087" y="1219200"/>
            <a:ext cx="3518128" cy="1993900"/>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556781" cy="2507342"/>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87086" y="4462463"/>
            <a:ext cx="3646941" cy="2135186"/>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8160318" y="1467985"/>
            <a:ext cx="3646940" cy="1511982"/>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885906" y="4592183"/>
            <a:ext cx="3646940" cy="2005466"/>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35</a:t>
            </a:fld>
            <a:endParaRPr lang="en-GB" altLang="en-US"/>
          </a:p>
        </p:txBody>
      </p:sp>
      <p:sp>
        <p:nvSpPr>
          <p:cNvPr id="2" name="Footer Placeholder 1">
            <a:extLst>
              <a:ext uri="{FF2B5EF4-FFF2-40B4-BE49-F238E27FC236}">
                <a16:creationId xmlns:a16="http://schemas.microsoft.com/office/drawing/2014/main" id="{B2E29901-51C5-91C0-8CC7-FB219F3E09A1}"/>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rotWithShape="1">
          <a:blip r:embed="rId3"/>
          <a:srcRect t="8919" r="9091" b="29656"/>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fontScale="90000"/>
          </a:bodyPr>
          <a:lstStyle/>
          <a:p>
            <a:pPr hangingPunct="0"/>
            <a:r>
              <a:rPr lang="en-GB" sz="4000" b="1" dirty="0"/>
              <a:t> </a:t>
            </a:r>
            <a:br>
              <a:rPr lang="en-GB" sz="4000" b="1" dirty="0"/>
            </a:br>
            <a:r>
              <a:rPr lang="en-GB" sz="4000" b="1" dirty="0"/>
              <a:t>Feedback and comments from people in need of care and support and/or their</a:t>
            </a:r>
            <a:r>
              <a:rPr lang="en-GB" sz="4000" b="1" i="1" dirty="0"/>
              <a:t> </a:t>
            </a:r>
            <a:r>
              <a:rPr lang="en-GB" sz="4000" b="1" dirty="0"/>
              <a:t>carers </a:t>
            </a:r>
            <a:br>
              <a:rPr lang="en-GB" sz="2400" dirty="0"/>
            </a:br>
            <a:endParaRPr lang="en-GB" sz="2400" dirty="0"/>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a:bodyPr>
          <a:lstStyle/>
          <a:p>
            <a:r>
              <a:rPr lang="en-GB" sz="2600" dirty="0"/>
              <a:t>After the observation the individual and/or their carer will be asked for feedback/views on how they think it went </a:t>
            </a:r>
          </a:p>
          <a:p>
            <a:r>
              <a:rPr lang="en-GB" sz="2600" dirty="0"/>
              <a:t>Please take time to discuss this with them in advance</a:t>
            </a:r>
          </a:p>
          <a:p>
            <a:r>
              <a:rPr lang="en-GB" sz="2600" dirty="0"/>
              <a:t>Where the observation is virtual or via a phone call you may need to consider in advance the best way to get feedback from the individual. </a:t>
            </a:r>
          </a:p>
          <a:p>
            <a:r>
              <a:rPr lang="en-GB" altLang="en-US" sz="2600" dirty="0">
                <a:latin typeface="+mj-lt"/>
                <a:cs typeface="Arial" panose="020B0604020202020204" pitchFamily="34" charset="0"/>
              </a:rPr>
              <a:t>You can design your own feedback methods if this is more appropriate for the individual you are working with, in fact this is positively encouraged.</a:t>
            </a:r>
            <a:endParaRPr lang="en-GB" sz="2600" dirty="0">
              <a:latin typeface="+mj-lt"/>
            </a:endParaRPr>
          </a:p>
          <a:p>
            <a:r>
              <a:rPr lang="en-GB" sz="2600" dirty="0"/>
              <a:t>This feedback can be used in Task 1 part b to reflect on feedback from individual</a:t>
            </a:r>
            <a:r>
              <a:rPr lang="en-GB" sz="2600" i="1" dirty="0"/>
              <a:t>s</a:t>
            </a:r>
            <a:r>
              <a:rPr lang="en-GB" sz="2600" dirty="0"/>
              <a:t> you work with and how it has impacted on your practice.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solidFill>
                  <a:schemeClr val="tx1">
                    <a:lumMod val="50000"/>
                    <a:lumOff val="50000"/>
                  </a:schemeClr>
                </a:solidFill>
              </a:rPr>
              <a:t>PORTH AGORED - Consolidation of Social Work Practice Programme</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36</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C0A01A-28E8-C24A-92FB-92E0871082DA}"/>
              </a:ext>
            </a:extLst>
          </p:cNvPr>
          <p:cNvSpPr>
            <a:spLocks noGrp="1"/>
          </p:cNvSpPr>
          <p:nvPr>
            <p:ph sz="half" idx="2"/>
          </p:nvPr>
        </p:nvSpPr>
        <p:spPr>
          <a:xfrm>
            <a:off x="609600" y="691377"/>
            <a:ext cx="5386917" cy="4694682"/>
          </a:xfrm>
        </p:spPr>
        <p:txBody>
          <a:bodyPr>
            <a:normAutofit lnSpcReduction="10000"/>
          </a:bodyPr>
          <a:lstStyle/>
          <a:p>
            <a:r>
              <a:rPr lang="en-GB" altLang="en-US" dirty="0">
                <a:cs typeface="Arial" panose="020B0604020202020204" pitchFamily="34" charset="0"/>
              </a:rPr>
              <a:t>You can design your own feedback methods if this is more appropriate for the individual you are working with, in fact this is positively encouraged.</a:t>
            </a:r>
            <a:endParaRPr lang="en-GB" dirty="0"/>
          </a:p>
          <a:p>
            <a:r>
              <a:rPr lang="en-GB" dirty="0"/>
              <a:t>An easy read version of the question</a:t>
            </a:r>
            <a:r>
              <a:rPr lang="en-GB" i="1" dirty="0"/>
              <a:t>s</a:t>
            </a:r>
            <a:r>
              <a:rPr lang="en-GB" dirty="0"/>
              <a:t> is available to use if you feel this would fit better. </a:t>
            </a:r>
          </a:p>
          <a:p>
            <a:r>
              <a:rPr lang="en-GB" dirty="0"/>
              <a:t>Please ensure if you do your own feedback method or use easy read that you copy these into your Task 2 submission. </a:t>
            </a:r>
            <a:endParaRPr lang="en-US" dirty="0"/>
          </a:p>
        </p:txBody>
      </p:sp>
      <p:pic>
        <p:nvPicPr>
          <p:cNvPr id="8" name="Content Placeholder 7">
            <a:extLst>
              <a:ext uri="{FF2B5EF4-FFF2-40B4-BE49-F238E27FC236}">
                <a16:creationId xmlns:a16="http://schemas.microsoft.com/office/drawing/2014/main" id="{AB4D4850-8250-F641-A757-FC247270BB76}"/>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28752" t="50924" r="28793" b="29862"/>
          <a:stretch/>
        </p:blipFill>
        <p:spPr bwMode="auto">
          <a:xfrm>
            <a:off x="5996517" y="2597734"/>
            <a:ext cx="5585883" cy="1580013"/>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33E2C918-DB61-624A-8B7A-EF8E2145D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4667" b="17667"/>
          <a:stretch/>
        </p:blipFill>
        <p:spPr bwMode="auto">
          <a:xfrm>
            <a:off x="9798307" y="4848031"/>
            <a:ext cx="1793306" cy="1524482"/>
          </a:xfrm>
          <a:prstGeom prst="rect">
            <a:avLst/>
          </a:prstGeom>
          <a:noFill/>
          <a:ln>
            <a:noFill/>
          </a:ln>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C5EB1E2B-6BA5-2B40-87AB-F8306D8BFD6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68" t="1500" r="8333" b="2500"/>
          <a:stretch/>
        </p:blipFill>
        <p:spPr bwMode="auto">
          <a:xfrm>
            <a:off x="9416032" y="493906"/>
            <a:ext cx="1677675" cy="1928504"/>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0A3BCBEA-C6AA-DE49-961B-2E04C50735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23" y="4600246"/>
            <a:ext cx="2231784" cy="2231784"/>
          </a:xfrm>
          <a:prstGeom prst="rect">
            <a:avLst/>
          </a:prstGeom>
          <a:noFill/>
          <a:ln>
            <a:noFill/>
          </a:ln>
        </p:spPr>
      </p:pic>
      <p:pic>
        <p:nvPicPr>
          <p:cNvPr id="17" name="Picture 16">
            <a:extLst>
              <a:ext uri="{FF2B5EF4-FFF2-40B4-BE49-F238E27FC236}">
                <a16:creationId xmlns:a16="http://schemas.microsoft.com/office/drawing/2014/main" id="{F595C987-7854-A942-B2D1-B3A6A174D4D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596" r="7089" b="1834"/>
          <a:stretch/>
        </p:blipFill>
        <p:spPr bwMode="auto">
          <a:xfrm>
            <a:off x="6825479" y="204389"/>
            <a:ext cx="1761591" cy="2026377"/>
          </a:xfrm>
          <a:prstGeom prst="rect">
            <a:avLst/>
          </a:prstGeom>
          <a:noFill/>
          <a:ln>
            <a:noFill/>
          </a:ln>
          <a:extLst>
            <a:ext uri="{53640926-AAD7-44D8-BBD7-CCE9431645EC}">
              <a14:shadowObscured xmlns:a14="http://schemas.microsoft.com/office/drawing/2010/main"/>
            </a:ext>
          </a:extLst>
        </p:spPr>
      </p:pic>
      <p:sp>
        <p:nvSpPr>
          <p:cNvPr id="3" name="Footer Placeholder 2">
            <a:extLst>
              <a:ext uri="{FF2B5EF4-FFF2-40B4-BE49-F238E27FC236}">
                <a16:creationId xmlns:a16="http://schemas.microsoft.com/office/drawing/2014/main" id="{F2A6BB0D-B11C-B5B8-EC86-5F2D17C8CE85}"/>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C2F2CABA-7346-9C2C-D647-61BBCE2F89BB}"/>
              </a:ext>
            </a:extLst>
          </p:cNvPr>
          <p:cNvSpPr>
            <a:spLocks noGrp="1"/>
          </p:cNvSpPr>
          <p:nvPr>
            <p:ph type="sldNum" sz="quarter" idx="12"/>
          </p:nvPr>
        </p:nvSpPr>
        <p:spPr/>
        <p:txBody>
          <a:bodyPr/>
          <a:lstStyle/>
          <a:p>
            <a:fld id="{0B6AE6A0-3EF2-408A-870E-EF48D545FFB4}" type="slidenum">
              <a:rPr lang="en-GB" smtClean="0"/>
              <a:t>37</a:t>
            </a:fld>
            <a:endParaRPr lang="en-GB"/>
          </a:p>
        </p:txBody>
      </p:sp>
    </p:spTree>
    <p:extLst>
      <p:ext uri="{BB962C8B-B14F-4D97-AF65-F5344CB8AC3E}">
        <p14:creationId xmlns:p14="http://schemas.microsoft.com/office/powerpoint/2010/main" val="29503087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768100" y="-38370"/>
            <a:ext cx="8847268" cy="1433433"/>
          </a:xfrm>
        </p:spPr>
        <p:txBody>
          <a:bodyPr anchor="b">
            <a:normAutofit fontScale="90000"/>
          </a:bodyPr>
          <a:lstStyle/>
          <a:p>
            <a:br>
              <a:rPr lang="en-GB" sz="4000" b="1" dirty="0"/>
            </a:br>
            <a:r>
              <a:rPr lang="en-GB" sz="4000" b="1" dirty="0"/>
              <a:t>Feedback from the people you work with</a:t>
            </a:r>
            <a:br>
              <a:rPr lang="en-GB" sz="2400" dirty="0"/>
            </a:br>
            <a:endParaRPr lang="en-GB"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rotWithShape="1">
          <a:blip r:embed="rId3"/>
          <a:srcRect l="10105" r="30361" b="-1"/>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en-GB" b="1" dirty="0"/>
              <a:t>Exercise 5</a:t>
            </a:r>
            <a:endParaRPr lang="en-GB" dirty="0"/>
          </a:p>
          <a:p>
            <a:pPr marL="0" indent="0">
              <a:buNone/>
            </a:pPr>
            <a:r>
              <a:rPr lang="en-GB" dirty="0"/>
              <a:t>Considering the feedback/comments, you have received from the individuals/families you work with. Use one word or a short sentence to answer the below questions. </a:t>
            </a:r>
          </a:p>
          <a:p>
            <a:r>
              <a:rPr lang="en-GB" dirty="0"/>
              <a:t>What would you like people you work with to say about you?</a:t>
            </a:r>
          </a:p>
          <a:p>
            <a:r>
              <a:rPr lang="en-GB" dirty="0"/>
              <a:t>What would you like other professionals to say? </a:t>
            </a:r>
          </a:p>
          <a:p>
            <a:r>
              <a:rPr lang="en-GB" dirty="0"/>
              <a:t>If these are different why?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38</a:t>
            </a:fld>
            <a:endParaRPr lang="en-GB"/>
          </a:p>
        </p:txBody>
      </p:sp>
    </p:spTree>
    <p:extLst>
      <p:ext uri="{BB962C8B-B14F-4D97-AF65-F5344CB8AC3E}">
        <p14:creationId xmlns:p14="http://schemas.microsoft.com/office/powerpoint/2010/main" val="7224792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en-GB" sz="3600" dirty="0"/>
              <a:t>             Virtual Observations</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fontScale="92500" lnSpcReduction="10000"/>
          </a:bodyPr>
          <a:lstStyle/>
          <a:p>
            <a:pPr marL="0" indent="0">
              <a:buNone/>
            </a:pPr>
            <a:r>
              <a:rPr lang="en-GB" dirty="0"/>
              <a:t>Where possible please undertake the observation face to face, however if this is not possible a virtual observation allows plenty of room to meet the learning outcomes</a:t>
            </a:r>
          </a:p>
          <a:p>
            <a:pPr marL="0" indent="0">
              <a:buNone/>
            </a:pPr>
            <a:r>
              <a:rPr lang="en-GB" dirty="0"/>
              <a:t>Consider;</a:t>
            </a:r>
          </a:p>
          <a:p>
            <a:r>
              <a:rPr lang="en-GB" dirty="0"/>
              <a:t>Communication methods and skills; overcoming barriers to this in a virtual conversation. How did you support people to participate? </a:t>
            </a:r>
          </a:p>
          <a:p>
            <a:r>
              <a:rPr lang="en-GB" dirty="0"/>
              <a:t>Environment - is the individual in a safe place, can they focus, are outside influences </a:t>
            </a:r>
            <a:r>
              <a:rPr lang="en-GB" i="1" dirty="0"/>
              <a:t>a</a:t>
            </a:r>
            <a:r>
              <a:rPr lang="en-GB" dirty="0"/>
              <a:t>ffecting the interaction?  Is the interaction affected by access to internet? How can you ensure confidentiality and empower an individual to participate? </a:t>
            </a:r>
          </a:p>
          <a:p>
            <a:r>
              <a:rPr lang="en-GB" dirty="0"/>
              <a:t>You need to effectively critically reflect on the conversation considering the challenges. For instance, how did you compensat</a:t>
            </a:r>
            <a:r>
              <a:rPr lang="en-GB" i="1" dirty="0"/>
              <a:t>e</a:t>
            </a:r>
            <a:r>
              <a:rPr lang="en-GB" dirty="0"/>
              <a:t> for lack of non-verbal cues e.g., using a solution</a:t>
            </a:r>
            <a:r>
              <a:rPr lang="en-GB" i="1" dirty="0"/>
              <a:t>s</a:t>
            </a:r>
            <a:r>
              <a:rPr lang="en-GB" dirty="0"/>
              <a:t> focused approach?</a:t>
            </a:r>
            <a:endParaRPr lang="en-US" dirty="0"/>
          </a:p>
          <a:p>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39</a:t>
            </a:fld>
            <a:endParaRPr lang="en-GB"/>
          </a:p>
        </p:txBody>
      </p:sp>
    </p:spTree>
    <p:extLst>
      <p:ext uri="{BB962C8B-B14F-4D97-AF65-F5344CB8AC3E}">
        <p14:creationId xmlns:p14="http://schemas.microsoft.com/office/powerpoint/2010/main" val="23146470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871588" y="468460"/>
            <a:ext cx="10515601" cy="1033669"/>
          </a:xfrm>
        </p:spPr>
        <p:txBody>
          <a:bodyPr>
            <a:normAutofit fontScale="90000"/>
          </a:bodyPr>
          <a:lstStyle/>
          <a:p>
            <a:r>
              <a:rPr lang="en-GB" sz="4000" b="1" dirty="0">
                <a:solidFill>
                  <a:srgbClr val="FFFFFF"/>
                </a:solidFill>
              </a:rPr>
              <a:t>TASK 2 Citizen feedback on assignments</a:t>
            </a:r>
            <a:br>
              <a:rPr lang="en-GB" sz="4000" b="1" dirty="0">
                <a:solidFill>
                  <a:srgbClr val="FFFFFF"/>
                </a:solidFill>
              </a:rPr>
            </a:br>
            <a:r>
              <a:rPr lang="en-GB" sz="4000" b="1" dirty="0">
                <a:solidFill>
                  <a:srgbClr val="FFFFFF"/>
                </a:solidFill>
              </a:rPr>
              <a:t>SUMMARY – Adults </a:t>
            </a:r>
            <a:br>
              <a:rPr lang="en-GB" sz="3100" b="1" u="sng" dirty="0">
                <a:solidFill>
                  <a:srgbClr val="FFFFFF"/>
                </a:solidFill>
                <a:highlight>
                  <a:srgbClr val="FFFF00"/>
                </a:highlight>
              </a:rPr>
            </a:br>
            <a:endParaRPr lang="en-US" sz="3100" dirty="0">
              <a:solidFill>
                <a:srgbClr val="FFFFFF"/>
              </a:solidFill>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5" name="Content Placeholder 4">
            <a:extLst>
              <a:ext uri="{FF2B5EF4-FFF2-40B4-BE49-F238E27FC236}">
                <a16:creationId xmlns:a16="http://schemas.microsoft.com/office/drawing/2014/main" id="{73AA9D68-80D6-1296-E62E-DAFF86330534}"/>
              </a:ext>
            </a:extLst>
          </p:cNvPr>
          <p:cNvSpPr>
            <a:spLocks noGrp="1"/>
          </p:cNvSpPr>
          <p:nvPr>
            <p:ph idx="1"/>
          </p:nvPr>
        </p:nvSpPr>
        <p:spPr>
          <a:xfrm>
            <a:off x="748145" y="1717964"/>
            <a:ext cx="10390910" cy="4671576"/>
          </a:xfrm>
        </p:spPr>
        <p:txBody>
          <a:bodyPr anchor="ctr">
            <a:normAutofit fontScale="92500"/>
          </a:bodyPr>
          <a:lstStyle/>
          <a:p>
            <a:pPr marL="0" indent="0">
              <a:buNone/>
            </a:pPr>
            <a:r>
              <a:rPr lang="en-GB" sz="2400" dirty="0"/>
              <a:t>From a service user perspective;  </a:t>
            </a:r>
          </a:p>
          <a:p>
            <a:r>
              <a:rPr lang="en-GB" sz="2400" dirty="0"/>
              <a:t>It was clear that the learner had considered the individual’s thoughts, feelings and communication needs. </a:t>
            </a:r>
          </a:p>
          <a:p>
            <a:r>
              <a:rPr lang="en-GB" sz="2400" dirty="0"/>
              <a:t>One individual commented in the feedback that the learner “took on board what I was saying and how I was feeling”, another commented on how well they “feel involved”.</a:t>
            </a:r>
          </a:p>
          <a:p>
            <a:r>
              <a:rPr lang="en-GB" sz="2400" dirty="0"/>
              <a:t>In many papers, there seemed to be a lack of reference to working collaboratively with the individual, as these papers seemed to be more focused on the learner achieving what they had set out from their brief as opposed to the individual being at the heart of the intervention, with all their communication needs being supported in a person-centred way.</a:t>
            </a:r>
          </a:p>
          <a:p>
            <a:r>
              <a:rPr lang="en-GB" sz="2400" dirty="0"/>
              <a:t>As a service user, I felt that there was a lack of the learners reflecting on the feedback that they had received in terms of how they could or would adapt their future practice. </a:t>
            </a:r>
          </a:p>
          <a:p>
            <a:endParaRPr lang="en-US" sz="2000" dirty="0"/>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40</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757911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10101887" cy="1642969"/>
          </a:xfrm>
        </p:spPr>
        <p:txBody>
          <a:bodyPr anchor="b">
            <a:normAutofit/>
          </a:bodyPr>
          <a:lstStyle/>
          <a:p>
            <a:r>
              <a:rPr lang="en-GB" sz="3200" b="1" dirty="0"/>
              <a:t>TASK 2 Citizen feedback on assignments </a:t>
            </a:r>
            <a:br>
              <a:rPr lang="en-GB" sz="3200" b="1" dirty="0"/>
            </a:br>
            <a:r>
              <a:rPr lang="en-GB" sz="3200" b="1" dirty="0"/>
              <a:t>SUMMARY – Children's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GB" sz="110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097280"/>
            <a:ext cx="11571543" cy="4775487"/>
          </a:xfrm>
        </p:spPr>
        <p:txBody>
          <a:bodyPr anchor="t">
            <a:noAutofit/>
          </a:bodyPr>
          <a:lstStyle/>
          <a:p>
            <a:r>
              <a:rPr lang="en-GB" sz="1800" dirty="0"/>
              <a:t>Self-awareness skills in some examples were partial. </a:t>
            </a:r>
          </a:p>
          <a:p>
            <a:r>
              <a:rPr lang="en-GB" sz="1800" dirty="0"/>
              <a:t>Risk management processes not always fully acknowledging an individual’s strengths, an individual’s needs, a carer’s needs, their circumstances or their voice.  </a:t>
            </a:r>
          </a:p>
          <a:p>
            <a:r>
              <a:rPr lang="en-GB" sz="1800" dirty="0"/>
              <a:t>Limited evidence of positive communication skills being utilised to help manage situations of distress, hostility or resistance.  </a:t>
            </a:r>
          </a:p>
          <a:p>
            <a:r>
              <a:rPr lang="en-GB" sz="1800" dirty="0"/>
              <a:t>Partial evidence of supporting people to participate in finding creative ways to identify (their desired) outcomes, building on strengths, abilities and achievements; reaching solutions; seeking to achieve meaningful change and promote well-being.</a:t>
            </a:r>
          </a:p>
          <a:p>
            <a:r>
              <a:rPr lang="en-GB" sz="1800" dirty="0"/>
              <a:t>Emphasise the use of critical reflection to evaluate personal practice of analysis in social work assessments to include; making the voice of the individual central to assessments.</a:t>
            </a:r>
          </a:p>
          <a:p>
            <a:r>
              <a:rPr lang="en-GB" sz="1800" dirty="0"/>
              <a:t>Limited emotional intelligence and demonstration of intuition in a couple of examples, which is greatly needed to help a professional draw upon their range of experiences and recognise cues in situations. This way of working also enables practitioners to spot patterns; alongside building a narrative about what they are observing (to inform their practice/decision making). </a:t>
            </a:r>
          </a:p>
          <a:p>
            <a:r>
              <a:rPr lang="en-GB" sz="1800" dirty="0"/>
              <a:t>Some apparent rigid thinking that fails to acknowledge diversity, the potential benefits of positive risk taking and the need to positively promote consequential thinking (in line with the individual's particular communicative abilities, level of understanding and developmental needs).  This is essential in terms of (2.1.2) establishing co-production and partnership as the basis for effective communication in a range of different circumstances. </a:t>
            </a:r>
          </a:p>
        </p:txBody>
      </p:sp>
      <p:sp>
        <p:nvSpPr>
          <p:cNvPr id="25" name="Rectangle 2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41</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en-US" sz="5400" dirty="0"/>
              <a:t>Summary</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669036" y="1855280"/>
            <a:ext cx="11043352" cy="4582730"/>
          </a:xfrm>
        </p:spPr>
        <p:txBody>
          <a:bodyPr>
            <a:noAutofit/>
          </a:bodyPr>
          <a:lstStyle/>
          <a:p>
            <a:r>
              <a:rPr lang="en-US" sz="2200" dirty="0"/>
              <a:t>Do the observation as soon as possible</a:t>
            </a:r>
          </a:p>
          <a:p>
            <a:r>
              <a:rPr lang="en-US" sz="2200" dirty="0"/>
              <a:t>Get permission from the individual before hand and at the time of the meeting </a:t>
            </a:r>
          </a:p>
          <a:p>
            <a:r>
              <a:rPr lang="en-US" sz="2200" dirty="0"/>
              <a:t>Consider (reflect on) the impact of the observation on the individual </a:t>
            </a:r>
          </a:p>
          <a:p>
            <a:r>
              <a:rPr lang="en-US" sz="2200" dirty="0"/>
              <a:t>Consider the SCW learning outcomes for this task and how you will meet them</a:t>
            </a:r>
          </a:p>
          <a:p>
            <a:r>
              <a:rPr lang="en-US" sz="2200" dirty="0"/>
              <a:t>Give the detail in the context section ensuring you cover objectives, geographical and legislative context as well as culture, ethnicity, language needs and gaining permission/impact</a:t>
            </a:r>
          </a:p>
          <a:p>
            <a:r>
              <a:rPr lang="en-US" sz="2200" dirty="0"/>
              <a:t>Use </a:t>
            </a:r>
            <a:r>
              <a:rPr lang="en-US" sz="2200" b="1" dirty="0"/>
              <a:t>critical reflection </a:t>
            </a:r>
            <a:r>
              <a:rPr lang="en-US" sz="2200" dirty="0"/>
              <a:t>to cover the main themes in the body of the work. This should include reflecting on; communication methods, collaboration, taking a person-centered approach, values and ethic (including the Code of Professional Practice) and the “active offer”.</a:t>
            </a:r>
          </a:p>
          <a:p>
            <a:r>
              <a:rPr lang="en-US" sz="2200" dirty="0"/>
              <a:t>Make sure you answer the question fully and provide references </a:t>
            </a:r>
          </a:p>
          <a:p>
            <a:r>
              <a:rPr lang="en-US" sz="2200" dirty="0"/>
              <a:t>Ensure you discuss that the observer would like to get feedback after the observation from the individual and include this feedback it in your final submission.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42</a:t>
            </a:fld>
            <a:endParaRPr lang="en-GB"/>
          </a:p>
        </p:txBody>
      </p:sp>
    </p:spTree>
    <p:extLst>
      <p:ext uri="{BB962C8B-B14F-4D97-AF65-F5344CB8AC3E}">
        <p14:creationId xmlns:p14="http://schemas.microsoft.com/office/powerpoint/2010/main" val="18156721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en-GB" b="1" dirty="0">
                <a:solidFill>
                  <a:schemeClr val="tx1">
                    <a:lumMod val="85000"/>
                    <a:lumOff val="15000"/>
                  </a:schemeClr>
                </a:solidFill>
              </a:rPr>
              <a:t>Workshop 3 Requirements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en-GB" dirty="0">
                <a:solidFill>
                  <a:schemeClr val="tx1">
                    <a:lumMod val="85000"/>
                    <a:lumOff val="15000"/>
                  </a:schemeClr>
                </a:solidFill>
              </a:rPr>
              <a:t>Complete in discussion with mentors a draft of Task 1 part a of the portfolio</a:t>
            </a:r>
          </a:p>
          <a:p>
            <a:r>
              <a:rPr lang="en-GB" dirty="0">
                <a:solidFill>
                  <a:schemeClr val="tx1">
                    <a:lumMod val="85000"/>
                    <a:lumOff val="15000"/>
                  </a:schemeClr>
                </a:solidFill>
              </a:rPr>
              <a:t>Consider in discussion with your mentor/supervisor a suitable case for the safeguarding assignment Task 3 for discussion at the next workshop. </a:t>
            </a:r>
          </a:p>
          <a:p>
            <a:r>
              <a:rPr lang="en-GB" dirty="0">
                <a:solidFill>
                  <a:schemeClr val="tx1">
                    <a:lumMod val="85000"/>
                    <a:lumOff val="15000"/>
                  </a:schemeClr>
                </a:solidFill>
              </a:rPr>
              <a:t>See portfolio Task 3 and the learning outcomes in the handbook for further details</a:t>
            </a:r>
          </a:p>
          <a:p>
            <a:r>
              <a:rPr lang="en-GB" dirty="0">
                <a:solidFill>
                  <a:schemeClr val="tx1">
                    <a:lumMod val="85000"/>
                    <a:lumOff val="15000"/>
                  </a:schemeClr>
                </a:solidFill>
              </a:rPr>
              <a:t>Go the Social Care Wales hub and look at Social Services and Well-being (Wales) Act 2014 in relation to the Assessment and Safeguarding (Code of Practice) </a:t>
            </a:r>
            <a:r>
              <a:rPr lang="en-GB" dirty="0">
                <a:solidFill>
                  <a:schemeClr val="tx1">
                    <a:lumMod val="85000"/>
                    <a:lumOff val="15000"/>
                  </a:schemeClr>
                </a:solidFill>
                <a:hlinkClick r:id="rId3"/>
              </a:rPr>
              <a:t>https://socialcare.wales/resources/information-and-learning-hub</a:t>
            </a:r>
            <a:endParaRPr lang="en-GB" dirty="0">
              <a:solidFill>
                <a:schemeClr val="tx1">
                  <a:lumMod val="85000"/>
                  <a:lumOff val="15000"/>
                </a:schemeClr>
              </a:solidFill>
            </a:endParaRP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43</a:t>
            </a:fld>
            <a:endParaRPr lang="en-GB" sz="1000"/>
          </a:p>
        </p:txBody>
      </p:sp>
    </p:spTree>
    <p:extLst>
      <p:ext uri="{BB962C8B-B14F-4D97-AF65-F5344CB8AC3E}">
        <p14:creationId xmlns:p14="http://schemas.microsoft.com/office/powerpoint/2010/main" val="20152887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44</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6856</TotalTime>
  <Words>5424</Words>
  <Application>Microsoft Macintosh PowerPoint</Application>
  <PresentationFormat>Widescreen</PresentationFormat>
  <Paragraphs>486</Paragraphs>
  <Slides>44</Slides>
  <Notes>42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Aptos</vt:lpstr>
      <vt:lpstr>Arial</vt:lpstr>
      <vt:lpstr>Calibri</vt:lpstr>
      <vt:lpstr>Calibri Light</vt:lpstr>
      <vt:lpstr>canada-type-gibson</vt:lpstr>
      <vt:lpstr>Euphemia</vt:lpstr>
      <vt:lpstr>Helvetica</vt:lpstr>
      <vt:lpstr>Wingdings 3</vt:lpstr>
      <vt:lpstr>Office Theme</vt:lpstr>
      <vt:lpstr>Porth Agored Graduate Certificate</vt:lpstr>
      <vt:lpstr>Ground Rules/Expectations</vt:lpstr>
      <vt:lpstr>Aims</vt:lpstr>
      <vt:lpstr>Observation of practice - Task 2</vt:lpstr>
      <vt:lpstr>Question - Task 2</vt:lpstr>
      <vt:lpstr>Permission/Consent to be Observed</vt:lpstr>
      <vt:lpstr>SCW Learning Outcomes  Task 2 - Observation and feedback</vt:lpstr>
      <vt:lpstr>Learning Outcome 1   </vt:lpstr>
      <vt:lpstr>Collaboration/Co-production</vt:lpstr>
      <vt:lpstr>Definition of Collaboration and Co-production</vt:lpstr>
      <vt:lpstr>Citizen Centered/Outcome Focused </vt:lpstr>
      <vt:lpstr>Critical Thinking in Effective Collaborative Practice</vt:lpstr>
      <vt:lpstr>PowerPoint Presentation</vt:lpstr>
      <vt:lpstr>Models of Participation</vt:lpstr>
      <vt:lpstr> Exercise 2  Models of Participation </vt:lpstr>
      <vt:lpstr>What Really Matters </vt:lpstr>
      <vt:lpstr>Welsh Context within Task 2 -Observation  </vt:lpstr>
      <vt:lpstr>Census 2021 Percentage of people ages 3 years or older able to speak Welsh, by LSOA, 2021 </vt:lpstr>
      <vt:lpstr>Social Services and Well-being (Wales) Act, 2014  The Active Offer - More than Just Words (Welsh Government 2022-2027)</vt:lpstr>
      <vt:lpstr>More than Just Words</vt:lpstr>
      <vt:lpstr>Group Discussion </vt:lpstr>
      <vt:lpstr>Welsh Language (Wales) Measure, 2011</vt:lpstr>
      <vt:lpstr> Dimensions of Working in Wales </vt:lpstr>
      <vt:lpstr>Additional Needs of  Ethnic Minority Groups in Wales</vt:lpstr>
      <vt:lpstr>PowerPoint Presentation</vt:lpstr>
      <vt:lpstr>Learning Outcome 2 – Detailed Breakdown  </vt:lpstr>
      <vt:lpstr>Effective Communication</vt:lpstr>
      <vt:lpstr>Effective Communication</vt:lpstr>
      <vt:lpstr>Obstacles to Communication</vt:lpstr>
      <vt:lpstr>The SHARE reflective model  (Maclean, Finch and Tedam, 2018) </vt:lpstr>
      <vt:lpstr>Exercise 4 – Observation of Practice</vt:lpstr>
      <vt:lpstr>First and Second Order Skills</vt:lpstr>
      <vt:lpstr>Differing Needs</vt:lpstr>
      <vt:lpstr>What the individual/families/carers we work with are saying:</vt:lpstr>
      <vt:lpstr>PowerPoint Presentation</vt:lpstr>
      <vt:lpstr>  Feedback and comments from people in need of care and support and/or their carers  </vt:lpstr>
      <vt:lpstr>PowerPoint Presentation</vt:lpstr>
      <vt:lpstr> Feedback from the people you work with </vt:lpstr>
      <vt:lpstr>             Virtual Observations</vt:lpstr>
      <vt:lpstr>TASK 2 Citizen feedback on assignments SUMMARY – Adults  </vt:lpstr>
      <vt:lpstr>TASK 2 Citizen feedback on assignments  SUMMARY – Children's  </vt:lpstr>
      <vt:lpstr>Summary</vt:lpstr>
      <vt:lpstr>Workshop 3 Requirements</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70</cp:revision>
  <dcterms:created xsi:type="dcterms:W3CDTF">2020-10-12T10:48:29Z</dcterms:created>
  <dcterms:modified xsi:type="dcterms:W3CDTF">2025-04-30T17:59:06Z</dcterms:modified>
</cp:coreProperties>
</file>