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5" r:id="rId1"/>
  </p:sldMasterIdLst>
  <p:notesMasterIdLst>
    <p:notesMasterId r:id="rId18"/>
  </p:notesMasterIdLst>
  <p:sldIdLst>
    <p:sldId id="256" r:id="rId2"/>
    <p:sldId id="257" r:id="rId3"/>
    <p:sldId id="270" r:id="rId4"/>
    <p:sldId id="268" r:id="rId5"/>
    <p:sldId id="258" r:id="rId6"/>
    <p:sldId id="274" r:id="rId7"/>
    <p:sldId id="269" r:id="rId8"/>
    <p:sldId id="260" r:id="rId9"/>
    <p:sldId id="271" r:id="rId10"/>
    <p:sldId id="261" r:id="rId11"/>
    <p:sldId id="263" r:id="rId12"/>
    <p:sldId id="272" r:id="rId13"/>
    <p:sldId id="273" r:id="rId14"/>
    <p:sldId id="264" r:id="rId15"/>
    <p:sldId id="27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3" autoAdjust="0"/>
    <p:restoredTop sz="94633"/>
  </p:normalViewPr>
  <p:slideViewPr>
    <p:cSldViewPr snapToGrid="0">
      <p:cViewPr varScale="1">
        <p:scale>
          <a:sx n="116" d="100"/>
          <a:sy n="116" d="100"/>
        </p:scale>
        <p:origin x="3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B7AB04-CD48-47FD-AE91-F1B1D73B9D07}" type="datetimeFigureOut">
              <a:rPr lang="en-GB" smtClean="0"/>
              <a:t>22/03/2022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69E985-257A-4B34-A1A2-5FDE5D23DB5B}" type="slidenum">
              <a:rPr lang="en-GB" smtClean="0"/>
              <a:t>‹#›</a:t>
            </a:fld>
            <a:endParaRPr lang="en-GB"/>
          </a:p>
        </p:txBody>
      </p:sp>
    </p:spTree>
    <p:extLst>
      <p:ext uri="{BB962C8B-B14F-4D97-AF65-F5344CB8AC3E}">
        <p14:creationId xmlns:p14="http://schemas.microsoft.com/office/powerpoint/2010/main" val="3463228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69E985-257A-4B34-A1A2-5FDE5D23DB5B}" type="slidenum">
              <a:rPr lang="en-GB" smtClean="0"/>
              <a:t>1</a:t>
            </a:fld>
            <a:endParaRPr lang="en-GB"/>
          </a:p>
        </p:txBody>
      </p:sp>
    </p:spTree>
    <p:extLst>
      <p:ext uri="{BB962C8B-B14F-4D97-AF65-F5344CB8AC3E}">
        <p14:creationId xmlns:p14="http://schemas.microsoft.com/office/powerpoint/2010/main" val="3011473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69E985-257A-4B34-A1A2-5FDE5D23DB5B}" type="slidenum">
              <a:rPr lang="en-GB" smtClean="0"/>
              <a:t>2</a:t>
            </a:fld>
            <a:endParaRPr lang="en-GB"/>
          </a:p>
        </p:txBody>
      </p:sp>
    </p:spTree>
    <p:extLst>
      <p:ext uri="{BB962C8B-B14F-4D97-AF65-F5344CB8AC3E}">
        <p14:creationId xmlns:p14="http://schemas.microsoft.com/office/powerpoint/2010/main" val="3396259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69E985-257A-4B34-A1A2-5FDE5D23DB5B}" type="slidenum">
              <a:rPr lang="en-GB" smtClean="0"/>
              <a:t>5</a:t>
            </a:fld>
            <a:endParaRPr lang="en-GB"/>
          </a:p>
        </p:txBody>
      </p:sp>
    </p:spTree>
    <p:extLst>
      <p:ext uri="{BB962C8B-B14F-4D97-AF65-F5344CB8AC3E}">
        <p14:creationId xmlns:p14="http://schemas.microsoft.com/office/powerpoint/2010/main" val="58831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69E985-257A-4B34-A1A2-5FDE5D23DB5B}" type="slidenum">
              <a:rPr lang="en-GB" smtClean="0"/>
              <a:t>8</a:t>
            </a:fld>
            <a:endParaRPr lang="en-GB"/>
          </a:p>
        </p:txBody>
      </p:sp>
    </p:spTree>
    <p:extLst>
      <p:ext uri="{BB962C8B-B14F-4D97-AF65-F5344CB8AC3E}">
        <p14:creationId xmlns:p14="http://schemas.microsoft.com/office/powerpoint/2010/main" val="1204468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69E985-257A-4B34-A1A2-5FDE5D23DB5B}" type="slidenum">
              <a:rPr lang="en-GB" smtClean="0"/>
              <a:t>10</a:t>
            </a:fld>
            <a:endParaRPr lang="en-GB"/>
          </a:p>
        </p:txBody>
      </p:sp>
    </p:spTree>
    <p:extLst>
      <p:ext uri="{BB962C8B-B14F-4D97-AF65-F5344CB8AC3E}">
        <p14:creationId xmlns:p14="http://schemas.microsoft.com/office/powerpoint/2010/main" val="3901862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69E985-257A-4B34-A1A2-5FDE5D23DB5B}" type="slidenum">
              <a:rPr lang="en-GB" smtClean="0"/>
              <a:t>11</a:t>
            </a:fld>
            <a:endParaRPr lang="en-GB"/>
          </a:p>
        </p:txBody>
      </p:sp>
    </p:spTree>
    <p:extLst>
      <p:ext uri="{BB962C8B-B14F-4D97-AF65-F5344CB8AC3E}">
        <p14:creationId xmlns:p14="http://schemas.microsoft.com/office/powerpoint/2010/main" val="975589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69E985-257A-4B34-A1A2-5FDE5D23DB5B}" type="slidenum">
              <a:rPr lang="en-GB" smtClean="0"/>
              <a:t>13</a:t>
            </a:fld>
            <a:endParaRPr lang="en-GB"/>
          </a:p>
        </p:txBody>
      </p:sp>
    </p:spTree>
    <p:extLst>
      <p:ext uri="{BB962C8B-B14F-4D97-AF65-F5344CB8AC3E}">
        <p14:creationId xmlns:p14="http://schemas.microsoft.com/office/powerpoint/2010/main" val="23918700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69E985-257A-4B34-A1A2-5FDE5D23DB5B}" type="slidenum">
              <a:rPr lang="en-GB" smtClean="0"/>
              <a:t>14</a:t>
            </a:fld>
            <a:endParaRPr lang="en-GB"/>
          </a:p>
        </p:txBody>
      </p:sp>
    </p:spTree>
    <p:extLst>
      <p:ext uri="{BB962C8B-B14F-4D97-AF65-F5344CB8AC3E}">
        <p14:creationId xmlns:p14="http://schemas.microsoft.com/office/powerpoint/2010/main" val="4056013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69E985-257A-4B34-A1A2-5FDE5D23DB5B}" type="slidenum">
              <a:rPr lang="en-GB" smtClean="0"/>
              <a:t>16</a:t>
            </a:fld>
            <a:endParaRPr lang="en-GB"/>
          </a:p>
        </p:txBody>
      </p:sp>
    </p:spTree>
    <p:extLst>
      <p:ext uri="{BB962C8B-B14F-4D97-AF65-F5344CB8AC3E}">
        <p14:creationId xmlns:p14="http://schemas.microsoft.com/office/powerpoint/2010/main" val="4142946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1305717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1370761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3950563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A635F5-DAD9-4CF7-AF6B-70F3AFC15C13}"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4294846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A635F5-DAD9-4CF7-AF6B-70F3AFC15C13}" type="datetimeFigureOut">
              <a:rPr lang="en-GB" smtClean="0"/>
              <a:t>22/03/2022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2632939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399523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559275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4171241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A635F5-DAD9-4CF7-AF6B-70F3AFC15C13}"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2489765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A635F5-DAD9-4CF7-AF6B-70F3AFC15C13}"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589329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22478343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81914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8118176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3845099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25931752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37082561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A635F5-DAD9-4CF7-AF6B-70F3AFC15C13}"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FAD30-FBF0-4D85-9758-2641939BBDE8}" type="slidenum">
              <a:rPr lang="en-GB" smtClean="0"/>
              <a:t>‹#›</a:t>
            </a:fld>
            <a:endParaRPr lang="en-GB"/>
          </a:p>
        </p:txBody>
      </p:sp>
    </p:spTree>
    <p:extLst>
      <p:ext uri="{BB962C8B-B14F-4D97-AF65-F5344CB8AC3E}">
        <p14:creationId xmlns:p14="http://schemas.microsoft.com/office/powerpoint/2010/main" val="3355656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EA635F5-DAD9-4CF7-AF6B-70F3AFC15C13}" type="datetimeFigureOut">
              <a:rPr lang="en-GB" smtClean="0"/>
              <a:t>22/03/2022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DFFAD30-FBF0-4D85-9758-2641939BBDE8}" type="slidenum">
              <a:rPr lang="en-GB" smtClean="0"/>
              <a:t>‹#›</a:t>
            </a:fld>
            <a:endParaRPr lang="en-GB"/>
          </a:p>
        </p:txBody>
      </p:sp>
    </p:spTree>
    <p:extLst>
      <p:ext uri="{BB962C8B-B14F-4D97-AF65-F5344CB8AC3E}">
        <p14:creationId xmlns:p14="http://schemas.microsoft.com/office/powerpoint/2010/main" val="4030596080"/>
      </p:ext>
    </p:extLst>
  </p:cSld>
  <p:clrMap bg1="dk1" tx1="lt1" bg2="dk2" tx2="lt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 id="2147483877" r:id="rId12"/>
    <p:sldLayoutId id="2147483878" r:id="rId13"/>
    <p:sldLayoutId id="2147483879" r:id="rId14"/>
    <p:sldLayoutId id="2147483880" r:id="rId15"/>
    <p:sldLayoutId id="2147483881" r:id="rId16"/>
    <p:sldLayoutId id="214748388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s://publicdomainpictures.net/en/view-image.php?image=262964&amp;picture=depression-depressed-frustrate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anxietyuk.org.u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hyperlink" Target="http://soundofheart.org/galacticfreepress/content/are-side-effects-antidepressants-worse-symptoms-depression-truththeory" TargetMode="External"/><Relationship Id="rId2" Type="http://schemas.openxmlformats.org/officeDocument/2006/relationships/image" Target="../media/image19.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7" name="Picture 36">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9" name="Oval 3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1" name="Picture 40">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3" name="Picture 4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5" name="Rectangle 44">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7" name="Rectangle 4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47DC7-889B-4327-9216-07467F8F5731}"/>
              </a:ext>
            </a:extLst>
          </p:cNvPr>
          <p:cNvSpPr>
            <a:spLocks noGrp="1"/>
          </p:cNvSpPr>
          <p:nvPr>
            <p:ph type="ctrTitle"/>
          </p:nvPr>
        </p:nvSpPr>
        <p:spPr>
          <a:xfrm>
            <a:off x="648930" y="629266"/>
            <a:ext cx="6188190" cy="1622321"/>
          </a:xfrm>
        </p:spPr>
        <p:txBody>
          <a:bodyPr vert="horz" lIns="91440" tIns="45720" rIns="91440" bIns="45720" rtlCol="0" anchor="t">
            <a:normAutofit/>
          </a:bodyPr>
          <a:lstStyle/>
          <a:p>
            <a:pPr>
              <a:lnSpc>
                <a:spcPct val="90000"/>
              </a:lnSpc>
            </a:pPr>
            <a:br>
              <a:rPr lang="en-US" sz="3600" b="0" i="0" kern="1200" dirty="0">
                <a:solidFill>
                  <a:srgbClr val="EBEBEB"/>
                </a:solidFill>
                <a:latin typeface="+mj-lt"/>
                <a:ea typeface="+mj-ea"/>
                <a:cs typeface="+mj-cs"/>
              </a:rPr>
            </a:br>
            <a:r>
              <a:rPr lang="en-US" sz="3600" b="0" i="0" kern="1200" dirty="0">
                <a:solidFill>
                  <a:srgbClr val="EBEBEB"/>
                </a:solidFill>
                <a:latin typeface="Arial" panose="020B0604020202020204" pitchFamily="34" charset="0"/>
                <a:cs typeface="Arial" panose="020B0604020202020204" pitchFamily="34" charset="0"/>
              </a:rPr>
              <a:t>Assessment 1 </a:t>
            </a:r>
            <a:br>
              <a:rPr lang="en-US" sz="3600" b="0" i="0" kern="1200" dirty="0">
                <a:solidFill>
                  <a:srgbClr val="EBEBEB"/>
                </a:solidFill>
                <a:latin typeface="Arial" panose="020B0604020202020204" pitchFamily="34" charset="0"/>
                <a:cs typeface="Arial" panose="020B0604020202020204" pitchFamily="34" charset="0"/>
              </a:rPr>
            </a:br>
            <a:r>
              <a:rPr lang="en-US" sz="3600" b="0" i="0" kern="1200" dirty="0">
                <a:solidFill>
                  <a:srgbClr val="EBEBEB"/>
                </a:solidFill>
                <a:latin typeface="Arial" panose="020B0604020202020204" pitchFamily="34" charset="0"/>
                <a:cs typeface="Arial" panose="020B0604020202020204" pitchFamily="34" charset="0"/>
              </a:rPr>
              <a:t>Mental Disorders </a:t>
            </a:r>
          </a:p>
        </p:txBody>
      </p:sp>
      <p:sp>
        <p:nvSpPr>
          <p:cNvPr id="4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51" name="Freeform: Shape 50">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15647643-2FF6-4727-ABB6-5005712A9F63}"/>
              </a:ext>
            </a:extLst>
          </p:cNvPr>
          <p:cNvPicPr>
            <a:picLocks noChangeAspect="1"/>
          </p:cNvPicPr>
          <p:nvPr/>
        </p:nvPicPr>
        <p:blipFill>
          <a:blip r:embed="rId7"/>
          <a:stretch>
            <a:fillRect/>
          </a:stretch>
        </p:blipFill>
        <p:spPr>
          <a:xfrm>
            <a:off x="8129871" y="2575496"/>
            <a:ext cx="3414010" cy="1707005"/>
          </a:xfrm>
          <a:prstGeom prst="rect">
            <a:avLst/>
          </a:prstGeom>
          <a:effectLst/>
        </p:spPr>
      </p:pic>
      <p:sp>
        <p:nvSpPr>
          <p:cNvPr id="53" name="Rectangle 5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E2F1FD04-9533-4D2A-972C-8C2D9F010251}"/>
              </a:ext>
            </a:extLst>
          </p:cNvPr>
          <p:cNvSpPr>
            <a:spLocks noGrp="1"/>
          </p:cNvSpPr>
          <p:nvPr>
            <p:ph type="subTitle" idx="1"/>
          </p:nvPr>
        </p:nvSpPr>
        <p:spPr>
          <a:xfrm>
            <a:off x="648930" y="2438400"/>
            <a:ext cx="6188189" cy="3785419"/>
          </a:xfrm>
        </p:spPr>
        <p:txBody>
          <a:bodyPr vert="horz" lIns="91440" tIns="45720" rIns="91440" bIns="45720" rtlCol="0">
            <a:normAutofit/>
          </a:bodyPr>
          <a:lstStyle/>
          <a:p>
            <a:pPr fontAlgn="base">
              <a:buFont typeface="Wingdings 3" charset="2"/>
              <a:buChar char=""/>
            </a:pPr>
            <a:r>
              <a:rPr lang="en-US" dirty="0">
                <a:solidFill>
                  <a:srgbClr val="FFFFFF"/>
                </a:solidFill>
                <a:latin typeface="Arial" panose="020B0604020202020204" pitchFamily="34" charset="0"/>
                <a:cs typeface="Arial" panose="020B0604020202020204" pitchFamily="34" charset="0"/>
              </a:rPr>
              <a:t>Student name:​shelly-</a:t>
            </a:r>
            <a:r>
              <a:rPr lang="en-US" dirty="0" err="1">
                <a:solidFill>
                  <a:srgbClr val="FFFFFF"/>
                </a:solidFill>
                <a:latin typeface="Arial" panose="020B0604020202020204" pitchFamily="34" charset="0"/>
                <a:cs typeface="Arial" panose="020B0604020202020204" pitchFamily="34" charset="0"/>
              </a:rPr>
              <a:t>ann</a:t>
            </a:r>
            <a:r>
              <a:rPr lang="en-US" dirty="0">
                <a:solidFill>
                  <a:srgbClr val="FFFFFF"/>
                </a:solidFill>
                <a:latin typeface="Arial" panose="020B0604020202020204" pitchFamily="34" charset="0"/>
                <a:cs typeface="Arial" panose="020B0604020202020204" pitchFamily="34" charset="0"/>
              </a:rPr>
              <a:t>  </a:t>
            </a:r>
            <a:r>
              <a:rPr lang="en-US" dirty="0" err="1">
                <a:solidFill>
                  <a:srgbClr val="FFFFFF"/>
                </a:solidFill>
                <a:latin typeface="Arial" panose="020B0604020202020204" pitchFamily="34" charset="0"/>
                <a:cs typeface="Arial" panose="020B0604020202020204" pitchFamily="34" charset="0"/>
              </a:rPr>
              <a:t>williams</a:t>
            </a:r>
            <a:endParaRPr lang="en-US" dirty="0">
              <a:solidFill>
                <a:srgbClr val="FFFFFF"/>
              </a:solidFill>
              <a:latin typeface="Arial" panose="020B0604020202020204" pitchFamily="34" charset="0"/>
              <a:cs typeface="Arial" panose="020B0604020202020204" pitchFamily="34" charset="0"/>
            </a:endParaRPr>
          </a:p>
          <a:p>
            <a:pPr fontAlgn="base">
              <a:buFont typeface="Wingdings 3" charset="2"/>
              <a:buChar char=""/>
            </a:pPr>
            <a:r>
              <a:rPr lang="en-US" dirty="0">
                <a:solidFill>
                  <a:srgbClr val="FFFFFF"/>
                </a:solidFill>
                <a:latin typeface="Arial" panose="020B0604020202020204" pitchFamily="34" charset="0"/>
                <a:cs typeface="Arial" panose="020B0604020202020204" pitchFamily="34" charset="0"/>
              </a:rPr>
              <a:t>Student ID: ​1916052</a:t>
            </a:r>
          </a:p>
          <a:p>
            <a:pPr fontAlgn="base">
              <a:buFont typeface="Wingdings 3" charset="2"/>
              <a:buChar char=""/>
            </a:pPr>
            <a:r>
              <a:rPr lang="en-US" dirty="0">
                <a:solidFill>
                  <a:srgbClr val="FFFFFF"/>
                </a:solidFill>
                <a:latin typeface="Arial" panose="020B0604020202020204" pitchFamily="34" charset="0"/>
                <a:cs typeface="Arial" panose="020B0604020202020204" pitchFamily="34" charset="0"/>
              </a:rPr>
              <a:t>Module name: Mental Disorders and  Psychopathology​</a:t>
            </a:r>
          </a:p>
          <a:p>
            <a:pPr fontAlgn="base">
              <a:buFont typeface="Wingdings 3" charset="2"/>
              <a:buChar char=""/>
            </a:pPr>
            <a:r>
              <a:rPr lang="en-US" dirty="0">
                <a:solidFill>
                  <a:srgbClr val="FFFFFF"/>
                </a:solidFill>
                <a:latin typeface="Arial" panose="020B0604020202020204" pitchFamily="34" charset="0"/>
                <a:cs typeface="Arial" panose="020B0604020202020204" pitchFamily="34" charset="0"/>
              </a:rPr>
              <a:t>Module code: BMHP6006</a:t>
            </a:r>
          </a:p>
          <a:p>
            <a:pPr fontAlgn="base">
              <a:buFont typeface="Wingdings 3" charset="2"/>
              <a:buChar char=""/>
            </a:pPr>
            <a:r>
              <a:rPr lang="en-US" dirty="0">
                <a:solidFill>
                  <a:srgbClr val="FFFFFF"/>
                </a:solidFill>
                <a:latin typeface="Arial" panose="020B0604020202020204" pitchFamily="34" charset="0"/>
                <a:cs typeface="Arial" panose="020B0604020202020204" pitchFamily="34" charset="0"/>
              </a:rPr>
              <a:t>Lecturer name: Bianca Sanfilippo ​</a:t>
            </a:r>
          </a:p>
          <a:p>
            <a:pPr fontAlgn="base"/>
            <a:endParaRPr lang="en-US"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080422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9" name="Picture 6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0" name="Picture 66">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1" name="Oval 68">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2" name="Picture 7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3" name="Picture 72">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4" name="Rectangle 74">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6" name="Content Placeholder 15">
            <a:extLst>
              <a:ext uri="{FF2B5EF4-FFF2-40B4-BE49-F238E27FC236}">
                <a16:creationId xmlns:a16="http://schemas.microsoft.com/office/drawing/2014/main" id="{0BA21885-1A1A-495D-AA77-A64E7E8E0DC3}"/>
              </a:ext>
            </a:extLst>
          </p:cNvPr>
          <p:cNvPicPr>
            <a:picLocks noGrp="1" noChangeAspect="1"/>
          </p:cNvPicPr>
          <p:nvPr>
            <p:ph type="pic" idx="1"/>
          </p:nvPr>
        </p:nvPicPr>
        <p:blipFill rotWithShape="1">
          <a:blip r:embed="rId8">
            <a:duotone>
              <a:prstClr val="black"/>
              <a:schemeClr val="accent5">
                <a:tint val="45000"/>
                <a:satMod val="400000"/>
              </a:schemeClr>
            </a:duotone>
            <a:alphaModFix amt="2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AF009545-E2DC-4632-A0C2-87D0D1B4F42E}"/>
              </a:ext>
            </a:extLst>
          </p:cNvPr>
          <p:cNvSpPr>
            <a:spLocks noGrp="1"/>
          </p:cNvSpPr>
          <p:nvPr>
            <p:ph type="title"/>
          </p:nvPr>
        </p:nvSpPr>
        <p:spPr>
          <a:xfrm>
            <a:off x="169270" y="177829"/>
            <a:ext cx="8825658" cy="3329581"/>
          </a:xfrm>
        </p:spPr>
        <p:txBody>
          <a:bodyPr vert="horz" lIns="91440" tIns="45720" rIns="91440" bIns="45720" rtlCol="0" anchor="b">
            <a:normAutofit/>
          </a:bodyPr>
          <a:lstStyle/>
          <a:p>
            <a:r>
              <a:rPr lang="en-US" sz="7200" dirty="0"/>
              <a:t>Dementia</a:t>
            </a:r>
          </a:p>
        </p:txBody>
      </p:sp>
      <p:sp>
        <p:nvSpPr>
          <p:cNvPr id="85" name="Rectangle 76">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571818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CDCE8-D86C-4A5E-95B5-B99FEDB35E0E}"/>
              </a:ext>
            </a:extLst>
          </p:cNvPr>
          <p:cNvSpPr>
            <a:spLocks noGrp="1"/>
          </p:cNvSpPr>
          <p:nvPr>
            <p:ph type="title"/>
          </p:nvPr>
        </p:nvSpPr>
        <p:spPr>
          <a:xfrm>
            <a:off x="646111" y="609601"/>
            <a:ext cx="4793473" cy="1675975"/>
          </a:xfrm>
        </p:spPr>
        <p:txBody>
          <a:bodyPr vert="horz" lIns="91440" tIns="45720" rIns="91440" bIns="45720" rtlCol="0">
            <a:normAutofit/>
          </a:bodyPr>
          <a:lstStyle/>
          <a:p>
            <a:pPr>
              <a:lnSpc>
                <a:spcPct val="90000"/>
              </a:lnSpc>
            </a:pPr>
            <a:r>
              <a:rPr lang="en-US" sz="3600" dirty="0">
                <a:latin typeface="Arial" panose="020B0604020202020204" pitchFamily="34" charset="0"/>
                <a:cs typeface="Arial" panose="020B0604020202020204" pitchFamily="34" charset="0"/>
              </a:rPr>
              <a:t>Why is it important to talk about dementia?</a:t>
            </a:r>
          </a:p>
        </p:txBody>
      </p:sp>
      <p:pic>
        <p:nvPicPr>
          <p:cNvPr id="6" name="Picture 5" descr="A person with the hand on the face&#10;&#10;Description automatically generated with low confidence">
            <a:extLst>
              <a:ext uri="{FF2B5EF4-FFF2-40B4-BE49-F238E27FC236}">
                <a16:creationId xmlns:a16="http://schemas.microsoft.com/office/drawing/2014/main" id="{7BB60F7B-822C-4DF9-953C-AD65DECB6B2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8065" r="2" b="14146"/>
          <a:stretch/>
        </p:blipFill>
        <p:spPr>
          <a:xfrm>
            <a:off x="6094412" y="609137"/>
            <a:ext cx="5449888" cy="2766290"/>
          </a:xfrm>
          <a:prstGeom prst="rect">
            <a:avLst/>
          </a:prstGeom>
          <a:effectLst>
            <a:outerShdw blurRad="50800" dist="38100" dir="5400000" algn="t" rotWithShape="0">
              <a:prstClr val="black">
                <a:alpha val="43000"/>
              </a:prstClr>
            </a:outerShdw>
          </a:effectLst>
        </p:spPr>
      </p:pic>
      <p:sp>
        <p:nvSpPr>
          <p:cNvPr id="29" name="Rectangle 28">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A7E8CE30-EEF8-4E90-B5A0-0A07525A1DEC}"/>
              </a:ext>
            </a:extLst>
          </p:cNvPr>
          <p:cNvSpPr>
            <a:spLocks noGrp="1"/>
          </p:cNvSpPr>
          <p:nvPr>
            <p:ph idx="1"/>
          </p:nvPr>
        </p:nvSpPr>
        <p:spPr>
          <a:xfrm>
            <a:off x="642175" y="2484544"/>
            <a:ext cx="4799145" cy="3763855"/>
          </a:xfrm>
        </p:spPr>
        <p:txBody>
          <a:bodyPr>
            <a:normAutofit/>
          </a:bodyPr>
          <a:lstStyle/>
          <a:p>
            <a:r>
              <a:rPr lang="en-GB" sz="2400" dirty="0">
                <a:latin typeface="Arial" panose="020B0604020202020204" pitchFamily="34" charset="0"/>
                <a:cs typeface="Arial" panose="020B0604020202020204" pitchFamily="34" charset="0"/>
              </a:rPr>
              <a:t>There are 850,000 people suffering from dementia and the figure is projected to double by 2040 ;It is progressive and terminal</a:t>
            </a:r>
          </a:p>
          <a:p>
            <a:r>
              <a:rPr lang="en-GB" sz="2400" dirty="0">
                <a:latin typeface="Arial" panose="020B0604020202020204" pitchFamily="34" charset="0"/>
                <a:cs typeface="Arial" panose="020B0604020202020204" pitchFamily="34" charset="0"/>
              </a:rPr>
              <a:t>Understanding mental health disorders.</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187E314-DE64-4AFA-AAA9-88E5CD222B3B}"/>
              </a:ext>
            </a:extLst>
          </p:cNvPr>
          <p:cNvPicPr>
            <a:picLocks noChangeAspect="1"/>
          </p:cNvPicPr>
          <p:nvPr/>
        </p:nvPicPr>
        <p:blipFill rotWithShape="1">
          <a:blip r:embed="rId5"/>
          <a:srcRect t="33694" r="-1" b="17239"/>
          <a:stretch/>
        </p:blipFill>
        <p:spPr>
          <a:xfrm>
            <a:off x="6094412" y="3482108"/>
            <a:ext cx="5449888"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45939856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14D66-99F5-416C-9D5F-72106776C35D}"/>
              </a:ext>
            </a:extLst>
          </p:cNvPr>
          <p:cNvSpPr>
            <a:spLocks noGrp="1"/>
          </p:cNvSpPr>
          <p:nvPr>
            <p:ph type="title"/>
          </p:nvPr>
        </p:nvSpPr>
        <p:spPr>
          <a:xfrm>
            <a:off x="648930" y="629266"/>
            <a:ext cx="9252154" cy="1223983"/>
          </a:xfrm>
        </p:spPr>
        <p:txBody>
          <a:bodyPr>
            <a:normAutofit/>
          </a:bodyPr>
          <a:lstStyle/>
          <a:p>
            <a:pPr>
              <a:lnSpc>
                <a:spcPct val="90000"/>
              </a:lnSpc>
            </a:pPr>
            <a:r>
              <a:rPr lang="en-GB" sz="3900" dirty="0">
                <a:latin typeface="Arial" panose="020B0604020202020204" pitchFamily="34" charset="0"/>
                <a:cs typeface="Arial" panose="020B0604020202020204" pitchFamily="34" charset="0"/>
              </a:rPr>
              <a:t>Classification of Dementia in ICD-10 </a:t>
            </a:r>
          </a:p>
        </p:txBody>
      </p:sp>
      <p:pic>
        <p:nvPicPr>
          <p:cNvPr id="4" name="Picture 3">
            <a:extLst>
              <a:ext uri="{FF2B5EF4-FFF2-40B4-BE49-F238E27FC236}">
                <a16:creationId xmlns:a16="http://schemas.microsoft.com/office/drawing/2014/main" id="{CF150211-895B-4132-A9A2-B6964CDEE3F6}"/>
              </a:ext>
            </a:extLst>
          </p:cNvPr>
          <p:cNvPicPr>
            <a:picLocks noChangeAspect="1"/>
          </p:cNvPicPr>
          <p:nvPr/>
        </p:nvPicPr>
        <p:blipFill rotWithShape="1">
          <a:blip r:embed="rId3"/>
          <a:srcRect t="5183" r="2" b="9695"/>
          <a:stretch/>
        </p:blipFill>
        <p:spPr>
          <a:xfrm>
            <a:off x="648930" y="2052213"/>
            <a:ext cx="3413671" cy="4196185"/>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EED1C2A6-2B96-4EDF-8C4F-090F5F8FD865}"/>
              </a:ext>
            </a:extLst>
          </p:cNvPr>
          <p:cNvSpPr>
            <a:spLocks noGrp="1"/>
          </p:cNvSpPr>
          <p:nvPr>
            <p:ph idx="1"/>
          </p:nvPr>
        </p:nvSpPr>
        <p:spPr>
          <a:xfrm>
            <a:off x="4636895" y="1543534"/>
            <a:ext cx="6369309" cy="4395150"/>
          </a:xfrm>
        </p:spPr>
        <p:txBody>
          <a:bodyPr>
            <a:normAutofit/>
          </a:bodyPr>
          <a:lstStyle/>
          <a:p>
            <a:pPr marR="0" lvl="0"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Disruptive behaviour  or dissocial disorders (ICD-Code F03. 90).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t>
            </a:r>
            <a:r>
              <a:rPr kumimoji="0" lang="en-GB"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This is a block of disorders which manifests in impulsive behaviours, negative emotions and do not have regard for emotional self awareness. The associated behaviours affect their daily lives and the people they associate with</a:t>
            </a:r>
          </a:p>
          <a:p>
            <a:pPr marR="0" lvl="0"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lang="en-GB" dirty="0">
                <a:latin typeface="Arial" panose="020B0604020202020204" pitchFamily="34" charset="0"/>
                <a:ea typeface="+mn-ea"/>
                <a:cs typeface="Arial" panose="020B0604020202020204" pitchFamily="34" charset="0"/>
              </a:rPr>
              <a:t>(WHO, 2010).</a:t>
            </a:r>
            <a:endParaRPr kumimoji="0" lang="en-GB"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defTabSz="914400" rtl="0" eaLnBrk="1" fontAlgn="auto" latinLnBrk="0" hangingPunct="1">
              <a:lnSpc>
                <a:spcPct val="90000"/>
              </a:lnSpc>
              <a:spcBef>
                <a:spcPts val="0"/>
              </a:spcBef>
              <a:spcAft>
                <a:spcPts val="0"/>
              </a:spcAft>
              <a:buClrTx/>
              <a:buSzTx/>
              <a:buFontTx/>
              <a:buNone/>
              <a:tabLst/>
              <a:defRPr/>
            </a:pPr>
            <a:endParaRPr kumimoji="0" lang="en-GB"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a:lnSpc>
                <a:spcPct val="90000"/>
              </a:lnSpc>
            </a:pPr>
            <a:endParaRPr lang="en-GB" sz="1900" dirty="0"/>
          </a:p>
        </p:txBody>
      </p:sp>
    </p:spTree>
    <p:extLst>
      <p:ext uri="{BB962C8B-B14F-4D97-AF65-F5344CB8AC3E}">
        <p14:creationId xmlns:p14="http://schemas.microsoft.com/office/powerpoint/2010/main" val="411972677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66B2B-7DE8-4993-B74B-9C11F75CDCCC}"/>
              </a:ext>
            </a:extLst>
          </p:cNvPr>
          <p:cNvSpPr>
            <a:spLocks noGrp="1"/>
          </p:cNvSpPr>
          <p:nvPr>
            <p:ph type="title"/>
          </p:nvPr>
        </p:nvSpPr>
        <p:spPr>
          <a:xfrm>
            <a:off x="648930" y="629266"/>
            <a:ext cx="9252154" cy="1223983"/>
          </a:xfrm>
        </p:spPr>
        <p:txBody>
          <a:bodyPr>
            <a:normAutofit/>
          </a:bodyPr>
          <a:lstStyle/>
          <a:p>
            <a:r>
              <a:rPr lang="en-GB" dirty="0">
                <a:latin typeface="Arial" panose="020B0604020202020204" pitchFamily="34" charset="0"/>
                <a:cs typeface="Arial" panose="020B0604020202020204" pitchFamily="34" charset="0"/>
              </a:rPr>
              <a:t>What is Dementia?</a:t>
            </a:r>
          </a:p>
        </p:txBody>
      </p:sp>
      <p:pic>
        <p:nvPicPr>
          <p:cNvPr id="7" name="Picture 6">
            <a:extLst>
              <a:ext uri="{FF2B5EF4-FFF2-40B4-BE49-F238E27FC236}">
                <a16:creationId xmlns:a16="http://schemas.microsoft.com/office/drawing/2014/main" id="{49E6B985-F71E-4CBC-9AE1-E583FEF7E2FC}"/>
              </a:ext>
            </a:extLst>
          </p:cNvPr>
          <p:cNvPicPr>
            <a:picLocks noChangeAspect="1"/>
          </p:cNvPicPr>
          <p:nvPr/>
        </p:nvPicPr>
        <p:blipFill>
          <a:blip r:embed="rId4"/>
          <a:stretch>
            <a:fillRect/>
          </a:stretch>
        </p:blipFill>
        <p:spPr>
          <a:xfrm>
            <a:off x="636915" y="2300749"/>
            <a:ext cx="5451627" cy="3422142"/>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39AA507D-0148-4B3B-B72C-CCB52D05ADB0}"/>
              </a:ext>
            </a:extLst>
          </p:cNvPr>
          <p:cNvSpPr>
            <a:spLocks noGrp="1"/>
          </p:cNvSpPr>
          <p:nvPr>
            <p:ph idx="1"/>
          </p:nvPr>
        </p:nvSpPr>
        <p:spPr>
          <a:xfrm>
            <a:off x="6575729" y="1268361"/>
            <a:ext cx="5451627" cy="4980039"/>
          </a:xfrm>
        </p:spPr>
        <p:txBody>
          <a:bodyPr>
            <a:normAutofit/>
          </a:bodyPr>
          <a:lstStyle/>
          <a:p>
            <a:pPr marL="0" indent="0">
              <a:lnSpc>
                <a:spcPct val="90000"/>
              </a:lnSpc>
              <a:buNone/>
            </a:pPr>
            <a:endParaRPr lang="en-US" sz="1400" dirty="0">
              <a:latin typeface="Arial" panose="020B0604020202020204" pitchFamily="34" charset="0"/>
              <a:cs typeface="Arial" panose="020B0604020202020204" pitchFamily="34" charset="0"/>
            </a:endParaRPr>
          </a:p>
          <a:p>
            <a:pPr marL="0" indent="0">
              <a:lnSpc>
                <a:spcPct val="90000"/>
              </a:lnSpc>
              <a:buNone/>
            </a:pPr>
            <a:endParaRPr lang="en-US" sz="14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Dementia is a mental disorder characterized by loss of memory .It affects cognitive and social skills</a:t>
            </a:r>
          </a:p>
          <a:p>
            <a:pPr marL="0" indent="0">
              <a:lnSpc>
                <a:spcPct val="90000"/>
              </a:lnSpc>
              <a:buNone/>
            </a:pPr>
            <a:endParaRPr lang="en-GB" sz="24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It interferes with the cognitive functions of an individual especially remembering, thinking and reasoning, intellectual and social abilities of an individual. Alzheimer's disease is the most common form of  dementia.</a:t>
            </a:r>
          </a:p>
          <a:p>
            <a:pPr>
              <a:lnSpc>
                <a:spcPct val="90000"/>
              </a:lnSpc>
            </a:pPr>
            <a:endParaRPr lang="en-GB" sz="2400" dirty="0">
              <a:latin typeface="Arial" panose="020B0604020202020204" pitchFamily="34" charset="0"/>
              <a:cs typeface="Arial" panose="020B0604020202020204" pitchFamily="34" charset="0"/>
            </a:endParaRPr>
          </a:p>
          <a:p>
            <a:pPr>
              <a:lnSpc>
                <a:spcPct val="90000"/>
              </a:lnSpc>
            </a:pPr>
            <a:endParaRPr lang="en-GB" sz="2400" dirty="0">
              <a:latin typeface="Arial" panose="020B0604020202020204" pitchFamily="34" charset="0"/>
              <a:cs typeface="Arial" panose="020B0604020202020204" pitchFamily="34" charset="0"/>
            </a:endParaRPr>
          </a:p>
          <a:p>
            <a:pPr marL="0" indent="0">
              <a:lnSpc>
                <a:spcPct val="90000"/>
              </a:lnSpc>
              <a:buNone/>
            </a:pPr>
            <a:endParaRPr lang="en-GB" sz="1400" dirty="0"/>
          </a:p>
          <a:p>
            <a:pPr>
              <a:lnSpc>
                <a:spcPct val="90000"/>
              </a:lnSpc>
            </a:pPr>
            <a:endParaRPr lang="en-GB" sz="1400" dirty="0"/>
          </a:p>
          <a:p>
            <a:pPr marL="0" indent="0">
              <a:lnSpc>
                <a:spcPct val="90000"/>
              </a:lnSpc>
              <a:buNone/>
            </a:pPr>
            <a:endParaRPr lang="en-GB" sz="1400" dirty="0"/>
          </a:p>
        </p:txBody>
      </p:sp>
    </p:spTree>
    <p:extLst>
      <p:ext uri="{BB962C8B-B14F-4D97-AF65-F5344CB8AC3E}">
        <p14:creationId xmlns:p14="http://schemas.microsoft.com/office/powerpoint/2010/main" val="21364052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51B48-972B-40E0-9D50-BEB3E992C02C}"/>
              </a:ext>
            </a:extLst>
          </p:cNvPr>
          <p:cNvSpPr>
            <a:spLocks noGrp="1"/>
          </p:cNvSpPr>
          <p:nvPr>
            <p:ph type="title"/>
          </p:nvPr>
        </p:nvSpPr>
        <p:spPr>
          <a:xfrm>
            <a:off x="648930" y="629266"/>
            <a:ext cx="9252154" cy="1223983"/>
          </a:xfrm>
        </p:spPr>
        <p:txBody>
          <a:bodyPr>
            <a:normAutofit/>
          </a:bodyPr>
          <a:lstStyle/>
          <a:p>
            <a:r>
              <a:rPr lang="en-GB" dirty="0">
                <a:latin typeface="Arial" panose="020B0604020202020204" pitchFamily="34" charset="0"/>
                <a:cs typeface="Arial" panose="020B0604020202020204" pitchFamily="34" charset="0"/>
              </a:rPr>
              <a:t>Who is affected by dementia?</a:t>
            </a:r>
          </a:p>
        </p:txBody>
      </p:sp>
      <p:sp>
        <p:nvSpPr>
          <p:cNvPr id="3" name="Content Placeholder 2">
            <a:extLst>
              <a:ext uri="{FF2B5EF4-FFF2-40B4-BE49-F238E27FC236}">
                <a16:creationId xmlns:a16="http://schemas.microsoft.com/office/drawing/2014/main" id="{3499C5B7-00F8-44DB-825A-D1D7B21ACD5B}"/>
              </a:ext>
            </a:extLst>
          </p:cNvPr>
          <p:cNvSpPr>
            <a:spLocks noGrp="1"/>
          </p:cNvSpPr>
          <p:nvPr>
            <p:ph idx="1"/>
          </p:nvPr>
        </p:nvSpPr>
        <p:spPr>
          <a:xfrm>
            <a:off x="1044317" y="1344291"/>
            <a:ext cx="4604315" cy="5321980"/>
          </a:xfrm>
        </p:spPr>
        <p:txBody>
          <a:bodyPr>
            <a:noAutofi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Globally there are 50 million people who are suffering from dementia. More than half of dementia cases are Alzheimer’s Disease.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Dementia affects both men and women but affects women more than men.</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Currently in UK, there are 850,000 people suffering from dementia and the figure is projected to double by 2040 to 1.6million(WHO,2012).</a:t>
            </a:r>
          </a:p>
        </p:txBody>
      </p:sp>
      <p:pic>
        <p:nvPicPr>
          <p:cNvPr id="4" name="Picture 3">
            <a:extLst>
              <a:ext uri="{FF2B5EF4-FFF2-40B4-BE49-F238E27FC236}">
                <a16:creationId xmlns:a16="http://schemas.microsoft.com/office/drawing/2014/main" id="{83E8376C-6601-4753-B967-082C10C4143B}"/>
              </a:ext>
            </a:extLst>
          </p:cNvPr>
          <p:cNvPicPr>
            <a:picLocks noChangeAspect="1"/>
          </p:cNvPicPr>
          <p:nvPr/>
        </p:nvPicPr>
        <p:blipFill>
          <a:blip r:embed="rId3"/>
          <a:stretch>
            <a:fillRect/>
          </a:stretch>
        </p:blipFill>
        <p:spPr>
          <a:xfrm>
            <a:off x="6091916" y="1853250"/>
            <a:ext cx="5451627" cy="4358596"/>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44226878-DCC1-4871-A52E-84707EABA02A}"/>
              </a:ext>
            </a:extLst>
          </p:cNvPr>
          <p:cNvSpPr txBox="1"/>
          <p:nvPr/>
        </p:nvSpPr>
        <p:spPr>
          <a:xfrm>
            <a:off x="6091916" y="6228734"/>
            <a:ext cx="5247071" cy="523220"/>
          </a:xfrm>
          <a:prstGeom prst="rect">
            <a:avLst/>
          </a:prstGeom>
          <a:noFill/>
        </p:spPr>
        <p:txBody>
          <a:bodyPr wrap="square" rtlCol="0">
            <a:spAutoFit/>
          </a:bodyPr>
          <a:lstStyle/>
          <a:p>
            <a:r>
              <a:rPr lang="en-GB" sz="1000" dirty="0"/>
              <a:t>Source: </a:t>
            </a:r>
            <a:r>
              <a:rPr lang="en-GB" sz="1000" dirty="0">
                <a:hlinkClick r:id="rId4"/>
              </a:rPr>
              <a:t>https://www.anxietyuk.org.uk/</a:t>
            </a:r>
            <a:endParaRPr lang="en-GB" sz="1000" dirty="0"/>
          </a:p>
          <a:p>
            <a:endParaRPr lang="en-GB" dirty="0"/>
          </a:p>
        </p:txBody>
      </p:sp>
    </p:spTree>
    <p:extLst>
      <p:ext uri="{BB962C8B-B14F-4D97-AF65-F5344CB8AC3E}">
        <p14:creationId xmlns:p14="http://schemas.microsoft.com/office/powerpoint/2010/main" val="226719491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6FA6A-0810-4869-82FA-55AB216BFA3C}"/>
              </a:ext>
            </a:extLst>
          </p:cNvPr>
          <p:cNvSpPr>
            <a:spLocks noGrp="1"/>
          </p:cNvSpPr>
          <p:nvPr>
            <p:ph type="title"/>
          </p:nvPr>
        </p:nvSpPr>
        <p:spPr>
          <a:xfrm>
            <a:off x="646111" y="452718"/>
            <a:ext cx="9404723" cy="1400530"/>
          </a:xfrm>
        </p:spPr>
        <p:txBody>
          <a:bodyPr>
            <a:normAutofit/>
          </a:bodyPr>
          <a:lstStyle/>
          <a:p>
            <a:r>
              <a:rPr lang="en-GB" dirty="0">
                <a:latin typeface="Arial" panose="020B0604020202020204" pitchFamily="34" charset="0"/>
                <a:cs typeface="Arial" panose="020B0604020202020204" pitchFamily="34" charset="0"/>
              </a:rPr>
              <a:t>Types of dementia</a:t>
            </a:r>
          </a:p>
        </p:txBody>
      </p:sp>
      <p:pic>
        <p:nvPicPr>
          <p:cNvPr id="4" name="Picture 3">
            <a:extLst>
              <a:ext uri="{FF2B5EF4-FFF2-40B4-BE49-F238E27FC236}">
                <a16:creationId xmlns:a16="http://schemas.microsoft.com/office/drawing/2014/main" id="{503A916D-D657-40E8-BF53-6137C6A6D68B}"/>
              </a:ext>
            </a:extLst>
          </p:cNvPr>
          <p:cNvPicPr>
            <a:picLocks noChangeAspect="1"/>
          </p:cNvPicPr>
          <p:nvPr/>
        </p:nvPicPr>
        <p:blipFill rotWithShape="1">
          <a:blip r:embed="rId3"/>
          <a:srcRect r="27014" b="-1"/>
          <a:stretch/>
        </p:blipFill>
        <p:spPr>
          <a:xfrm>
            <a:off x="439633" y="1607982"/>
            <a:ext cx="2670808" cy="4195481"/>
          </a:xfrm>
          <a:prstGeom prst="rect">
            <a:avLst/>
          </a:prstGeom>
          <a:effectLst>
            <a:outerShdw blurRad="50800" dist="38100" dir="5400000" algn="t" rotWithShape="0">
              <a:prstClr val="black">
                <a:alpha val="43000"/>
              </a:prstClr>
            </a:outerShdw>
          </a:effectLst>
        </p:spPr>
      </p:pic>
      <p:pic>
        <p:nvPicPr>
          <p:cNvPr id="7" name="Picture 6" descr="A person in a white dress&#10;&#10;Description automatically generated with medium confidence">
            <a:extLst>
              <a:ext uri="{FF2B5EF4-FFF2-40B4-BE49-F238E27FC236}">
                <a16:creationId xmlns:a16="http://schemas.microsoft.com/office/drawing/2014/main" id="{4EA88634-C8C9-4316-89AD-FEC296B18C38}"/>
              </a:ext>
            </a:extLst>
          </p:cNvPr>
          <p:cNvPicPr>
            <a:picLocks noChangeAspect="1"/>
          </p:cNvPicPr>
          <p:nvPr/>
        </p:nvPicPr>
        <p:blipFill rotWithShape="1">
          <a:blip r:embed="rId4"/>
          <a:srcRect l="21886" r="-4" b="-4"/>
          <a:stretch/>
        </p:blipFill>
        <p:spPr>
          <a:xfrm>
            <a:off x="3245561" y="1607982"/>
            <a:ext cx="2670810" cy="2044400"/>
          </a:xfrm>
          <a:prstGeom prst="rect">
            <a:avLst/>
          </a:prstGeom>
          <a:effectLst>
            <a:outerShdw blurRad="50800" dist="38100" dir="5400000" algn="t" rotWithShape="0">
              <a:prstClr val="black">
                <a:alpha val="43000"/>
              </a:prstClr>
            </a:outerShdw>
          </a:effectLst>
        </p:spPr>
      </p:pic>
      <p:pic>
        <p:nvPicPr>
          <p:cNvPr id="9" name="Picture 8">
            <a:extLst>
              <a:ext uri="{FF2B5EF4-FFF2-40B4-BE49-F238E27FC236}">
                <a16:creationId xmlns:a16="http://schemas.microsoft.com/office/drawing/2014/main" id="{F197ABA4-F192-4A2F-B188-C24DC39BFBCB}"/>
              </a:ext>
            </a:extLst>
          </p:cNvPr>
          <p:cNvPicPr>
            <a:picLocks noChangeAspect="1"/>
          </p:cNvPicPr>
          <p:nvPr/>
        </p:nvPicPr>
        <p:blipFill rotWithShape="1">
          <a:blip r:embed="rId5"/>
          <a:srcRect l="2906" r="722" b="2"/>
          <a:stretch/>
        </p:blipFill>
        <p:spPr>
          <a:xfrm>
            <a:off x="3285083" y="3785446"/>
            <a:ext cx="2670810" cy="2044400"/>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A1A993A8-C96D-479A-B193-923F8469312B}"/>
              </a:ext>
            </a:extLst>
          </p:cNvPr>
          <p:cNvSpPr>
            <a:spLocks noGrp="1"/>
          </p:cNvSpPr>
          <p:nvPr>
            <p:ph idx="1"/>
          </p:nvPr>
        </p:nvSpPr>
        <p:spPr>
          <a:xfrm>
            <a:off x="6201093" y="729464"/>
            <a:ext cx="5833591" cy="5948737"/>
          </a:xfrm>
        </p:spPr>
        <p:txBody>
          <a:bodyPr>
            <a:normAutofit fontScale="25000" lnSpcReduction="20000"/>
          </a:bodyPr>
          <a:lstStyle/>
          <a:p>
            <a:pPr>
              <a:lnSpc>
                <a:spcPct val="90000"/>
              </a:lnSpc>
              <a:buFont typeface="Wingdings" panose="05000000000000000000" pitchFamily="2" charset="2"/>
              <a:buChar char="Ø"/>
            </a:pPr>
            <a:r>
              <a:rPr lang="en-GB" sz="4800" dirty="0">
                <a:solidFill>
                  <a:srgbClr val="FF0000"/>
                </a:solidFill>
                <a:latin typeface="Arial" panose="020B0604020202020204" pitchFamily="34" charset="0"/>
                <a:cs typeface="Arial" panose="020B0604020202020204" pitchFamily="34" charset="0"/>
              </a:rPr>
              <a:t>Alzheimer’s Disease</a:t>
            </a:r>
          </a:p>
          <a:p>
            <a:pPr>
              <a:lnSpc>
                <a:spcPct val="90000"/>
              </a:lnSpc>
              <a:buFont typeface="Wingdings" panose="05000000000000000000" pitchFamily="2" charset="2"/>
              <a:buChar char="Ø"/>
            </a:pPr>
            <a:r>
              <a:rPr lang="en-GB" sz="4800" dirty="0">
                <a:latin typeface="Arial" panose="020B0604020202020204" pitchFamily="34" charset="0"/>
                <a:cs typeface="Arial" panose="020B0604020202020204" pitchFamily="34" charset="0"/>
              </a:rPr>
              <a:t>It is the most common type of progressive dementia that affects the brain. Plaques and tangles get built up in the brain because of protein build up which led to disconnection between the cells of the brain. These plaques and tangles damage the connection between the brain cells by damaging the neurons. The  condition is characterized by loss of memory and mood swings but overtime the symptoms worsen.</a:t>
            </a:r>
          </a:p>
          <a:p>
            <a:pPr>
              <a:lnSpc>
                <a:spcPct val="90000"/>
              </a:lnSpc>
              <a:buFont typeface="Wingdings" panose="05000000000000000000" pitchFamily="2" charset="2"/>
              <a:buChar char="Ø"/>
            </a:pPr>
            <a:r>
              <a:rPr lang="en-GB" sz="4800" dirty="0">
                <a:solidFill>
                  <a:srgbClr val="FF0000"/>
                </a:solidFill>
                <a:latin typeface="Arial" panose="020B0604020202020204" pitchFamily="34" charset="0"/>
                <a:cs typeface="Arial" panose="020B0604020202020204" pitchFamily="34" charset="0"/>
              </a:rPr>
              <a:t>Vascular Dementia</a:t>
            </a:r>
          </a:p>
          <a:p>
            <a:pPr>
              <a:lnSpc>
                <a:spcPct val="90000"/>
              </a:lnSpc>
              <a:buFont typeface="Wingdings" panose="05000000000000000000" pitchFamily="2" charset="2"/>
              <a:buChar char="Ø"/>
            </a:pPr>
            <a:r>
              <a:rPr lang="en-GB" sz="4800" dirty="0">
                <a:latin typeface="Arial" panose="020B0604020202020204" pitchFamily="34" charset="0"/>
                <a:cs typeface="Arial" panose="020B0604020202020204" pitchFamily="34" charset="0"/>
              </a:rPr>
              <a:t>According to NHS, (2017), approximately 150,000 people in UK suffer from this condition which is caused by decreased blood flow into the brain. It is caused by untreated high blood pressure, diabetes, high cholesterol and heart disease. It is characterized by memory problems, unsteady gait, confusion and depression, urinary frequency, poor concentration and disorganized thought process.</a:t>
            </a:r>
          </a:p>
          <a:p>
            <a:pPr>
              <a:lnSpc>
                <a:spcPct val="90000"/>
              </a:lnSpc>
              <a:buFont typeface="Wingdings" panose="05000000000000000000" pitchFamily="2" charset="2"/>
              <a:buChar char="Ø"/>
            </a:pPr>
            <a:r>
              <a:rPr lang="en-GB" sz="4800" dirty="0" err="1">
                <a:solidFill>
                  <a:srgbClr val="FF0000"/>
                </a:solidFill>
                <a:latin typeface="Arial" panose="020B0604020202020204" pitchFamily="34" charset="0"/>
                <a:cs typeface="Arial" panose="020B0604020202020204" pitchFamily="34" charset="0"/>
              </a:rPr>
              <a:t>Fronto</a:t>
            </a:r>
            <a:r>
              <a:rPr lang="en-GB" sz="4800" dirty="0">
                <a:solidFill>
                  <a:srgbClr val="FF0000"/>
                </a:solidFill>
                <a:latin typeface="Arial" panose="020B0604020202020204" pitchFamily="34" charset="0"/>
                <a:cs typeface="Arial" panose="020B0604020202020204" pitchFamily="34" charset="0"/>
              </a:rPr>
              <a:t>-temporal Dementia</a:t>
            </a:r>
          </a:p>
          <a:p>
            <a:pPr>
              <a:lnSpc>
                <a:spcPct val="90000"/>
              </a:lnSpc>
              <a:buFont typeface="Wingdings" panose="05000000000000000000" pitchFamily="2" charset="2"/>
              <a:buChar char="Ø"/>
            </a:pPr>
            <a:r>
              <a:rPr lang="en-GB" sz="4800" dirty="0">
                <a:latin typeface="Arial" panose="020B0604020202020204" pitchFamily="34" charset="0"/>
                <a:cs typeface="Arial" panose="020B0604020202020204" pitchFamily="34" charset="0"/>
              </a:rPr>
              <a:t>This type of dementia causes nerve cells disconnection in the frontal lobe of the brain. The frontal lobe of the brain controls the personality, language and behaviour. People with this type of dementia will exhibit impulsive behaviours and inability to make good judgments. The most common symptoms include loss if mental flexibility, decline in personal hygiene, movement disorder and language issues, difficulty in concentrating(Phipps,2022).</a:t>
            </a:r>
          </a:p>
          <a:p>
            <a:pPr>
              <a:lnSpc>
                <a:spcPct val="90000"/>
              </a:lnSpc>
              <a:buFont typeface="Wingdings" panose="05000000000000000000" pitchFamily="2" charset="2"/>
              <a:buChar char="Ø"/>
            </a:pPr>
            <a:r>
              <a:rPr lang="en-GB" sz="4800" dirty="0">
                <a:solidFill>
                  <a:srgbClr val="FF0000"/>
                </a:solidFill>
                <a:latin typeface="Arial" panose="020B0604020202020204" pitchFamily="34" charset="0"/>
                <a:cs typeface="Arial" panose="020B0604020202020204" pitchFamily="34" charset="0"/>
              </a:rPr>
              <a:t>Lewy Body Dementia</a:t>
            </a:r>
          </a:p>
          <a:p>
            <a:pPr>
              <a:lnSpc>
                <a:spcPct val="90000"/>
              </a:lnSpc>
              <a:buFont typeface="Wingdings" panose="05000000000000000000" pitchFamily="2" charset="2"/>
              <a:buChar char="Ø"/>
            </a:pPr>
            <a:r>
              <a:rPr lang="en-GB" sz="4800" dirty="0">
                <a:latin typeface="Arial" panose="020B0604020202020204" pitchFamily="34" charset="0"/>
                <a:cs typeface="Arial" panose="020B0604020202020204" pitchFamily="34" charset="0"/>
              </a:rPr>
              <a:t>This is a type of dementia that is caused by clump like proteins in the brain which affect the normal functionality of an individual. These proteins are common amongst those who suffer from Alzheimer disease as well as Parkinson’s disease. This disease only affects 1% of those who are 65 years and 5% of those aged 85 years and above (Parkinson’s UK, 2019 ). It progresses easily with a timespan of 6 years from diagnosis to death. Some of its symptoms include fluctuating concentration and attention, visual hallucinations, newly emerged PD motor problems. Some of the risk factors include history of repeated falls and sensitivity to meds which are neuroleptic.</a:t>
            </a:r>
          </a:p>
          <a:p>
            <a:pPr>
              <a:lnSpc>
                <a:spcPct val="90000"/>
              </a:lnSpc>
              <a:buFont typeface="Wingdings" panose="05000000000000000000" pitchFamily="2" charset="2"/>
              <a:buChar char="Ø"/>
            </a:pPr>
            <a:r>
              <a:rPr lang="en-GB" sz="4800" dirty="0">
                <a:solidFill>
                  <a:srgbClr val="FF0000"/>
                </a:solidFill>
                <a:latin typeface="Arial" panose="020B0604020202020204" pitchFamily="34" charset="0"/>
                <a:cs typeface="Arial" panose="020B0604020202020204" pitchFamily="34" charset="0"/>
              </a:rPr>
              <a:t>Mixed Dementia</a:t>
            </a:r>
          </a:p>
          <a:p>
            <a:pPr>
              <a:lnSpc>
                <a:spcPct val="90000"/>
              </a:lnSpc>
              <a:buFont typeface="Wingdings" panose="05000000000000000000" pitchFamily="2" charset="2"/>
              <a:buChar char="Ø"/>
            </a:pPr>
            <a:r>
              <a:rPr lang="en-GB" sz="4800" dirty="0">
                <a:latin typeface="Arial" panose="020B0604020202020204" pitchFamily="34" charset="0"/>
                <a:cs typeface="Arial" panose="020B0604020202020204" pitchFamily="34" charset="0"/>
              </a:rPr>
              <a:t>This is a combination of different types of dementia including </a:t>
            </a:r>
            <a:r>
              <a:rPr lang="en-GB" sz="4800" dirty="0" err="1">
                <a:latin typeface="Arial" panose="020B0604020202020204" pitchFamily="34" charset="0"/>
                <a:cs typeface="Arial" panose="020B0604020202020204" pitchFamily="34" charset="0"/>
              </a:rPr>
              <a:t>Alhzeimers</a:t>
            </a:r>
            <a:r>
              <a:rPr lang="en-GB" sz="4800" dirty="0">
                <a:latin typeface="Arial" panose="020B0604020202020204" pitchFamily="34" charset="0"/>
                <a:cs typeface="Arial" panose="020B0604020202020204" pitchFamily="34" charset="0"/>
              </a:rPr>
              <a:t> disease. It is caused by AD-related neurodegenerative processes and vascular disease-related processes. Its symptoms are related to those of Alzheimer’s disease. It is treated by controlling blood pressure and cholesterol levels in the body(Phipps,2019).</a:t>
            </a:r>
          </a:p>
          <a:p>
            <a:pPr>
              <a:lnSpc>
                <a:spcPct val="90000"/>
              </a:lnSpc>
            </a:pPr>
            <a:endParaRPr lang="en-GB" sz="2400"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358341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46D8D-8557-4BE3-8C6F-37BFC7231902}"/>
              </a:ext>
            </a:extLst>
          </p:cNvPr>
          <p:cNvSpPr>
            <a:spLocks noGrp="1"/>
          </p:cNvSpPr>
          <p:nvPr>
            <p:ph type="title"/>
          </p:nvPr>
        </p:nvSpPr>
        <p:spPr>
          <a:xfrm>
            <a:off x="6742108" y="629266"/>
            <a:ext cx="4614150" cy="1641986"/>
          </a:xfrm>
        </p:spPr>
        <p:txBody>
          <a:bodyPr>
            <a:normAutofit/>
          </a:bodyPr>
          <a:lstStyle/>
          <a:p>
            <a:pPr>
              <a:lnSpc>
                <a:spcPct val="90000"/>
              </a:lnSpc>
            </a:pPr>
            <a:r>
              <a:rPr lang="en-GB" sz="3600" dirty="0">
                <a:latin typeface="Arial" panose="020B0604020202020204" pitchFamily="34" charset="0"/>
                <a:cs typeface="Arial" panose="020B0604020202020204" pitchFamily="34" charset="0"/>
              </a:rPr>
              <a:t>Aetiology (causes) of the dementia</a:t>
            </a:r>
          </a:p>
        </p:txBody>
      </p:sp>
      <p:pic>
        <p:nvPicPr>
          <p:cNvPr id="11" name="Picture 10">
            <a:extLst>
              <a:ext uri="{FF2B5EF4-FFF2-40B4-BE49-F238E27FC236}">
                <a16:creationId xmlns:a16="http://schemas.microsoft.com/office/drawing/2014/main" id="{3C173194-1D3D-489B-ADB2-689DAA2882FA}"/>
              </a:ext>
            </a:extLst>
          </p:cNvPr>
          <p:cNvPicPr>
            <a:picLocks noChangeAspect="1"/>
          </p:cNvPicPr>
          <p:nvPr/>
        </p:nvPicPr>
        <p:blipFill rotWithShape="1">
          <a:blip r:embed="rId4"/>
          <a:srcRect l="21331" r="28682"/>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BDA8EC67-1A86-49B7-8A05-7FA8CD6E0CB4}"/>
              </a:ext>
            </a:extLst>
          </p:cNvPr>
          <p:cNvSpPr>
            <a:spLocks noGrp="1"/>
          </p:cNvSpPr>
          <p:nvPr>
            <p:ph idx="1"/>
          </p:nvPr>
        </p:nvSpPr>
        <p:spPr>
          <a:xfrm>
            <a:off x="6742107" y="2438400"/>
            <a:ext cx="4481415" cy="3809999"/>
          </a:xfrm>
        </p:spPr>
        <p:txBody>
          <a:bodyPr>
            <a:noAutofit/>
          </a:bodyPr>
          <a:lstStyle/>
          <a:p>
            <a:pPr lvl="0">
              <a:buFont typeface="Wingdings" panose="05000000000000000000" pitchFamily="2" charset="2"/>
              <a:buChar char="Ø"/>
            </a:pPr>
            <a:r>
              <a:rPr lang="en-GB" sz="2400" dirty="0">
                <a:latin typeface="Arial" panose="020B0604020202020204" pitchFamily="34" charset="0"/>
                <a:cs typeface="Arial" panose="020B0604020202020204" pitchFamily="34" charset="0"/>
              </a:rPr>
              <a:t>Genetic inheritance</a:t>
            </a:r>
            <a:endParaRPr lang="en-US"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Damage of nerve cells and their connections to the brain</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Medication side Effects</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Traumatic Brain Injury(TBI)</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Parkinson’s Disease</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(Mental Health UK , 2021).</a:t>
            </a:r>
          </a:p>
        </p:txBody>
      </p:sp>
    </p:spTree>
    <p:extLst>
      <p:ext uri="{BB962C8B-B14F-4D97-AF65-F5344CB8AC3E}">
        <p14:creationId xmlns:p14="http://schemas.microsoft.com/office/powerpoint/2010/main" val="924483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9D24B-B9D5-48B2-88BD-56B8566B8744}"/>
              </a:ext>
            </a:extLst>
          </p:cNvPr>
          <p:cNvSpPr>
            <a:spLocks noGrp="1"/>
          </p:cNvSpPr>
          <p:nvPr>
            <p:ph type="title"/>
          </p:nvPr>
        </p:nvSpPr>
        <p:spPr>
          <a:xfrm>
            <a:off x="648930" y="629266"/>
            <a:ext cx="9252154" cy="1223983"/>
          </a:xfrm>
        </p:spPr>
        <p:txBody>
          <a:bodyPr>
            <a:normAutofit/>
          </a:bodyPr>
          <a:lstStyle/>
          <a:p>
            <a:r>
              <a:rPr lang="en-GB" dirty="0">
                <a:latin typeface="Arial" panose="020B0604020202020204" pitchFamily="34" charset="0"/>
                <a:cs typeface="Arial" panose="020B0604020202020204" pitchFamily="34" charset="0"/>
              </a:rPr>
              <a:t>Diagnosis of dementia</a:t>
            </a:r>
          </a:p>
        </p:txBody>
      </p:sp>
      <p:pic>
        <p:nvPicPr>
          <p:cNvPr id="6" name="Picture 5">
            <a:extLst>
              <a:ext uri="{FF2B5EF4-FFF2-40B4-BE49-F238E27FC236}">
                <a16:creationId xmlns:a16="http://schemas.microsoft.com/office/drawing/2014/main" id="{3843963F-A0EC-461E-8CA6-AFDA8CD279CD}"/>
              </a:ext>
            </a:extLst>
          </p:cNvPr>
          <p:cNvPicPr>
            <a:picLocks noChangeAspect="1"/>
          </p:cNvPicPr>
          <p:nvPr/>
        </p:nvPicPr>
        <p:blipFill rotWithShape="1">
          <a:blip r:embed="rId3"/>
          <a:srcRect r="27118" b="-2"/>
          <a:stretch/>
        </p:blipFill>
        <p:spPr>
          <a:xfrm>
            <a:off x="417872" y="1634342"/>
            <a:ext cx="5678128" cy="4614058"/>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11288933-AD5A-4A89-8979-CD26FFC76C2E}"/>
              </a:ext>
            </a:extLst>
          </p:cNvPr>
          <p:cNvSpPr>
            <a:spLocks noGrp="1"/>
          </p:cNvSpPr>
          <p:nvPr>
            <p:ph idx="1"/>
          </p:nvPr>
        </p:nvSpPr>
        <p:spPr>
          <a:xfrm>
            <a:off x="6490196" y="1396180"/>
            <a:ext cx="5283932" cy="4832554"/>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PET scans can be used to assess the brain activities, and this helps to provide hallmarks for Alzheimer’s disease.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Psychiatric and neurological evaluations are also carried out  for assessment (Mayoclinic,2022).</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A Person Centred testing is also  used to diagnose dementia</a:t>
            </a:r>
          </a:p>
        </p:txBody>
      </p:sp>
    </p:spTree>
    <p:extLst>
      <p:ext uri="{BB962C8B-B14F-4D97-AF65-F5344CB8AC3E}">
        <p14:creationId xmlns:p14="http://schemas.microsoft.com/office/powerpoint/2010/main" val="67758838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48F42-676F-45BF-B285-ED9113566D10}"/>
              </a:ext>
            </a:extLst>
          </p:cNvPr>
          <p:cNvSpPr>
            <a:spLocks noGrp="1"/>
          </p:cNvSpPr>
          <p:nvPr>
            <p:ph type="title"/>
          </p:nvPr>
        </p:nvSpPr>
        <p:spPr/>
        <p:txBody>
          <a:bodyPr/>
          <a:lstStyle/>
          <a:p>
            <a:r>
              <a:rPr lang="en-GB" sz="3600" dirty="0">
                <a:latin typeface="Arial" panose="020B0604020202020204" pitchFamily="34" charset="0"/>
                <a:cs typeface="Arial" panose="020B0604020202020204" pitchFamily="34" charset="0"/>
              </a:rPr>
              <a:t>Signs/symptoms of dementia</a:t>
            </a:r>
          </a:p>
        </p:txBody>
      </p:sp>
      <p:sp>
        <p:nvSpPr>
          <p:cNvPr id="6" name="Content Placeholder 5">
            <a:extLst>
              <a:ext uri="{FF2B5EF4-FFF2-40B4-BE49-F238E27FC236}">
                <a16:creationId xmlns:a16="http://schemas.microsoft.com/office/drawing/2014/main" id="{FB00A0EE-58CA-42D9-9DB8-847F96CD9D09}"/>
              </a:ext>
            </a:extLst>
          </p:cNvPr>
          <p:cNvSpPr>
            <a:spLocks noGrp="1"/>
          </p:cNvSpPr>
          <p:nvPr>
            <p:ph sz="half" idx="1"/>
          </p:nvPr>
        </p:nvSpPr>
        <p:spPr>
          <a:xfrm>
            <a:off x="1000625" y="1445343"/>
            <a:ext cx="4798142" cy="4751152"/>
          </a:xfrm>
        </p:spPr>
        <p:txBody>
          <a:bodyPr>
            <a:normAutofit fontScale="77500" lnSpcReduction="20000"/>
          </a:bodyPr>
          <a:lstStyle/>
          <a:p>
            <a:pPr marL="0" indent="0">
              <a:buNone/>
            </a:pPr>
            <a:r>
              <a:rPr lang="en-GB" sz="2400" b="1" dirty="0">
                <a:solidFill>
                  <a:schemeClr val="bg1"/>
                </a:solidFill>
                <a:latin typeface="Arial" panose="020B0604020202020204" pitchFamily="34" charset="0"/>
                <a:cs typeface="Arial" panose="020B0604020202020204" pitchFamily="34" charset="0"/>
              </a:rPr>
              <a:t>Physiological Signs</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Changes in mood and personality</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Memory loss that disrupts the daily functionality of an individual</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Challenges in planning and solving problems that arise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Difficulty in completing familiar tasks at home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Confusion with time or place.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Trouble in understanding visual images and spatial relationships</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Depression, anxiety and inappropriate behaviour</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Paranoia and agitations.</a:t>
            </a:r>
          </a:p>
          <a:p>
            <a:pPr marL="0" indent="0">
              <a:buNone/>
            </a:pPr>
            <a:r>
              <a:rPr lang="en-GB" sz="2400" dirty="0">
                <a:latin typeface="Arial" panose="020B0604020202020204" pitchFamily="34" charset="0"/>
                <a:cs typeface="Arial" panose="020B0604020202020204" pitchFamily="34" charset="0"/>
              </a:rPr>
              <a:t>     (NHS, 2021).</a:t>
            </a:r>
          </a:p>
          <a:p>
            <a:endParaRPr lang="en-GB" dirty="0"/>
          </a:p>
        </p:txBody>
      </p:sp>
      <p:sp>
        <p:nvSpPr>
          <p:cNvPr id="7" name="Content Placeholder 6">
            <a:extLst>
              <a:ext uri="{FF2B5EF4-FFF2-40B4-BE49-F238E27FC236}">
                <a16:creationId xmlns:a16="http://schemas.microsoft.com/office/drawing/2014/main" id="{7B13513E-186C-4270-98C6-24604F614BB0}"/>
              </a:ext>
            </a:extLst>
          </p:cNvPr>
          <p:cNvSpPr>
            <a:spLocks noGrp="1"/>
          </p:cNvSpPr>
          <p:nvPr>
            <p:ph sz="half" idx="2"/>
          </p:nvPr>
        </p:nvSpPr>
        <p:spPr>
          <a:xfrm>
            <a:off x="6501388" y="1445343"/>
            <a:ext cx="4689987" cy="4751152"/>
          </a:xfrm>
        </p:spPr>
        <p:txBody>
          <a:bodyPr>
            <a:normAutofit fontScale="77500" lnSpcReduction="20000"/>
          </a:bodyPr>
          <a:lstStyle/>
          <a:p>
            <a:pPr marL="0" indent="0">
              <a:buNone/>
            </a:pPr>
            <a:r>
              <a:rPr lang="en-GB" sz="2400" b="1" dirty="0">
                <a:solidFill>
                  <a:schemeClr val="bg1"/>
                </a:solidFill>
                <a:latin typeface="Arial" panose="020B0604020202020204" pitchFamily="34" charset="0"/>
                <a:cs typeface="Arial" panose="020B0604020202020204" pitchFamily="34" charset="0"/>
              </a:rPr>
              <a:t>    Physical Signs</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New problems of speaking or mentioning certain words</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Misplacing things and losing the ability to retrace or recall where they were left.</a:t>
            </a:r>
          </a:p>
          <a:p>
            <a:pPr marL="0" indent="0">
              <a:buNone/>
            </a:pPr>
            <a:endParaRPr lang="en-GB" dirty="0"/>
          </a:p>
        </p:txBody>
      </p:sp>
    </p:spTree>
    <p:extLst>
      <p:ext uri="{BB962C8B-B14F-4D97-AF65-F5344CB8AC3E}">
        <p14:creationId xmlns:p14="http://schemas.microsoft.com/office/powerpoint/2010/main" val="9695267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B5C27-3D30-4C7C-A5C4-7D09B39F5F38}"/>
              </a:ext>
            </a:extLst>
          </p:cNvPr>
          <p:cNvSpPr>
            <a:spLocks noGrp="1"/>
          </p:cNvSpPr>
          <p:nvPr>
            <p:ph type="title"/>
          </p:nvPr>
        </p:nvSpPr>
        <p:spPr>
          <a:xfrm>
            <a:off x="786090" y="568307"/>
            <a:ext cx="9252154" cy="1223983"/>
          </a:xfrm>
        </p:spPr>
        <p:txBody>
          <a:bodyPr>
            <a:normAutofit fontScale="90000"/>
          </a:bodyPr>
          <a:lstStyle/>
          <a:p>
            <a:pPr>
              <a:lnSpc>
                <a:spcPct val="90000"/>
              </a:lnSpc>
            </a:pPr>
            <a:r>
              <a:rPr lang="en-GB" sz="4000" dirty="0">
                <a:latin typeface="Arial" panose="020B0604020202020204" pitchFamily="34" charset="0"/>
                <a:cs typeface="Arial" panose="020B0604020202020204" pitchFamily="34" charset="0"/>
              </a:rPr>
              <a:t>Historical view of dementia</a:t>
            </a:r>
            <a:br>
              <a:rPr lang="en-GB" sz="2000" dirty="0"/>
            </a:br>
            <a:br>
              <a:rPr lang="en-GB" sz="2000" dirty="0"/>
            </a:br>
            <a:br>
              <a:rPr lang="en-GB" sz="2000" dirty="0"/>
            </a:br>
            <a:endParaRPr lang="en-GB" sz="2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F6748062-F7F0-4C01-B286-13EB8B6D63F1}"/>
              </a:ext>
            </a:extLst>
          </p:cNvPr>
          <p:cNvPicPr>
            <a:picLocks noChangeAspect="1"/>
          </p:cNvPicPr>
          <p:nvPr/>
        </p:nvPicPr>
        <p:blipFill rotWithShape="1">
          <a:blip r:embed="rId4"/>
          <a:srcRect t="1372" b="20094"/>
          <a:stretch/>
        </p:blipFill>
        <p:spPr>
          <a:xfrm>
            <a:off x="648930" y="2052213"/>
            <a:ext cx="3413671" cy="4196185"/>
          </a:xfrm>
          <a:prstGeom prst="rect">
            <a:avLst/>
          </a:prstGeom>
          <a:effectLst>
            <a:outerShdw blurRad="50800" dist="38100" dir="5400000" algn="t" rotWithShape="0">
              <a:prstClr val="black">
                <a:alpha val="43000"/>
              </a:prstClr>
            </a:outerShdw>
          </a:effectLst>
        </p:spPr>
      </p:pic>
      <p:sp>
        <p:nvSpPr>
          <p:cNvPr id="8" name="Content Placeholder 7">
            <a:extLst>
              <a:ext uri="{FF2B5EF4-FFF2-40B4-BE49-F238E27FC236}">
                <a16:creationId xmlns:a16="http://schemas.microsoft.com/office/drawing/2014/main" id="{31DCE828-E0D1-4797-B88B-8188BCD32F9E}"/>
              </a:ext>
            </a:extLst>
          </p:cNvPr>
          <p:cNvSpPr>
            <a:spLocks noGrp="1"/>
          </p:cNvSpPr>
          <p:nvPr>
            <p:ph idx="1"/>
          </p:nvPr>
        </p:nvSpPr>
        <p:spPr>
          <a:xfrm>
            <a:off x="4769631" y="1792290"/>
            <a:ext cx="6369309" cy="5383161"/>
          </a:xfrm>
        </p:spPr>
        <p:txBody>
          <a:bodyPr>
            <a:normAutofit/>
          </a:bodyPr>
          <a:lstStyle/>
          <a:p>
            <a:pPr>
              <a:lnSpc>
                <a:spcPct val="90000"/>
              </a:lnSpc>
              <a:buFont typeface="Wingdings" panose="05000000000000000000" pitchFamily="2" charset="2"/>
              <a:buChar char="Ø"/>
            </a:pPr>
            <a:r>
              <a:rPr lang="en-GB" dirty="0">
                <a:latin typeface="Arial" panose="020B0604020202020204" pitchFamily="34" charset="0"/>
                <a:cs typeface="Arial" panose="020B0604020202020204" pitchFamily="34" charset="0"/>
              </a:rPr>
              <a:t>Dementia was named after Alois Alzheimer, a German psychiatrist in 1910.</a:t>
            </a:r>
          </a:p>
          <a:p>
            <a:pPr>
              <a:lnSpc>
                <a:spcPct val="90000"/>
              </a:lnSpc>
              <a:buFont typeface="Wingdings" panose="05000000000000000000" pitchFamily="2" charset="2"/>
              <a:buChar char="Ø"/>
            </a:pPr>
            <a:r>
              <a:rPr lang="en-GB" dirty="0">
                <a:latin typeface="Arial" panose="020B0604020202020204" pitchFamily="34" charset="0"/>
                <a:cs typeface="Arial" panose="020B0604020202020204" pitchFamily="34" charset="0"/>
              </a:rPr>
              <a:t>The German psychiatrist performed a post mortem on the brains of the young people who suffered from dementia  and reported the first cases.</a:t>
            </a:r>
            <a:endParaRPr kumimoji="0" lang="en-GB"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endParaRPr>
          </a:p>
          <a:p>
            <a:pPr>
              <a:lnSpc>
                <a:spcPct val="90000"/>
              </a:lnSpc>
              <a:buFont typeface="Wingdings" panose="05000000000000000000" pitchFamily="2" charset="2"/>
              <a:buChar char="Ø"/>
            </a:pPr>
            <a:r>
              <a:rPr lang="en-GB" dirty="0">
                <a:latin typeface="Arial" panose="020B0604020202020204" pitchFamily="34" charset="0"/>
                <a:cs typeface="Arial" panose="020B0604020202020204" pitchFamily="34" charset="0"/>
              </a:rPr>
              <a:t>D</a:t>
            </a:r>
            <a:r>
              <a:rPr kumimoji="0" lang="en-GB" b="0" i="0" u="none" strike="noStrike" kern="1200" cap="none" spc="0" normalizeH="0" baseline="0" noProof="0" dirty="0" err="1">
                <a:ln>
                  <a:noFill/>
                </a:ln>
                <a:effectLst/>
                <a:uLnTx/>
                <a:uFillTx/>
                <a:latin typeface="Arial" panose="020B0604020202020204" pitchFamily="34" charset="0"/>
                <a:ea typeface="+mj-ea"/>
                <a:cs typeface="Arial" panose="020B0604020202020204" pitchFamily="34" charset="0"/>
              </a:rPr>
              <a:t>ementia</a:t>
            </a:r>
            <a:r>
              <a:rPr kumimoji="0" lang="en-GB"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 was always viewed as part of human experience</a:t>
            </a:r>
            <a:r>
              <a:rPr lang="en-GB" dirty="0">
                <a:latin typeface="Arial" panose="020B0604020202020204" pitchFamily="34" charset="0"/>
                <a:cs typeface="Arial" panose="020B0604020202020204" pitchFamily="34" charset="0"/>
              </a:rPr>
              <a:t> but in the 20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it was known to stem from a disease.</a:t>
            </a:r>
          </a:p>
          <a:p>
            <a:pPr marL="0" indent="0">
              <a:lnSpc>
                <a:spcPct val="90000"/>
              </a:lnSpc>
              <a:buNone/>
            </a:pPr>
            <a:r>
              <a:rPr kumimoji="0" lang="en-GB"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 </a:t>
            </a:r>
            <a:endParaRPr lang="en-GB" dirty="0"/>
          </a:p>
        </p:txBody>
      </p:sp>
    </p:spTree>
    <p:extLst>
      <p:ext uri="{BB962C8B-B14F-4D97-AF65-F5344CB8AC3E}">
        <p14:creationId xmlns:p14="http://schemas.microsoft.com/office/powerpoint/2010/main" val="4091664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FC1A0-A4C8-48F5-AAD0-057E798780B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Historical and contemporary treatment of dementia</a:t>
            </a:r>
          </a:p>
        </p:txBody>
      </p:sp>
      <p:sp>
        <p:nvSpPr>
          <p:cNvPr id="6" name="Text Placeholder 5">
            <a:extLst>
              <a:ext uri="{FF2B5EF4-FFF2-40B4-BE49-F238E27FC236}">
                <a16:creationId xmlns:a16="http://schemas.microsoft.com/office/drawing/2014/main" id="{B78137CE-4BA0-477F-928D-DD488579E4E7}"/>
              </a:ext>
            </a:extLst>
          </p:cNvPr>
          <p:cNvSpPr>
            <a:spLocks noGrp="1"/>
          </p:cNvSpPr>
          <p:nvPr>
            <p:ph type="body" sz="quarter" idx="3"/>
          </p:nvPr>
        </p:nvSpPr>
        <p:spPr>
          <a:xfrm>
            <a:off x="5250427" y="1905000"/>
            <a:ext cx="4800408" cy="576262"/>
          </a:xfrm>
        </p:spPr>
        <p:txBody>
          <a:bodyPr/>
          <a:lstStyle/>
          <a:p>
            <a:r>
              <a:rPr lang="en-GB" dirty="0">
                <a:latin typeface="Arial" panose="020B0604020202020204" pitchFamily="34" charset="0"/>
                <a:cs typeface="Arial" panose="020B0604020202020204" pitchFamily="34" charset="0"/>
              </a:rPr>
              <a:t>Contemporary</a:t>
            </a:r>
          </a:p>
        </p:txBody>
      </p:sp>
      <p:sp>
        <p:nvSpPr>
          <p:cNvPr id="7" name="Content Placeholder 6">
            <a:extLst>
              <a:ext uri="{FF2B5EF4-FFF2-40B4-BE49-F238E27FC236}">
                <a16:creationId xmlns:a16="http://schemas.microsoft.com/office/drawing/2014/main" id="{4908754D-460F-4211-B33C-9B7B339BDC10}"/>
              </a:ext>
            </a:extLst>
          </p:cNvPr>
          <p:cNvSpPr>
            <a:spLocks noGrp="1"/>
          </p:cNvSpPr>
          <p:nvPr>
            <p:ph sz="quarter" idx="4"/>
          </p:nvPr>
        </p:nvSpPr>
        <p:spPr>
          <a:xfrm>
            <a:off x="4777158" y="2596135"/>
            <a:ext cx="4396339" cy="3693541"/>
          </a:xfrm>
        </p:spPr>
        <p:txBody>
          <a:bodyPr>
            <a:normAutofit fontScale="92500" lnSpcReduction="10000"/>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Medications like galantamine and Exelon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Therapies like occupational theory, Cognitive Stimulation Therapy, Cognitive rehabilitation etc.</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Moderate to severe, Anti depressants, admitted to hospital.</a:t>
            </a:r>
          </a:p>
          <a:p>
            <a:pPr marL="0" indent="0">
              <a:buNone/>
            </a:pPr>
            <a:r>
              <a:rPr lang="en-GB" sz="2400" dirty="0">
                <a:latin typeface="Arial" panose="020B0604020202020204" pitchFamily="34" charset="0"/>
                <a:cs typeface="Arial" panose="020B0604020202020204" pitchFamily="34" charset="0"/>
              </a:rPr>
              <a:t>     (Very Well Mind, 2021).</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sz="2400" dirty="0"/>
          </a:p>
          <a:p>
            <a:endParaRPr lang="en-GB" sz="2400" dirty="0"/>
          </a:p>
          <a:p>
            <a:pPr marL="0" indent="0">
              <a:buNone/>
            </a:pPr>
            <a:endParaRPr lang="en-GB" dirty="0"/>
          </a:p>
          <a:p>
            <a:pPr marL="0" indent="0">
              <a:buNone/>
            </a:pPr>
            <a:endParaRPr lang="en-GB" dirty="0"/>
          </a:p>
          <a:p>
            <a:endParaRPr lang="en-GB" dirty="0"/>
          </a:p>
        </p:txBody>
      </p:sp>
      <p:sp>
        <p:nvSpPr>
          <p:cNvPr id="4" name="Text Placeholder 3">
            <a:extLst>
              <a:ext uri="{FF2B5EF4-FFF2-40B4-BE49-F238E27FC236}">
                <a16:creationId xmlns:a16="http://schemas.microsoft.com/office/drawing/2014/main" id="{062B7BC1-DED9-40FC-A87C-F859CA0EBC84}"/>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Historical</a:t>
            </a:r>
          </a:p>
        </p:txBody>
      </p:sp>
      <p:sp>
        <p:nvSpPr>
          <p:cNvPr id="5" name="Content Placeholder 4">
            <a:extLst>
              <a:ext uri="{FF2B5EF4-FFF2-40B4-BE49-F238E27FC236}">
                <a16:creationId xmlns:a16="http://schemas.microsoft.com/office/drawing/2014/main" id="{D80D8E92-C395-48E1-9560-CD38C8575578}"/>
              </a:ext>
            </a:extLst>
          </p:cNvPr>
          <p:cNvSpPr>
            <a:spLocks noGrp="1"/>
          </p:cNvSpPr>
          <p:nvPr>
            <p:ph sz="half" idx="2"/>
          </p:nvPr>
        </p:nvSpPr>
        <p:spPr>
          <a:xfrm>
            <a:off x="1103312" y="2514600"/>
            <a:ext cx="4147115" cy="3775076"/>
          </a:xfrm>
        </p:spPr>
        <p:txBody>
          <a:bodyPr>
            <a:normAutofit fontScale="92500" lnSpcReduction="10000"/>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Working on enhancing communication</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Regular exercise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Herbal medicine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Healthy eating</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Limiting caffeine intake</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p:txBody>
      </p:sp>
      <p:pic>
        <p:nvPicPr>
          <p:cNvPr id="8" name="Picture 7" descr="A picture containing person&#10;&#10;Description automatically generated">
            <a:extLst>
              <a:ext uri="{FF2B5EF4-FFF2-40B4-BE49-F238E27FC236}">
                <a16:creationId xmlns:a16="http://schemas.microsoft.com/office/drawing/2014/main" id="{42EAD19B-0785-4864-856C-AAD778A266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73497" y="4114230"/>
            <a:ext cx="2900516" cy="2481261"/>
          </a:xfrm>
          <a:prstGeom prst="rect">
            <a:avLst/>
          </a:prstGeom>
        </p:spPr>
      </p:pic>
    </p:spTree>
    <p:extLst>
      <p:ext uri="{BB962C8B-B14F-4D97-AF65-F5344CB8AC3E}">
        <p14:creationId xmlns:p14="http://schemas.microsoft.com/office/powerpoint/2010/main" val="141818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7490B-FE7F-4E7E-B794-B7B82E9C0643}"/>
              </a:ext>
            </a:extLst>
          </p:cNvPr>
          <p:cNvSpPr>
            <a:spLocks noGrp="1"/>
          </p:cNvSpPr>
          <p:nvPr>
            <p:ph type="title"/>
          </p:nvPr>
        </p:nvSpPr>
        <p:spPr>
          <a:xfrm>
            <a:off x="479783" y="314633"/>
            <a:ext cx="5616217" cy="1622321"/>
          </a:xfrm>
        </p:spPr>
        <p:txBody>
          <a:bodyPr>
            <a:normAutofit/>
          </a:bodyPr>
          <a:lstStyle/>
          <a:p>
            <a:pPr>
              <a:lnSpc>
                <a:spcPct val="90000"/>
              </a:lnSpc>
            </a:pPr>
            <a:r>
              <a:rPr lang="en-GB" sz="3600" dirty="0">
                <a:solidFill>
                  <a:srgbClr val="EBEBEB"/>
                </a:solidFill>
                <a:latin typeface="Arial" panose="020B0604020202020204" pitchFamily="34" charset="0"/>
                <a:cs typeface="Arial" panose="020B0604020202020204" pitchFamily="34" charset="0"/>
              </a:rPr>
              <a:t>Principles when working with people with dementia</a:t>
            </a:r>
          </a:p>
        </p:txBody>
      </p:sp>
      <p:sp>
        <p:nvSpPr>
          <p:cNvPr id="12"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4" name="Freeform: Shape 13">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a:extLst>
              <a:ext uri="{FF2B5EF4-FFF2-40B4-BE49-F238E27FC236}">
                <a16:creationId xmlns:a16="http://schemas.microsoft.com/office/drawing/2014/main" id="{D285B439-E4C5-4395-979C-A32F6A47A5EC}"/>
              </a:ext>
            </a:extLst>
          </p:cNvPr>
          <p:cNvPicPr>
            <a:picLocks noChangeAspect="1"/>
          </p:cNvPicPr>
          <p:nvPr/>
        </p:nvPicPr>
        <p:blipFill>
          <a:blip r:embed="rId3"/>
          <a:stretch>
            <a:fillRect/>
          </a:stretch>
        </p:blipFill>
        <p:spPr>
          <a:xfrm>
            <a:off x="7563742" y="2314560"/>
            <a:ext cx="3980139" cy="2228877"/>
          </a:xfrm>
          <a:prstGeom prst="rect">
            <a:avLst/>
          </a:prstGeom>
          <a:effectLst/>
        </p:spPr>
      </p:pic>
      <p:sp>
        <p:nvSpPr>
          <p:cNvPr id="16" name="Rectangle 15">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11CE4D8-370C-41B6-8DED-5E485B13DC06}"/>
              </a:ext>
            </a:extLst>
          </p:cNvPr>
          <p:cNvSpPr>
            <a:spLocks noGrp="1"/>
          </p:cNvSpPr>
          <p:nvPr>
            <p:ph idx="1"/>
          </p:nvPr>
        </p:nvSpPr>
        <p:spPr>
          <a:xfrm>
            <a:off x="235974" y="1936954"/>
            <a:ext cx="6213449" cy="4921047"/>
          </a:xfrm>
        </p:spPr>
        <p:txBody>
          <a:bodyPr>
            <a:normAutofit/>
          </a:bodyPr>
          <a:lstStyle/>
          <a:p>
            <a:pPr>
              <a:lnSpc>
                <a:spcPct val="90000"/>
              </a:lnSpc>
              <a:buClr>
                <a:schemeClr val="accent5"/>
              </a:buClr>
              <a:buFont typeface="Wingdings" panose="05000000000000000000" pitchFamily="2" charset="2"/>
              <a:buChar char="Ø"/>
            </a:pPr>
            <a:r>
              <a:rPr lang="en-GB" sz="1900" dirty="0">
                <a:solidFill>
                  <a:srgbClr val="FFFFFF"/>
                </a:solidFill>
                <a:latin typeface="Arial" panose="020B0604020202020204" pitchFamily="34" charset="0"/>
                <a:cs typeface="Arial" panose="020B0604020202020204" pitchFamily="34" charset="0"/>
              </a:rPr>
              <a:t>Ensure confidentiality and privacy, do not share information about patients to anyone outside work, (Confidentiality and Data Protection Act 2018) </a:t>
            </a:r>
          </a:p>
          <a:p>
            <a:pPr>
              <a:lnSpc>
                <a:spcPct val="90000"/>
              </a:lnSpc>
              <a:buClr>
                <a:schemeClr val="accent5"/>
              </a:buClr>
              <a:buFont typeface="Wingdings" panose="05000000000000000000" pitchFamily="2" charset="2"/>
              <a:buChar char="Ø"/>
            </a:pPr>
            <a:r>
              <a:rPr lang="en-GB" sz="1900" dirty="0">
                <a:solidFill>
                  <a:srgbClr val="FFFFFF"/>
                </a:solidFill>
                <a:latin typeface="Arial" panose="020B0604020202020204" pitchFamily="34" charset="0"/>
                <a:cs typeface="Arial" panose="020B0604020202020204" pitchFamily="34" charset="0"/>
              </a:rPr>
              <a:t>To cope with condition, individuals are encouraged to learn about the disease, journalize their feelings, go for counselling and join a local dementia support group. </a:t>
            </a:r>
          </a:p>
          <a:p>
            <a:pPr>
              <a:lnSpc>
                <a:spcPct val="90000"/>
              </a:lnSpc>
              <a:buClr>
                <a:schemeClr val="accent5"/>
              </a:buClr>
              <a:buFont typeface="Wingdings" panose="05000000000000000000" pitchFamily="2" charset="2"/>
              <a:buChar char="Ø"/>
            </a:pPr>
            <a:r>
              <a:rPr lang="en-GB" sz="1900" dirty="0">
                <a:solidFill>
                  <a:srgbClr val="FFFFFF"/>
                </a:solidFill>
                <a:latin typeface="Arial" panose="020B0604020202020204" pitchFamily="34" charset="0"/>
                <a:cs typeface="Arial" panose="020B0604020202020204" pitchFamily="34" charset="0"/>
              </a:rPr>
              <a:t>The dementia patient should involve and participate in many activities as well to help them know how to deal with the situation. Apart from this, the dementia patients also need support. </a:t>
            </a:r>
          </a:p>
        </p:txBody>
      </p:sp>
    </p:spTree>
    <p:extLst>
      <p:ext uri="{BB962C8B-B14F-4D97-AF65-F5344CB8AC3E}">
        <p14:creationId xmlns:p14="http://schemas.microsoft.com/office/powerpoint/2010/main" val="290839597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DC16-E1D5-4DB6-A4DF-7D90A52B607C}"/>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0AE36550-4F27-44A9-B58A-22047B81A50A}"/>
              </a:ext>
            </a:extLst>
          </p:cNvPr>
          <p:cNvSpPr>
            <a:spLocks noGrp="1"/>
          </p:cNvSpPr>
          <p:nvPr>
            <p:ph idx="1"/>
          </p:nvPr>
        </p:nvSpPr>
        <p:spPr>
          <a:xfrm>
            <a:off x="353961" y="1203006"/>
            <a:ext cx="11191928" cy="5202276"/>
          </a:xfrm>
        </p:spPr>
        <p:txBody>
          <a:bodyPr>
            <a:normAutofit/>
          </a:bodyPr>
          <a:lstStyle/>
          <a:p>
            <a:pPr marL="0" indent="0">
              <a:buNone/>
            </a:pPr>
            <a:r>
              <a:rPr lang="en-GB" sz="2400" dirty="0">
                <a:latin typeface="Arial" panose="020B0604020202020204" pitchFamily="34" charset="0"/>
                <a:cs typeface="Arial" panose="020B0604020202020204" pitchFamily="34" charset="0"/>
              </a:rPr>
              <a:t>Dementia is a life-threatening disease if not addressed in a timely manner. Approximately 850,00 people in UK suffer from dementia which mostly starts at later age. The most common type of dementia is Alkhmeizer Disease accounting for 60% of the cases. The sign sand symptoms of dementia include disorganized thinking, impulsive behaviour, impaired memory etc. In the past various human rights policies have been formulated to promote equity in handling cases of dementia but  none has proven to work as the cases of dementia continue to rise. Policies have been formulated such as dementia communities, dementia friendly services and the care Act as well as various grants schemes. Despite all these progressive dementia still continue to kill many old people. Therefore dementia should be given a holistic approach for a sustainable control in the future.</a:t>
            </a:r>
            <a:endParaRPr lang="en-GB" dirty="0"/>
          </a:p>
        </p:txBody>
      </p:sp>
    </p:spTree>
    <p:extLst>
      <p:ext uri="{BB962C8B-B14F-4D97-AF65-F5344CB8AC3E}">
        <p14:creationId xmlns:p14="http://schemas.microsoft.com/office/powerpoint/2010/main" val="2453187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850BAF-D947-4E63-A0D1-DA451AECF70D}"/>
              </a:ext>
            </a:extLst>
          </p:cNvPr>
          <p:cNvPicPr>
            <a:picLocks noChangeAspect="1"/>
          </p:cNvPicPr>
          <p:nvPr/>
        </p:nvPicPr>
        <p:blipFill>
          <a:blip r:embed="rId3"/>
          <a:stretch>
            <a:fillRect/>
          </a:stretch>
        </p:blipFill>
        <p:spPr>
          <a:xfrm>
            <a:off x="735052" y="643467"/>
            <a:ext cx="9295369" cy="5571066"/>
          </a:xfrm>
          <a:prstGeom prst="rect">
            <a:avLst/>
          </a:prstGeom>
        </p:spPr>
      </p:pic>
      <p:sp>
        <p:nvSpPr>
          <p:cNvPr id="11" name="Rectangle 10">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13744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BA88-D068-4CC7-8F96-9A6709BDA5CD}"/>
              </a:ext>
            </a:extLst>
          </p:cNvPr>
          <p:cNvSpPr>
            <a:spLocks noGrp="1"/>
          </p:cNvSpPr>
          <p:nvPr>
            <p:ph type="title"/>
          </p:nvPr>
        </p:nvSpPr>
        <p:spPr>
          <a:xfrm>
            <a:off x="646111" y="0"/>
            <a:ext cx="9404723" cy="1853248"/>
          </a:xfrm>
        </p:spPr>
        <p:txBody>
          <a:bodyPr/>
          <a:lstStyle/>
          <a:p>
            <a:r>
              <a:rPr lang="en-GB" b="1" dirty="0"/>
              <a:t>References</a:t>
            </a:r>
          </a:p>
        </p:txBody>
      </p:sp>
      <p:sp>
        <p:nvSpPr>
          <p:cNvPr id="3" name="Content Placeholder 2">
            <a:extLst>
              <a:ext uri="{FF2B5EF4-FFF2-40B4-BE49-F238E27FC236}">
                <a16:creationId xmlns:a16="http://schemas.microsoft.com/office/drawing/2014/main" id="{33E77775-8E1F-4BB5-8971-BDFA4055CF87}"/>
              </a:ext>
            </a:extLst>
          </p:cNvPr>
          <p:cNvSpPr>
            <a:spLocks noGrp="1"/>
          </p:cNvSpPr>
          <p:nvPr>
            <p:ph idx="1"/>
          </p:nvPr>
        </p:nvSpPr>
        <p:spPr>
          <a:xfrm>
            <a:off x="780746" y="914400"/>
            <a:ext cx="9823344" cy="5427406"/>
          </a:xfrm>
        </p:spPr>
        <p:txBody>
          <a:bodyPr>
            <a:normAutofit fontScale="25000" lnSpcReduction="20000"/>
          </a:bodyPr>
          <a:lstStyle/>
          <a:p>
            <a:pPr marL="0" indent="0">
              <a:buNone/>
            </a:pPr>
            <a:r>
              <a:rPr lang="en-GB" sz="4400" dirty="0">
                <a:latin typeface="Arial" panose="020B0604020202020204" pitchFamily="34" charset="0"/>
                <a:cs typeface="Arial" panose="020B0604020202020204" pitchFamily="34" charset="0"/>
              </a:rPr>
              <a:t>Alzheimer’s Association, 2019. 10 Early Signs and Symptoms of Alzheimer's  Available at: https://www.alz.org/alzheimers-dementia/10_signs (Accessed: 17th February 2019).</a:t>
            </a:r>
          </a:p>
          <a:p>
            <a:pPr marL="0" indent="0">
              <a:buNone/>
            </a:pPr>
            <a:r>
              <a:rPr lang="en-GB" sz="4400" dirty="0">
                <a:latin typeface="Arial" panose="020B0604020202020204" pitchFamily="34" charset="0"/>
                <a:cs typeface="Arial" panose="020B0604020202020204" pitchFamily="34" charset="0"/>
              </a:rPr>
              <a:t>Alzheimer’s Disease International, 2018.World Alzheimer Report 2018 Available at:      https://www.alz.co.uk/research/world-report-2018 (Accessed 17th February 2019).</a:t>
            </a:r>
          </a:p>
          <a:p>
            <a:pPr marL="0" indent="0">
              <a:buNone/>
            </a:pPr>
            <a:r>
              <a:rPr lang="en-GB" sz="4400" dirty="0">
                <a:latin typeface="Arial" panose="020B0604020202020204" pitchFamily="34" charset="0"/>
                <a:cs typeface="Arial" panose="020B0604020202020204" pitchFamily="34" charset="0"/>
              </a:rPr>
              <a:t>gov.UK, 2015. 2010 to 2015 government policy: dementia.</a:t>
            </a:r>
          </a:p>
          <a:p>
            <a:pPr marL="0" indent="0">
              <a:buNone/>
            </a:pPr>
            <a:r>
              <a:rPr lang="en-GB" sz="4400" dirty="0">
                <a:latin typeface="Arial" panose="020B0604020202020204" pitchFamily="34" charset="0"/>
                <a:cs typeface="Arial" panose="020B0604020202020204" pitchFamily="34" charset="0"/>
              </a:rPr>
              <a:t>http://dx.doi.org/10.1787/9789264231726-en (Accessed: 17th February 2019).</a:t>
            </a:r>
          </a:p>
          <a:p>
            <a:pPr marL="0" indent="0">
              <a:buNone/>
            </a:pPr>
            <a:r>
              <a:rPr lang="en-GB" sz="4400" dirty="0" err="1">
                <a:latin typeface="Arial" panose="020B0604020202020204" pitchFamily="34" charset="0"/>
                <a:cs typeface="Arial" panose="020B0604020202020204" pitchFamily="34" charset="0"/>
              </a:rPr>
              <a:t>mayoclinic</a:t>
            </a:r>
            <a:r>
              <a:rPr lang="en-GB" sz="4400" dirty="0">
                <a:latin typeface="Arial" panose="020B0604020202020204" pitchFamily="34" charset="0"/>
                <a:cs typeface="Arial" panose="020B0604020202020204" pitchFamily="34" charset="0"/>
              </a:rPr>
              <a:t>, 2022. Dementia - Diagnosis and treatment - Mayo Clinic. [online] Mayoclinic.org. Available at: &lt;https://www.mayoclinic.org/diseases-conditions/dementia/diagnosis-treatment/drc-20352019&gt; [Accessed 11 March 2022].</a:t>
            </a:r>
          </a:p>
          <a:p>
            <a:pPr marL="0" indent="0">
              <a:buNone/>
            </a:pPr>
            <a:r>
              <a:rPr lang="en-GB" sz="4400" dirty="0">
                <a:latin typeface="Arial" panose="020B0604020202020204" pitchFamily="34" charset="0"/>
                <a:cs typeface="Arial" panose="020B0604020202020204" pitchFamily="34" charset="0"/>
              </a:rPr>
              <a:t>NHS, 2017. Vascular Dementia. Available at: https://www.nhs.uk/conditions/vascular-dementia/ (Accessed: 17th February 2019).</a:t>
            </a:r>
          </a:p>
          <a:p>
            <a:pPr marL="0" indent="0">
              <a:buNone/>
            </a:pPr>
            <a:r>
              <a:rPr lang="en-GB" sz="4400" dirty="0">
                <a:latin typeface="Arial" panose="020B0604020202020204" pitchFamily="34" charset="0"/>
                <a:cs typeface="Arial" panose="020B0604020202020204" pitchFamily="34" charset="0"/>
              </a:rPr>
              <a:t>NHS, 2017a. Benefits of Early Dementia Diagnosis. Available at: https://www.nhs.uk/conditions/dementia/early-diagnosis-benefits/ (Accessed: 17th February 2019).</a:t>
            </a:r>
          </a:p>
          <a:p>
            <a:pPr marL="0" indent="0">
              <a:buNone/>
            </a:pPr>
            <a:r>
              <a:rPr lang="en-GB" sz="4400" dirty="0">
                <a:latin typeface="Arial" panose="020B0604020202020204" pitchFamily="34" charset="0"/>
                <a:cs typeface="Arial" panose="020B0604020202020204" pitchFamily="34" charset="0"/>
              </a:rPr>
              <a:t>NICE, 2018.Dementia: Assessment, Management and Support for People Living with Dementia and their Carers Available at: https://www.nice.org.uk/guidance/ng97/resources/dementia-assessment-management-and-support-for-people-living-with-dementia-and-their-carers-pdf-1837760199109 (Accessed: 18th February 2019).</a:t>
            </a:r>
          </a:p>
          <a:p>
            <a:pPr marL="0" indent="0">
              <a:buNone/>
            </a:pPr>
            <a:r>
              <a:rPr lang="en-GB" sz="4400" dirty="0">
                <a:latin typeface="Arial" panose="020B0604020202020204" pitchFamily="34" charset="0"/>
                <a:cs typeface="Arial" panose="020B0604020202020204" pitchFamily="34" charset="0"/>
              </a:rPr>
              <a:t>OECD ,2015.Addressing Dementia: The OECD Response, OECD Publishing, Paris.</a:t>
            </a:r>
          </a:p>
          <a:p>
            <a:pPr marL="0" indent="0">
              <a:buNone/>
            </a:pPr>
            <a:r>
              <a:rPr lang="en-GB" sz="4400" dirty="0">
                <a:latin typeface="Arial" panose="020B0604020202020204" pitchFamily="34" charset="0"/>
                <a:cs typeface="Arial" panose="020B0604020202020204" pitchFamily="34" charset="0"/>
              </a:rPr>
              <a:t> Parkinson’s UK, 2019 .Dementia. Available at: https://www.parkinsons.org.uk/information-and-support/dementia (Accessed: 20th February 2019).</a:t>
            </a:r>
          </a:p>
          <a:p>
            <a:pPr marL="0" indent="0">
              <a:buNone/>
            </a:pPr>
            <a:r>
              <a:rPr lang="en-GB" sz="4400" dirty="0">
                <a:latin typeface="Arial" panose="020B0604020202020204" pitchFamily="34" charset="0"/>
                <a:cs typeface="Arial" panose="020B0604020202020204" pitchFamily="34" charset="0"/>
              </a:rPr>
              <a:t>Phipps, E. 2022, ALZHEIMER’S DISEASE AND RELATED DEMENTIAS: THE BASICS, Virginia </a:t>
            </a:r>
            <a:r>
              <a:rPr lang="en-GB" sz="4400" dirty="0" err="1">
                <a:latin typeface="Arial" panose="020B0604020202020204" pitchFamily="34" charset="0"/>
                <a:cs typeface="Arial" panose="020B0604020202020204" pitchFamily="34" charset="0"/>
              </a:rPr>
              <a:t>Center</a:t>
            </a:r>
            <a:r>
              <a:rPr lang="en-GB" sz="4400" dirty="0">
                <a:latin typeface="Arial" panose="020B0604020202020204" pitchFamily="34" charset="0"/>
                <a:cs typeface="Arial" panose="020B0604020202020204" pitchFamily="34" charset="0"/>
              </a:rPr>
              <a:t> on Aging’s GTE Initiative</a:t>
            </a:r>
          </a:p>
          <a:p>
            <a:pPr marL="0" indent="0">
              <a:buNone/>
            </a:pPr>
            <a:r>
              <a:rPr lang="en-GB" sz="4400" dirty="0">
                <a:latin typeface="Arial" panose="020B0604020202020204" pitchFamily="34" charset="0"/>
                <a:cs typeface="Arial" panose="020B0604020202020204" pitchFamily="34" charset="0"/>
              </a:rPr>
              <a:t>University of Cambridge, 2019. Dementia: Catching the Memory Thief Available at: https://www.cam.ac.uk/research/features/dementia-catching-the-memory-thief (Accessed: 17th February 2019).</a:t>
            </a:r>
          </a:p>
          <a:p>
            <a:pPr marL="0" indent="0">
              <a:buNone/>
            </a:pPr>
            <a:r>
              <a:rPr lang="en-GB" sz="4400" dirty="0">
                <a:latin typeface="Arial" panose="020B0604020202020204" pitchFamily="34" charset="0"/>
                <a:cs typeface="Arial" panose="020B0604020202020204" pitchFamily="34" charset="0"/>
              </a:rPr>
              <a:t>WHO ,2012.Dementia: a public health priority http://www.who.int/mental_health/publications/dementia_report_2012/enfiles/EB140/B140_28-en.pdf?ua=1</a:t>
            </a:r>
          </a:p>
          <a:p>
            <a:pPr marL="0" indent="0">
              <a:buNone/>
            </a:pPr>
            <a:r>
              <a:rPr lang="en-GB" sz="4400" dirty="0">
                <a:latin typeface="Arial" panose="020B0604020202020204" pitchFamily="34" charset="0"/>
                <a:cs typeface="Arial" panose="020B0604020202020204" pitchFamily="34" charset="0"/>
              </a:rPr>
              <a:t>WHO ,2016. Draft global action plan on the public health response to dementia http://apps.who.int/gb/ebwha/pdf_</a:t>
            </a: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sz="4400" dirty="0">
              <a:latin typeface="Arial" panose="020B0604020202020204" pitchFamily="34" charset="0"/>
              <a:cs typeface="Arial" panose="020B0604020202020204" pitchFamily="34" charset="0"/>
            </a:endParaRPr>
          </a:p>
          <a:p>
            <a:pPr marL="0" indent="0">
              <a:buNone/>
            </a:pPr>
            <a:r>
              <a:rPr lang="en-GB" sz="4400" dirty="0">
                <a:latin typeface="Arial" panose="020B0604020202020204" pitchFamily="34" charset="0"/>
                <a:cs typeface="Arial" panose="020B0604020202020204" pitchFamily="34" charset="0"/>
              </a:rPr>
              <a:t> </a:t>
            </a:r>
          </a:p>
          <a:p>
            <a:pPr marL="0" indent="0">
              <a:buNone/>
            </a:pPr>
            <a:endParaRPr lang="en-GB" sz="3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95834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4341</TotalTime>
  <Words>1651</Words>
  <Application>Microsoft Macintosh PowerPoint</Application>
  <PresentationFormat>Widescreen</PresentationFormat>
  <Paragraphs>127</Paragraphs>
  <Slides>16</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Wingdings</vt:lpstr>
      <vt:lpstr>Wingdings 3</vt:lpstr>
      <vt:lpstr>Ion</vt:lpstr>
      <vt:lpstr> Assessment 1  Mental Disorders </vt:lpstr>
      <vt:lpstr>Dementia</vt:lpstr>
      <vt:lpstr>Why is it important to talk about dementia?</vt:lpstr>
      <vt:lpstr>Classification of Dementia in ICD-10 </vt:lpstr>
      <vt:lpstr>What is Dementia?</vt:lpstr>
      <vt:lpstr>Who is affected by dementia?</vt:lpstr>
      <vt:lpstr>Types of dementia</vt:lpstr>
      <vt:lpstr>Aetiology (causes) of the dementia</vt:lpstr>
      <vt:lpstr>Diagnosis of dementia</vt:lpstr>
      <vt:lpstr>Signs/symptoms of dementia</vt:lpstr>
      <vt:lpstr>Historical view of dementia   </vt:lpstr>
      <vt:lpstr>Historical and contemporary treatment of dementia</vt:lpstr>
      <vt:lpstr>Principles when working with people with dementia</vt:lpstr>
      <vt:lpstr>Conclusion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Shelly-Ann Williams (1916052)</cp:lastModifiedBy>
  <cp:revision>66</cp:revision>
  <dcterms:created xsi:type="dcterms:W3CDTF">2021-10-22T08:43:34Z</dcterms:created>
  <dcterms:modified xsi:type="dcterms:W3CDTF">2022-03-22T10:27:35Z</dcterms:modified>
</cp:coreProperties>
</file>