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0"/>
  </p:notesMasterIdLst>
  <p:sldIdLst>
    <p:sldId id="256" r:id="rId2"/>
    <p:sldId id="264" r:id="rId3"/>
    <p:sldId id="257" r:id="rId4"/>
    <p:sldId id="276" r:id="rId5"/>
    <p:sldId id="280" r:id="rId6"/>
    <p:sldId id="263" r:id="rId7"/>
    <p:sldId id="258" r:id="rId8"/>
    <p:sldId id="270" r:id="rId9"/>
    <p:sldId id="273" r:id="rId10"/>
    <p:sldId id="274" r:id="rId11"/>
    <p:sldId id="260" r:id="rId12"/>
    <p:sldId id="261" r:id="rId13"/>
    <p:sldId id="262" r:id="rId14"/>
    <p:sldId id="269" r:id="rId15"/>
    <p:sldId id="268" r:id="rId16"/>
    <p:sldId id="279" r:id="rId17"/>
    <p:sldId id="272" r:id="rId18"/>
    <p:sldId id="277"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usan Meredith" initials="SM" lastIdx="2" clrIdx="0">
    <p:extLst>
      <p:ext uri="{19B8F6BF-5375-455C-9EA6-DF929625EA0E}">
        <p15:presenceInfo xmlns:p15="http://schemas.microsoft.com/office/powerpoint/2012/main" userId="c7338e8dd38dc1db"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commentAuthors" Target="commentAuthor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FFFA82-66B9-499E-BE41-3F1FE5008265}" type="datetimeFigureOut">
              <a:rPr lang="en-GB" smtClean="0"/>
              <a:t>26/04/2019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5BF67A0-8A80-4E63-8059-A53E81332173}" type="slidenum">
              <a:rPr lang="en-GB" smtClean="0"/>
              <a:t>‹#›</a:t>
            </a:fld>
            <a:endParaRPr lang="en-GB"/>
          </a:p>
        </p:txBody>
      </p:sp>
    </p:spTree>
    <p:extLst>
      <p:ext uri="{BB962C8B-B14F-4D97-AF65-F5344CB8AC3E}">
        <p14:creationId xmlns:p14="http://schemas.microsoft.com/office/powerpoint/2010/main" val="30186952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4/26/2019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4/26/2019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4/26/2019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4/26/2019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4/26/2019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4/26/2019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4/26/2019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4/26/2019</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www.imagenesmy.com/"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bacp.co.uk/events-and-resources/ethics-and-standards/ethical-framework-for-the-counselling-professions/" TargetMode="External"/><Relationship Id="rId7" Type="http://schemas.openxmlformats.org/officeDocument/2006/relationships/hyperlink" Target="http://www.legislation.gov.uk/ukpga/2018/12/contents/enacted" TargetMode="External"/><Relationship Id="rId2" Type="http://schemas.openxmlformats.org/officeDocument/2006/relationships/hyperlink" Target="https://www.bacp.co.uk/media/4777/bacp-counselling-placements-organisations-guide-fs-gpia082-nov18.pdf" TargetMode="External"/><Relationship Id="rId1" Type="http://schemas.openxmlformats.org/officeDocument/2006/relationships/slideLayout" Target="../slideLayouts/slideLayout7.xml"/><Relationship Id="rId6" Type="http://schemas.openxmlformats.org/officeDocument/2006/relationships/hyperlink" Target="https://www.legislation.gov.uk/ukpga/2010/15/section/149" TargetMode="External"/><Relationship Id="rId5" Type="http://schemas.openxmlformats.org/officeDocument/2006/relationships/hyperlink" Target="https://edinburgheye.wordpress.com/2012/05/17/idahot" TargetMode="External"/><Relationship Id="rId4" Type="http://schemas.openxmlformats.org/officeDocument/2006/relationships/hyperlink" Target="https://www.behance.net/gallery/6524823/Rainbow-heart-bird"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sielearning.tafensw.edu.au/MCS/CHCAOD402A/chcaod402a_csw/knowledge/policies/policies.htm" TargetMode="External"/><Relationship Id="rId2" Type="http://schemas.openxmlformats.org/officeDocument/2006/relationships/hyperlink" Target="https://www.imagenesmy.com/imagenes/lgbt-hands-e6.html" TargetMode="External"/><Relationship Id="rId1" Type="http://schemas.openxmlformats.org/officeDocument/2006/relationships/slideLayout" Target="../slideLayouts/slideLayout7.xml"/><Relationship Id="rId6" Type="http://schemas.openxmlformats.org/officeDocument/2006/relationships/hyperlink" Target="https://www.whitelabeldating.com/wp-content/uploads/2016/07/GayPrideFreeRead.gif" TargetMode="External"/><Relationship Id="rId5" Type="http://schemas.openxmlformats.org/officeDocument/2006/relationships/hyperlink" Target="https://www.youngstonewall.org.uk/help-advice/parenting-rights/legal-equality" TargetMode="External"/><Relationship Id="rId4" Type="http://schemas.openxmlformats.org/officeDocument/2006/relationships/hyperlink" Target="https://www.pinterest.co.uk/pin/21926907559059824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800DFD-A019-4BB0-B317-F391265535EA}"/>
              </a:ext>
            </a:extLst>
          </p:cNvPr>
          <p:cNvSpPr>
            <a:spLocks noGrp="1"/>
          </p:cNvSpPr>
          <p:nvPr>
            <p:ph type="ctrTitle"/>
          </p:nvPr>
        </p:nvSpPr>
        <p:spPr/>
        <p:txBody>
          <a:bodyPr/>
          <a:lstStyle/>
          <a:p>
            <a:r>
              <a:rPr lang="en-GB" dirty="0"/>
              <a:t>Maintaining a Framework for Practice</a:t>
            </a:r>
          </a:p>
        </p:txBody>
      </p:sp>
      <p:sp>
        <p:nvSpPr>
          <p:cNvPr id="3" name="Subtitle 2">
            <a:extLst>
              <a:ext uri="{FF2B5EF4-FFF2-40B4-BE49-F238E27FC236}">
                <a16:creationId xmlns:a16="http://schemas.microsoft.com/office/drawing/2014/main" id="{E05BDF98-2F00-4396-A5A3-3E4995F910A7}"/>
              </a:ext>
            </a:extLst>
          </p:cNvPr>
          <p:cNvSpPr>
            <a:spLocks noGrp="1"/>
          </p:cNvSpPr>
          <p:nvPr>
            <p:ph type="subTitle" idx="1"/>
          </p:nvPr>
        </p:nvSpPr>
        <p:spPr>
          <a:xfrm>
            <a:off x="1507066" y="4050833"/>
            <a:ext cx="8352551" cy="2217445"/>
          </a:xfrm>
        </p:spPr>
        <p:txBody>
          <a:bodyPr/>
          <a:lstStyle/>
          <a:p>
            <a:r>
              <a:rPr lang="en-GB" dirty="0"/>
              <a:t>Assessment two</a:t>
            </a:r>
          </a:p>
          <a:p>
            <a:endParaRPr lang="en-GB" dirty="0"/>
          </a:p>
          <a:p>
            <a:endParaRPr lang="en-GB" dirty="0"/>
          </a:p>
        </p:txBody>
      </p:sp>
      <p:sp>
        <p:nvSpPr>
          <p:cNvPr id="4" name="TextBox 3">
            <a:extLst>
              <a:ext uri="{FF2B5EF4-FFF2-40B4-BE49-F238E27FC236}">
                <a16:creationId xmlns:a16="http://schemas.microsoft.com/office/drawing/2014/main" id="{B865DDB1-65A3-4112-85AF-E704BE422702}"/>
              </a:ext>
            </a:extLst>
          </p:cNvPr>
          <p:cNvSpPr txBox="1"/>
          <p:nvPr/>
        </p:nvSpPr>
        <p:spPr>
          <a:xfrm>
            <a:off x="8825948" y="6467061"/>
            <a:ext cx="3620689" cy="369332"/>
          </a:xfrm>
          <a:prstGeom prst="rect">
            <a:avLst/>
          </a:prstGeom>
          <a:noFill/>
        </p:spPr>
        <p:txBody>
          <a:bodyPr wrap="square" rtlCol="0">
            <a:spAutoFit/>
          </a:bodyPr>
          <a:lstStyle/>
          <a:p>
            <a:r>
              <a:rPr lang="en-GB" dirty="0"/>
              <a:t>Student number 1804911</a:t>
            </a:r>
          </a:p>
        </p:txBody>
      </p:sp>
    </p:spTree>
    <p:extLst>
      <p:ext uri="{BB962C8B-B14F-4D97-AF65-F5344CB8AC3E}">
        <p14:creationId xmlns:p14="http://schemas.microsoft.com/office/powerpoint/2010/main" val="8920777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6" name="Straight Connector 15">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4">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10" name="Picture 9" descr="A close up of a flower&#10;&#10;Description automatically generated">
            <a:extLst>
              <a:ext uri="{FF2B5EF4-FFF2-40B4-BE49-F238E27FC236}">
                <a16:creationId xmlns:a16="http://schemas.microsoft.com/office/drawing/2014/main" id="{4E7D090A-343D-49E0-AE91-49E54E5A879B}"/>
              </a:ext>
            </a:extLst>
          </p:cNvPr>
          <p:cNvPicPr>
            <a:picLocks noChangeAspect="1"/>
          </p:cNvPicPr>
          <p:nvPr/>
        </p:nvPicPr>
        <p:blipFill rotWithShape="1">
          <a:blip r:embed="rId2"/>
          <a:srcRect l="9091" t="4162" b="17140"/>
          <a:stretch/>
        </p:blipFill>
        <p:spPr>
          <a:xfrm>
            <a:off x="4269854" y="-1"/>
            <a:ext cx="7922146" cy="6858001"/>
          </a:xfrm>
          <a:custGeom>
            <a:avLst/>
            <a:gdLst>
              <a:gd name="connsiteX0" fmla="*/ 379987 w 7922146"/>
              <a:gd name="connsiteY0" fmla="*/ 0 h 6858001"/>
              <a:gd name="connsiteX1" fmla="*/ 5304971 w 7922146"/>
              <a:gd name="connsiteY1" fmla="*/ 0 h 6858001"/>
              <a:gd name="connsiteX2" fmla="*/ 7065281 w 7922146"/>
              <a:gd name="connsiteY2" fmla="*/ 0 h 6858001"/>
              <a:gd name="connsiteX3" fmla="*/ 7397540 w 7922146"/>
              <a:gd name="connsiteY3" fmla="*/ 0 h 6858001"/>
              <a:gd name="connsiteX4" fmla="*/ 7397540 w 7922146"/>
              <a:gd name="connsiteY4" fmla="*/ 1 h 6858001"/>
              <a:gd name="connsiteX5" fmla="*/ 7922146 w 7922146"/>
              <a:gd name="connsiteY5" fmla="*/ 1 h 6858001"/>
              <a:gd name="connsiteX6" fmla="*/ 7922146 w 7922146"/>
              <a:gd name="connsiteY6" fmla="*/ 6858001 h 6858001"/>
              <a:gd name="connsiteX7" fmla="*/ 7065281 w 7922146"/>
              <a:gd name="connsiteY7" fmla="*/ 6858001 h 6858001"/>
              <a:gd name="connsiteX8" fmla="*/ 7065281 w 7922146"/>
              <a:gd name="connsiteY8" fmla="*/ 6858000 h 6858001"/>
              <a:gd name="connsiteX9" fmla="*/ 5932989 w 7922146"/>
              <a:gd name="connsiteY9" fmla="*/ 6858000 h 6858001"/>
              <a:gd name="connsiteX10" fmla="*/ 5932989 w 7922146"/>
              <a:gd name="connsiteY10" fmla="*/ 6858001 h 6858001"/>
              <a:gd name="connsiteX11" fmla="*/ 27809 w 7922146"/>
              <a:gd name="connsiteY11" fmla="*/ 6858001 h 6858001"/>
              <a:gd name="connsiteX12" fmla="*/ 1803228 w 7922146"/>
              <a:gd name="connsiteY12" fmla="*/ 4521201 h 6858001"/>
              <a:gd name="connsiteX13" fmla="*/ 0 w 7922146"/>
              <a:gd name="connsiteY13" fmla="*/ 0 h 6858001"/>
              <a:gd name="connsiteX14" fmla="*/ 379987 w 7922146"/>
              <a:gd name="connsiteY14" fmla="*/ 0 h 6858001"/>
              <a:gd name="connsiteX15" fmla="*/ 0 w 7922146"/>
              <a:gd name="connsiteY15" fmla="*/ 407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4" name="Title 3">
            <a:extLst>
              <a:ext uri="{FF2B5EF4-FFF2-40B4-BE49-F238E27FC236}">
                <a16:creationId xmlns:a16="http://schemas.microsoft.com/office/drawing/2014/main" id="{40D8419B-2844-4C22-ABA9-41E216F78835}"/>
              </a:ext>
            </a:extLst>
          </p:cNvPr>
          <p:cNvSpPr>
            <a:spLocks noGrp="1"/>
          </p:cNvSpPr>
          <p:nvPr>
            <p:ph type="title"/>
          </p:nvPr>
        </p:nvSpPr>
        <p:spPr>
          <a:xfrm>
            <a:off x="668867" y="1678666"/>
            <a:ext cx="4088190" cy="2369093"/>
          </a:xfrm>
        </p:spPr>
        <p:txBody>
          <a:bodyPr vert="horz" lIns="91440" tIns="45720" rIns="91440" bIns="45720" rtlCol="0" anchor="b">
            <a:normAutofit/>
          </a:bodyPr>
          <a:lstStyle/>
          <a:p>
            <a:pPr algn="r">
              <a:lnSpc>
                <a:spcPct val="90000"/>
              </a:lnSpc>
            </a:pPr>
            <a:r>
              <a:rPr lang="en-US" sz="3000" dirty="0"/>
              <a:t>“No one should be afraid to walk down the street holding hands with the person they love” </a:t>
            </a:r>
          </a:p>
        </p:txBody>
      </p:sp>
      <p:sp>
        <p:nvSpPr>
          <p:cNvPr id="6" name="Text Placeholder 5">
            <a:extLst>
              <a:ext uri="{FF2B5EF4-FFF2-40B4-BE49-F238E27FC236}">
                <a16:creationId xmlns:a16="http://schemas.microsoft.com/office/drawing/2014/main" id="{35C6C4CB-4D02-4022-A4F6-997DC66265B6}"/>
              </a:ext>
            </a:extLst>
          </p:cNvPr>
          <p:cNvSpPr>
            <a:spLocks noGrp="1"/>
          </p:cNvSpPr>
          <p:nvPr>
            <p:ph type="body" sz="quarter" idx="13"/>
          </p:nvPr>
        </p:nvSpPr>
        <p:spPr>
          <a:xfrm>
            <a:off x="677335" y="4050831"/>
            <a:ext cx="4079721" cy="1096901"/>
          </a:xfrm>
        </p:spPr>
        <p:txBody>
          <a:bodyPr vert="horz" lIns="91440" tIns="45720" rIns="91440" bIns="45720" rtlCol="0" anchor="t">
            <a:normAutofit/>
          </a:bodyPr>
          <a:lstStyle/>
          <a:p>
            <a:pPr algn="r"/>
            <a:r>
              <a:rPr lang="en-US" dirty="0">
                <a:solidFill>
                  <a:schemeClr val="tx1"/>
                </a:solidFill>
              </a:rPr>
              <a:t>Barrack Obama (2012) </a:t>
            </a:r>
          </a:p>
        </p:txBody>
      </p:sp>
      <p:cxnSp>
        <p:nvCxnSpPr>
          <p:cNvPr id="27" name="Straight Connector 26">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9" name="Straight Connector 28">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1"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3"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4596012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40B5F-75DC-4052-907C-0E81D85EB02B}"/>
              </a:ext>
            </a:extLst>
          </p:cNvPr>
          <p:cNvSpPr>
            <a:spLocks noGrp="1"/>
          </p:cNvSpPr>
          <p:nvPr>
            <p:ph type="title"/>
          </p:nvPr>
        </p:nvSpPr>
        <p:spPr/>
        <p:txBody>
          <a:bodyPr/>
          <a:lstStyle/>
          <a:p>
            <a:r>
              <a:rPr lang="en-GB" dirty="0"/>
              <a:t>Case Scenario </a:t>
            </a:r>
          </a:p>
        </p:txBody>
      </p:sp>
      <p:sp>
        <p:nvSpPr>
          <p:cNvPr id="3" name="Content Placeholder 2">
            <a:extLst>
              <a:ext uri="{FF2B5EF4-FFF2-40B4-BE49-F238E27FC236}">
                <a16:creationId xmlns:a16="http://schemas.microsoft.com/office/drawing/2014/main" id="{F0624237-8872-4BB6-A4A8-AE57722357EC}"/>
              </a:ext>
            </a:extLst>
          </p:cNvPr>
          <p:cNvSpPr>
            <a:spLocks noGrp="1"/>
          </p:cNvSpPr>
          <p:nvPr>
            <p:ph idx="1"/>
          </p:nvPr>
        </p:nvSpPr>
        <p:spPr>
          <a:xfrm>
            <a:off x="677334" y="1563757"/>
            <a:ext cx="8596668" cy="4477605"/>
          </a:xfrm>
        </p:spPr>
        <p:txBody>
          <a:bodyPr>
            <a:normAutofit/>
          </a:bodyPr>
          <a:lstStyle/>
          <a:p>
            <a:pPr marL="0" indent="0">
              <a:buNone/>
            </a:pPr>
            <a:r>
              <a:rPr lang="en-GB" sz="2400" dirty="0"/>
              <a:t>Joshua is 15 and has been recommended counselling by his teacher because of his recent disruptive behaviour and lack of attendance at school. He comes to counselling and states he is confused about his sexuality and has been trying to suppress his feelings for the same sex. He feels his family will reject him and he fears he will be bullied at school. Because of this his academic work is affected. He prefers to stay in bed rather then go to school. He feels depressed, anxious, angry and confused about his feelings towards the same sex. </a:t>
            </a:r>
          </a:p>
        </p:txBody>
      </p:sp>
    </p:spTree>
    <p:extLst>
      <p:ext uri="{BB962C8B-B14F-4D97-AF65-F5344CB8AC3E}">
        <p14:creationId xmlns:p14="http://schemas.microsoft.com/office/powerpoint/2010/main" val="29437905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5187BE-3E87-449B-8BFE-729AFF2374CA}"/>
              </a:ext>
            </a:extLst>
          </p:cNvPr>
          <p:cNvSpPr>
            <a:spLocks noGrp="1"/>
          </p:cNvSpPr>
          <p:nvPr>
            <p:ph type="title"/>
          </p:nvPr>
        </p:nvSpPr>
        <p:spPr/>
        <p:txBody>
          <a:bodyPr>
            <a:normAutofit/>
          </a:bodyPr>
          <a:lstStyle/>
          <a:p>
            <a:r>
              <a:rPr lang="en-GB" dirty="0"/>
              <a:t>Emotional Impact of Discrimination </a:t>
            </a:r>
          </a:p>
        </p:txBody>
      </p:sp>
      <p:sp>
        <p:nvSpPr>
          <p:cNvPr id="3" name="Content Placeholder 2">
            <a:extLst>
              <a:ext uri="{FF2B5EF4-FFF2-40B4-BE49-F238E27FC236}">
                <a16:creationId xmlns:a16="http://schemas.microsoft.com/office/drawing/2014/main" id="{857D8019-406A-48A5-BAC7-8161427A1097}"/>
              </a:ext>
            </a:extLst>
          </p:cNvPr>
          <p:cNvSpPr>
            <a:spLocks noGrp="1"/>
          </p:cNvSpPr>
          <p:nvPr>
            <p:ph idx="1"/>
          </p:nvPr>
        </p:nvSpPr>
        <p:spPr>
          <a:xfrm>
            <a:off x="677334" y="1537253"/>
            <a:ext cx="8596668" cy="4504110"/>
          </a:xfrm>
        </p:spPr>
        <p:txBody>
          <a:bodyPr>
            <a:noAutofit/>
          </a:bodyPr>
          <a:lstStyle/>
          <a:p>
            <a:r>
              <a:rPr lang="en-GB" sz="2000" dirty="0"/>
              <a:t>Research suggests that LGBT individuals are more likely to experience mental health issues due to discrimination.</a:t>
            </a:r>
          </a:p>
          <a:p>
            <a:r>
              <a:rPr lang="en-GB" sz="2000" dirty="0"/>
              <a:t>LGBT are now more commonly accepted in society however discrimination within this group still exists. </a:t>
            </a:r>
          </a:p>
          <a:p>
            <a:r>
              <a:rPr lang="en-GB" sz="2000" dirty="0"/>
              <a:t>Discrimination against LGBT individuals can increase anxiety and thoughts of suicide. </a:t>
            </a:r>
          </a:p>
          <a:p>
            <a:r>
              <a:rPr lang="en-GB" sz="2000" dirty="0"/>
              <a:t>LGBT individuals may limit information they share with others due to fears of discrimination or from receiving a negative reaction. </a:t>
            </a:r>
          </a:p>
          <a:p>
            <a:r>
              <a:rPr lang="en-GB" sz="2000" dirty="0"/>
              <a:t>LGBT youth are more likely to avoid school due to bullying, feeling unsafe and not feeling that they fit in. </a:t>
            </a:r>
          </a:p>
          <a:p>
            <a:r>
              <a:rPr lang="en-GB" sz="2000" dirty="0"/>
              <a:t>LGBT individuals are at risk of sexual and physical violence. </a:t>
            </a:r>
          </a:p>
        </p:txBody>
      </p:sp>
      <p:sp>
        <p:nvSpPr>
          <p:cNvPr id="5" name="TextBox 4">
            <a:extLst>
              <a:ext uri="{FF2B5EF4-FFF2-40B4-BE49-F238E27FC236}">
                <a16:creationId xmlns:a16="http://schemas.microsoft.com/office/drawing/2014/main" id="{05550135-6F11-422A-92C9-2C7B5E4AF8FA}"/>
              </a:ext>
            </a:extLst>
          </p:cNvPr>
          <p:cNvSpPr txBox="1"/>
          <p:nvPr/>
        </p:nvSpPr>
        <p:spPr>
          <a:xfrm>
            <a:off x="9655012" y="6379028"/>
            <a:ext cx="5073976" cy="276999"/>
          </a:xfrm>
          <a:prstGeom prst="rect">
            <a:avLst/>
          </a:prstGeom>
          <a:noFill/>
        </p:spPr>
        <p:txBody>
          <a:bodyPr wrap="square" rtlCol="0">
            <a:spAutoFit/>
          </a:bodyPr>
          <a:lstStyle/>
          <a:p>
            <a:r>
              <a:rPr lang="en-GB" sz="1200" dirty="0"/>
              <a:t>(Brandon.et al 2016,172-173)</a:t>
            </a:r>
          </a:p>
        </p:txBody>
      </p:sp>
    </p:spTree>
    <p:extLst>
      <p:ext uri="{BB962C8B-B14F-4D97-AF65-F5344CB8AC3E}">
        <p14:creationId xmlns:p14="http://schemas.microsoft.com/office/powerpoint/2010/main" val="27410125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C4177-ADDA-4FF4-92D7-791CB59ABEA2}"/>
              </a:ext>
            </a:extLst>
          </p:cNvPr>
          <p:cNvSpPr>
            <a:spLocks noGrp="1"/>
          </p:cNvSpPr>
          <p:nvPr>
            <p:ph type="title"/>
          </p:nvPr>
        </p:nvSpPr>
        <p:spPr/>
        <p:txBody>
          <a:bodyPr/>
          <a:lstStyle/>
          <a:p>
            <a:r>
              <a:rPr lang="en-GB" dirty="0"/>
              <a:t>LGBT Action Plan (2018)</a:t>
            </a:r>
          </a:p>
        </p:txBody>
      </p:sp>
      <p:sp>
        <p:nvSpPr>
          <p:cNvPr id="3" name="Content Placeholder 2">
            <a:extLst>
              <a:ext uri="{FF2B5EF4-FFF2-40B4-BE49-F238E27FC236}">
                <a16:creationId xmlns:a16="http://schemas.microsoft.com/office/drawing/2014/main" id="{F36131FF-E965-4999-AAB2-EE5F3E94B80C}"/>
              </a:ext>
            </a:extLst>
          </p:cNvPr>
          <p:cNvSpPr>
            <a:spLocks noGrp="1"/>
          </p:cNvSpPr>
          <p:nvPr>
            <p:ph idx="1"/>
          </p:nvPr>
        </p:nvSpPr>
        <p:spPr>
          <a:xfrm>
            <a:off x="677334" y="1722783"/>
            <a:ext cx="8596668" cy="4318579"/>
          </a:xfrm>
        </p:spPr>
        <p:txBody>
          <a:bodyPr>
            <a:normAutofit/>
          </a:bodyPr>
          <a:lstStyle/>
          <a:p>
            <a:r>
              <a:rPr lang="en-GB" sz="2000" dirty="0"/>
              <a:t>LGBT Action Plan is the government’s plan to improve lives of LGBT people. It is stated that the government is committed to making the UK a country that can work for everyone and has changed the laws on same sex marriage.</a:t>
            </a:r>
          </a:p>
          <a:p>
            <a:r>
              <a:rPr lang="en-GB" sz="2000" dirty="0"/>
              <a:t>Reducing health inequalities.</a:t>
            </a:r>
          </a:p>
          <a:p>
            <a:r>
              <a:rPr lang="en-GB" sz="2000" dirty="0"/>
              <a:t>Ensuring homophobic and transgender bullying is not tolerated in schools and children are learning about LGBT equality.</a:t>
            </a:r>
          </a:p>
          <a:p>
            <a:r>
              <a:rPr lang="en-GB" sz="2000" dirty="0"/>
              <a:t>Working towards a ban on conversion therapies. </a:t>
            </a:r>
          </a:p>
          <a:p>
            <a:r>
              <a:rPr lang="en-GB" sz="2000" dirty="0"/>
              <a:t>Taking LGBT hate crime further with better police responses.</a:t>
            </a:r>
          </a:p>
          <a:p>
            <a:r>
              <a:rPr lang="en-GB" sz="2000" dirty="0"/>
              <a:t>Taking action to allow children and young people to feel safe in their education allowing them to achieve their full potential. </a:t>
            </a:r>
          </a:p>
          <a:p>
            <a:endParaRPr lang="en-GB" dirty="0"/>
          </a:p>
          <a:p>
            <a:pPr marL="0" indent="0">
              <a:buNone/>
            </a:pPr>
            <a:endParaRPr lang="en-GB" dirty="0"/>
          </a:p>
          <a:p>
            <a:endParaRPr lang="en-GB" dirty="0"/>
          </a:p>
        </p:txBody>
      </p:sp>
      <p:sp>
        <p:nvSpPr>
          <p:cNvPr id="4" name="TextBox 3">
            <a:extLst>
              <a:ext uri="{FF2B5EF4-FFF2-40B4-BE49-F238E27FC236}">
                <a16:creationId xmlns:a16="http://schemas.microsoft.com/office/drawing/2014/main" id="{9A292CB4-7833-4B0E-8887-215347B11AFD}"/>
              </a:ext>
            </a:extLst>
          </p:cNvPr>
          <p:cNvSpPr txBox="1"/>
          <p:nvPr/>
        </p:nvSpPr>
        <p:spPr>
          <a:xfrm flipH="1">
            <a:off x="10236641" y="6400800"/>
            <a:ext cx="1167518" cy="276999"/>
          </a:xfrm>
          <a:prstGeom prst="rect">
            <a:avLst/>
          </a:prstGeom>
          <a:noFill/>
        </p:spPr>
        <p:txBody>
          <a:bodyPr wrap="square" rtlCol="0">
            <a:spAutoFit/>
          </a:bodyPr>
          <a:lstStyle/>
          <a:p>
            <a:r>
              <a:rPr lang="en-GB" sz="1200" dirty="0"/>
              <a:t>(Gov.uk,2018)</a:t>
            </a:r>
          </a:p>
        </p:txBody>
      </p:sp>
    </p:spTree>
    <p:extLst>
      <p:ext uri="{BB962C8B-B14F-4D97-AF65-F5344CB8AC3E}">
        <p14:creationId xmlns:p14="http://schemas.microsoft.com/office/powerpoint/2010/main" val="21930230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8C84B-21C2-4FBC-AC64-A5B7E0742F1C}"/>
              </a:ext>
            </a:extLst>
          </p:cNvPr>
          <p:cNvSpPr>
            <a:spLocks noGrp="1"/>
          </p:cNvSpPr>
          <p:nvPr>
            <p:ph type="title"/>
          </p:nvPr>
        </p:nvSpPr>
        <p:spPr/>
        <p:txBody>
          <a:bodyPr/>
          <a:lstStyle/>
          <a:p>
            <a:r>
              <a:rPr lang="en-GB" dirty="0"/>
              <a:t>Equal Opportunities, Diversity and Anti- Discrimination</a:t>
            </a:r>
          </a:p>
        </p:txBody>
      </p:sp>
      <p:sp>
        <p:nvSpPr>
          <p:cNvPr id="3" name="Content Placeholder 2">
            <a:extLst>
              <a:ext uri="{FF2B5EF4-FFF2-40B4-BE49-F238E27FC236}">
                <a16:creationId xmlns:a16="http://schemas.microsoft.com/office/drawing/2014/main" id="{FAB2BF2C-2333-42E4-BBE4-D78968300F5B}"/>
              </a:ext>
            </a:extLst>
          </p:cNvPr>
          <p:cNvSpPr>
            <a:spLocks noGrp="1"/>
          </p:cNvSpPr>
          <p:nvPr>
            <p:ph idx="1"/>
          </p:nvPr>
        </p:nvSpPr>
        <p:spPr/>
        <p:txBody>
          <a:bodyPr>
            <a:normAutofit/>
          </a:bodyPr>
          <a:lstStyle/>
          <a:p>
            <a:r>
              <a:rPr lang="en-GB" sz="2000" dirty="0"/>
              <a:t>Equal opportunities acts to provide a fair and equal service to clients under the Equality Act (2010)</a:t>
            </a:r>
          </a:p>
          <a:p>
            <a:r>
              <a:rPr lang="en-GB" sz="2000" dirty="0"/>
              <a:t>Equality Act (2010) puts in place the same legal protections provided to other groups in order to prevent discrimination.</a:t>
            </a:r>
          </a:p>
          <a:p>
            <a:r>
              <a:rPr lang="en-GB" sz="2000" dirty="0"/>
              <a:t>Marriage Act (2013) gave LGBT people rights to marry the same sex.</a:t>
            </a:r>
          </a:p>
          <a:p>
            <a:r>
              <a:rPr lang="en-GB" sz="2000" dirty="0"/>
              <a:t>Understand that clients are unique and individual in their lifestyle choices. </a:t>
            </a:r>
          </a:p>
          <a:p>
            <a:r>
              <a:rPr lang="en-GB" sz="2000" dirty="0"/>
              <a:t>Not to treat clients differently regardless of their age, sex, skin colour, religious belief. </a:t>
            </a:r>
          </a:p>
          <a:p>
            <a:endParaRPr lang="en-GB" sz="2000" dirty="0"/>
          </a:p>
          <a:p>
            <a:pPr marL="0" indent="0">
              <a:buNone/>
            </a:pPr>
            <a:endParaRPr lang="en-GB" sz="2000" dirty="0"/>
          </a:p>
        </p:txBody>
      </p:sp>
      <p:sp>
        <p:nvSpPr>
          <p:cNvPr id="8" name="TextBox 7">
            <a:extLst>
              <a:ext uri="{FF2B5EF4-FFF2-40B4-BE49-F238E27FC236}">
                <a16:creationId xmlns:a16="http://schemas.microsoft.com/office/drawing/2014/main" id="{3E430E5E-C3F6-40A5-A081-F1BCF9A25401}"/>
              </a:ext>
            </a:extLst>
          </p:cNvPr>
          <p:cNvSpPr txBox="1"/>
          <p:nvPr/>
        </p:nvSpPr>
        <p:spPr>
          <a:xfrm flipH="1">
            <a:off x="9825822" y="6202017"/>
            <a:ext cx="2087881" cy="446276"/>
          </a:xfrm>
          <a:prstGeom prst="rect">
            <a:avLst/>
          </a:prstGeom>
          <a:noFill/>
        </p:spPr>
        <p:txBody>
          <a:bodyPr wrap="square" rtlCol="0">
            <a:spAutoFit/>
          </a:bodyPr>
          <a:lstStyle/>
          <a:p>
            <a:r>
              <a:rPr lang="en-GB" sz="1200" dirty="0"/>
              <a:t>(</a:t>
            </a:r>
            <a:r>
              <a:rPr lang="en-GB" sz="1100" dirty="0"/>
              <a:t>Gov.uk,2018)</a:t>
            </a:r>
          </a:p>
          <a:p>
            <a:r>
              <a:rPr lang="en-GB" sz="1100" dirty="0"/>
              <a:t>(Stonewall, 2015)</a:t>
            </a:r>
          </a:p>
        </p:txBody>
      </p:sp>
    </p:spTree>
    <p:extLst>
      <p:ext uri="{BB962C8B-B14F-4D97-AF65-F5344CB8AC3E}">
        <p14:creationId xmlns:p14="http://schemas.microsoft.com/office/powerpoint/2010/main" val="27378101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21E333-1CB5-4F7B-8839-053C0A1F63D5}"/>
              </a:ext>
            </a:extLst>
          </p:cNvPr>
          <p:cNvSpPr>
            <a:spLocks noGrp="1"/>
          </p:cNvSpPr>
          <p:nvPr>
            <p:ph type="title"/>
          </p:nvPr>
        </p:nvSpPr>
        <p:spPr/>
        <p:txBody>
          <a:bodyPr/>
          <a:lstStyle/>
          <a:p>
            <a:r>
              <a:rPr lang="en-GB" dirty="0"/>
              <a:t>Client Group</a:t>
            </a:r>
          </a:p>
        </p:txBody>
      </p:sp>
      <p:sp>
        <p:nvSpPr>
          <p:cNvPr id="3" name="Content Placeholder 2">
            <a:extLst>
              <a:ext uri="{FF2B5EF4-FFF2-40B4-BE49-F238E27FC236}">
                <a16:creationId xmlns:a16="http://schemas.microsoft.com/office/drawing/2014/main" id="{C4FBF079-CAC6-495F-8ACD-61C6A1A12932}"/>
              </a:ext>
            </a:extLst>
          </p:cNvPr>
          <p:cNvSpPr>
            <a:spLocks noGrp="1"/>
          </p:cNvSpPr>
          <p:nvPr>
            <p:ph idx="1"/>
          </p:nvPr>
        </p:nvSpPr>
        <p:spPr>
          <a:xfrm>
            <a:off x="677334" y="1669773"/>
            <a:ext cx="8596668" cy="4399723"/>
          </a:xfrm>
        </p:spPr>
        <p:txBody>
          <a:bodyPr/>
          <a:lstStyle/>
          <a:p>
            <a:r>
              <a:rPr lang="en-GB" sz="2400" dirty="0"/>
              <a:t>LGBT client group.</a:t>
            </a:r>
          </a:p>
          <a:p>
            <a:r>
              <a:rPr lang="en-GB" sz="2400" dirty="0"/>
              <a:t>Distinctive issue that are known to be present within this group include:</a:t>
            </a:r>
          </a:p>
          <a:p>
            <a:r>
              <a:rPr lang="en-GB" sz="2400" dirty="0"/>
              <a:t>Dilemmas and anxieties about coming out.</a:t>
            </a:r>
          </a:p>
          <a:p>
            <a:r>
              <a:rPr lang="en-GB" sz="2400" dirty="0"/>
              <a:t>Accepting themselves as having an LGBT identity.</a:t>
            </a:r>
          </a:p>
          <a:p>
            <a:r>
              <a:rPr lang="en-GB" sz="2400" dirty="0"/>
              <a:t>School belonging and victimisation.</a:t>
            </a:r>
          </a:p>
          <a:p>
            <a:r>
              <a:rPr lang="en-GB" sz="2400" dirty="0"/>
              <a:t>Depression and psychological distress. </a:t>
            </a:r>
            <a:br>
              <a:rPr lang="en-GB" sz="2400" dirty="0"/>
            </a:br>
            <a:endParaRPr lang="en-GB" sz="2400" dirty="0"/>
          </a:p>
          <a:p>
            <a:endParaRPr lang="en-GB" sz="2000" dirty="0"/>
          </a:p>
          <a:p>
            <a:endParaRPr lang="en-GB" sz="2000" dirty="0"/>
          </a:p>
          <a:p>
            <a:endParaRPr lang="en-GB" sz="2000" dirty="0"/>
          </a:p>
          <a:p>
            <a:endParaRPr lang="en-GB" dirty="0"/>
          </a:p>
        </p:txBody>
      </p:sp>
      <p:sp>
        <p:nvSpPr>
          <p:cNvPr id="5" name="TextBox 4">
            <a:extLst>
              <a:ext uri="{FF2B5EF4-FFF2-40B4-BE49-F238E27FC236}">
                <a16:creationId xmlns:a16="http://schemas.microsoft.com/office/drawing/2014/main" id="{D3B45D8E-CCB3-4A12-8A10-EDC25210530A}"/>
              </a:ext>
            </a:extLst>
          </p:cNvPr>
          <p:cNvSpPr txBox="1"/>
          <p:nvPr/>
        </p:nvSpPr>
        <p:spPr>
          <a:xfrm>
            <a:off x="9403830" y="5700164"/>
            <a:ext cx="2110836" cy="369332"/>
          </a:xfrm>
          <a:prstGeom prst="rect">
            <a:avLst/>
          </a:prstGeom>
          <a:noFill/>
        </p:spPr>
        <p:txBody>
          <a:bodyPr wrap="square" rtlCol="0">
            <a:spAutoFit/>
          </a:bodyPr>
          <a:lstStyle/>
          <a:p>
            <a:endParaRPr lang="en-GB" dirty="0"/>
          </a:p>
        </p:txBody>
      </p:sp>
      <p:sp>
        <p:nvSpPr>
          <p:cNvPr id="6" name="TextBox 5">
            <a:extLst>
              <a:ext uri="{FF2B5EF4-FFF2-40B4-BE49-F238E27FC236}">
                <a16:creationId xmlns:a16="http://schemas.microsoft.com/office/drawing/2014/main" id="{C2FD66A6-D7D6-41BE-8A07-3F68D592455A}"/>
              </a:ext>
            </a:extLst>
          </p:cNvPr>
          <p:cNvSpPr txBox="1"/>
          <p:nvPr/>
        </p:nvSpPr>
        <p:spPr>
          <a:xfrm>
            <a:off x="9403830" y="6215270"/>
            <a:ext cx="2040943" cy="461665"/>
          </a:xfrm>
          <a:prstGeom prst="rect">
            <a:avLst/>
          </a:prstGeom>
          <a:noFill/>
        </p:spPr>
        <p:txBody>
          <a:bodyPr wrap="none" rtlCol="0">
            <a:spAutoFit/>
          </a:bodyPr>
          <a:lstStyle/>
          <a:p>
            <a:r>
              <a:rPr lang="en-GB" sz="1200" dirty="0"/>
              <a:t>(McLeod, 2013,p.489)</a:t>
            </a:r>
          </a:p>
          <a:p>
            <a:r>
              <a:rPr lang="en-GB" sz="1200" dirty="0"/>
              <a:t>(Heck. et al 2014, p.28-29)</a:t>
            </a:r>
          </a:p>
        </p:txBody>
      </p:sp>
    </p:spTree>
    <p:extLst>
      <p:ext uri="{BB962C8B-B14F-4D97-AF65-F5344CB8AC3E}">
        <p14:creationId xmlns:p14="http://schemas.microsoft.com/office/powerpoint/2010/main" val="35163506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9">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4" name="Isosceles Triangle 13">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AA38B313-647D-440B-82CF-AD3F25E6A146}"/>
              </a:ext>
            </a:extLst>
          </p:cNvPr>
          <p:cNvSpPr>
            <a:spLocks noGrp="1"/>
          </p:cNvSpPr>
          <p:nvPr>
            <p:ph type="title"/>
          </p:nvPr>
        </p:nvSpPr>
        <p:spPr>
          <a:xfrm>
            <a:off x="673754" y="643467"/>
            <a:ext cx="4203045" cy="1375608"/>
          </a:xfrm>
        </p:spPr>
        <p:txBody>
          <a:bodyPr anchor="ctr">
            <a:normAutofit/>
          </a:bodyPr>
          <a:lstStyle/>
          <a:p>
            <a:r>
              <a:rPr lang="en-GB">
                <a:solidFill>
                  <a:schemeClr val="bg1"/>
                </a:solidFill>
              </a:rPr>
              <a:t>Client-Practioner Relationship</a:t>
            </a:r>
          </a:p>
        </p:txBody>
      </p:sp>
      <p:sp>
        <p:nvSpPr>
          <p:cNvPr id="3" name="Content Placeholder 2">
            <a:extLst>
              <a:ext uri="{FF2B5EF4-FFF2-40B4-BE49-F238E27FC236}">
                <a16:creationId xmlns:a16="http://schemas.microsoft.com/office/drawing/2014/main" id="{F6840B6C-E2BA-4946-85CF-2358323050D4}"/>
              </a:ext>
            </a:extLst>
          </p:cNvPr>
          <p:cNvSpPr>
            <a:spLocks noGrp="1"/>
          </p:cNvSpPr>
          <p:nvPr>
            <p:ph idx="1"/>
          </p:nvPr>
        </p:nvSpPr>
        <p:spPr>
          <a:xfrm>
            <a:off x="673754" y="2160590"/>
            <a:ext cx="3973943" cy="3440110"/>
          </a:xfrm>
        </p:spPr>
        <p:txBody>
          <a:bodyPr>
            <a:noAutofit/>
          </a:bodyPr>
          <a:lstStyle/>
          <a:p>
            <a:pPr>
              <a:lnSpc>
                <a:spcPct val="90000"/>
              </a:lnSpc>
            </a:pPr>
            <a:r>
              <a:rPr lang="en-GB" sz="1600" dirty="0">
                <a:solidFill>
                  <a:schemeClr val="bg1"/>
                </a:solidFill>
              </a:rPr>
              <a:t>Counselling is known to be successful based on the client and </a:t>
            </a:r>
            <a:r>
              <a:rPr lang="en-GB" sz="1600" dirty="0" err="1">
                <a:solidFill>
                  <a:schemeClr val="bg1"/>
                </a:solidFill>
              </a:rPr>
              <a:t>practioner’s</a:t>
            </a:r>
            <a:r>
              <a:rPr lang="en-GB" sz="1600" dirty="0">
                <a:solidFill>
                  <a:schemeClr val="bg1"/>
                </a:solidFill>
              </a:rPr>
              <a:t> relationship.</a:t>
            </a:r>
          </a:p>
          <a:p>
            <a:pPr>
              <a:lnSpc>
                <a:spcPct val="90000"/>
              </a:lnSpc>
            </a:pPr>
            <a:r>
              <a:rPr lang="en-GB" sz="1600" dirty="0">
                <a:solidFill>
                  <a:schemeClr val="bg1"/>
                </a:solidFill>
              </a:rPr>
              <a:t>Research suggests clients found counselling to be effective when they valued their relationship with their </a:t>
            </a:r>
            <a:r>
              <a:rPr lang="en-GB" sz="1600" dirty="0" err="1">
                <a:solidFill>
                  <a:schemeClr val="bg1"/>
                </a:solidFill>
              </a:rPr>
              <a:t>practioner</a:t>
            </a:r>
            <a:r>
              <a:rPr lang="en-GB" sz="1600" dirty="0">
                <a:solidFill>
                  <a:schemeClr val="bg1"/>
                </a:solidFill>
              </a:rPr>
              <a:t>, rather than the type of therapy used within their sessions.</a:t>
            </a:r>
          </a:p>
          <a:p>
            <a:pPr>
              <a:lnSpc>
                <a:spcPct val="90000"/>
              </a:lnSpc>
            </a:pPr>
            <a:r>
              <a:rPr lang="en-GB" sz="1600" dirty="0">
                <a:solidFill>
                  <a:schemeClr val="bg1"/>
                </a:solidFill>
              </a:rPr>
              <a:t>If a client experiences trust and confidence issues within their relationship, a counsellor may work on strategies to repair the relationship.  </a:t>
            </a:r>
          </a:p>
          <a:p>
            <a:pPr>
              <a:lnSpc>
                <a:spcPct val="90000"/>
              </a:lnSpc>
            </a:pPr>
            <a:r>
              <a:rPr lang="en-GB" sz="1600" dirty="0">
                <a:solidFill>
                  <a:schemeClr val="bg1"/>
                </a:solidFill>
              </a:rPr>
              <a:t>( Agnew. et al, 1994) identified stages for the client and </a:t>
            </a:r>
            <a:r>
              <a:rPr lang="en-GB" sz="1600" dirty="0" err="1">
                <a:solidFill>
                  <a:schemeClr val="bg1"/>
                </a:solidFill>
              </a:rPr>
              <a:t>practioners</a:t>
            </a:r>
            <a:r>
              <a:rPr lang="en-GB" sz="1600" dirty="0">
                <a:solidFill>
                  <a:schemeClr val="bg1"/>
                </a:solidFill>
              </a:rPr>
              <a:t> repair process. </a:t>
            </a:r>
          </a:p>
        </p:txBody>
      </p:sp>
      <p:pic>
        <p:nvPicPr>
          <p:cNvPr id="5" name="Picture 4" descr="A persons hand&#10;&#10;Description automatically generated">
            <a:extLst>
              <a:ext uri="{FF2B5EF4-FFF2-40B4-BE49-F238E27FC236}">
                <a16:creationId xmlns:a16="http://schemas.microsoft.com/office/drawing/2014/main" id="{0612AAAF-F668-4911-94A8-ECA2E00980D2}"/>
              </a:ext>
            </a:extLst>
          </p:cNvPr>
          <p:cNvPicPr>
            <a:picLocks noChangeAspect="1"/>
          </p:cNvPicPr>
          <p:nvPr/>
        </p:nvPicPr>
        <p:blipFill>
          <a:blip r:embed="rId2"/>
          <a:stretch>
            <a:fillRect/>
          </a:stretch>
        </p:blipFill>
        <p:spPr>
          <a:xfrm>
            <a:off x="6096001" y="1976133"/>
            <a:ext cx="5143500" cy="2893218"/>
          </a:xfrm>
          <a:prstGeom prst="rect">
            <a:avLst/>
          </a:prstGeom>
        </p:spPr>
      </p:pic>
      <p:sp>
        <p:nvSpPr>
          <p:cNvPr id="16" name="Isosceles Triangle 15">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6" name="TextBox 5">
            <a:extLst>
              <a:ext uri="{FF2B5EF4-FFF2-40B4-BE49-F238E27FC236}">
                <a16:creationId xmlns:a16="http://schemas.microsoft.com/office/drawing/2014/main" id="{9B6B7FB9-246B-4AF3-A296-7E134018E331}"/>
              </a:ext>
            </a:extLst>
          </p:cNvPr>
          <p:cNvSpPr txBox="1"/>
          <p:nvPr/>
        </p:nvSpPr>
        <p:spPr>
          <a:xfrm>
            <a:off x="8878957" y="6440557"/>
            <a:ext cx="3060583" cy="830997"/>
          </a:xfrm>
          <a:prstGeom prst="rect">
            <a:avLst/>
          </a:prstGeom>
          <a:noFill/>
        </p:spPr>
        <p:txBody>
          <a:bodyPr wrap="square" rtlCol="0">
            <a:spAutoFit/>
          </a:bodyPr>
          <a:lstStyle/>
          <a:p>
            <a:r>
              <a:rPr lang="en-GB" sz="1200" dirty="0"/>
              <a:t>(McLeod, 2013, p.401,402,418,419)</a:t>
            </a:r>
          </a:p>
          <a:p>
            <a:r>
              <a:rPr lang="en-GB" sz="1200" dirty="0"/>
              <a:t>(</a:t>
            </a:r>
            <a:r>
              <a:rPr lang="en-GB" sz="1200" dirty="0">
                <a:hlinkClick r:id="rId3">
                  <a:extLst>
                    <a:ext uri="{A12FA001-AC4F-418D-AE19-62706E023703}">
                      <ahyp:hlinkClr xmlns:ahyp="http://schemas.microsoft.com/office/drawing/2018/hyperlinkcolor" val="tx"/>
                    </a:ext>
                  </a:extLst>
                </a:hlinkClick>
              </a:rPr>
              <a:t>www.imagenesmy.com</a:t>
            </a:r>
            <a:r>
              <a:rPr lang="en-GB" sz="1200" dirty="0"/>
              <a:t>)</a:t>
            </a:r>
          </a:p>
          <a:p>
            <a:endParaRPr lang="en-GB" sz="1200" dirty="0"/>
          </a:p>
          <a:p>
            <a:endParaRPr lang="en-GB" sz="1200" dirty="0"/>
          </a:p>
        </p:txBody>
      </p:sp>
    </p:spTree>
    <p:extLst>
      <p:ext uri="{BB962C8B-B14F-4D97-AF65-F5344CB8AC3E}">
        <p14:creationId xmlns:p14="http://schemas.microsoft.com/office/powerpoint/2010/main" val="35759275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EC002C-4198-4EA2-BE8E-79449D649927}"/>
              </a:ext>
            </a:extLst>
          </p:cNvPr>
          <p:cNvSpPr>
            <a:spLocks noGrp="1"/>
          </p:cNvSpPr>
          <p:nvPr>
            <p:ph type="title"/>
          </p:nvPr>
        </p:nvSpPr>
        <p:spPr/>
        <p:txBody>
          <a:bodyPr/>
          <a:lstStyle/>
          <a:p>
            <a:r>
              <a:rPr lang="en-GB" dirty="0"/>
              <a:t>Boundaries</a:t>
            </a:r>
          </a:p>
        </p:txBody>
      </p:sp>
      <p:sp>
        <p:nvSpPr>
          <p:cNvPr id="3" name="Content Placeholder 2">
            <a:extLst>
              <a:ext uri="{FF2B5EF4-FFF2-40B4-BE49-F238E27FC236}">
                <a16:creationId xmlns:a16="http://schemas.microsoft.com/office/drawing/2014/main" id="{FB692F76-1A58-40A7-9405-1AE20E90D33F}"/>
              </a:ext>
            </a:extLst>
          </p:cNvPr>
          <p:cNvSpPr>
            <a:spLocks noGrp="1"/>
          </p:cNvSpPr>
          <p:nvPr>
            <p:ph idx="1"/>
          </p:nvPr>
        </p:nvSpPr>
        <p:spPr>
          <a:xfrm>
            <a:off x="677334" y="1497496"/>
            <a:ext cx="8596668" cy="4543867"/>
          </a:xfrm>
        </p:spPr>
        <p:txBody>
          <a:bodyPr/>
          <a:lstStyle/>
          <a:p>
            <a:r>
              <a:rPr lang="en-GB" sz="2400" dirty="0"/>
              <a:t>Boundaries are known to be essential to make counselling services safe for clients. </a:t>
            </a:r>
          </a:p>
          <a:p>
            <a:r>
              <a:rPr lang="en-GB" sz="2400" dirty="0"/>
              <a:t>Client is known to be vulnerable at the start of counselling.</a:t>
            </a:r>
          </a:p>
          <a:p>
            <a:r>
              <a:rPr lang="en-GB" sz="2400" dirty="0"/>
              <a:t>Written contracts at the start of counselling with details of what behaviour in the client-</a:t>
            </a:r>
            <a:r>
              <a:rPr lang="en-GB" sz="2400" dirty="0" err="1"/>
              <a:t>practioner</a:t>
            </a:r>
            <a:r>
              <a:rPr lang="en-GB" sz="2400" dirty="0"/>
              <a:t> relationship is acceptable. </a:t>
            </a:r>
          </a:p>
          <a:p>
            <a:r>
              <a:rPr lang="en-GB" sz="2400" dirty="0" err="1"/>
              <a:t>Practioner</a:t>
            </a:r>
            <a:r>
              <a:rPr lang="en-GB" sz="2400" dirty="0"/>
              <a:t> to make sure the client’s environment is safe and free of interruptions. </a:t>
            </a:r>
          </a:p>
          <a:p>
            <a:r>
              <a:rPr lang="en-GB" sz="2400" dirty="0"/>
              <a:t>Flexible boundaries. </a:t>
            </a:r>
          </a:p>
        </p:txBody>
      </p:sp>
      <p:sp>
        <p:nvSpPr>
          <p:cNvPr id="4" name="TextBox 3">
            <a:extLst>
              <a:ext uri="{FF2B5EF4-FFF2-40B4-BE49-F238E27FC236}">
                <a16:creationId xmlns:a16="http://schemas.microsoft.com/office/drawing/2014/main" id="{95456927-4D3E-4AF8-9AE3-EB04C015353B}"/>
              </a:ext>
            </a:extLst>
          </p:cNvPr>
          <p:cNvSpPr txBox="1"/>
          <p:nvPr/>
        </p:nvSpPr>
        <p:spPr>
          <a:xfrm>
            <a:off x="9395791" y="6347791"/>
            <a:ext cx="2630528" cy="276999"/>
          </a:xfrm>
          <a:prstGeom prst="rect">
            <a:avLst/>
          </a:prstGeom>
          <a:noFill/>
        </p:spPr>
        <p:txBody>
          <a:bodyPr wrap="none" rtlCol="0">
            <a:spAutoFit/>
          </a:bodyPr>
          <a:lstStyle/>
          <a:p>
            <a:r>
              <a:rPr lang="en-GB" sz="1200" dirty="0"/>
              <a:t>(Proctor, 2014,p.155, 156,157,162.)</a:t>
            </a:r>
          </a:p>
        </p:txBody>
      </p:sp>
    </p:spTree>
    <p:extLst>
      <p:ext uri="{BB962C8B-B14F-4D97-AF65-F5344CB8AC3E}">
        <p14:creationId xmlns:p14="http://schemas.microsoft.com/office/powerpoint/2010/main" val="33676763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F08B7B-D9DF-4932-9601-57FBDFEAE7B3}"/>
              </a:ext>
            </a:extLst>
          </p:cNvPr>
          <p:cNvSpPr>
            <a:spLocks noGrp="1"/>
          </p:cNvSpPr>
          <p:nvPr>
            <p:ph type="title"/>
          </p:nvPr>
        </p:nvSpPr>
        <p:spPr/>
        <p:txBody>
          <a:bodyPr/>
          <a:lstStyle/>
          <a:p>
            <a:r>
              <a:rPr lang="en-GB" dirty="0"/>
              <a:t>Boundary Scenario </a:t>
            </a:r>
          </a:p>
        </p:txBody>
      </p:sp>
      <p:sp>
        <p:nvSpPr>
          <p:cNvPr id="3" name="Content Placeholder 2">
            <a:extLst>
              <a:ext uri="{FF2B5EF4-FFF2-40B4-BE49-F238E27FC236}">
                <a16:creationId xmlns:a16="http://schemas.microsoft.com/office/drawing/2014/main" id="{1031ABF5-4E79-4BE5-BD02-222C124D7952}"/>
              </a:ext>
            </a:extLst>
          </p:cNvPr>
          <p:cNvSpPr>
            <a:spLocks noGrp="1"/>
          </p:cNvSpPr>
          <p:nvPr>
            <p:ph idx="1"/>
          </p:nvPr>
        </p:nvSpPr>
        <p:spPr>
          <a:xfrm>
            <a:off x="677334" y="1378227"/>
            <a:ext cx="8596668" cy="4663136"/>
          </a:xfrm>
        </p:spPr>
        <p:txBody>
          <a:bodyPr>
            <a:normAutofit lnSpcReduction="10000"/>
          </a:bodyPr>
          <a:lstStyle/>
          <a:p>
            <a:r>
              <a:rPr lang="en-GB" sz="2400" dirty="0"/>
              <a:t>Joshua expresses that he thinks it would make him feel better if he was to meet other LGBT individuals in a local LGBT club and asks the counsellor if they could both go together sometime. </a:t>
            </a:r>
          </a:p>
          <a:p>
            <a:r>
              <a:rPr lang="en-GB" sz="2000" dirty="0"/>
              <a:t>Remind the client of the nature of the client-</a:t>
            </a:r>
            <a:r>
              <a:rPr lang="en-GB" sz="2000" dirty="0" err="1"/>
              <a:t>practioner</a:t>
            </a:r>
            <a:r>
              <a:rPr lang="en-GB" sz="2000" dirty="0"/>
              <a:t> relationship.</a:t>
            </a:r>
          </a:p>
          <a:p>
            <a:r>
              <a:rPr lang="en-GB" sz="2000" dirty="0"/>
              <a:t>Explain the contract. </a:t>
            </a:r>
          </a:p>
          <a:p>
            <a:r>
              <a:rPr lang="en-GB" sz="2000" dirty="0"/>
              <a:t>Be aware of the emotional impact it may inflict onto the client in the counsellor’s response.</a:t>
            </a:r>
          </a:p>
          <a:p>
            <a:r>
              <a:rPr lang="en-GB" sz="2000" dirty="0"/>
              <a:t>Use the time for the client to explore his knowledge of age appropriate LGBT groups. </a:t>
            </a:r>
          </a:p>
          <a:p>
            <a:r>
              <a:rPr lang="en-GB" sz="2000" dirty="0"/>
              <a:t>Reflect and discuss in supervision.</a:t>
            </a:r>
          </a:p>
          <a:p>
            <a:r>
              <a:rPr lang="en-GB" sz="2000" dirty="0"/>
              <a:t>Refer to the BACP ethical framework (2018) </a:t>
            </a:r>
          </a:p>
          <a:p>
            <a:endParaRPr lang="en-GB" dirty="0"/>
          </a:p>
          <a:p>
            <a:endParaRPr lang="en-GB" dirty="0"/>
          </a:p>
        </p:txBody>
      </p:sp>
      <p:sp>
        <p:nvSpPr>
          <p:cNvPr id="7" name="TextBox 6">
            <a:extLst>
              <a:ext uri="{FF2B5EF4-FFF2-40B4-BE49-F238E27FC236}">
                <a16:creationId xmlns:a16="http://schemas.microsoft.com/office/drawing/2014/main" id="{8A017C51-C60C-439C-820E-1F5B65B155A2}"/>
              </a:ext>
            </a:extLst>
          </p:cNvPr>
          <p:cNvSpPr txBox="1"/>
          <p:nvPr/>
        </p:nvSpPr>
        <p:spPr>
          <a:xfrm>
            <a:off x="10038524" y="6326285"/>
            <a:ext cx="106016" cy="369332"/>
          </a:xfrm>
          <a:prstGeom prst="rect">
            <a:avLst/>
          </a:prstGeom>
          <a:noFill/>
        </p:spPr>
        <p:txBody>
          <a:bodyPr wrap="square" rtlCol="0">
            <a:spAutoFit/>
          </a:bodyPr>
          <a:lstStyle/>
          <a:p>
            <a:endParaRPr lang="en-GB" dirty="0"/>
          </a:p>
        </p:txBody>
      </p:sp>
      <p:sp>
        <p:nvSpPr>
          <p:cNvPr id="8" name="TextBox 7">
            <a:extLst>
              <a:ext uri="{FF2B5EF4-FFF2-40B4-BE49-F238E27FC236}">
                <a16:creationId xmlns:a16="http://schemas.microsoft.com/office/drawing/2014/main" id="{16312D2C-D78F-4E43-B646-CE974F133DE7}"/>
              </a:ext>
            </a:extLst>
          </p:cNvPr>
          <p:cNvSpPr txBox="1"/>
          <p:nvPr/>
        </p:nvSpPr>
        <p:spPr>
          <a:xfrm flipH="1">
            <a:off x="9216223" y="6135757"/>
            <a:ext cx="2564960" cy="1046440"/>
          </a:xfrm>
          <a:prstGeom prst="rect">
            <a:avLst/>
          </a:prstGeom>
          <a:noFill/>
        </p:spPr>
        <p:txBody>
          <a:bodyPr wrap="square" rtlCol="0">
            <a:spAutoFit/>
          </a:bodyPr>
          <a:lstStyle/>
          <a:p>
            <a:r>
              <a:rPr lang="en-GB" sz="1400" dirty="0"/>
              <a:t>(</a:t>
            </a:r>
            <a:r>
              <a:rPr lang="en-GB" sz="1200" dirty="0" err="1"/>
              <a:t>Bacp</a:t>
            </a:r>
            <a:r>
              <a:rPr lang="en-GB" sz="1200" dirty="0"/>
              <a:t>, 2018)</a:t>
            </a:r>
          </a:p>
          <a:p>
            <a:r>
              <a:rPr lang="en-GB" sz="1200" dirty="0"/>
              <a:t>(Proctor, 2014, p.155, 156, 157, 162.)</a:t>
            </a:r>
          </a:p>
          <a:p>
            <a:endParaRPr lang="en-GB" sz="1200" dirty="0"/>
          </a:p>
          <a:p>
            <a:r>
              <a:rPr lang="en-GB" sz="1200" dirty="0"/>
              <a:t>  </a:t>
            </a:r>
          </a:p>
        </p:txBody>
      </p:sp>
    </p:spTree>
    <p:extLst>
      <p:ext uri="{BB962C8B-B14F-4D97-AF65-F5344CB8AC3E}">
        <p14:creationId xmlns:p14="http://schemas.microsoft.com/office/powerpoint/2010/main" val="25916778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 name="Rectangle 15">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0" name="Isosceles Triangle 19">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14EC8E69-768B-4F46-9DB4-0B740DBD49C4}"/>
              </a:ext>
            </a:extLst>
          </p:cNvPr>
          <p:cNvSpPr>
            <a:spLocks noGrp="1"/>
          </p:cNvSpPr>
          <p:nvPr>
            <p:ph type="title"/>
          </p:nvPr>
        </p:nvSpPr>
        <p:spPr>
          <a:xfrm>
            <a:off x="673754" y="643467"/>
            <a:ext cx="4203045" cy="1375608"/>
          </a:xfrm>
        </p:spPr>
        <p:txBody>
          <a:bodyPr anchor="ctr">
            <a:normAutofit/>
          </a:bodyPr>
          <a:lstStyle/>
          <a:p>
            <a:r>
              <a:rPr lang="en-GB">
                <a:solidFill>
                  <a:schemeClr val="bg1"/>
                </a:solidFill>
              </a:rPr>
              <a:t>Legal Requirements</a:t>
            </a:r>
          </a:p>
        </p:txBody>
      </p:sp>
      <p:sp>
        <p:nvSpPr>
          <p:cNvPr id="13" name="Content Placeholder 12">
            <a:extLst>
              <a:ext uri="{FF2B5EF4-FFF2-40B4-BE49-F238E27FC236}">
                <a16:creationId xmlns:a16="http://schemas.microsoft.com/office/drawing/2014/main" id="{BC9AE971-128D-4756-B2FA-12B103D95766}"/>
              </a:ext>
            </a:extLst>
          </p:cNvPr>
          <p:cNvSpPr>
            <a:spLocks noGrp="1"/>
          </p:cNvSpPr>
          <p:nvPr>
            <p:ph idx="1"/>
          </p:nvPr>
        </p:nvSpPr>
        <p:spPr>
          <a:xfrm>
            <a:off x="673754" y="2160590"/>
            <a:ext cx="3973943" cy="3440110"/>
          </a:xfrm>
        </p:spPr>
        <p:txBody>
          <a:bodyPr>
            <a:normAutofit fontScale="92500" lnSpcReduction="10000"/>
          </a:bodyPr>
          <a:lstStyle/>
          <a:p>
            <a:r>
              <a:rPr lang="en-US" dirty="0">
                <a:solidFill>
                  <a:schemeClr val="bg1"/>
                </a:solidFill>
              </a:rPr>
              <a:t>Essential to have up to date knowledge on current UK Laws. </a:t>
            </a:r>
          </a:p>
          <a:p>
            <a:r>
              <a:rPr lang="en-GB" dirty="0">
                <a:solidFill>
                  <a:schemeClr val="bg1"/>
                </a:solidFill>
              </a:rPr>
              <a:t>Equality Act (2010).</a:t>
            </a:r>
          </a:p>
          <a:p>
            <a:r>
              <a:rPr lang="en-GB" dirty="0">
                <a:solidFill>
                  <a:schemeClr val="bg1"/>
                </a:solidFill>
              </a:rPr>
              <a:t>General Data Protection Regulations (2018).</a:t>
            </a:r>
          </a:p>
          <a:p>
            <a:r>
              <a:rPr lang="en-GB" dirty="0">
                <a:solidFill>
                  <a:schemeClr val="bg1"/>
                </a:solidFill>
              </a:rPr>
              <a:t>Human Rights Act (1998).</a:t>
            </a:r>
          </a:p>
          <a:p>
            <a:r>
              <a:rPr lang="en-GB" dirty="0">
                <a:solidFill>
                  <a:schemeClr val="bg1"/>
                </a:solidFill>
              </a:rPr>
              <a:t>Protection of Children's Act (1999).</a:t>
            </a:r>
          </a:p>
          <a:p>
            <a:r>
              <a:rPr lang="en-GB" dirty="0">
                <a:solidFill>
                  <a:schemeClr val="bg1"/>
                </a:solidFill>
              </a:rPr>
              <a:t>As a member of BACP adhere to the BACP Ethical Framework (2018). </a:t>
            </a:r>
          </a:p>
          <a:p>
            <a:r>
              <a:rPr lang="en-GB" dirty="0">
                <a:solidFill>
                  <a:schemeClr val="bg1"/>
                </a:solidFill>
              </a:rPr>
              <a:t> Professional Indemnity Insurance.</a:t>
            </a:r>
          </a:p>
          <a:p>
            <a:endParaRPr lang="en-US" dirty="0">
              <a:solidFill>
                <a:schemeClr val="bg1"/>
              </a:solidFill>
            </a:endParaRPr>
          </a:p>
        </p:txBody>
      </p:sp>
      <p:pic>
        <p:nvPicPr>
          <p:cNvPr id="54" name="Content Placeholder 7">
            <a:extLst>
              <a:ext uri="{FF2B5EF4-FFF2-40B4-BE49-F238E27FC236}">
                <a16:creationId xmlns:a16="http://schemas.microsoft.com/office/drawing/2014/main" id="{85E34D12-C4A6-4BE9-8E30-26F8F7FD7824}"/>
              </a:ext>
            </a:extLst>
          </p:cNvPr>
          <p:cNvPicPr>
            <a:picLocks noChangeAspect="1"/>
          </p:cNvPicPr>
          <p:nvPr/>
        </p:nvPicPr>
        <p:blipFill>
          <a:blip r:embed="rId2"/>
          <a:stretch>
            <a:fillRect/>
          </a:stretch>
        </p:blipFill>
        <p:spPr>
          <a:xfrm>
            <a:off x="6096001" y="1718958"/>
            <a:ext cx="5143500" cy="3407568"/>
          </a:xfrm>
          <a:prstGeom prst="rect">
            <a:avLst/>
          </a:prstGeom>
        </p:spPr>
      </p:pic>
      <p:sp>
        <p:nvSpPr>
          <p:cNvPr id="22" name="Isosceles Triangle 21">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4" name="TextBox 3">
            <a:extLst>
              <a:ext uri="{FF2B5EF4-FFF2-40B4-BE49-F238E27FC236}">
                <a16:creationId xmlns:a16="http://schemas.microsoft.com/office/drawing/2014/main" id="{3DAC9B45-C5A0-4325-8374-2E73097FF172}"/>
              </a:ext>
            </a:extLst>
          </p:cNvPr>
          <p:cNvSpPr txBox="1"/>
          <p:nvPr/>
        </p:nvSpPr>
        <p:spPr>
          <a:xfrm>
            <a:off x="9912626" y="6109252"/>
            <a:ext cx="1872564" cy="461665"/>
          </a:xfrm>
          <a:prstGeom prst="rect">
            <a:avLst/>
          </a:prstGeom>
          <a:noFill/>
        </p:spPr>
        <p:txBody>
          <a:bodyPr wrap="none" rtlCol="0">
            <a:spAutoFit/>
          </a:bodyPr>
          <a:lstStyle/>
          <a:p>
            <a:r>
              <a:rPr lang="en-GB" sz="1200" dirty="0"/>
              <a:t>(</a:t>
            </a:r>
            <a:r>
              <a:rPr lang="en-GB" sz="1200" dirty="0" err="1"/>
              <a:t>Bacp</a:t>
            </a:r>
            <a:r>
              <a:rPr lang="en-GB" sz="1200" dirty="0"/>
              <a:t>, 2018)</a:t>
            </a:r>
          </a:p>
          <a:p>
            <a:r>
              <a:rPr lang="en-GB" sz="1200" dirty="0"/>
              <a:t>(www.legislation.gov.uk)</a:t>
            </a:r>
          </a:p>
        </p:txBody>
      </p:sp>
    </p:spTree>
    <p:extLst>
      <p:ext uri="{BB962C8B-B14F-4D97-AF65-F5344CB8AC3E}">
        <p14:creationId xmlns:p14="http://schemas.microsoft.com/office/powerpoint/2010/main" val="17115173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DFB0C9-74F4-466C-9005-CA4056A1C4FE}"/>
              </a:ext>
            </a:extLst>
          </p:cNvPr>
          <p:cNvSpPr>
            <a:spLocks noGrp="1"/>
          </p:cNvSpPr>
          <p:nvPr>
            <p:ph type="title"/>
          </p:nvPr>
        </p:nvSpPr>
        <p:spPr/>
        <p:txBody>
          <a:bodyPr/>
          <a:lstStyle/>
          <a:p>
            <a:r>
              <a:rPr lang="en-GB" dirty="0"/>
              <a:t>Professional requirements</a:t>
            </a:r>
          </a:p>
        </p:txBody>
      </p:sp>
      <p:sp>
        <p:nvSpPr>
          <p:cNvPr id="3" name="Content Placeholder 2">
            <a:extLst>
              <a:ext uri="{FF2B5EF4-FFF2-40B4-BE49-F238E27FC236}">
                <a16:creationId xmlns:a16="http://schemas.microsoft.com/office/drawing/2014/main" id="{4F062A26-0D20-41BD-8F85-E32473604036}"/>
              </a:ext>
            </a:extLst>
          </p:cNvPr>
          <p:cNvSpPr>
            <a:spLocks noGrp="1"/>
          </p:cNvSpPr>
          <p:nvPr>
            <p:ph idx="1"/>
          </p:nvPr>
        </p:nvSpPr>
        <p:spPr>
          <a:xfrm>
            <a:off x="544812" y="1603998"/>
            <a:ext cx="8596668" cy="3880773"/>
          </a:xfrm>
        </p:spPr>
        <p:txBody>
          <a:bodyPr>
            <a:normAutofit lnSpcReduction="10000"/>
          </a:bodyPr>
          <a:lstStyle/>
          <a:p>
            <a:r>
              <a:rPr lang="en-GB" sz="2000" dirty="0"/>
              <a:t>Work within the BACP (2018) Ethical framework.</a:t>
            </a:r>
          </a:p>
          <a:p>
            <a:r>
              <a:rPr lang="en-GB" sz="2000" dirty="0"/>
              <a:t>Ensure placement support to help trainee with growth as a practitioner.</a:t>
            </a:r>
          </a:p>
          <a:p>
            <a:r>
              <a:rPr lang="en-GB" sz="2000" dirty="0"/>
              <a:t>Work with trainers, supervisors and other related professional organisations.</a:t>
            </a:r>
          </a:p>
          <a:p>
            <a:r>
              <a:rPr lang="en-GB" sz="2000" dirty="0"/>
              <a:t>Comply with current UK laws.</a:t>
            </a:r>
          </a:p>
          <a:p>
            <a:r>
              <a:rPr lang="en-GB" sz="2000" dirty="0"/>
              <a:t>Keep accurate records to follow the GDPR (2018).</a:t>
            </a:r>
          </a:p>
          <a:p>
            <a:r>
              <a:rPr lang="en-GB" sz="2000" dirty="0"/>
              <a:t>Personal development and care of self.</a:t>
            </a:r>
          </a:p>
          <a:p>
            <a:r>
              <a:rPr lang="en-GB" sz="2000" dirty="0"/>
              <a:t>Professional Indemnity Insurance.</a:t>
            </a:r>
          </a:p>
          <a:p>
            <a:r>
              <a:rPr lang="en-GB" sz="2000" dirty="0"/>
              <a:t>Client feedback and ensure good endings.</a:t>
            </a:r>
          </a:p>
          <a:p>
            <a:pPr marL="0" indent="0">
              <a:buNone/>
            </a:pPr>
            <a:endParaRPr lang="en-GB" sz="2000" dirty="0"/>
          </a:p>
          <a:p>
            <a:endParaRPr lang="en-GB" dirty="0"/>
          </a:p>
        </p:txBody>
      </p:sp>
      <p:sp>
        <p:nvSpPr>
          <p:cNvPr id="4" name="TextBox 3">
            <a:extLst>
              <a:ext uri="{FF2B5EF4-FFF2-40B4-BE49-F238E27FC236}">
                <a16:creationId xmlns:a16="http://schemas.microsoft.com/office/drawing/2014/main" id="{E0C48EB1-A8F8-413D-B526-618BDC739DE3}"/>
              </a:ext>
            </a:extLst>
          </p:cNvPr>
          <p:cNvSpPr txBox="1"/>
          <p:nvPr/>
        </p:nvSpPr>
        <p:spPr>
          <a:xfrm>
            <a:off x="9846365" y="6559826"/>
            <a:ext cx="1048685" cy="276999"/>
          </a:xfrm>
          <a:prstGeom prst="rect">
            <a:avLst/>
          </a:prstGeom>
          <a:noFill/>
        </p:spPr>
        <p:txBody>
          <a:bodyPr wrap="none" rtlCol="0">
            <a:spAutoFit/>
          </a:bodyPr>
          <a:lstStyle/>
          <a:p>
            <a:r>
              <a:rPr lang="en-GB" sz="1200" dirty="0"/>
              <a:t>(</a:t>
            </a:r>
            <a:r>
              <a:rPr lang="en-GB" sz="1200" dirty="0" err="1"/>
              <a:t>Bacp</a:t>
            </a:r>
            <a:r>
              <a:rPr lang="en-GB" sz="1200" dirty="0"/>
              <a:t>, 2018)</a:t>
            </a:r>
          </a:p>
        </p:txBody>
      </p:sp>
    </p:spTree>
    <p:extLst>
      <p:ext uri="{BB962C8B-B14F-4D97-AF65-F5344CB8AC3E}">
        <p14:creationId xmlns:p14="http://schemas.microsoft.com/office/powerpoint/2010/main" val="10816506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103068-7E37-4BF1-9C89-081930A31B81}"/>
              </a:ext>
            </a:extLst>
          </p:cNvPr>
          <p:cNvSpPr>
            <a:spLocks noGrp="1"/>
          </p:cNvSpPr>
          <p:nvPr>
            <p:ph type="title"/>
          </p:nvPr>
        </p:nvSpPr>
        <p:spPr/>
        <p:txBody>
          <a:bodyPr/>
          <a:lstStyle/>
          <a:p>
            <a:r>
              <a:rPr lang="en-GB" dirty="0"/>
              <a:t>Organisational requirements</a:t>
            </a:r>
          </a:p>
        </p:txBody>
      </p:sp>
      <p:sp>
        <p:nvSpPr>
          <p:cNvPr id="3" name="Content Placeholder 2">
            <a:extLst>
              <a:ext uri="{FF2B5EF4-FFF2-40B4-BE49-F238E27FC236}">
                <a16:creationId xmlns:a16="http://schemas.microsoft.com/office/drawing/2014/main" id="{26270C18-73D0-4AE5-8183-ED2BA281A481}"/>
              </a:ext>
            </a:extLst>
          </p:cNvPr>
          <p:cNvSpPr>
            <a:spLocks noGrp="1"/>
          </p:cNvSpPr>
          <p:nvPr>
            <p:ph idx="1"/>
          </p:nvPr>
        </p:nvSpPr>
        <p:spPr>
          <a:xfrm>
            <a:off x="677334" y="1488613"/>
            <a:ext cx="8596668" cy="3880773"/>
          </a:xfrm>
        </p:spPr>
        <p:txBody>
          <a:bodyPr>
            <a:normAutofit/>
          </a:bodyPr>
          <a:lstStyle/>
          <a:p>
            <a:r>
              <a:rPr lang="en-GB" sz="2000" dirty="0"/>
              <a:t>Organisations are required to provide trainees with a copy of their polices and procedures which include:</a:t>
            </a:r>
          </a:p>
          <a:p>
            <a:r>
              <a:rPr lang="en-GB" sz="2000" dirty="0"/>
              <a:t>Policy and procedure guidelines that will support the practice.</a:t>
            </a:r>
          </a:p>
          <a:p>
            <a:r>
              <a:rPr lang="en-GB" sz="2000" dirty="0"/>
              <a:t>Organisations aims, job description. </a:t>
            </a:r>
          </a:p>
          <a:p>
            <a:r>
              <a:rPr lang="en-GB" sz="2000" dirty="0"/>
              <a:t>Legal documents such as duty of care, health and safety, protection of vulnerable adults, child protection.</a:t>
            </a:r>
          </a:p>
          <a:p>
            <a:r>
              <a:rPr lang="en-GB" sz="2000" dirty="0"/>
              <a:t>Access to support, supervision and training. </a:t>
            </a:r>
          </a:p>
          <a:p>
            <a:r>
              <a:rPr lang="en-GB" sz="2000" dirty="0"/>
              <a:t>Giving appropriate feedback and monitor trainees. </a:t>
            </a:r>
          </a:p>
          <a:p>
            <a:r>
              <a:rPr lang="en-GB" sz="2000" dirty="0"/>
              <a:t>Gain client feedback.</a:t>
            </a:r>
          </a:p>
          <a:p>
            <a:endParaRPr lang="en-GB" dirty="0"/>
          </a:p>
          <a:p>
            <a:endParaRPr lang="en-GB" dirty="0"/>
          </a:p>
          <a:p>
            <a:endParaRPr lang="en-GB" dirty="0"/>
          </a:p>
          <a:p>
            <a:endParaRPr lang="en-GB" dirty="0"/>
          </a:p>
        </p:txBody>
      </p:sp>
      <p:sp>
        <p:nvSpPr>
          <p:cNvPr id="4" name="TextBox 3">
            <a:extLst>
              <a:ext uri="{FF2B5EF4-FFF2-40B4-BE49-F238E27FC236}">
                <a16:creationId xmlns:a16="http://schemas.microsoft.com/office/drawing/2014/main" id="{EAFCFA4F-C2F9-4048-B114-722CF75B21A6}"/>
              </a:ext>
            </a:extLst>
          </p:cNvPr>
          <p:cNvSpPr txBox="1"/>
          <p:nvPr/>
        </p:nvSpPr>
        <p:spPr>
          <a:xfrm>
            <a:off x="9435548" y="6082747"/>
            <a:ext cx="1475084" cy="461665"/>
          </a:xfrm>
          <a:prstGeom prst="rect">
            <a:avLst/>
          </a:prstGeom>
          <a:noFill/>
        </p:spPr>
        <p:txBody>
          <a:bodyPr wrap="none" rtlCol="0">
            <a:spAutoFit/>
          </a:bodyPr>
          <a:lstStyle/>
          <a:p>
            <a:r>
              <a:rPr lang="en-GB" sz="1200" dirty="0"/>
              <a:t>(</a:t>
            </a:r>
            <a:r>
              <a:rPr lang="en-GB" sz="1200" dirty="0" err="1"/>
              <a:t>Bacp</a:t>
            </a:r>
            <a:r>
              <a:rPr lang="en-GB" sz="1200" dirty="0"/>
              <a:t>, 2018)</a:t>
            </a:r>
          </a:p>
          <a:p>
            <a:r>
              <a:rPr lang="en-GB" sz="1200" dirty="0"/>
              <a:t>(</a:t>
            </a:r>
            <a:r>
              <a:rPr lang="en-GB" sz="1200" dirty="0" err="1"/>
              <a:t>Sielearning</a:t>
            </a:r>
            <a:r>
              <a:rPr lang="en-GB" sz="1200" dirty="0"/>
              <a:t>, 2019)</a:t>
            </a:r>
          </a:p>
        </p:txBody>
      </p:sp>
    </p:spTree>
    <p:extLst>
      <p:ext uri="{BB962C8B-B14F-4D97-AF65-F5344CB8AC3E}">
        <p14:creationId xmlns:p14="http://schemas.microsoft.com/office/powerpoint/2010/main" val="18283402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48380-050C-4994-A0F1-2803645CE842}"/>
              </a:ext>
            </a:extLst>
          </p:cNvPr>
          <p:cNvSpPr>
            <a:spLocks noGrp="1"/>
          </p:cNvSpPr>
          <p:nvPr>
            <p:ph type="title"/>
          </p:nvPr>
        </p:nvSpPr>
        <p:spPr/>
        <p:txBody>
          <a:bodyPr/>
          <a:lstStyle/>
          <a:p>
            <a:r>
              <a:rPr lang="en-GB" dirty="0"/>
              <a:t>Supervision </a:t>
            </a:r>
          </a:p>
        </p:txBody>
      </p:sp>
      <p:sp>
        <p:nvSpPr>
          <p:cNvPr id="3" name="Content Placeholder 2">
            <a:extLst>
              <a:ext uri="{FF2B5EF4-FFF2-40B4-BE49-F238E27FC236}">
                <a16:creationId xmlns:a16="http://schemas.microsoft.com/office/drawing/2014/main" id="{B0271E58-E40B-452C-8EB3-4C5543A00FDC}"/>
              </a:ext>
            </a:extLst>
          </p:cNvPr>
          <p:cNvSpPr>
            <a:spLocks noGrp="1"/>
          </p:cNvSpPr>
          <p:nvPr>
            <p:ph idx="1"/>
          </p:nvPr>
        </p:nvSpPr>
        <p:spPr>
          <a:xfrm>
            <a:off x="677334" y="1325217"/>
            <a:ext cx="8596668" cy="4716146"/>
          </a:xfrm>
        </p:spPr>
        <p:txBody>
          <a:bodyPr>
            <a:normAutofit lnSpcReduction="10000"/>
          </a:bodyPr>
          <a:lstStyle/>
          <a:p>
            <a:r>
              <a:rPr lang="en-GB" sz="2000" dirty="0"/>
              <a:t>Supervisors role is to model a high standard of good practice to the supervised. Supervisors will be professional in their approach, professional relationships, boundaries, ethical guidelines and exploitation. </a:t>
            </a:r>
          </a:p>
          <a:p>
            <a:r>
              <a:rPr lang="en-GB" sz="2000" dirty="0"/>
              <a:t>Supervision is confidential to the client involved and will be within the organisational policies.</a:t>
            </a:r>
          </a:p>
          <a:p>
            <a:r>
              <a:rPr lang="en-GB" sz="2000" dirty="0"/>
              <a:t>Supervision is essential for professional development and is an ethical responsibility. </a:t>
            </a:r>
          </a:p>
          <a:p>
            <a:r>
              <a:rPr lang="en-GB" sz="2000" dirty="0"/>
              <a:t>Regular supervisions will monitor and review the counsellor’s work with clients and provides the counsellor with feedback.</a:t>
            </a:r>
          </a:p>
          <a:p>
            <a:r>
              <a:rPr lang="en-GB" sz="2000" dirty="0"/>
              <a:t>It’s a time to talk openly about difficulties and ethical dilemmas that may occur with clients.</a:t>
            </a:r>
          </a:p>
          <a:p>
            <a:r>
              <a:rPr lang="en-GB" sz="2000" dirty="0"/>
              <a:t>Supervision is a constructive way to reflect and learn.</a:t>
            </a:r>
          </a:p>
          <a:p>
            <a:r>
              <a:rPr lang="en-GB" sz="2000" dirty="0"/>
              <a:t>Improves on Professional practice. </a:t>
            </a:r>
          </a:p>
        </p:txBody>
      </p:sp>
      <p:sp>
        <p:nvSpPr>
          <p:cNvPr id="5" name="TextBox 4">
            <a:extLst>
              <a:ext uri="{FF2B5EF4-FFF2-40B4-BE49-F238E27FC236}">
                <a16:creationId xmlns:a16="http://schemas.microsoft.com/office/drawing/2014/main" id="{91ECC93A-7758-4547-B83F-9E2D117048C1}"/>
              </a:ext>
            </a:extLst>
          </p:cNvPr>
          <p:cNvSpPr txBox="1"/>
          <p:nvPr/>
        </p:nvSpPr>
        <p:spPr>
          <a:xfrm flipH="1">
            <a:off x="9096954" y="6063734"/>
            <a:ext cx="1822837" cy="461665"/>
          </a:xfrm>
          <a:prstGeom prst="rect">
            <a:avLst/>
          </a:prstGeom>
          <a:noFill/>
        </p:spPr>
        <p:txBody>
          <a:bodyPr wrap="square" rtlCol="0">
            <a:spAutoFit/>
          </a:bodyPr>
          <a:lstStyle/>
          <a:p>
            <a:r>
              <a:rPr lang="en-GB" sz="1200" dirty="0"/>
              <a:t>(</a:t>
            </a:r>
            <a:r>
              <a:rPr lang="en-GB" sz="1200" dirty="0" err="1"/>
              <a:t>Bacp</a:t>
            </a:r>
            <a:r>
              <a:rPr lang="en-GB" sz="1200" dirty="0"/>
              <a:t>, 2018) </a:t>
            </a:r>
          </a:p>
          <a:p>
            <a:r>
              <a:rPr lang="en-GB" sz="1200" dirty="0"/>
              <a:t>(Proctor, 2014, p.107)</a:t>
            </a:r>
          </a:p>
        </p:txBody>
      </p:sp>
    </p:spTree>
    <p:extLst>
      <p:ext uri="{BB962C8B-B14F-4D97-AF65-F5344CB8AC3E}">
        <p14:creationId xmlns:p14="http://schemas.microsoft.com/office/powerpoint/2010/main" val="37063213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901B0-3349-4A75-9BFC-47C0E0970D1D}"/>
              </a:ext>
            </a:extLst>
          </p:cNvPr>
          <p:cNvSpPr>
            <a:spLocks noGrp="1"/>
          </p:cNvSpPr>
          <p:nvPr>
            <p:ph type="title"/>
          </p:nvPr>
        </p:nvSpPr>
        <p:spPr/>
        <p:txBody>
          <a:bodyPr>
            <a:normAutofit fontScale="90000"/>
          </a:bodyPr>
          <a:lstStyle/>
          <a:p>
            <a:r>
              <a:rPr lang="en-GB" dirty="0"/>
              <a:t>Reflection on my own morals, values and beliefs and the emotional impact of discrimination</a:t>
            </a:r>
          </a:p>
        </p:txBody>
      </p:sp>
      <p:sp>
        <p:nvSpPr>
          <p:cNvPr id="3" name="Content Placeholder 2">
            <a:extLst>
              <a:ext uri="{FF2B5EF4-FFF2-40B4-BE49-F238E27FC236}">
                <a16:creationId xmlns:a16="http://schemas.microsoft.com/office/drawing/2014/main" id="{26EE3E1E-EA1B-49DB-AC31-E7923232D6E0}"/>
              </a:ext>
            </a:extLst>
          </p:cNvPr>
          <p:cNvSpPr>
            <a:spLocks noGrp="1"/>
          </p:cNvSpPr>
          <p:nvPr>
            <p:ph idx="1"/>
          </p:nvPr>
        </p:nvSpPr>
        <p:spPr/>
        <p:txBody>
          <a:bodyPr/>
          <a:lstStyle/>
          <a:p>
            <a:r>
              <a:rPr lang="en-GB" sz="2000" dirty="0"/>
              <a:t>I value my awareness of healthy relationships. </a:t>
            </a:r>
          </a:p>
          <a:p>
            <a:r>
              <a:rPr lang="en-GB" sz="2000" dirty="0"/>
              <a:t>I believe in equality and human rights.</a:t>
            </a:r>
          </a:p>
          <a:p>
            <a:r>
              <a:rPr lang="en-GB" sz="2000" dirty="0"/>
              <a:t>I value having access to basic human needs and the support to achieve my full potential and the progression of equality to be my true self.</a:t>
            </a:r>
          </a:p>
          <a:p>
            <a:r>
              <a:rPr lang="en-GB" sz="2000" dirty="0"/>
              <a:t>I value my hobbies and my interests and my time for self care. </a:t>
            </a:r>
          </a:p>
          <a:p>
            <a:r>
              <a:rPr lang="en-GB" sz="2000" dirty="0"/>
              <a:t>I have no religious beliefs but I do not dismiss religion. I enjoy the differences in religious beliefs and am happy of the value it brings to others. </a:t>
            </a:r>
          </a:p>
          <a:p>
            <a:r>
              <a:rPr lang="en-GB" sz="2000" dirty="0"/>
              <a:t>I identify myself as a lesbian and this could impact on the views of others as well as my own when counselling LGBT clients. </a:t>
            </a:r>
          </a:p>
          <a:p>
            <a:endParaRPr lang="en-GB" dirty="0"/>
          </a:p>
        </p:txBody>
      </p:sp>
    </p:spTree>
    <p:extLst>
      <p:ext uri="{BB962C8B-B14F-4D97-AF65-F5344CB8AC3E}">
        <p14:creationId xmlns:p14="http://schemas.microsoft.com/office/powerpoint/2010/main" val="6479826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Content Placeholder 4">
            <a:extLst>
              <a:ext uri="{FF2B5EF4-FFF2-40B4-BE49-F238E27FC236}">
                <a16:creationId xmlns:a16="http://schemas.microsoft.com/office/drawing/2014/main" id="{CB70E987-04DB-46BD-BE5A-4A5BEA882D11}"/>
              </a:ext>
            </a:extLst>
          </p:cNvPr>
          <p:cNvPicPr>
            <a:picLocks noChangeAspect="1"/>
          </p:cNvPicPr>
          <p:nvPr/>
        </p:nvPicPr>
        <p:blipFill rotWithShape="1">
          <a:blip r:embed="rId2"/>
          <a:srcRect t="1525" r="2" b="16886"/>
          <a:stretch/>
        </p:blipFill>
        <p:spPr>
          <a:xfrm>
            <a:off x="5767940" y="-16779"/>
            <a:ext cx="6371119" cy="6858001"/>
          </a:xfrm>
          <a:custGeom>
            <a:avLst/>
            <a:gdLst>
              <a:gd name="connsiteX0" fmla="*/ 379987 w 7922146"/>
              <a:gd name="connsiteY0" fmla="*/ 0 h 6858001"/>
              <a:gd name="connsiteX1" fmla="*/ 5304971 w 7922146"/>
              <a:gd name="connsiteY1" fmla="*/ 0 h 6858001"/>
              <a:gd name="connsiteX2" fmla="*/ 7065281 w 7922146"/>
              <a:gd name="connsiteY2" fmla="*/ 0 h 6858001"/>
              <a:gd name="connsiteX3" fmla="*/ 7397540 w 7922146"/>
              <a:gd name="connsiteY3" fmla="*/ 0 h 6858001"/>
              <a:gd name="connsiteX4" fmla="*/ 7397540 w 7922146"/>
              <a:gd name="connsiteY4" fmla="*/ 1 h 6858001"/>
              <a:gd name="connsiteX5" fmla="*/ 7922146 w 7922146"/>
              <a:gd name="connsiteY5" fmla="*/ 1 h 6858001"/>
              <a:gd name="connsiteX6" fmla="*/ 7922146 w 7922146"/>
              <a:gd name="connsiteY6" fmla="*/ 6858001 h 6858001"/>
              <a:gd name="connsiteX7" fmla="*/ 7065281 w 7922146"/>
              <a:gd name="connsiteY7" fmla="*/ 6858001 h 6858001"/>
              <a:gd name="connsiteX8" fmla="*/ 7065281 w 7922146"/>
              <a:gd name="connsiteY8" fmla="*/ 6858000 h 6858001"/>
              <a:gd name="connsiteX9" fmla="*/ 5932989 w 7922146"/>
              <a:gd name="connsiteY9" fmla="*/ 6858000 h 6858001"/>
              <a:gd name="connsiteX10" fmla="*/ 5932989 w 7922146"/>
              <a:gd name="connsiteY10" fmla="*/ 6858001 h 6858001"/>
              <a:gd name="connsiteX11" fmla="*/ 27809 w 7922146"/>
              <a:gd name="connsiteY11" fmla="*/ 6858001 h 6858001"/>
              <a:gd name="connsiteX12" fmla="*/ 1803228 w 7922146"/>
              <a:gd name="connsiteY12" fmla="*/ 4521201 h 6858001"/>
              <a:gd name="connsiteX13" fmla="*/ 0 w 7922146"/>
              <a:gd name="connsiteY13" fmla="*/ 0 h 6858001"/>
              <a:gd name="connsiteX14" fmla="*/ 379987 w 7922146"/>
              <a:gd name="connsiteY14" fmla="*/ 0 h 6858001"/>
              <a:gd name="connsiteX15" fmla="*/ 0 w 7922146"/>
              <a:gd name="connsiteY15" fmla="*/ 407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12EEC16F-54B3-454A-A7FE-570DCC579C45}"/>
              </a:ext>
            </a:extLst>
          </p:cNvPr>
          <p:cNvSpPr>
            <a:spLocks noGrp="1"/>
          </p:cNvSpPr>
          <p:nvPr>
            <p:ph type="title"/>
          </p:nvPr>
        </p:nvSpPr>
        <p:spPr>
          <a:xfrm>
            <a:off x="677333" y="609600"/>
            <a:ext cx="3851123" cy="1320800"/>
          </a:xfrm>
        </p:spPr>
        <p:txBody>
          <a:bodyPr>
            <a:normAutofit/>
          </a:bodyPr>
          <a:lstStyle/>
          <a:p>
            <a:r>
              <a:rPr lang="en-GB"/>
              <a:t>Summary</a:t>
            </a:r>
            <a:endParaRPr lang="en-GB" dirty="0"/>
          </a:p>
        </p:txBody>
      </p:sp>
      <p:sp>
        <p:nvSpPr>
          <p:cNvPr id="10" name="Content Placeholder 9">
            <a:extLst>
              <a:ext uri="{FF2B5EF4-FFF2-40B4-BE49-F238E27FC236}">
                <a16:creationId xmlns:a16="http://schemas.microsoft.com/office/drawing/2014/main" id="{7710E6C5-F288-45EF-8BC9-9520CF06EFF3}"/>
              </a:ext>
            </a:extLst>
          </p:cNvPr>
          <p:cNvSpPr>
            <a:spLocks noGrp="1"/>
          </p:cNvSpPr>
          <p:nvPr>
            <p:ph idx="1"/>
          </p:nvPr>
        </p:nvSpPr>
        <p:spPr>
          <a:xfrm>
            <a:off x="677334" y="1463041"/>
            <a:ext cx="5418666" cy="5247248"/>
          </a:xfrm>
        </p:spPr>
        <p:txBody>
          <a:bodyPr>
            <a:normAutofit fontScale="92500" lnSpcReduction="20000"/>
          </a:bodyPr>
          <a:lstStyle/>
          <a:p>
            <a:r>
              <a:rPr lang="en-US" sz="2100" dirty="0"/>
              <a:t>Working with LGBT youth requires knowledge of current laws such as Protection of Children’s Act (1999) Equality Act (2010).</a:t>
            </a:r>
          </a:p>
          <a:p>
            <a:r>
              <a:rPr lang="en-US" sz="2100" dirty="0"/>
              <a:t> Everyone has a responsibility to safeguard   children. </a:t>
            </a:r>
          </a:p>
          <a:p>
            <a:r>
              <a:rPr lang="en-US" sz="2100" dirty="0"/>
              <a:t>Awareness and knowledge on issues that effect the LGBT youth and the psychological distresses it can bring.</a:t>
            </a:r>
          </a:p>
          <a:p>
            <a:r>
              <a:rPr lang="en-US" sz="2100" dirty="0"/>
              <a:t>Consider boundaries and detail boundaries in contracts.</a:t>
            </a:r>
          </a:p>
          <a:p>
            <a:r>
              <a:rPr lang="en-US" sz="2100" dirty="0"/>
              <a:t>Clients are unique and different and are all equal.</a:t>
            </a:r>
          </a:p>
          <a:p>
            <a:r>
              <a:rPr lang="en-US" sz="2100" dirty="0"/>
              <a:t>Counsellor to self-care and have regular supervision.</a:t>
            </a:r>
          </a:p>
          <a:p>
            <a:r>
              <a:rPr lang="en-US" sz="2100" dirty="0"/>
              <a:t>Continue </a:t>
            </a:r>
            <a:r>
              <a:rPr lang="en-US" sz="2100" dirty="0" err="1"/>
              <a:t>specialised</a:t>
            </a:r>
            <a:r>
              <a:rPr lang="en-US" sz="2100" dirty="0"/>
              <a:t> LGBT training is current and up to date.</a:t>
            </a:r>
          </a:p>
          <a:p>
            <a:endParaRPr lang="en-US" dirty="0"/>
          </a:p>
          <a:p>
            <a:endParaRPr lang="en-US" dirty="0"/>
          </a:p>
          <a:p>
            <a:endParaRPr lang="en-US" dirty="0"/>
          </a:p>
        </p:txBody>
      </p:sp>
      <p:cxnSp>
        <p:nvCxnSpPr>
          <p:cNvPr id="13" name="Straight Connector 12">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7"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 name="TextBox 3">
            <a:extLst>
              <a:ext uri="{FF2B5EF4-FFF2-40B4-BE49-F238E27FC236}">
                <a16:creationId xmlns:a16="http://schemas.microsoft.com/office/drawing/2014/main" id="{7FF966C3-9FE8-4324-AD6B-BC25A8A040C9}"/>
              </a:ext>
            </a:extLst>
          </p:cNvPr>
          <p:cNvSpPr txBox="1"/>
          <p:nvPr/>
        </p:nvSpPr>
        <p:spPr>
          <a:xfrm>
            <a:off x="9371012" y="6440557"/>
            <a:ext cx="2683748" cy="246221"/>
          </a:xfrm>
          <a:prstGeom prst="rect">
            <a:avLst/>
          </a:prstGeom>
          <a:noFill/>
        </p:spPr>
        <p:txBody>
          <a:bodyPr wrap="none" rtlCol="0">
            <a:spAutoFit/>
          </a:bodyPr>
          <a:lstStyle/>
          <a:p>
            <a:r>
              <a:rPr lang="en-GB" sz="1000" dirty="0"/>
              <a:t>                                   (www.behance.net)</a:t>
            </a:r>
          </a:p>
        </p:txBody>
      </p:sp>
    </p:spTree>
    <p:extLst>
      <p:ext uri="{BB962C8B-B14F-4D97-AF65-F5344CB8AC3E}">
        <p14:creationId xmlns:p14="http://schemas.microsoft.com/office/powerpoint/2010/main" val="12917677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A9F4D9B-9948-4E39-BBE3-3FBE58F9A343}"/>
              </a:ext>
            </a:extLst>
          </p:cNvPr>
          <p:cNvSpPr txBox="1"/>
          <p:nvPr/>
        </p:nvSpPr>
        <p:spPr>
          <a:xfrm>
            <a:off x="5645426" y="2975113"/>
            <a:ext cx="914400" cy="914400"/>
          </a:xfrm>
          <a:prstGeom prst="rect">
            <a:avLst/>
          </a:prstGeom>
          <a:noFill/>
        </p:spPr>
        <p:txBody>
          <a:bodyPr wrap="square" rtlCol="0">
            <a:spAutoFit/>
          </a:bodyPr>
          <a:lstStyle/>
          <a:p>
            <a:endParaRPr lang="en-GB" dirty="0"/>
          </a:p>
        </p:txBody>
      </p:sp>
      <p:sp>
        <p:nvSpPr>
          <p:cNvPr id="6" name="TextBox 5">
            <a:extLst>
              <a:ext uri="{FF2B5EF4-FFF2-40B4-BE49-F238E27FC236}">
                <a16:creationId xmlns:a16="http://schemas.microsoft.com/office/drawing/2014/main" id="{8442F207-AEEF-4C28-BAD0-3B09599C9420}"/>
              </a:ext>
            </a:extLst>
          </p:cNvPr>
          <p:cNvSpPr txBox="1"/>
          <p:nvPr/>
        </p:nvSpPr>
        <p:spPr>
          <a:xfrm>
            <a:off x="556591" y="503583"/>
            <a:ext cx="10124661" cy="9017853"/>
          </a:xfrm>
          <a:prstGeom prst="rect">
            <a:avLst/>
          </a:prstGeom>
          <a:noFill/>
        </p:spPr>
        <p:txBody>
          <a:bodyPr wrap="square" rtlCol="0">
            <a:spAutoFit/>
          </a:bodyPr>
          <a:lstStyle/>
          <a:p>
            <a:r>
              <a:rPr lang="en-GB" dirty="0"/>
              <a:t>References </a:t>
            </a:r>
          </a:p>
          <a:p>
            <a:endParaRPr lang="en-GB" dirty="0"/>
          </a:p>
          <a:p>
            <a:r>
              <a:rPr lang="en-GB" sz="1200" dirty="0" err="1">
                <a:latin typeface="Arial" panose="020B0604020202020204" pitchFamily="34" charset="0"/>
                <a:cs typeface="Arial" panose="020B0604020202020204" pitchFamily="34" charset="0"/>
              </a:rPr>
              <a:t>Bacp</a:t>
            </a:r>
            <a:r>
              <a:rPr lang="en-GB" sz="1200" dirty="0">
                <a:latin typeface="Arial" panose="020B0604020202020204" pitchFamily="34" charset="0"/>
                <a:cs typeface="Arial" panose="020B0604020202020204" pitchFamily="34" charset="0"/>
              </a:rPr>
              <a:t>. (2018) Counselling Placements: An Organisation's Guide. Available at: </a:t>
            </a:r>
            <a:r>
              <a:rPr lang="en-GB" sz="12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https://www.bacp.co.uk/media/4777/bacp-counselling-placements-organisations-guide-fs-gpia082-nov18.pdf</a:t>
            </a:r>
            <a:r>
              <a:rPr lang="en-GB" sz="1200" dirty="0">
                <a:latin typeface="Arial" panose="020B0604020202020204" pitchFamily="34" charset="0"/>
                <a:cs typeface="Arial" panose="020B0604020202020204" pitchFamily="34" charset="0"/>
              </a:rPr>
              <a:t> ( Accessed 18</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April 2019) 1,2,3,4,5,6,7,18.</a:t>
            </a:r>
          </a:p>
          <a:p>
            <a:endParaRPr lang="en-GB" sz="1200" dirty="0">
              <a:latin typeface="Arial" panose="020B0604020202020204" pitchFamily="34" charset="0"/>
              <a:cs typeface="Arial" panose="020B0604020202020204" pitchFamily="34" charset="0"/>
            </a:endParaRPr>
          </a:p>
          <a:p>
            <a:r>
              <a:rPr lang="en-GB" sz="1200" dirty="0" err="1">
                <a:latin typeface="Arial" panose="020B0604020202020204" pitchFamily="34" charset="0"/>
                <a:cs typeface="Arial" panose="020B0604020202020204" pitchFamily="34" charset="0"/>
              </a:rPr>
              <a:t>Bacp</a:t>
            </a:r>
            <a:r>
              <a:rPr lang="en-GB" sz="1200" dirty="0">
                <a:latin typeface="Arial" panose="020B0604020202020204" pitchFamily="34" charset="0"/>
                <a:cs typeface="Arial" panose="020B0604020202020204" pitchFamily="34" charset="0"/>
              </a:rPr>
              <a:t> (2018) Ethical Framework for the Counselling Professions. Available at: </a:t>
            </a:r>
            <a:r>
              <a:rPr lang="en-GB" sz="120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https://www.bacp.co.uk/events-and-resources/ethics-and-standards/ethical-framework-for-the-counselling-professions/</a:t>
            </a:r>
            <a:r>
              <a:rPr lang="en-GB" sz="1200" dirty="0">
                <a:latin typeface="Arial" panose="020B0604020202020204" pitchFamily="34" charset="0"/>
                <a:cs typeface="Arial" panose="020B0604020202020204" pitchFamily="34" charset="0"/>
              </a:rPr>
              <a:t> (Accessed 18</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April 2019). </a:t>
            </a:r>
          </a:p>
          <a:p>
            <a:endParaRPr lang="en-GB" sz="1200" dirty="0">
              <a:latin typeface="Arial" panose="020B0604020202020204" pitchFamily="34" charset="0"/>
              <a:cs typeface="Arial" panose="020B0604020202020204" pitchFamily="34" charset="0"/>
            </a:endParaRPr>
          </a:p>
          <a:p>
            <a:r>
              <a:rPr lang="en-GB" sz="1200" dirty="0"/>
              <a:t>Brandon.et al (2016) ‘Sexual Identity and Discrimination: Creating a Welcoming Environment for Sexual Minority Consumers,’ Therapeutic recreational Journal 50 (2) pp.172-173</a:t>
            </a:r>
          </a:p>
          <a:p>
            <a:endParaRPr lang="en-GB" sz="1200" dirty="0"/>
          </a:p>
          <a:p>
            <a:r>
              <a:rPr lang="en-GB" sz="1200" dirty="0"/>
              <a:t>Behance.net (2013) Rainbow-heart Bird. Available at: </a:t>
            </a:r>
            <a:r>
              <a:rPr lang="en-GB" sz="1200" dirty="0">
                <a:hlinkClick r:id="rId4">
                  <a:extLst>
                    <a:ext uri="{A12FA001-AC4F-418D-AE19-62706E023703}">
                      <ahyp:hlinkClr xmlns:ahyp="http://schemas.microsoft.com/office/drawing/2018/hyperlinkcolor" val="tx"/>
                    </a:ext>
                  </a:extLst>
                </a:hlinkClick>
              </a:rPr>
              <a:t>https://www.behance.net/gallery/6524823/Rainbow-heart-bird</a:t>
            </a:r>
            <a:r>
              <a:rPr lang="en-GB" sz="1200" dirty="0"/>
              <a:t> (Accessed: 18</a:t>
            </a:r>
            <a:r>
              <a:rPr lang="en-GB" sz="1200" baseline="30000" dirty="0"/>
              <a:t>th</a:t>
            </a:r>
            <a:r>
              <a:rPr lang="en-GB" sz="1200" dirty="0"/>
              <a:t> April 2019</a:t>
            </a:r>
          </a:p>
          <a:p>
            <a:endParaRPr lang="en-GB" sz="1200" dirty="0"/>
          </a:p>
          <a:p>
            <a:r>
              <a:rPr lang="en-GB" sz="1200" dirty="0">
                <a:latin typeface="Arial" panose="020B0604020202020204" pitchFamily="34" charset="0"/>
                <a:cs typeface="Arial" panose="020B0604020202020204" pitchFamily="34" charset="0"/>
              </a:rPr>
              <a:t>Edinburgh Eye. (2012) Lady Justice rainbow flag. Available at: </a:t>
            </a:r>
            <a:r>
              <a:rPr lang="en-GB" sz="1200"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https://edinburgheye.wordpress.com/2012/05/17/idahot</a:t>
            </a:r>
            <a:r>
              <a:rPr lang="en-GB" sz="1200" dirty="0">
                <a:latin typeface="Arial" panose="020B0604020202020204" pitchFamily="34" charset="0"/>
                <a:cs typeface="Arial" panose="020B0604020202020204" pitchFamily="34" charset="0"/>
              </a:rPr>
              <a:t> (Accessed 18th April 2019).</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Equality Act. (2010) 149 Public Sector Equality Duty. Available at: </a:t>
            </a:r>
            <a:r>
              <a:rPr lang="en-GB" sz="1200" dirty="0">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https://www.legislation.gov.uk/ukpga/2010/15/section/149</a:t>
            </a:r>
            <a:r>
              <a:rPr lang="en-GB" sz="1200" dirty="0">
                <a:latin typeface="Arial" panose="020B0604020202020204" pitchFamily="34" charset="0"/>
                <a:cs typeface="Arial" panose="020B0604020202020204" pitchFamily="34" charset="0"/>
              </a:rPr>
              <a:t>  (Accessed 18</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April 2019).</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General Data Protection Act. (2018) 1 Overview. Available at: </a:t>
            </a:r>
            <a:r>
              <a:rPr lang="en-GB" sz="1200" dirty="0">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http://www.legislation.gov.uk/ukpga/2018/12/contents/enacted</a:t>
            </a:r>
            <a:r>
              <a:rPr lang="en-GB" sz="1200" dirty="0">
                <a:latin typeface="Arial" panose="020B0604020202020204" pitchFamily="34" charset="0"/>
                <a:cs typeface="Arial" panose="020B0604020202020204" pitchFamily="34" charset="0"/>
              </a:rPr>
              <a:t> (Accessed 18th April 2019). </a:t>
            </a:r>
          </a:p>
          <a:p>
            <a:endParaRPr lang="en-GB" sz="1200" dirty="0">
              <a:latin typeface="Arial" panose="020B0604020202020204" pitchFamily="34" charset="0"/>
              <a:cs typeface="Arial" panose="020B0604020202020204" pitchFamily="34" charset="0"/>
            </a:endParaRPr>
          </a:p>
          <a:p>
            <a:r>
              <a:rPr lang="en-GB" sz="1200" dirty="0" err="1"/>
              <a:t>Govuk</a:t>
            </a:r>
            <a:r>
              <a:rPr lang="en-GB" sz="1200" dirty="0"/>
              <a:t>. (2019)‘Working together to Safeguard Children a guide to inter-agency working to and promote the welfare of children </a:t>
            </a:r>
          </a:p>
          <a:p>
            <a:r>
              <a:rPr lang="en-GB" sz="1200" dirty="0"/>
              <a:t> Available at: https://assets.publishing.service.gov.uk/government/uploads/system/uploads/attachment_data/file/779401/Working_Together_to_Safeguard-Children.pdf (Accessed 23 April 2019</a:t>
            </a:r>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Heck, C. N. et al (2014) ‘School Belonging School Victimization, and the Mental Health of LGBT Young Adults: Implications for School Psychologists’, School Psychology Forum Research in Practice, 8 (1) pp. 28-29</a:t>
            </a:r>
          </a:p>
          <a:p>
            <a:endParaRPr lang="en-GB" sz="1200" dirty="0">
              <a:latin typeface="Arial" panose="020B0604020202020204" pitchFamily="34" charset="0"/>
              <a:cs typeface="Arial" panose="020B0604020202020204" pitchFamily="34" charset="0"/>
            </a:endParaRPr>
          </a:p>
          <a:p>
            <a:endParaRPr lang="en-GB" sz="1200" dirty="0"/>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dirty="0"/>
          </a:p>
          <a:p>
            <a:endParaRPr lang="en-GB" dirty="0"/>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400" dirty="0"/>
          </a:p>
          <a:p>
            <a:endParaRPr lang="en-GB" sz="1400" dirty="0"/>
          </a:p>
        </p:txBody>
      </p:sp>
    </p:spTree>
    <p:extLst>
      <p:ext uri="{BB962C8B-B14F-4D97-AF65-F5344CB8AC3E}">
        <p14:creationId xmlns:p14="http://schemas.microsoft.com/office/powerpoint/2010/main" val="10003562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26B60F0-C8E8-4BFD-A07D-BD7EB5059F43}"/>
              </a:ext>
            </a:extLst>
          </p:cNvPr>
          <p:cNvSpPr txBox="1"/>
          <p:nvPr/>
        </p:nvSpPr>
        <p:spPr>
          <a:xfrm>
            <a:off x="543339" y="662608"/>
            <a:ext cx="11400132" cy="3600986"/>
          </a:xfrm>
          <a:prstGeom prst="rect">
            <a:avLst/>
          </a:prstGeom>
          <a:noFill/>
        </p:spPr>
        <p:txBody>
          <a:bodyPr wrap="square" rtlCol="0">
            <a:spAutoFit/>
          </a:bodyPr>
          <a:lstStyle/>
          <a:p>
            <a:r>
              <a:rPr lang="en-GB" dirty="0"/>
              <a:t>References</a:t>
            </a:r>
          </a:p>
          <a:p>
            <a:endParaRPr lang="en-GB" dirty="0"/>
          </a:p>
          <a:p>
            <a:r>
              <a:rPr lang="en-GB" sz="1200" dirty="0">
                <a:latin typeface="Arial" panose="020B0604020202020204" pitchFamily="34" charset="0"/>
                <a:cs typeface="Arial" panose="020B0604020202020204" pitchFamily="34" charset="0"/>
              </a:rPr>
              <a:t>Imagenesmy (2010) LGBT hands. Available at: </a:t>
            </a:r>
            <a:r>
              <a:rPr lang="en-GB" sz="12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https://www.imagenesmy.com/imagenes/lgbt-hands-e6.html</a:t>
            </a:r>
            <a:r>
              <a:rPr lang="en-GB" sz="1200" dirty="0">
                <a:latin typeface="Arial" panose="020B0604020202020204" pitchFamily="34" charset="0"/>
                <a:cs typeface="Arial" panose="020B0604020202020204" pitchFamily="34" charset="0"/>
              </a:rPr>
              <a:t> (Accessed 17th April 2019).</a:t>
            </a:r>
          </a:p>
          <a:p>
            <a:endParaRPr lang="en-GB" sz="1200" dirty="0"/>
          </a:p>
          <a:p>
            <a:r>
              <a:rPr lang="en-GB" sz="1200" dirty="0">
                <a:latin typeface="Arial" panose="020B0604020202020204" pitchFamily="34" charset="0"/>
                <a:cs typeface="Arial" panose="020B0604020202020204" pitchFamily="34" charset="0"/>
              </a:rPr>
              <a:t>McLeod, J (2013) An Introduction to Counselling. Fifth Ed. Berkshire: Open University Press. </a:t>
            </a:r>
          </a:p>
          <a:p>
            <a:endParaRPr lang="en-GB" sz="1200" dirty="0"/>
          </a:p>
          <a:p>
            <a:r>
              <a:rPr lang="en-GB" sz="1200" dirty="0"/>
              <a:t>Organisations policy and procedures. (2019) Policy and procedures. Available at: </a:t>
            </a:r>
            <a:r>
              <a:rPr lang="en-GB" sz="1200" dirty="0">
                <a:hlinkClick r:id="rId3">
                  <a:extLst>
                    <a:ext uri="{A12FA001-AC4F-418D-AE19-62706E023703}">
                      <ahyp:hlinkClr xmlns:ahyp="http://schemas.microsoft.com/office/drawing/2018/hyperlinkcolor" val="tx"/>
                    </a:ext>
                  </a:extLst>
                </a:hlinkClick>
              </a:rPr>
              <a:t>https://sielearning.tafensw.edu.au/MCS/CHCAOD402A/chcaod402a_csw/knowledge/policies/policies.htm</a:t>
            </a:r>
            <a:r>
              <a:rPr lang="en-GB" sz="1200" dirty="0"/>
              <a:t> (Accessed: 19</a:t>
            </a:r>
            <a:r>
              <a:rPr lang="en-GB" sz="1200" baseline="30000" dirty="0"/>
              <a:t>th</a:t>
            </a:r>
            <a:r>
              <a:rPr lang="en-GB" sz="1200" dirty="0"/>
              <a:t> April 2019).</a:t>
            </a:r>
          </a:p>
          <a:p>
            <a:endParaRPr lang="en-GB" sz="1200" dirty="0"/>
          </a:p>
          <a:p>
            <a:r>
              <a:rPr lang="en-GB" sz="1200" dirty="0">
                <a:latin typeface="Arial" panose="020B0604020202020204" pitchFamily="34" charset="0"/>
                <a:cs typeface="Arial" panose="020B0604020202020204" pitchFamily="34" charset="0"/>
              </a:rPr>
              <a:t>Reeves, S. (2012) Barrack Obama equality quote. Available at: </a:t>
            </a:r>
            <a:r>
              <a:rPr lang="en-GB" sz="1200"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https://www.pinterest.co.uk/pin/219269075590598248/</a:t>
            </a:r>
            <a:r>
              <a:rPr lang="en-GB" sz="1200" dirty="0">
                <a:latin typeface="Arial" panose="020B0604020202020204" pitchFamily="34" charset="0"/>
                <a:cs typeface="Arial" panose="020B0604020202020204" pitchFamily="34" charset="0"/>
              </a:rPr>
              <a:t> (Accessed: 17</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April 2019).   </a:t>
            </a:r>
          </a:p>
          <a:p>
            <a:endParaRPr lang="en-GB" sz="1200" dirty="0"/>
          </a:p>
          <a:p>
            <a:r>
              <a:rPr lang="en-GB" sz="1200" dirty="0"/>
              <a:t>Stonewall (2015) Legal Equality. Available at: </a:t>
            </a:r>
            <a:r>
              <a:rPr lang="en-GB" sz="1200" dirty="0">
                <a:hlinkClick r:id="rId5">
                  <a:extLst>
                    <a:ext uri="{A12FA001-AC4F-418D-AE19-62706E023703}">
                      <ahyp:hlinkClr xmlns:ahyp="http://schemas.microsoft.com/office/drawing/2018/hyperlinkcolor" val="tx"/>
                    </a:ext>
                  </a:extLst>
                </a:hlinkClick>
              </a:rPr>
              <a:t>https://www.youngstonewall.org.uk/help-advice/parenting-rights/legal-equality</a:t>
            </a:r>
            <a:r>
              <a:rPr lang="en-GB" sz="1200" dirty="0"/>
              <a:t> (Accessed 20th April 2019)</a:t>
            </a:r>
          </a:p>
          <a:p>
            <a:endParaRPr lang="en-GB" sz="1200" dirty="0"/>
          </a:p>
          <a:p>
            <a:r>
              <a:rPr lang="en-GB" sz="1200" dirty="0">
                <a:latin typeface="Arial" panose="020B0604020202020204" pitchFamily="34" charset="0"/>
                <a:cs typeface="Arial" panose="020B0604020202020204" pitchFamily="34" charset="0"/>
              </a:rPr>
              <a:t>White label dating.(2016) Rainbow love heart. Available at: </a:t>
            </a:r>
            <a:r>
              <a:rPr lang="en-GB" sz="1200" dirty="0">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https://www.whitelabeldating.com/wp-content/uploads/2016/07/GayPrideFreeRead.gif</a:t>
            </a:r>
            <a:r>
              <a:rPr lang="en-GB" sz="1200" dirty="0">
                <a:latin typeface="Arial" panose="020B0604020202020204" pitchFamily="34" charset="0"/>
                <a:cs typeface="Arial" panose="020B0604020202020204" pitchFamily="34" charset="0"/>
              </a:rPr>
              <a:t> (Accessed: 17</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April 2019).</a:t>
            </a:r>
          </a:p>
          <a:p>
            <a:endParaRPr lang="en-GB" sz="1200" dirty="0"/>
          </a:p>
          <a:p>
            <a:endParaRPr lang="en-GB" sz="1200" dirty="0"/>
          </a:p>
          <a:p>
            <a:endParaRPr lang="en-GB" sz="1200" dirty="0"/>
          </a:p>
        </p:txBody>
      </p:sp>
    </p:spTree>
    <p:extLst>
      <p:ext uri="{BB962C8B-B14F-4D97-AF65-F5344CB8AC3E}">
        <p14:creationId xmlns:p14="http://schemas.microsoft.com/office/powerpoint/2010/main" val="106141351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3165</TotalTime>
  <Words>1972</Words>
  <Application>Microsoft Office PowerPoint</Application>
  <PresentationFormat>Widescreen</PresentationFormat>
  <Paragraphs>178</Paragraphs>
  <Slides>18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Trebuchet MS</vt:lpstr>
      <vt:lpstr>Wingdings 3</vt:lpstr>
      <vt:lpstr>Facet</vt:lpstr>
      <vt:lpstr>Maintaining a Framework for Practice</vt:lpstr>
      <vt:lpstr>“No one should be afraid to walk down the street holding hands with the person they love” </vt:lpstr>
      <vt:lpstr>Case Scenario </vt:lpstr>
      <vt:lpstr>Emotional Impact of Discrimination </vt:lpstr>
      <vt:lpstr>LGBT Action Plan (2018)</vt:lpstr>
      <vt:lpstr>Equal Opportunities, Diversity and Anti- Discrimination</vt:lpstr>
      <vt:lpstr>Client Group</vt:lpstr>
      <vt:lpstr>Client-Practioner Relationship</vt:lpstr>
      <vt:lpstr>Boundaries</vt:lpstr>
      <vt:lpstr>Boundary Scenario </vt:lpstr>
      <vt:lpstr>Legal Requirements</vt:lpstr>
      <vt:lpstr>Professional requirements</vt:lpstr>
      <vt:lpstr>Organisational requirements</vt:lpstr>
      <vt:lpstr>Supervision </vt:lpstr>
      <vt:lpstr>Reflection on my own morals, values and beliefs and the emotional impact of discrimination</vt:lpstr>
      <vt:lpstr>Summary</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Maintaning a Framework for Practice</dc:title>
  <dc:creator>Susan Meredith</dc:creator>
  <cp:lastModifiedBy>Susan Meredith</cp:lastModifiedBy>
  <cp:revision>31</cp:revision>
  <dcterms:created xsi:type="dcterms:W3CDTF">2019-04-23T15:52:13Z</dcterms:created>
  <dcterms:modified xsi:type="dcterms:W3CDTF">2019-04-27T11:03:54Z</dcterms:modified>
</cp:coreProperties>
</file>