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5" r:id="rId7"/>
    <p:sldId id="266" r:id="rId8"/>
    <p:sldId id="267" r:id="rId9"/>
    <p:sldId id="268" r:id="rId10"/>
    <p:sldId id="269" r:id="rId11"/>
    <p:sldId id="264" r:id="rId12"/>
    <p:sldId id="261" r:id="rId13"/>
    <p:sldId id="262" r:id="rId14"/>
    <p:sldId id="263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7" d="100"/>
          <a:sy n="87" d="100"/>
        </p:scale>
        <p:origin x="1358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23D19-D6E5-4E3C-BEB4-1FF74888FAD5}" type="datetimeFigureOut">
              <a:rPr lang="en-GB" smtClean="0"/>
              <a:t>08/06/2018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44852C-3EB9-47CF-A097-5EEC27ED6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8596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23D19-D6E5-4E3C-BEB4-1FF74888FAD5}" type="datetimeFigureOut">
              <a:rPr lang="en-GB" smtClean="0"/>
              <a:t>08/06/2018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44852C-3EB9-47CF-A097-5EEC27ED6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3319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23D19-D6E5-4E3C-BEB4-1FF74888FAD5}" type="datetimeFigureOut">
              <a:rPr lang="en-GB" smtClean="0"/>
              <a:t>08/06/2018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44852C-3EB9-47CF-A097-5EEC27ED6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2483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23D19-D6E5-4E3C-BEB4-1FF74888FAD5}" type="datetimeFigureOut">
              <a:rPr lang="en-GB" smtClean="0"/>
              <a:t>08/06/2018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44852C-3EB9-47CF-A097-5EEC27ED6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1745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23D19-D6E5-4E3C-BEB4-1FF74888FAD5}" type="datetimeFigureOut">
              <a:rPr lang="en-GB" smtClean="0"/>
              <a:t>08/06/2018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44852C-3EB9-47CF-A097-5EEC27ED6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7589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23D19-D6E5-4E3C-BEB4-1FF74888FAD5}" type="datetimeFigureOut">
              <a:rPr lang="en-GB" smtClean="0"/>
              <a:t>08/06/2018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44852C-3EB9-47CF-A097-5EEC27ED6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6368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23D19-D6E5-4E3C-BEB4-1FF74888FAD5}" type="datetimeFigureOut">
              <a:rPr lang="en-GB" smtClean="0"/>
              <a:t>08/06/2018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44852C-3EB9-47CF-A097-5EEC27ED6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047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23D19-D6E5-4E3C-BEB4-1FF74888FAD5}" type="datetimeFigureOut">
              <a:rPr lang="en-GB" smtClean="0"/>
              <a:t>08/06/2018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44852C-3EB9-47CF-A097-5EEC27ED6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81425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23D19-D6E5-4E3C-BEB4-1FF74888FAD5}" type="datetimeFigureOut">
              <a:rPr lang="en-GB" smtClean="0"/>
              <a:t>08/06/2018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44852C-3EB9-47CF-A097-5EEC27ED6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3379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23D19-D6E5-4E3C-BEB4-1FF74888FAD5}" type="datetimeFigureOut">
              <a:rPr lang="en-GB" smtClean="0"/>
              <a:t>08/06/2018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44852C-3EB9-47CF-A097-5EEC27ED6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7093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23D19-D6E5-4E3C-BEB4-1FF74888FAD5}" type="datetimeFigureOut">
              <a:rPr lang="en-GB" smtClean="0"/>
              <a:t>08/06/2018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44852C-3EB9-47CF-A097-5EEC27ED6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3603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923D19-D6E5-4E3C-BEB4-1FF74888FAD5}" type="datetimeFigureOut">
              <a:rPr lang="en-GB" smtClean="0"/>
              <a:t>08/06/2018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44852C-3EB9-47CF-A097-5EEC27ED6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2043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64EB9B-F5BA-4B68-888D-F9A3B7D36F7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SSR Mode S RADAR</a:t>
            </a:r>
          </a:p>
        </p:txBody>
      </p:sp>
    </p:spTree>
    <p:extLst>
      <p:ext uri="{BB962C8B-B14F-4D97-AF65-F5344CB8AC3E}">
        <p14:creationId xmlns:p14="http://schemas.microsoft.com/office/powerpoint/2010/main" val="11245935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2AD1B-2D90-456E-8BD1-1D11F180AE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 S Selective Interrogation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7F4E2F-95E7-41D5-ADE9-EA8D0DAA21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914" y="1825625"/>
            <a:ext cx="8438172" cy="2565400"/>
          </a:xfrm>
        </p:spPr>
        <p:txBody>
          <a:bodyPr>
            <a:normAutofit/>
          </a:bodyPr>
          <a:lstStyle/>
          <a:p>
            <a:r>
              <a:rPr lang="en-GB" sz="2400" dirty="0"/>
              <a:t>Mode S selective interrogation transmitted on 1030 MHz carrier</a:t>
            </a:r>
          </a:p>
          <a:p>
            <a:r>
              <a:rPr lang="en-GB" sz="2400" dirty="0"/>
              <a:t>Pulses P1 and P2 will suppress  mode A/C transponders from replying</a:t>
            </a:r>
          </a:p>
          <a:p>
            <a:r>
              <a:rPr lang="en-GB" sz="2400" dirty="0"/>
              <a:t>Control pulse P5 is for Interrogation Side Lobe Suppression (ISLS)</a:t>
            </a:r>
          </a:p>
          <a:p>
            <a:endParaRPr lang="en-GB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940187F-8982-4CD4-BD23-509C6A0510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4183" y="3609473"/>
            <a:ext cx="6355633" cy="3029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30168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E0594D-5829-4266-B839-156D04E66C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 S Reply 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7D277-732E-406C-B5A2-77AF4937E3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Mode S reply transmitted on 1090MHz carrier </a:t>
            </a:r>
          </a:p>
          <a:p>
            <a:r>
              <a:rPr lang="en-GB" dirty="0"/>
              <a:t>4 pulse preamble </a:t>
            </a:r>
          </a:p>
          <a:p>
            <a:r>
              <a:rPr lang="en-GB" dirty="0"/>
              <a:t>56bit (short) or 112bit (long) Pulse Position Modulation (PPM) reply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58DA572-4B1D-4289-AE5F-5A2DE04AF7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8700" y="4039521"/>
            <a:ext cx="5806600" cy="2137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86755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47B34F-1EC5-4F35-BF93-0DC7A75B2C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All Call and Selective (Roll-Call)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803151-8288-487E-95AC-6DA6C22359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8916" y="1825625"/>
            <a:ext cx="8349916" cy="4351338"/>
          </a:xfrm>
        </p:spPr>
        <p:txBody>
          <a:bodyPr/>
          <a:lstStyle/>
          <a:p>
            <a:r>
              <a:rPr lang="en-GB" dirty="0"/>
              <a:t>Mode S ground interrogator surveils both mode A/C and mode S equipped aircraft</a:t>
            </a:r>
          </a:p>
          <a:p>
            <a:r>
              <a:rPr lang="en-GB" dirty="0"/>
              <a:t>Radio air-time is divided into distinct non-overlapping periods of Mode A/C and Mode S</a:t>
            </a:r>
          </a:p>
          <a:p>
            <a:r>
              <a:rPr lang="en-GB" dirty="0"/>
              <a:t>All call periods repeat at a rate between 40 Hz and 150Hz dependant on ground interrogator equipment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25471CE-4E83-46AF-9F10-1BD7E2354E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786" y="5241423"/>
            <a:ext cx="7954428" cy="581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4963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3B20B-E161-40D7-8430-B31FADD07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 S Only All Call Interrogation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90DCDAB-C7CD-40A7-A31E-1AFE3035F2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8480381"/>
              </p:ext>
            </p:extLst>
          </p:nvPr>
        </p:nvGraphicFramePr>
        <p:xfrm>
          <a:off x="545123" y="5994633"/>
          <a:ext cx="810650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62151">
                  <a:extLst>
                    <a:ext uri="{9D8B030D-6E8A-4147-A177-3AD203B41FA5}">
                      <a16:colId xmlns:a16="http://schemas.microsoft.com/office/drawing/2014/main" val="1910217921"/>
                    </a:ext>
                  </a:extLst>
                </a:gridCol>
                <a:gridCol w="1085486">
                  <a:extLst>
                    <a:ext uri="{9D8B030D-6E8A-4147-A177-3AD203B41FA5}">
                      <a16:colId xmlns:a16="http://schemas.microsoft.com/office/drawing/2014/main" val="886038525"/>
                    </a:ext>
                  </a:extLst>
                </a:gridCol>
                <a:gridCol w="1021055">
                  <a:extLst>
                    <a:ext uri="{9D8B030D-6E8A-4147-A177-3AD203B41FA5}">
                      <a16:colId xmlns:a16="http://schemas.microsoft.com/office/drawing/2014/main" val="1387644773"/>
                    </a:ext>
                  </a:extLst>
                </a:gridCol>
                <a:gridCol w="1054966">
                  <a:extLst>
                    <a:ext uri="{9D8B030D-6E8A-4147-A177-3AD203B41FA5}">
                      <a16:colId xmlns:a16="http://schemas.microsoft.com/office/drawing/2014/main" val="2101774432"/>
                    </a:ext>
                  </a:extLst>
                </a:gridCol>
                <a:gridCol w="1489219">
                  <a:extLst>
                    <a:ext uri="{9D8B030D-6E8A-4147-A177-3AD203B41FA5}">
                      <a16:colId xmlns:a16="http://schemas.microsoft.com/office/drawing/2014/main" val="1741621077"/>
                    </a:ext>
                  </a:extLst>
                </a:gridCol>
                <a:gridCol w="1793631">
                  <a:extLst>
                    <a:ext uri="{9D8B030D-6E8A-4147-A177-3AD203B41FA5}">
                      <a16:colId xmlns:a16="http://schemas.microsoft.com/office/drawing/2014/main" val="24015858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UF11 (01011)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PR: 4 Bits</a:t>
                      </a: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IC: 4 Bits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CL: 3 Bits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16 Unused Bits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AP: 24 Bits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8422411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47D0B3FB-9179-42E9-97B5-CFEFF88D0AB2}"/>
              </a:ext>
            </a:extLst>
          </p:cNvPr>
          <p:cNvSpPr txBox="1"/>
          <p:nvPr/>
        </p:nvSpPr>
        <p:spPr>
          <a:xfrm>
            <a:off x="879232" y="1503947"/>
            <a:ext cx="750863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Targets are interrogated with 56 bit packet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UF11 (Up Format 11) indicates what type of data packet follows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PR – Probability of Reply field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IC – Interrogator code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CL – 000 indicating the IC field contains the interrogator code.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AP – contains the ICAO aircraft address of </a:t>
            </a:r>
          </a:p>
          <a:p>
            <a:r>
              <a:rPr lang="en-GB" sz="2400" dirty="0"/>
              <a:t>    1111 1111 1111 1111 1111 1111 which indicates All Call</a:t>
            </a:r>
          </a:p>
        </p:txBody>
      </p:sp>
    </p:spTree>
    <p:extLst>
      <p:ext uri="{BB962C8B-B14F-4D97-AF65-F5344CB8AC3E}">
        <p14:creationId xmlns:p14="http://schemas.microsoft.com/office/powerpoint/2010/main" val="3559874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A19FD-65DC-43DB-B799-E5B66937A7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 S All Call Reply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344C92E-65B4-4E48-B064-EAF262D901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6253926"/>
              </p:ext>
            </p:extLst>
          </p:nvPr>
        </p:nvGraphicFramePr>
        <p:xfrm>
          <a:off x="518746" y="5966801"/>
          <a:ext cx="810650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62151">
                  <a:extLst>
                    <a:ext uri="{9D8B030D-6E8A-4147-A177-3AD203B41FA5}">
                      <a16:colId xmlns:a16="http://schemas.microsoft.com/office/drawing/2014/main" val="1054809730"/>
                    </a:ext>
                  </a:extLst>
                </a:gridCol>
                <a:gridCol w="1085486">
                  <a:extLst>
                    <a:ext uri="{9D8B030D-6E8A-4147-A177-3AD203B41FA5}">
                      <a16:colId xmlns:a16="http://schemas.microsoft.com/office/drawing/2014/main" val="1541714535"/>
                    </a:ext>
                  </a:extLst>
                </a:gridCol>
                <a:gridCol w="3565240">
                  <a:extLst>
                    <a:ext uri="{9D8B030D-6E8A-4147-A177-3AD203B41FA5}">
                      <a16:colId xmlns:a16="http://schemas.microsoft.com/office/drawing/2014/main" val="1570086736"/>
                    </a:ext>
                  </a:extLst>
                </a:gridCol>
                <a:gridCol w="1793631">
                  <a:extLst>
                    <a:ext uri="{9D8B030D-6E8A-4147-A177-3AD203B41FA5}">
                      <a16:colId xmlns:a16="http://schemas.microsoft.com/office/drawing/2014/main" val="402040271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DF11 (01011)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CA: 3 Bits</a:t>
                      </a:r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AA: 24 Bits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PI: 24 Bits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72220891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CFEA48A-8667-4AA6-B3C0-4BF17ABCD583}"/>
              </a:ext>
            </a:extLst>
          </p:cNvPr>
          <p:cNvSpPr txBox="1"/>
          <p:nvPr/>
        </p:nvSpPr>
        <p:spPr>
          <a:xfrm>
            <a:off x="861646" y="1397977"/>
            <a:ext cx="756138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Aircraft reply to All Call with a 56 bit data packet: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DF11 – (Down Format 11) indicating the type of data packet to follow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CA – 3 bits containing transponder capabilities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AA – 24 bit ICAO Aircraft Address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PI – first 20 bits of PI set to 0, last 4 bits of PI are copy of interrogator code from initial all call</a:t>
            </a:r>
          </a:p>
        </p:txBody>
      </p:sp>
    </p:spTree>
    <p:extLst>
      <p:ext uri="{BB962C8B-B14F-4D97-AF65-F5344CB8AC3E}">
        <p14:creationId xmlns:p14="http://schemas.microsoft.com/office/powerpoint/2010/main" val="2467593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85D09-503E-4AD2-8200-C25124942C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Lockout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63A472-4CBD-4C64-A5FC-D8B6050CE3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Once a target has been acquired using an All Call, it then becomes Locked Out</a:t>
            </a:r>
          </a:p>
          <a:p>
            <a:r>
              <a:rPr lang="en-GB" dirty="0"/>
              <a:t>During Lockout, the target will not reply to any further All Call messages</a:t>
            </a:r>
          </a:p>
          <a:p>
            <a:r>
              <a:rPr lang="en-GB" dirty="0"/>
              <a:t>Lockout will last for 18 seconds from the time of acquisition.</a:t>
            </a:r>
          </a:p>
          <a:p>
            <a:r>
              <a:rPr lang="en-GB" dirty="0"/>
              <a:t>Lockout prevents further transmissions cluttering airwaves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32032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C61C6-ACD9-4E3C-ACB2-D437893A52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FRUIT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9577EB-C938-459C-8F0B-CEEE02722A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False </a:t>
            </a:r>
          </a:p>
          <a:p>
            <a:r>
              <a:rPr lang="en-GB" dirty="0"/>
              <a:t>Responses </a:t>
            </a:r>
          </a:p>
          <a:p>
            <a:r>
              <a:rPr lang="en-GB" dirty="0"/>
              <a:t>Unsynchronised with </a:t>
            </a:r>
          </a:p>
          <a:p>
            <a:r>
              <a:rPr lang="en-GB" dirty="0"/>
              <a:t>Interrogator </a:t>
            </a:r>
          </a:p>
          <a:p>
            <a:r>
              <a:rPr lang="en-GB" dirty="0"/>
              <a:t>Transmissions</a:t>
            </a:r>
          </a:p>
          <a:p>
            <a:r>
              <a:rPr lang="en-GB" dirty="0"/>
              <a:t>Occurs when a ground interrogator sees replies from a target interrogated by another interrogator</a:t>
            </a:r>
          </a:p>
        </p:txBody>
      </p:sp>
    </p:spTree>
    <p:extLst>
      <p:ext uri="{BB962C8B-B14F-4D97-AF65-F5344CB8AC3E}">
        <p14:creationId xmlns:p14="http://schemas.microsoft.com/office/powerpoint/2010/main" val="2258578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BEE50-6FAC-4A9E-8059-AB6FE166D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Garble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7D6A7F-8762-43F4-B395-6D0F9F2F83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Responses from multiple targets appearing at the ground interrogator simultaneously</a:t>
            </a:r>
          </a:p>
          <a:p>
            <a:r>
              <a:rPr lang="en-GB" dirty="0"/>
              <a:t>Occurs when two or more targets are at a similar slant range within the beam of the ground interrogator’s antennae</a:t>
            </a:r>
          </a:p>
          <a:p>
            <a:r>
              <a:rPr lang="en-GB" dirty="0"/>
              <a:t>Can be synchronous or asynchronous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90986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520EE-B5BC-4EFB-9364-E743995701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F0095-07B7-438F-8DE4-04DDCEC235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2764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B48E8A9-11A2-4341-950E-BC930995351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GPS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0265A03-F63B-4EC8-A985-8B00266B53B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3576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32DB9-BA3B-4A21-859A-C8CA535EB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261331-C417-4E5B-94FC-CF84C9B46B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GPS relies on a constellation of 31 satellites orbiting at an altitude of 20,200 km</a:t>
            </a:r>
          </a:p>
          <a:p>
            <a:r>
              <a:rPr lang="en-GB" dirty="0"/>
              <a:t>Satellites continually transmit data packets consisting of:</a:t>
            </a:r>
          </a:p>
          <a:p>
            <a:pPr lvl="1"/>
            <a:r>
              <a:rPr lang="en-GB" dirty="0"/>
              <a:t>Pseudo random code know to receiver</a:t>
            </a:r>
          </a:p>
          <a:p>
            <a:pPr lvl="1"/>
            <a:r>
              <a:rPr lang="en-GB" dirty="0"/>
              <a:t>Satellite’s current position</a:t>
            </a:r>
          </a:p>
          <a:p>
            <a:pPr lvl="1"/>
            <a:r>
              <a:rPr lang="en-GB" dirty="0"/>
              <a:t>Time of transmission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54216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85191-BC29-4AF2-8F64-240F49FF7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EBE9C9-86B2-41C1-AC87-FCC23F29C4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Time difference of arrival of each satellite’s signal is calculated by receiver using the pseudo-random code</a:t>
            </a:r>
          </a:p>
          <a:p>
            <a:r>
              <a:rPr lang="en-GB" dirty="0"/>
              <a:t>Time difference of arrival allows Time of Flight to be calculated</a:t>
            </a:r>
          </a:p>
          <a:p>
            <a:r>
              <a:rPr lang="en-GB" dirty="0"/>
              <a:t>Time of Flight allows distance to each satellite to be calculated</a:t>
            </a:r>
          </a:p>
          <a:p>
            <a:r>
              <a:rPr lang="en-GB" dirty="0"/>
              <a:t>GPS Receiver uses minimum of 4 satellites to triangulate receiver position</a:t>
            </a:r>
          </a:p>
        </p:txBody>
      </p:sp>
    </p:spTree>
    <p:extLst>
      <p:ext uri="{BB962C8B-B14F-4D97-AF65-F5344CB8AC3E}">
        <p14:creationId xmlns:p14="http://schemas.microsoft.com/office/powerpoint/2010/main" val="12999041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7F792-CC83-4CB3-A528-3B222CCAA1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33D884-E3A1-4B11-BFE8-5D3B4908E1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Receiver position initially calculated in 3D cartesian coordinates relative to centre of the Earth</a:t>
            </a:r>
          </a:p>
          <a:p>
            <a:r>
              <a:rPr lang="en-GB" dirty="0"/>
              <a:t>X,Y,Z coordinates then converted to Latitude and Longitude coordinates</a:t>
            </a:r>
          </a:p>
        </p:txBody>
      </p:sp>
    </p:spTree>
    <p:extLst>
      <p:ext uri="{BB962C8B-B14F-4D97-AF65-F5344CB8AC3E}">
        <p14:creationId xmlns:p14="http://schemas.microsoft.com/office/powerpoint/2010/main" val="350203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297</TotalTime>
  <Words>525</Words>
  <Application>Microsoft Office PowerPoint</Application>
  <PresentationFormat>On-screen Show (4:3)</PresentationFormat>
  <Paragraphs>70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SSR Mode S RADAR</vt:lpstr>
      <vt:lpstr>Mode S Selective Interrogation</vt:lpstr>
      <vt:lpstr>Mode S Reply Format</vt:lpstr>
      <vt:lpstr>All Call and Selective (Roll-Call)</vt:lpstr>
      <vt:lpstr>Mode S Only All Call Interrogation</vt:lpstr>
      <vt:lpstr>Mode S All Call Reply</vt:lpstr>
      <vt:lpstr>Lockout</vt:lpstr>
      <vt:lpstr>FRUIT</vt:lpstr>
      <vt:lpstr>Garble</vt:lpstr>
      <vt:lpstr>PowerPoint Presentation</vt:lpstr>
      <vt:lpstr>GPS</vt:lpstr>
      <vt:lpstr>GPS</vt:lpstr>
      <vt:lpstr>GPS</vt:lpstr>
      <vt:lpstr>GPS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 S RADAR</dc:title>
  <dc:creator>Sarah Mosey (1704233)</dc:creator>
  <cp:lastModifiedBy>Sarah Mosey (1704233)</cp:lastModifiedBy>
  <cp:revision>15</cp:revision>
  <dcterms:created xsi:type="dcterms:W3CDTF">2018-06-08T08:14:24Z</dcterms:created>
  <dcterms:modified xsi:type="dcterms:W3CDTF">2018-06-08T13:11:42Z</dcterms:modified>
</cp:coreProperties>
</file>