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57" r:id="rId3"/>
    <p:sldId id="268" r:id="rId4"/>
    <p:sldId id="271" r:id="rId5"/>
    <p:sldId id="258" r:id="rId6"/>
    <p:sldId id="273" r:id="rId7"/>
    <p:sldId id="266" r:id="rId8"/>
    <p:sldId id="265" r:id="rId9"/>
    <p:sldId id="274" r:id="rId10"/>
    <p:sldId id="264" r:id="rId11"/>
    <p:sldId id="276" r:id="rId12"/>
    <p:sldId id="260"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p:scale>
          <a:sx n="70" d="100"/>
          <a:sy n="70" d="100"/>
        </p:scale>
        <p:origin x="69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2930878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301075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926110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6098F8-87E9-481A-9B91-F5DB24D20F47}"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278060335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6098F8-87E9-481A-9B91-F5DB24D20F47}" type="datetimeFigureOut">
              <a:rPr lang="en-GB" smtClean="0"/>
              <a:t>11/12/2019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286721643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6098F8-87E9-481A-9B91-F5DB24D20F47}" type="datetimeFigureOut">
              <a:rPr lang="en-GB" smtClean="0"/>
              <a:t>11/12/2019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235319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6098F8-87E9-481A-9B91-F5DB24D20F47}" type="datetimeFigureOut">
              <a:rPr lang="en-GB" smtClean="0"/>
              <a:t>11/12/2019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678929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6098F8-87E9-481A-9B91-F5DB24D20F47}"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375504171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6098F8-87E9-481A-9B91-F5DB24D20F47}" type="datetimeFigureOut">
              <a:rPr lang="en-GB" smtClean="0"/>
              <a:t>11/12/2019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1171492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3760827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56219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2222008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374660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5842704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27251011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6098F8-87E9-481A-9B91-F5DB24D20F47}" type="datetimeFigureOut">
              <a:rPr lang="en-GB" smtClean="0"/>
              <a:t>11/12/2019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BF6CAC-C355-41BE-A705-72340C6EAEA7}" type="slidenum">
              <a:rPr lang="en-GB" smtClean="0"/>
              <a:t>‹#›</a:t>
            </a:fld>
            <a:endParaRPr lang="en-GB"/>
          </a:p>
        </p:txBody>
      </p:sp>
    </p:spTree>
    <p:extLst>
      <p:ext uri="{BB962C8B-B14F-4D97-AF65-F5344CB8AC3E}">
        <p14:creationId xmlns:p14="http://schemas.microsoft.com/office/powerpoint/2010/main" val="2996926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6098F8-87E9-481A-9B91-F5DB24D20F47}" type="datetimeFigureOut">
              <a:rPr lang="en-GB" smtClean="0"/>
              <a:t>11/12/2019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2BF6CAC-C355-41BE-A705-72340C6EAEA7}" type="slidenum">
              <a:rPr lang="en-GB" smtClean="0"/>
              <a:t>‹#›</a:t>
            </a:fld>
            <a:endParaRPr lang="en-GB"/>
          </a:p>
        </p:txBody>
      </p:sp>
    </p:spTree>
    <p:extLst>
      <p:ext uri="{BB962C8B-B14F-4D97-AF65-F5344CB8AC3E}">
        <p14:creationId xmlns:p14="http://schemas.microsoft.com/office/powerpoint/2010/main" val="194575459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Knossos#/media/File:Knossos_fresco_in_throne_palace.JPG" TargetMode="External"/><Relationship Id="rId2" Type="http://schemas.openxmlformats.org/officeDocument/2006/relationships/hyperlink" Target="https://upload.wikimedia.org/wikipedia/commons/2/2d/Reconstructed_Minoan_Fresco_Avaris.jpg" TargetMode="External"/><Relationship Id="rId1" Type="http://schemas.openxmlformats.org/officeDocument/2006/relationships/slideLayout" Target="../slideLayouts/slideLayout7.xml"/><Relationship Id="rId5" Type="http://schemas.openxmlformats.org/officeDocument/2006/relationships/hyperlink" Target="https://en.wikipedia.org/wiki/Ancient_Egypt#/media/File:Egypt_NK_edit.svg" TargetMode="External"/><Relationship Id="rId4" Type="http://schemas.openxmlformats.org/officeDocument/2006/relationships/hyperlink" Target="https://en.wikipedia.org/wiki/Minoan_civilization#/media/File:Map_Minoan_Crete-en.svg"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27A64-9BBA-40A7-AE10-FE3546D724C7}"/>
              </a:ext>
            </a:extLst>
          </p:cNvPr>
          <p:cNvSpPr>
            <a:spLocks noGrp="1"/>
          </p:cNvSpPr>
          <p:nvPr>
            <p:ph type="ctrTitle"/>
          </p:nvPr>
        </p:nvSpPr>
        <p:spPr>
          <a:xfrm>
            <a:off x="609601" y="4385066"/>
            <a:ext cx="10923638" cy="1688188"/>
          </a:xfrm>
        </p:spPr>
        <p:txBody>
          <a:bodyPr>
            <a:normAutofit fontScale="90000"/>
          </a:bodyPr>
          <a:lstStyle/>
          <a:p>
            <a:pPr algn="l">
              <a:lnSpc>
                <a:spcPct val="90000"/>
              </a:lnSpc>
            </a:pPr>
            <a:br>
              <a:rPr lang="en-GB" sz="2800" u="sng" dirty="0">
                <a:latin typeface="Baskerville Old Face" panose="02020602080505020303" pitchFamily="18" charset="0"/>
              </a:rPr>
            </a:br>
            <a:r>
              <a:rPr lang="en-GB" sz="3200" u="sng" dirty="0">
                <a:solidFill>
                  <a:schemeClr val="accent4">
                    <a:lumMod val="20000"/>
                    <a:lumOff val="80000"/>
                  </a:schemeClr>
                </a:solidFill>
                <a:latin typeface="Baskerville Old Face" panose="02020602080505020303" pitchFamily="18" charset="0"/>
              </a:rPr>
              <a:t>Looking at examples of frescos from Crete and Egypt, how can the application of new materialisms be used to examine the material agency of frescos.</a:t>
            </a:r>
            <a:endParaRPr lang="en-GB" sz="2800" u="sng" dirty="0">
              <a:solidFill>
                <a:schemeClr val="accent4">
                  <a:lumMod val="20000"/>
                  <a:lumOff val="80000"/>
                </a:schemeClr>
              </a:solidFill>
              <a:latin typeface="Baskerville Old Face" panose="02020602080505020303" pitchFamily="18" charset="0"/>
            </a:endParaRPr>
          </a:p>
        </p:txBody>
      </p:sp>
      <p:sp>
        <p:nvSpPr>
          <p:cNvPr id="10" name="Rectangle 9">
            <a:extLst>
              <a:ext uri="{FF2B5EF4-FFF2-40B4-BE49-F238E27FC236}">
                <a16:creationId xmlns:a16="http://schemas.microsoft.com/office/drawing/2014/main" id="{4F71A406-3CB7-4E4D-B434-24E6AA4F3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1772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4" name="Picture 3">
            <a:extLst>
              <a:ext uri="{FF2B5EF4-FFF2-40B4-BE49-F238E27FC236}">
                <a16:creationId xmlns:a16="http://schemas.microsoft.com/office/drawing/2014/main" id="{2FAF5D72-C812-4CA6-A033-3F02041358F0}"/>
              </a:ext>
            </a:extLst>
          </p:cNvPr>
          <p:cNvPicPr>
            <a:picLocks noChangeAspect="1"/>
          </p:cNvPicPr>
          <p:nvPr/>
        </p:nvPicPr>
        <p:blipFill rotWithShape="1">
          <a:blip r:embed="rId2"/>
          <a:srcRect l="27168" r="27364" b="1"/>
          <a:stretch/>
        </p:blipFill>
        <p:spPr>
          <a:xfrm>
            <a:off x="20" y="3"/>
            <a:ext cx="6050260" cy="4091667"/>
          </a:xfrm>
          <a:prstGeom prst="rect">
            <a:avLst/>
          </a:prstGeom>
        </p:spPr>
      </p:pic>
      <p:pic>
        <p:nvPicPr>
          <p:cNvPr id="5" name="Picture 4">
            <a:extLst>
              <a:ext uri="{FF2B5EF4-FFF2-40B4-BE49-F238E27FC236}">
                <a16:creationId xmlns:a16="http://schemas.microsoft.com/office/drawing/2014/main" id="{C04B9B6C-6B85-4DC7-8542-99AC7331EE3D}"/>
              </a:ext>
            </a:extLst>
          </p:cNvPr>
          <p:cNvPicPr>
            <a:picLocks noChangeAspect="1"/>
          </p:cNvPicPr>
          <p:nvPr/>
        </p:nvPicPr>
        <p:blipFill rotWithShape="1">
          <a:blip r:embed="rId3"/>
          <a:srcRect t="9414" r="2" b="403"/>
          <a:stretch/>
        </p:blipFill>
        <p:spPr>
          <a:xfrm>
            <a:off x="6141719" y="-683"/>
            <a:ext cx="6050280" cy="4092348"/>
          </a:xfrm>
          <a:prstGeom prst="rect">
            <a:avLst/>
          </a:prstGeom>
        </p:spPr>
      </p:pic>
    </p:spTree>
    <p:extLst>
      <p:ext uri="{BB962C8B-B14F-4D97-AF65-F5344CB8AC3E}">
        <p14:creationId xmlns:p14="http://schemas.microsoft.com/office/powerpoint/2010/main" val="32484223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B2D344-6AC0-42C3-ABFA-E27C752FC93B}"/>
              </a:ext>
            </a:extLst>
          </p:cNvPr>
          <p:cNvSpPr txBox="1"/>
          <p:nvPr/>
        </p:nvSpPr>
        <p:spPr>
          <a:xfrm>
            <a:off x="900753" y="573206"/>
            <a:ext cx="8106770" cy="5509200"/>
          </a:xfrm>
          <a:prstGeom prst="rect">
            <a:avLst/>
          </a:prstGeom>
          <a:noFill/>
        </p:spPr>
        <p:txBody>
          <a:bodyPr wrap="square" rtlCol="0">
            <a:spAutoFit/>
          </a:bodyPr>
          <a:lstStyle/>
          <a:p>
            <a:pPr algn="ctr"/>
            <a:r>
              <a:rPr lang="en-GB" sz="3200" u="sng" dirty="0">
                <a:latin typeface="Baskerville Old Face" panose="02020602080505020303" pitchFamily="18" charset="0"/>
              </a:rPr>
              <a:t>What are my aims ?</a:t>
            </a:r>
          </a:p>
          <a:p>
            <a:pPr algn="ctr"/>
            <a:endParaRPr lang="en-GB" sz="3200" u="sng" dirty="0">
              <a:latin typeface="Baskerville Old Face" panose="02020602080505020303" pitchFamily="18" charset="0"/>
            </a:endParaRPr>
          </a:p>
          <a:p>
            <a:r>
              <a:rPr lang="en-GB" sz="2000" u="sng" dirty="0">
                <a:latin typeface="Baskerville Old Face" panose="02020602080505020303" pitchFamily="18" charset="0"/>
              </a:rPr>
              <a:t>Aim 1 – </a:t>
            </a:r>
            <a:r>
              <a:rPr lang="en-GB" sz="2000" dirty="0">
                <a:latin typeface="Baskerville Old Face" panose="02020602080505020303" pitchFamily="18" charset="0"/>
              </a:rPr>
              <a:t>my first aim will be to provide good context behind Minoan and Egyptian frescos. </a:t>
            </a:r>
          </a:p>
          <a:p>
            <a:endParaRPr lang="en-GB" sz="2000" u="sng" dirty="0">
              <a:latin typeface="Baskerville Old Face" panose="02020602080505020303" pitchFamily="18" charset="0"/>
            </a:endParaRPr>
          </a:p>
          <a:p>
            <a:r>
              <a:rPr lang="en-GB" sz="2000" u="sng" dirty="0">
                <a:latin typeface="Baskerville Old Face" panose="02020602080505020303" pitchFamily="18" charset="0"/>
              </a:rPr>
              <a:t>Aim 2 – </a:t>
            </a:r>
            <a:r>
              <a:rPr lang="en-GB" sz="2000" dirty="0">
                <a:latin typeface="Baskerville Old Face" panose="02020602080505020303" pitchFamily="18" charset="0"/>
              </a:rPr>
              <a:t>will my own experience of making a fresco help with my interpretation of frescos through the theories.</a:t>
            </a:r>
          </a:p>
          <a:p>
            <a:endParaRPr lang="en-GB" sz="2000" u="sng" dirty="0">
              <a:latin typeface="Baskerville Old Face" panose="02020602080505020303" pitchFamily="18" charset="0"/>
            </a:endParaRPr>
          </a:p>
          <a:p>
            <a:r>
              <a:rPr lang="en-GB" sz="2000" u="sng" dirty="0">
                <a:latin typeface="Baskerville Old Face" panose="02020602080505020303" pitchFamily="18" charset="0"/>
              </a:rPr>
              <a:t>Aim 3 – </a:t>
            </a:r>
            <a:r>
              <a:rPr lang="en-GB" sz="2000" dirty="0">
                <a:latin typeface="Baskerville Old Face" panose="02020602080505020303" pitchFamily="18" charset="0"/>
              </a:rPr>
              <a:t>my third aim will be to hopefully see if my chosen theories can work together with the frescos through an analysis of frescos through my choice of theories.</a:t>
            </a:r>
          </a:p>
          <a:p>
            <a:endParaRPr lang="en-GB" sz="2000" u="sng" dirty="0">
              <a:latin typeface="Baskerville Old Face" panose="02020602080505020303" pitchFamily="18" charset="0"/>
            </a:endParaRPr>
          </a:p>
          <a:p>
            <a:r>
              <a:rPr lang="en-GB" sz="2000" u="sng" dirty="0">
                <a:latin typeface="Baskerville Old Face" panose="02020602080505020303" pitchFamily="18" charset="0"/>
              </a:rPr>
              <a:t>Aim 4 – </a:t>
            </a:r>
            <a:r>
              <a:rPr lang="en-GB" sz="2000" dirty="0">
                <a:latin typeface="Baskerville Old Face" panose="02020602080505020303" pitchFamily="18" charset="0"/>
              </a:rPr>
              <a:t>need to consider how I am looking at frescos – are they an object ? Or something more extended, embodying ideas and ideals that the painters may have had.</a:t>
            </a:r>
          </a:p>
          <a:p>
            <a:endParaRPr lang="en-GB" sz="2800" u="sng" dirty="0">
              <a:latin typeface="Baskerville Old Face" panose="02020602080505020303" pitchFamily="18" charset="0"/>
            </a:endParaRPr>
          </a:p>
        </p:txBody>
      </p:sp>
    </p:spTree>
    <p:extLst>
      <p:ext uri="{BB962C8B-B14F-4D97-AF65-F5344CB8AC3E}">
        <p14:creationId xmlns:p14="http://schemas.microsoft.com/office/powerpoint/2010/main" val="383986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95B523-AF2B-40CD-B162-21D077BACB17}"/>
              </a:ext>
            </a:extLst>
          </p:cNvPr>
          <p:cNvSpPr txBox="1"/>
          <p:nvPr/>
        </p:nvSpPr>
        <p:spPr>
          <a:xfrm>
            <a:off x="900752" y="518615"/>
            <a:ext cx="9362364" cy="1661993"/>
          </a:xfrm>
          <a:prstGeom prst="rect">
            <a:avLst/>
          </a:prstGeom>
          <a:noFill/>
        </p:spPr>
        <p:txBody>
          <a:bodyPr wrap="square" rtlCol="0">
            <a:spAutoFit/>
          </a:bodyPr>
          <a:lstStyle/>
          <a:p>
            <a:pPr algn="ctr"/>
            <a:r>
              <a:rPr lang="en-GB" sz="2800" u="sng" dirty="0">
                <a:latin typeface="Baskerville Old Face" panose="02020602080505020303" pitchFamily="18" charset="0"/>
              </a:rPr>
              <a:t>Context</a:t>
            </a:r>
          </a:p>
          <a:p>
            <a:pPr algn="ctr"/>
            <a:endParaRPr lang="en-GB" sz="2800" u="sng" dirty="0">
              <a:latin typeface="Baskerville Old Face" panose="02020602080505020303" pitchFamily="18" charset="0"/>
            </a:endParaRPr>
          </a:p>
          <a:p>
            <a:pPr algn="ctr"/>
            <a:endParaRPr lang="en-GB" sz="2800" u="sng" dirty="0">
              <a:latin typeface="Baskerville Old Face" panose="02020602080505020303" pitchFamily="18" charset="0"/>
            </a:endParaRPr>
          </a:p>
          <a:p>
            <a:endParaRPr lang="en-GB" dirty="0"/>
          </a:p>
        </p:txBody>
      </p:sp>
      <p:pic>
        <p:nvPicPr>
          <p:cNvPr id="3" name="Picture 2">
            <a:extLst>
              <a:ext uri="{FF2B5EF4-FFF2-40B4-BE49-F238E27FC236}">
                <a16:creationId xmlns:a16="http://schemas.microsoft.com/office/drawing/2014/main" id="{EC501B39-C03A-4969-ADDB-F40CD4F685D0}"/>
              </a:ext>
            </a:extLst>
          </p:cNvPr>
          <p:cNvPicPr>
            <a:picLocks noChangeAspect="1"/>
          </p:cNvPicPr>
          <p:nvPr/>
        </p:nvPicPr>
        <p:blipFill rotWithShape="1">
          <a:blip r:embed="rId2"/>
          <a:srcRect l="7765" t="8754" r="2973" b="2795"/>
          <a:stretch/>
        </p:blipFill>
        <p:spPr>
          <a:xfrm>
            <a:off x="500418" y="1866029"/>
            <a:ext cx="5595582" cy="3907655"/>
          </a:xfrm>
          <a:prstGeom prst="rect">
            <a:avLst/>
          </a:prstGeom>
          <a:ln w="60325" cap="sq">
            <a:solidFill>
              <a:srgbClr val="000000"/>
            </a:solidFill>
            <a:miter lim="800000"/>
          </a:ln>
          <a:effectLst>
            <a:outerShdw blurRad="57150" dist="50800" dir="2700000" algn="tl" rotWithShape="0">
              <a:srgbClr val="000000">
                <a:alpha val="40000"/>
              </a:srgbClr>
            </a:outerShdw>
          </a:effectLst>
        </p:spPr>
      </p:pic>
      <p:pic>
        <p:nvPicPr>
          <p:cNvPr id="4" name="Picture 3">
            <a:extLst>
              <a:ext uri="{FF2B5EF4-FFF2-40B4-BE49-F238E27FC236}">
                <a16:creationId xmlns:a16="http://schemas.microsoft.com/office/drawing/2014/main" id="{67D3BB65-7559-40A7-AA40-390711AA46B2}"/>
              </a:ext>
            </a:extLst>
          </p:cNvPr>
          <p:cNvPicPr>
            <a:picLocks noChangeAspect="1"/>
          </p:cNvPicPr>
          <p:nvPr/>
        </p:nvPicPr>
        <p:blipFill rotWithShape="1">
          <a:blip r:embed="rId3"/>
          <a:srcRect t="31091" r="24564" b="13782"/>
          <a:stretch/>
        </p:blipFill>
        <p:spPr>
          <a:xfrm>
            <a:off x="6837527" y="1654873"/>
            <a:ext cx="5058771" cy="4329966"/>
          </a:xfrm>
          <a:prstGeom prst="rect">
            <a:avLst/>
          </a:prstGeom>
          <a:ln w="60325" cap="sq">
            <a:solidFill>
              <a:srgbClr val="000000"/>
            </a:solidFill>
            <a:miter lim="800000"/>
          </a:ln>
          <a:effectLst>
            <a:outerShdw blurRad="57150" dist="50800" dir="2700000" algn="tl" rotWithShape="0">
              <a:srgbClr val="000000">
                <a:alpha val="40000"/>
              </a:srgbClr>
            </a:outerShdw>
          </a:effectLst>
        </p:spPr>
      </p:pic>
      <p:sp>
        <p:nvSpPr>
          <p:cNvPr id="5" name="TextBox 4">
            <a:extLst>
              <a:ext uri="{FF2B5EF4-FFF2-40B4-BE49-F238E27FC236}">
                <a16:creationId xmlns:a16="http://schemas.microsoft.com/office/drawing/2014/main" id="{7C1DEA23-2CF1-4A4D-BD0A-61D56ECE4877}"/>
              </a:ext>
            </a:extLst>
          </p:cNvPr>
          <p:cNvSpPr txBox="1"/>
          <p:nvPr/>
        </p:nvSpPr>
        <p:spPr>
          <a:xfrm>
            <a:off x="500417" y="5970053"/>
            <a:ext cx="2370161" cy="369332"/>
          </a:xfrm>
          <a:prstGeom prst="rect">
            <a:avLst/>
          </a:prstGeom>
          <a:noFill/>
        </p:spPr>
        <p:txBody>
          <a:bodyPr wrap="square" rtlCol="0">
            <a:spAutoFit/>
          </a:bodyPr>
          <a:lstStyle/>
          <a:p>
            <a:r>
              <a:rPr lang="en-GB" dirty="0">
                <a:latin typeface="Baskerville Old Face" panose="02020602080505020303" pitchFamily="18" charset="0"/>
              </a:rPr>
              <a:t>Image 2, map of Crete.</a:t>
            </a:r>
          </a:p>
        </p:txBody>
      </p:sp>
      <p:sp>
        <p:nvSpPr>
          <p:cNvPr id="6" name="TextBox 5">
            <a:extLst>
              <a:ext uri="{FF2B5EF4-FFF2-40B4-BE49-F238E27FC236}">
                <a16:creationId xmlns:a16="http://schemas.microsoft.com/office/drawing/2014/main" id="{14FC9FB3-F8A3-4283-BE6B-8CB087A731D6}"/>
              </a:ext>
            </a:extLst>
          </p:cNvPr>
          <p:cNvSpPr txBox="1"/>
          <p:nvPr/>
        </p:nvSpPr>
        <p:spPr>
          <a:xfrm>
            <a:off x="6714699" y="6154719"/>
            <a:ext cx="2606722" cy="369332"/>
          </a:xfrm>
          <a:prstGeom prst="rect">
            <a:avLst/>
          </a:prstGeom>
          <a:noFill/>
        </p:spPr>
        <p:txBody>
          <a:bodyPr wrap="square" rtlCol="0">
            <a:spAutoFit/>
          </a:bodyPr>
          <a:lstStyle/>
          <a:p>
            <a:r>
              <a:rPr lang="en-GB" dirty="0">
                <a:latin typeface="Baskerville Old Face" panose="02020602080505020303" pitchFamily="18" charset="0"/>
              </a:rPr>
              <a:t>Image 3, map of Egypt.</a:t>
            </a:r>
          </a:p>
        </p:txBody>
      </p:sp>
    </p:spTree>
    <p:extLst>
      <p:ext uri="{BB962C8B-B14F-4D97-AF65-F5344CB8AC3E}">
        <p14:creationId xmlns:p14="http://schemas.microsoft.com/office/powerpoint/2010/main" val="1974037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8CBD07E-EB30-4874-8545-B373BE1AF756}"/>
              </a:ext>
            </a:extLst>
          </p:cNvPr>
          <p:cNvPicPr>
            <a:picLocks noChangeAspect="1"/>
          </p:cNvPicPr>
          <p:nvPr/>
        </p:nvPicPr>
        <p:blipFill rotWithShape="1">
          <a:blip r:embed="rId2"/>
          <a:srcRect l="2879" t="1677" r="5482" b="4842"/>
          <a:stretch/>
        </p:blipFill>
        <p:spPr>
          <a:xfrm>
            <a:off x="682387" y="542498"/>
            <a:ext cx="4244454" cy="5773003"/>
          </a:xfrm>
          <a:prstGeom prst="rect">
            <a:avLst/>
          </a:prstGeom>
        </p:spPr>
      </p:pic>
      <p:pic>
        <p:nvPicPr>
          <p:cNvPr id="4" name="Picture 3">
            <a:extLst>
              <a:ext uri="{FF2B5EF4-FFF2-40B4-BE49-F238E27FC236}">
                <a16:creationId xmlns:a16="http://schemas.microsoft.com/office/drawing/2014/main" id="{BC0422BC-6DB7-45BB-9DD3-499CBCC2D24F}"/>
              </a:ext>
            </a:extLst>
          </p:cNvPr>
          <p:cNvPicPr>
            <a:picLocks noChangeAspect="1"/>
          </p:cNvPicPr>
          <p:nvPr/>
        </p:nvPicPr>
        <p:blipFill rotWithShape="1">
          <a:blip r:embed="rId3"/>
          <a:srcRect l="8562" t="4079" r="2163" b="6615"/>
          <a:stretch/>
        </p:blipFill>
        <p:spPr>
          <a:xfrm>
            <a:off x="5490952" y="542497"/>
            <a:ext cx="4328266" cy="5773003"/>
          </a:xfrm>
          <a:prstGeom prst="rect">
            <a:avLst/>
          </a:prstGeom>
        </p:spPr>
      </p:pic>
      <p:sp>
        <p:nvSpPr>
          <p:cNvPr id="5" name="TextBox 4">
            <a:extLst>
              <a:ext uri="{FF2B5EF4-FFF2-40B4-BE49-F238E27FC236}">
                <a16:creationId xmlns:a16="http://schemas.microsoft.com/office/drawing/2014/main" id="{0D39BD73-A795-48F4-8D41-63F6FE50D2C8}"/>
              </a:ext>
            </a:extLst>
          </p:cNvPr>
          <p:cNvSpPr txBox="1"/>
          <p:nvPr/>
        </p:nvSpPr>
        <p:spPr>
          <a:xfrm>
            <a:off x="9926473" y="5392170"/>
            <a:ext cx="1824249" cy="923330"/>
          </a:xfrm>
          <a:prstGeom prst="rect">
            <a:avLst/>
          </a:prstGeom>
          <a:noFill/>
        </p:spPr>
        <p:txBody>
          <a:bodyPr wrap="square" rtlCol="0">
            <a:spAutoFit/>
          </a:bodyPr>
          <a:lstStyle/>
          <a:p>
            <a:r>
              <a:rPr lang="en-GB" dirty="0">
                <a:latin typeface="Baskerville Old Face" panose="02020602080505020303" pitchFamily="18" charset="0"/>
              </a:rPr>
              <a:t>Images 4 and 5, </a:t>
            </a:r>
            <a:r>
              <a:rPr lang="en-GB" dirty="0" err="1">
                <a:latin typeface="Baskerville Old Face" panose="02020602080505020303" pitchFamily="18" charset="0"/>
              </a:rPr>
              <a:t>Fitten</a:t>
            </a:r>
            <a:r>
              <a:rPr lang="en-GB" dirty="0">
                <a:latin typeface="Baskerville Old Face" panose="02020602080505020303" pitchFamily="18" charset="0"/>
              </a:rPr>
              <a:t> (2004) pp 374-375.</a:t>
            </a:r>
          </a:p>
        </p:txBody>
      </p:sp>
    </p:spTree>
    <p:extLst>
      <p:ext uri="{BB962C8B-B14F-4D97-AF65-F5344CB8AC3E}">
        <p14:creationId xmlns:p14="http://schemas.microsoft.com/office/powerpoint/2010/main" val="1207589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AE3DB0-BB32-47BE-93EC-780BDD2750AB}"/>
              </a:ext>
            </a:extLst>
          </p:cNvPr>
          <p:cNvPicPr>
            <a:picLocks noChangeAspect="1"/>
          </p:cNvPicPr>
          <p:nvPr/>
        </p:nvPicPr>
        <p:blipFill>
          <a:blip r:embed="rId2"/>
          <a:stretch>
            <a:fillRect/>
          </a:stretch>
        </p:blipFill>
        <p:spPr>
          <a:xfrm>
            <a:off x="538638" y="560746"/>
            <a:ext cx="2182578" cy="2753061"/>
          </a:xfrm>
          <a:prstGeom prst="rect">
            <a:avLst/>
          </a:prstGeom>
        </p:spPr>
      </p:pic>
      <p:pic>
        <p:nvPicPr>
          <p:cNvPr id="4" name="Picture 3">
            <a:extLst>
              <a:ext uri="{FF2B5EF4-FFF2-40B4-BE49-F238E27FC236}">
                <a16:creationId xmlns:a16="http://schemas.microsoft.com/office/drawing/2014/main" id="{37DC0E44-9D80-4D53-A3AE-37958127574B}"/>
              </a:ext>
            </a:extLst>
          </p:cNvPr>
          <p:cNvPicPr>
            <a:picLocks noChangeAspect="1"/>
          </p:cNvPicPr>
          <p:nvPr/>
        </p:nvPicPr>
        <p:blipFill>
          <a:blip r:embed="rId3"/>
          <a:stretch>
            <a:fillRect/>
          </a:stretch>
        </p:blipFill>
        <p:spPr>
          <a:xfrm>
            <a:off x="643652" y="3893134"/>
            <a:ext cx="2104470" cy="2753061"/>
          </a:xfrm>
          <a:prstGeom prst="rect">
            <a:avLst/>
          </a:prstGeom>
        </p:spPr>
      </p:pic>
      <p:pic>
        <p:nvPicPr>
          <p:cNvPr id="5" name="Picture 4">
            <a:extLst>
              <a:ext uri="{FF2B5EF4-FFF2-40B4-BE49-F238E27FC236}">
                <a16:creationId xmlns:a16="http://schemas.microsoft.com/office/drawing/2014/main" id="{E9E18F9A-CFB9-45B4-8623-B8937D2555B6}"/>
              </a:ext>
            </a:extLst>
          </p:cNvPr>
          <p:cNvPicPr>
            <a:picLocks noChangeAspect="1"/>
          </p:cNvPicPr>
          <p:nvPr/>
        </p:nvPicPr>
        <p:blipFill>
          <a:blip r:embed="rId4"/>
          <a:stretch>
            <a:fillRect/>
          </a:stretch>
        </p:blipFill>
        <p:spPr>
          <a:xfrm>
            <a:off x="3682832" y="570369"/>
            <a:ext cx="2260731" cy="2743438"/>
          </a:xfrm>
          <a:prstGeom prst="rect">
            <a:avLst/>
          </a:prstGeom>
        </p:spPr>
      </p:pic>
      <p:pic>
        <p:nvPicPr>
          <p:cNvPr id="6" name="Picture 5">
            <a:extLst>
              <a:ext uri="{FF2B5EF4-FFF2-40B4-BE49-F238E27FC236}">
                <a16:creationId xmlns:a16="http://schemas.microsoft.com/office/drawing/2014/main" id="{3BC844F0-CBFD-4782-A62A-679ED9C62C60}"/>
              </a:ext>
            </a:extLst>
          </p:cNvPr>
          <p:cNvPicPr>
            <a:picLocks noChangeAspect="1"/>
          </p:cNvPicPr>
          <p:nvPr/>
        </p:nvPicPr>
        <p:blipFill>
          <a:blip r:embed="rId5"/>
          <a:stretch>
            <a:fillRect/>
          </a:stretch>
        </p:blipFill>
        <p:spPr>
          <a:xfrm>
            <a:off x="3742475" y="3878332"/>
            <a:ext cx="2260731" cy="2767863"/>
          </a:xfrm>
          <a:prstGeom prst="rect">
            <a:avLst/>
          </a:prstGeom>
        </p:spPr>
      </p:pic>
      <p:pic>
        <p:nvPicPr>
          <p:cNvPr id="7" name="Picture 6">
            <a:extLst>
              <a:ext uri="{FF2B5EF4-FFF2-40B4-BE49-F238E27FC236}">
                <a16:creationId xmlns:a16="http://schemas.microsoft.com/office/drawing/2014/main" id="{E5AD6462-B767-440A-90EB-8F6C5295AE70}"/>
              </a:ext>
            </a:extLst>
          </p:cNvPr>
          <p:cNvPicPr>
            <a:picLocks noChangeAspect="1"/>
          </p:cNvPicPr>
          <p:nvPr/>
        </p:nvPicPr>
        <p:blipFill>
          <a:blip r:embed="rId6"/>
          <a:stretch>
            <a:fillRect/>
          </a:stretch>
        </p:blipFill>
        <p:spPr>
          <a:xfrm>
            <a:off x="7397911" y="560746"/>
            <a:ext cx="2056137" cy="2746211"/>
          </a:xfrm>
          <a:prstGeom prst="rect">
            <a:avLst/>
          </a:prstGeom>
        </p:spPr>
      </p:pic>
      <p:pic>
        <p:nvPicPr>
          <p:cNvPr id="8" name="Picture 7">
            <a:extLst>
              <a:ext uri="{FF2B5EF4-FFF2-40B4-BE49-F238E27FC236}">
                <a16:creationId xmlns:a16="http://schemas.microsoft.com/office/drawing/2014/main" id="{3E93116A-FBA8-484D-8466-588800D64F2A}"/>
              </a:ext>
            </a:extLst>
          </p:cNvPr>
          <p:cNvPicPr>
            <a:picLocks noChangeAspect="1"/>
          </p:cNvPicPr>
          <p:nvPr/>
        </p:nvPicPr>
        <p:blipFill>
          <a:blip r:embed="rId7"/>
          <a:stretch>
            <a:fillRect/>
          </a:stretch>
        </p:blipFill>
        <p:spPr>
          <a:xfrm>
            <a:off x="7200021" y="3878332"/>
            <a:ext cx="2981202" cy="2743438"/>
          </a:xfrm>
          <a:prstGeom prst="rect">
            <a:avLst/>
          </a:prstGeom>
        </p:spPr>
      </p:pic>
      <p:sp>
        <p:nvSpPr>
          <p:cNvPr id="9" name="Rectangle 8">
            <a:extLst>
              <a:ext uri="{FF2B5EF4-FFF2-40B4-BE49-F238E27FC236}">
                <a16:creationId xmlns:a16="http://schemas.microsoft.com/office/drawing/2014/main" id="{D89CBD66-20C1-4001-AD7C-E5305505A163}"/>
              </a:ext>
            </a:extLst>
          </p:cNvPr>
          <p:cNvSpPr/>
          <p:nvPr/>
        </p:nvSpPr>
        <p:spPr>
          <a:xfrm>
            <a:off x="11160849" y="99819"/>
            <a:ext cx="549446" cy="6658362"/>
          </a:xfrm>
          <a:prstGeom prst="rect">
            <a:avLst/>
          </a:prstGeom>
          <a:noFill/>
        </p:spPr>
        <p:txBody>
          <a:bodyPr vert="wordArtVert" wrap="none" lIns="91440" tIns="45720" rIns="91440" bIns="45720">
            <a:spAutoFit/>
          </a:bodyPr>
          <a:lstStyle/>
          <a:p>
            <a:pPr algn="ctr"/>
            <a:r>
              <a:rPr lang="en-US" sz="2100" b="1" cap="none" spc="0" dirty="0">
                <a:ln w="0"/>
                <a:solidFill>
                  <a:schemeClr val="tx1"/>
                </a:solidFill>
                <a:effectLst>
                  <a:outerShdw blurRad="38100" dist="19050" dir="2700000" algn="tl" rotWithShape="0">
                    <a:schemeClr val="dk1">
                      <a:alpha val="40000"/>
                    </a:schemeClr>
                  </a:outerShdw>
                </a:effectLst>
              </a:rPr>
              <a:t>Making of a fresco</a:t>
            </a:r>
          </a:p>
        </p:txBody>
      </p:sp>
    </p:spTree>
    <p:extLst>
      <p:ext uri="{BB962C8B-B14F-4D97-AF65-F5344CB8AC3E}">
        <p14:creationId xmlns:p14="http://schemas.microsoft.com/office/powerpoint/2010/main" val="1886841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1C6547-4CD0-4D0B-B923-0D62D0707D69}"/>
              </a:ext>
            </a:extLst>
          </p:cNvPr>
          <p:cNvSpPr txBox="1"/>
          <p:nvPr/>
        </p:nvSpPr>
        <p:spPr>
          <a:xfrm>
            <a:off x="832513" y="805218"/>
            <a:ext cx="9171295" cy="4893647"/>
          </a:xfrm>
          <a:prstGeom prst="rect">
            <a:avLst/>
          </a:prstGeom>
          <a:noFill/>
        </p:spPr>
        <p:txBody>
          <a:bodyPr wrap="square" rtlCol="0">
            <a:spAutoFit/>
          </a:bodyPr>
          <a:lstStyle/>
          <a:p>
            <a:pPr algn="ctr"/>
            <a:r>
              <a:rPr lang="en-GB" sz="2800" u="sng" dirty="0">
                <a:latin typeface="Baskerville Old Face" panose="02020602080505020303" pitchFamily="18" charset="0"/>
              </a:rPr>
              <a:t>Methodological – the making process</a:t>
            </a:r>
          </a:p>
          <a:p>
            <a:pPr algn="ctr"/>
            <a:endParaRPr lang="en-GB" sz="2800" u="sng" dirty="0">
              <a:latin typeface="Baskerville Old Face" panose="02020602080505020303" pitchFamily="18" charset="0"/>
            </a:endParaRPr>
          </a:p>
          <a:p>
            <a:r>
              <a:rPr lang="en-GB" sz="2400" dirty="0">
                <a:latin typeface="Baskerville Old Face" panose="02020602080505020303" pitchFamily="18" charset="0"/>
              </a:rPr>
              <a:t>Anne </a:t>
            </a:r>
            <a:r>
              <a:rPr lang="en-GB" sz="2400" dirty="0" err="1">
                <a:latin typeface="Baskerville Old Face" panose="02020602080505020303" pitchFamily="18" charset="0"/>
              </a:rPr>
              <a:t>Brysbaert</a:t>
            </a:r>
            <a:r>
              <a:rPr lang="en-GB" sz="2400" dirty="0">
                <a:latin typeface="Baskerville Old Face" panose="02020602080505020303" pitchFamily="18" charset="0"/>
              </a:rPr>
              <a:t>, The Power of Technology in the Bronze Age Eastern Mediterranean </a:t>
            </a:r>
          </a:p>
          <a:p>
            <a:pPr algn="ctr"/>
            <a:endParaRPr lang="en-GB" sz="2800" u="sng" dirty="0">
              <a:latin typeface="Baskerville Old Face" panose="02020602080505020303" pitchFamily="18" charset="0"/>
            </a:endParaRPr>
          </a:p>
          <a:p>
            <a:r>
              <a:rPr lang="en-GB" sz="2000" dirty="0">
                <a:latin typeface="Baskerville Old Face" panose="02020602080505020303" pitchFamily="18" charset="0"/>
              </a:rPr>
              <a:t>Definitions:</a:t>
            </a:r>
          </a:p>
          <a:p>
            <a:endParaRPr lang="en-GB" sz="2000" dirty="0">
              <a:latin typeface="Baskerville Old Face" panose="02020602080505020303" pitchFamily="18" charset="0"/>
            </a:endParaRPr>
          </a:p>
          <a:p>
            <a:r>
              <a:rPr lang="en-GB" sz="2000" dirty="0">
                <a:latin typeface="Baskerville Old Face" panose="02020602080505020303" pitchFamily="18" charset="0"/>
              </a:rPr>
              <a:t>Al fresco: painting technique whereby pigments, suspended in water, are painted onto a damp lime plaster surface. </a:t>
            </a:r>
          </a:p>
          <a:p>
            <a:r>
              <a:rPr lang="en-GB" sz="2000" dirty="0">
                <a:latin typeface="Baskerville Old Face" panose="02020602080505020303" pitchFamily="18" charset="0"/>
              </a:rPr>
              <a:t>(</a:t>
            </a:r>
            <a:r>
              <a:rPr lang="en-GB" sz="2000" dirty="0" err="1">
                <a:latin typeface="Baskerville Old Face" panose="02020602080505020303" pitchFamily="18" charset="0"/>
              </a:rPr>
              <a:t>Hocombe</a:t>
            </a:r>
            <a:r>
              <a:rPr lang="en-GB" sz="2000" dirty="0">
                <a:latin typeface="Baskerville Old Face" panose="02020602080505020303" pitchFamily="18" charset="0"/>
              </a:rPr>
              <a:t> 1999: 6; </a:t>
            </a:r>
            <a:r>
              <a:rPr lang="en-GB" sz="2000" dirty="0" err="1">
                <a:latin typeface="Baskerville Old Face" panose="02020602080505020303" pitchFamily="18" charset="0"/>
              </a:rPr>
              <a:t>Kakoulli</a:t>
            </a:r>
            <a:r>
              <a:rPr lang="en-GB" sz="2000" dirty="0">
                <a:latin typeface="Baskerville Old Face" panose="02020602080505020303" pitchFamily="18" charset="0"/>
              </a:rPr>
              <a:t> 2002: 58, as cited in </a:t>
            </a:r>
            <a:r>
              <a:rPr lang="en-GB" sz="2000" dirty="0" err="1">
                <a:latin typeface="Baskerville Old Face" panose="02020602080505020303" pitchFamily="18" charset="0"/>
              </a:rPr>
              <a:t>Brysbaert</a:t>
            </a:r>
            <a:r>
              <a:rPr lang="en-GB" sz="2000" dirty="0">
                <a:latin typeface="Baskerville Old Face" panose="02020602080505020303" pitchFamily="18" charset="0"/>
              </a:rPr>
              <a:t>, 2008, p17)</a:t>
            </a:r>
          </a:p>
          <a:p>
            <a:endParaRPr lang="en-GB" sz="2000" dirty="0">
              <a:latin typeface="Baskerville Old Face" panose="02020602080505020303" pitchFamily="18" charset="0"/>
            </a:endParaRPr>
          </a:p>
          <a:p>
            <a:r>
              <a:rPr lang="en-GB" sz="2000" dirty="0">
                <a:latin typeface="Baskerville Old Face" panose="02020602080505020303" pitchFamily="18" charset="0"/>
              </a:rPr>
              <a:t>Al Secco: painting technique whereby </a:t>
            </a:r>
            <a:r>
              <a:rPr lang="en-GB" sz="2000" dirty="0" err="1">
                <a:latin typeface="Baskerville Old Face" panose="02020602080505020303" pitchFamily="18" charset="0"/>
              </a:rPr>
              <a:t>pigements</a:t>
            </a:r>
            <a:r>
              <a:rPr lang="en-GB" sz="2000" dirty="0">
                <a:latin typeface="Baskerville Old Face" panose="02020602080505020303" pitchFamily="18" charset="0"/>
              </a:rPr>
              <a:t>, mixed with a binder (egg, honey etc) are applied onto a dry support of any material (lime, </a:t>
            </a:r>
            <a:r>
              <a:rPr lang="en-GB" sz="2000" dirty="0" err="1">
                <a:latin typeface="Baskerville Old Face" panose="02020602080505020303" pitchFamily="18" charset="0"/>
              </a:rPr>
              <a:t>gypsum,mud</a:t>
            </a:r>
            <a:r>
              <a:rPr lang="en-GB" sz="2000" dirty="0">
                <a:latin typeface="Baskerville Old Face" panose="02020602080505020303" pitchFamily="18" charset="0"/>
              </a:rPr>
              <a:t> plaster). </a:t>
            </a:r>
          </a:p>
          <a:p>
            <a:r>
              <a:rPr lang="en-GB" sz="2000" dirty="0">
                <a:latin typeface="Baskerville Old Face" panose="02020602080505020303" pitchFamily="18" charset="0"/>
              </a:rPr>
              <a:t>(</a:t>
            </a:r>
            <a:r>
              <a:rPr lang="en-GB" sz="2000" dirty="0" err="1">
                <a:latin typeface="Baskerville Old Face" panose="02020602080505020303" pitchFamily="18" charset="0"/>
              </a:rPr>
              <a:t>Kakoulli</a:t>
            </a:r>
            <a:r>
              <a:rPr lang="en-GB" sz="2000" dirty="0">
                <a:latin typeface="Baskerville Old Face" panose="02020602080505020303" pitchFamily="18" charset="0"/>
              </a:rPr>
              <a:t> 2002: 57, as cited by </a:t>
            </a:r>
            <a:r>
              <a:rPr lang="en-GB" sz="2000" dirty="0" err="1">
                <a:latin typeface="Baskerville Old Face" panose="02020602080505020303" pitchFamily="18" charset="0"/>
              </a:rPr>
              <a:t>Brysbaert</a:t>
            </a:r>
            <a:r>
              <a:rPr lang="en-GB" sz="2000" dirty="0">
                <a:latin typeface="Baskerville Old Face" panose="02020602080505020303" pitchFamily="18" charset="0"/>
              </a:rPr>
              <a:t>, 2008, p17)</a:t>
            </a:r>
          </a:p>
        </p:txBody>
      </p:sp>
    </p:spTree>
    <p:extLst>
      <p:ext uri="{BB962C8B-B14F-4D97-AF65-F5344CB8AC3E}">
        <p14:creationId xmlns:p14="http://schemas.microsoft.com/office/powerpoint/2010/main" val="4281474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28EEF03-E325-4429-98DC-8DDEA04924AA}"/>
              </a:ext>
            </a:extLst>
          </p:cNvPr>
          <p:cNvSpPr txBox="1"/>
          <p:nvPr/>
        </p:nvSpPr>
        <p:spPr>
          <a:xfrm>
            <a:off x="705135" y="777921"/>
            <a:ext cx="10044752" cy="5940088"/>
          </a:xfrm>
          <a:prstGeom prst="rect">
            <a:avLst/>
          </a:prstGeom>
          <a:noFill/>
        </p:spPr>
        <p:txBody>
          <a:bodyPr wrap="square" rtlCol="0">
            <a:spAutoFit/>
          </a:bodyPr>
          <a:lstStyle/>
          <a:p>
            <a:pPr algn="ctr"/>
            <a:r>
              <a:rPr lang="en-GB" sz="2800" u="sng" dirty="0">
                <a:latin typeface="Baskerville Old Face" panose="02020602080505020303" pitchFamily="18" charset="0"/>
              </a:rPr>
              <a:t>Theoretical approaches</a:t>
            </a:r>
          </a:p>
          <a:p>
            <a:pPr algn="ctr"/>
            <a:endParaRPr lang="en-GB" sz="2800" u="sng" dirty="0">
              <a:latin typeface="Baskerville Old Face" panose="02020602080505020303" pitchFamily="18" charset="0"/>
            </a:endParaRPr>
          </a:p>
          <a:p>
            <a:r>
              <a:rPr lang="en-GB" sz="2800" u="sng" dirty="0">
                <a:latin typeface="Baskerville Old Face" panose="02020602080505020303" pitchFamily="18" charset="0"/>
              </a:rPr>
              <a:t>Approach 1 – </a:t>
            </a:r>
          </a:p>
          <a:p>
            <a:r>
              <a:rPr lang="en-GB" sz="2400" dirty="0">
                <a:latin typeface="Baskerville Old Face" panose="02020602080505020303" pitchFamily="18" charset="0"/>
              </a:rPr>
              <a:t>My first theoretical approach is materiality. </a:t>
            </a:r>
          </a:p>
          <a:p>
            <a:r>
              <a:rPr lang="en-GB" sz="2400" dirty="0">
                <a:latin typeface="Baskerville Old Face" panose="02020602080505020303" pitchFamily="18" charset="0"/>
              </a:rPr>
              <a:t>What can be defined as materiality ? </a:t>
            </a:r>
          </a:p>
          <a:p>
            <a:r>
              <a:rPr lang="en-GB" sz="2400" dirty="0">
                <a:latin typeface="Baskerville Old Face" panose="02020602080505020303" pitchFamily="18" charset="0"/>
              </a:rPr>
              <a:t>“Materiality – the physicality of matter” (Boivin, 2011, p129. </a:t>
            </a:r>
          </a:p>
          <a:p>
            <a:endParaRPr lang="en-GB" sz="2800" u="sng" dirty="0">
              <a:latin typeface="Baskerville Old Face" panose="02020602080505020303" pitchFamily="18" charset="0"/>
            </a:endParaRPr>
          </a:p>
          <a:p>
            <a:r>
              <a:rPr lang="en-GB" sz="2800" u="sng" dirty="0">
                <a:latin typeface="Baskerville Old Face" panose="02020602080505020303" pitchFamily="18" charset="0"/>
              </a:rPr>
              <a:t>Approach 2 –</a:t>
            </a:r>
          </a:p>
          <a:p>
            <a:r>
              <a:rPr lang="en-GB" sz="2400" dirty="0">
                <a:latin typeface="Baskerville Old Face" panose="02020602080505020303" pitchFamily="18" charset="0"/>
              </a:rPr>
              <a:t>My second theoretical approach is agency. </a:t>
            </a:r>
          </a:p>
          <a:p>
            <a:r>
              <a:rPr lang="en-GB" sz="2400" dirty="0">
                <a:latin typeface="Baskerville Old Face" panose="02020602080505020303" pitchFamily="18" charset="0"/>
              </a:rPr>
              <a:t>What can be defined as agency ? </a:t>
            </a:r>
          </a:p>
          <a:p>
            <a:r>
              <a:rPr lang="en-GB" sz="2400" dirty="0">
                <a:latin typeface="Baskerville Old Face" panose="02020602080505020303" pitchFamily="18" charset="0"/>
              </a:rPr>
              <a:t>“to those persons (or things) who/which are seen as initiating casual sequences of a particular type, that is, events caused by acts of will or mind or intention” </a:t>
            </a:r>
          </a:p>
          <a:p>
            <a:r>
              <a:rPr lang="en-GB" sz="2400" dirty="0">
                <a:latin typeface="Baskerville Old Face" panose="02020602080505020303" pitchFamily="18" charset="0"/>
              </a:rPr>
              <a:t>(Gell, 1998, p6)</a:t>
            </a:r>
          </a:p>
          <a:p>
            <a:pPr algn="ctr"/>
            <a:endParaRPr lang="en-GB" sz="2800" u="sng" dirty="0">
              <a:latin typeface="Baskerville Old Face" panose="02020602080505020303" pitchFamily="18" charset="0"/>
            </a:endParaRPr>
          </a:p>
          <a:p>
            <a:endParaRPr lang="en-GB" sz="2000" u="sng" dirty="0"/>
          </a:p>
        </p:txBody>
      </p:sp>
    </p:spTree>
    <p:extLst>
      <p:ext uri="{BB962C8B-B14F-4D97-AF65-F5344CB8AC3E}">
        <p14:creationId xmlns:p14="http://schemas.microsoft.com/office/powerpoint/2010/main" val="1285381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E5C9E0-8680-4EE2-9496-BC2D5B7E6057}"/>
              </a:ext>
            </a:extLst>
          </p:cNvPr>
          <p:cNvSpPr txBox="1"/>
          <p:nvPr/>
        </p:nvSpPr>
        <p:spPr>
          <a:xfrm>
            <a:off x="464024" y="750627"/>
            <a:ext cx="10208526" cy="4647426"/>
          </a:xfrm>
          <a:prstGeom prst="rect">
            <a:avLst/>
          </a:prstGeom>
          <a:noFill/>
        </p:spPr>
        <p:txBody>
          <a:bodyPr wrap="square" rtlCol="0">
            <a:spAutoFit/>
          </a:bodyPr>
          <a:lstStyle/>
          <a:p>
            <a:pPr algn="ctr"/>
            <a:r>
              <a:rPr lang="en-GB" sz="2800" u="sng" dirty="0">
                <a:latin typeface="Baskerville Old Face" panose="02020602080505020303" pitchFamily="18" charset="0"/>
              </a:rPr>
              <a:t>What has my research shown me so far ?</a:t>
            </a:r>
          </a:p>
          <a:p>
            <a:pPr algn="ctr"/>
            <a:endParaRPr lang="en-GB" sz="2800" u="sng" dirty="0">
              <a:latin typeface="Baskerville Old Face" panose="02020602080505020303" pitchFamily="18" charset="0"/>
            </a:endParaRPr>
          </a:p>
          <a:p>
            <a:endParaRPr lang="en-GB" sz="2400" dirty="0">
              <a:latin typeface="Baskerville Old Face" panose="02020602080505020303" pitchFamily="18" charset="0"/>
            </a:endParaRPr>
          </a:p>
          <a:p>
            <a:r>
              <a:rPr lang="en-GB" sz="2400" dirty="0">
                <a:latin typeface="Baskerville Old Face" panose="02020602080505020303" pitchFamily="18" charset="0"/>
              </a:rPr>
              <a:t>“Thing power gestures toward the strange ability of ordinary, man-made items to exceed their status as objects and to manifest traces of independence or aliveness, constituting outside of our own experiences” (Bennet, 2010, p xvi preface)</a:t>
            </a:r>
          </a:p>
          <a:p>
            <a:endParaRPr lang="en-GB" sz="2400" dirty="0">
              <a:latin typeface="Baskerville Old Face" panose="02020602080505020303" pitchFamily="18" charset="0"/>
            </a:endParaRPr>
          </a:p>
          <a:p>
            <a:r>
              <a:rPr lang="en-GB" sz="2400" dirty="0">
                <a:latin typeface="Baskerville Old Face" panose="02020602080505020303" pitchFamily="18" charset="0"/>
              </a:rPr>
              <a:t>“assemblages are ad hoc groupings of diverse elements, of vibrant materials of all sorts” (Bennet, 2010, p23)</a:t>
            </a:r>
          </a:p>
          <a:p>
            <a:endParaRPr lang="en-GB" sz="2400" dirty="0">
              <a:latin typeface="Baskerville Old Face" panose="02020602080505020303" pitchFamily="18" charset="0"/>
            </a:endParaRPr>
          </a:p>
          <a:p>
            <a:r>
              <a:rPr lang="en-GB" sz="2400" dirty="0">
                <a:latin typeface="Baskerville Old Face" panose="02020602080505020303" pitchFamily="18" charset="0"/>
              </a:rPr>
              <a:t>“if there is such a thing as human agency, then there is material agency ; there is no way human and material agency can be disentangled” (Malafouris, 2016, p119)</a:t>
            </a:r>
          </a:p>
        </p:txBody>
      </p:sp>
    </p:spTree>
    <p:extLst>
      <p:ext uri="{BB962C8B-B14F-4D97-AF65-F5344CB8AC3E}">
        <p14:creationId xmlns:p14="http://schemas.microsoft.com/office/powerpoint/2010/main" val="1140180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6D34A1-4394-4476-8290-1460B1141E9F}"/>
              </a:ext>
            </a:extLst>
          </p:cNvPr>
          <p:cNvSpPr txBox="1"/>
          <p:nvPr/>
        </p:nvSpPr>
        <p:spPr>
          <a:xfrm>
            <a:off x="464024" y="797510"/>
            <a:ext cx="9526137" cy="5262979"/>
          </a:xfrm>
          <a:prstGeom prst="rect">
            <a:avLst/>
          </a:prstGeom>
          <a:noFill/>
        </p:spPr>
        <p:txBody>
          <a:bodyPr wrap="square" rtlCol="0">
            <a:spAutoFit/>
          </a:bodyPr>
          <a:lstStyle/>
          <a:p>
            <a:endParaRPr lang="en-GB" sz="2000" dirty="0">
              <a:latin typeface="Baskerville Old Face" panose="02020602080505020303" pitchFamily="18" charset="0"/>
            </a:endParaRPr>
          </a:p>
          <a:p>
            <a:r>
              <a:rPr lang="en-GB" sz="2000" dirty="0">
                <a:latin typeface="Baskerville Old Face" panose="02020602080505020303" pitchFamily="18" charset="0"/>
              </a:rPr>
              <a:t>How am I going to perceive frescos ?</a:t>
            </a:r>
          </a:p>
          <a:p>
            <a:endParaRPr lang="en-GB" sz="2000" dirty="0">
              <a:latin typeface="Baskerville Old Face" panose="02020602080505020303" pitchFamily="18" charset="0"/>
            </a:endParaRPr>
          </a:p>
          <a:p>
            <a:endParaRPr lang="en-GB" sz="2000" dirty="0">
              <a:latin typeface="Baskerville Old Face" panose="02020602080505020303" pitchFamily="18" charset="0"/>
            </a:endParaRPr>
          </a:p>
          <a:p>
            <a:r>
              <a:rPr lang="en-GB" sz="2000" dirty="0">
                <a:latin typeface="Baskerville Old Face" panose="02020602080505020303" pitchFamily="18" charset="0"/>
              </a:rPr>
              <a:t>Are they objects ? Or more of an embodiment of ideas and ideals of the people that made them ?  </a:t>
            </a:r>
          </a:p>
          <a:p>
            <a:endParaRPr lang="en-GB" sz="2000" dirty="0">
              <a:latin typeface="Baskerville Old Face" panose="02020602080505020303" pitchFamily="18" charset="0"/>
            </a:endParaRPr>
          </a:p>
          <a:p>
            <a:r>
              <a:rPr lang="en-GB" sz="2000" dirty="0">
                <a:latin typeface="Baskerville Old Face" panose="02020602080505020303" pitchFamily="18" charset="0"/>
              </a:rPr>
              <a:t>“objects are not simply passive and inanimate material items to which things are done, or which are used to do things with, but can be demonstrated to have agency ; they actively shape the world around them and play an integral role in social interaction” (Steel, 2017, p190)  </a:t>
            </a:r>
          </a:p>
          <a:p>
            <a:endParaRPr lang="en-GB" sz="2000" dirty="0">
              <a:latin typeface="Baskerville Old Face" panose="02020602080505020303" pitchFamily="18" charset="0"/>
            </a:endParaRPr>
          </a:p>
          <a:p>
            <a:r>
              <a:rPr lang="en-GB" sz="2000" dirty="0">
                <a:latin typeface="Baskerville Old Face" panose="02020602080505020303" pitchFamily="18" charset="0"/>
              </a:rPr>
              <a:t>Although authors such as Boivin note that object agency is more secondary, that they need human agency to give them their own agency, and that even Gell skirted around fully immersing the idea of materiality with agency.</a:t>
            </a:r>
          </a:p>
          <a:p>
            <a:endParaRPr lang="en-GB" dirty="0"/>
          </a:p>
          <a:p>
            <a:endParaRPr lang="en-GB" dirty="0"/>
          </a:p>
        </p:txBody>
      </p:sp>
    </p:spTree>
    <p:extLst>
      <p:ext uri="{BB962C8B-B14F-4D97-AF65-F5344CB8AC3E}">
        <p14:creationId xmlns:p14="http://schemas.microsoft.com/office/powerpoint/2010/main" val="3321940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33C808-FF86-48C4-B2D7-01DEF7C1AF2D}"/>
              </a:ext>
            </a:extLst>
          </p:cNvPr>
          <p:cNvSpPr txBox="1"/>
          <p:nvPr/>
        </p:nvSpPr>
        <p:spPr>
          <a:xfrm>
            <a:off x="559558" y="518615"/>
            <a:ext cx="10099344" cy="6432530"/>
          </a:xfrm>
          <a:prstGeom prst="rect">
            <a:avLst/>
          </a:prstGeom>
          <a:noFill/>
        </p:spPr>
        <p:txBody>
          <a:bodyPr wrap="square" rtlCol="0">
            <a:spAutoFit/>
          </a:bodyPr>
          <a:lstStyle/>
          <a:p>
            <a:pPr algn="ctr"/>
            <a:r>
              <a:rPr lang="en-GB" sz="2800" u="sng" dirty="0">
                <a:latin typeface="Baskerville Old Face" panose="02020602080505020303" pitchFamily="18" charset="0"/>
              </a:rPr>
              <a:t>Why is my research question important ?</a:t>
            </a:r>
          </a:p>
          <a:p>
            <a:pPr algn="ctr"/>
            <a:endParaRPr lang="en-GB" sz="2800" u="sng" dirty="0">
              <a:latin typeface="Baskerville Old Face" panose="02020602080505020303" pitchFamily="18" charset="0"/>
            </a:endParaRPr>
          </a:p>
          <a:p>
            <a:pPr algn="ctr"/>
            <a:endParaRPr lang="en-GB" sz="2800" u="sng" dirty="0">
              <a:latin typeface="Baskerville Old Face" panose="02020602080505020303" pitchFamily="18" charset="0"/>
            </a:endParaRPr>
          </a:p>
          <a:p>
            <a:r>
              <a:rPr lang="en-GB" sz="2400" dirty="0">
                <a:latin typeface="Baskerville Old Face" panose="02020602080505020303" pitchFamily="18" charset="0"/>
              </a:rPr>
              <a:t>Hope to highlight the importance of writing in an interdisciplinary way.</a:t>
            </a:r>
          </a:p>
          <a:p>
            <a:endParaRPr lang="en-GB" sz="2400" dirty="0">
              <a:latin typeface="Baskerville Old Face" panose="02020602080505020303" pitchFamily="18" charset="0"/>
            </a:endParaRPr>
          </a:p>
          <a:p>
            <a:r>
              <a:rPr lang="en-GB" sz="2400" dirty="0">
                <a:latin typeface="Baskerville Old Face" panose="02020602080505020303" pitchFamily="18" charset="0"/>
              </a:rPr>
              <a:t>Give me a chance to fully explore writing theory. </a:t>
            </a:r>
          </a:p>
          <a:p>
            <a:endParaRPr lang="en-GB" sz="2400" dirty="0">
              <a:latin typeface="Baskerville Old Face" panose="02020602080505020303" pitchFamily="18" charset="0"/>
            </a:endParaRPr>
          </a:p>
          <a:p>
            <a:r>
              <a:rPr lang="en-GB" sz="2400" dirty="0">
                <a:latin typeface="Baskerville Old Face" panose="02020602080505020303" pitchFamily="18" charset="0"/>
              </a:rPr>
              <a:t>Not just important for academic reasons, but also myself in order for me to work out what I want with frescos.</a:t>
            </a:r>
          </a:p>
          <a:p>
            <a:endParaRPr lang="en-GB" sz="2400" dirty="0">
              <a:latin typeface="Baskerville Old Face" panose="02020602080505020303" pitchFamily="18" charset="0"/>
            </a:endParaRPr>
          </a:p>
          <a:p>
            <a:r>
              <a:rPr lang="en-GB" sz="2400" dirty="0">
                <a:latin typeface="Baskerville Old Face" panose="02020602080505020303" pitchFamily="18" charset="0"/>
              </a:rPr>
              <a:t>Help me overcome other issues in my academic writing – writing concisely, legibly and not waffle on.</a:t>
            </a:r>
          </a:p>
          <a:p>
            <a:pPr algn="ctr"/>
            <a:endParaRPr lang="en-GB" sz="2800" u="sng" dirty="0">
              <a:latin typeface="Baskerville Old Face" panose="02020602080505020303" pitchFamily="18" charset="0"/>
            </a:endParaRPr>
          </a:p>
          <a:p>
            <a:pPr algn="ctr"/>
            <a:endParaRPr lang="en-GB" sz="2800" u="sng" dirty="0">
              <a:latin typeface="Baskerville Old Face" panose="02020602080505020303" pitchFamily="18" charset="0"/>
            </a:endParaRPr>
          </a:p>
          <a:p>
            <a:pPr algn="ctr"/>
            <a:endParaRPr lang="en-GB" sz="2800" u="sng" dirty="0">
              <a:latin typeface="Baskerville Old Face" panose="02020602080505020303" pitchFamily="18" charset="0"/>
            </a:endParaRPr>
          </a:p>
          <a:p>
            <a:pPr algn="ctr"/>
            <a:endParaRPr lang="en-GB" sz="2800" u="sng" dirty="0">
              <a:latin typeface="Baskerville Old Face" panose="02020602080505020303" pitchFamily="18" charset="0"/>
            </a:endParaRPr>
          </a:p>
        </p:txBody>
      </p:sp>
    </p:spTree>
    <p:extLst>
      <p:ext uri="{BB962C8B-B14F-4D97-AF65-F5344CB8AC3E}">
        <p14:creationId xmlns:p14="http://schemas.microsoft.com/office/powerpoint/2010/main" val="2743939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F8A0EA-A4F9-4853-8365-C98A2A0B5047}"/>
              </a:ext>
            </a:extLst>
          </p:cNvPr>
          <p:cNvSpPr txBox="1"/>
          <p:nvPr/>
        </p:nvSpPr>
        <p:spPr>
          <a:xfrm>
            <a:off x="968991" y="941695"/>
            <a:ext cx="9430603" cy="4124206"/>
          </a:xfrm>
          <a:prstGeom prst="rect">
            <a:avLst/>
          </a:prstGeom>
          <a:noFill/>
        </p:spPr>
        <p:txBody>
          <a:bodyPr wrap="square" rtlCol="0">
            <a:spAutoFit/>
          </a:bodyPr>
          <a:lstStyle/>
          <a:p>
            <a:pPr algn="ctr"/>
            <a:r>
              <a:rPr lang="en-GB" sz="2800" u="sng" dirty="0">
                <a:latin typeface="Baskerville Old Face" panose="02020602080505020303" pitchFamily="18" charset="0"/>
              </a:rPr>
              <a:t>Weaknesses to my research.</a:t>
            </a:r>
          </a:p>
          <a:p>
            <a:endParaRPr lang="en-GB" dirty="0"/>
          </a:p>
          <a:p>
            <a:endParaRPr lang="en-GB" sz="2400" dirty="0">
              <a:latin typeface="Baskerville Old Face" panose="02020602080505020303" pitchFamily="18" charset="0"/>
            </a:endParaRPr>
          </a:p>
          <a:p>
            <a:endParaRPr lang="en-GB" sz="2400" dirty="0">
              <a:latin typeface="Baskerville Old Face" panose="02020602080505020303" pitchFamily="18" charset="0"/>
            </a:endParaRPr>
          </a:p>
          <a:p>
            <a:r>
              <a:rPr lang="en-GB" sz="2400" dirty="0">
                <a:latin typeface="Baskerville Old Face" panose="02020602080505020303" pitchFamily="18" charset="0"/>
              </a:rPr>
              <a:t>My own knowledge of wall paintings</a:t>
            </a:r>
          </a:p>
          <a:p>
            <a:endParaRPr lang="en-GB" sz="2400" dirty="0">
              <a:latin typeface="Baskerville Old Face" panose="02020602080505020303" pitchFamily="18" charset="0"/>
            </a:endParaRPr>
          </a:p>
          <a:p>
            <a:r>
              <a:rPr lang="en-GB" sz="2400" dirty="0">
                <a:latin typeface="Baskerville Old Face" panose="02020602080505020303" pitchFamily="18" charset="0"/>
              </a:rPr>
              <a:t>Risk of straying too far towards anthropological ideas</a:t>
            </a:r>
          </a:p>
          <a:p>
            <a:endParaRPr lang="en-GB" sz="2400" dirty="0">
              <a:latin typeface="Baskerville Old Face" panose="02020602080505020303" pitchFamily="18" charset="0"/>
            </a:endParaRPr>
          </a:p>
          <a:p>
            <a:r>
              <a:rPr lang="en-GB" sz="2400" dirty="0">
                <a:latin typeface="Baskerville Old Face" panose="02020602080505020303" pitchFamily="18" charset="0"/>
              </a:rPr>
              <a:t>Will it actually work</a:t>
            </a:r>
          </a:p>
          <a:p>
            <a:endParaRPr lang="en-GB" sz="2400" dirty="0">
              <a:latin typeface="Baskerville Old Face" panose="02020602080505020303" pitchFamily="18" charset="0"/>
            </a:endParaRPr>
          </a:p>
          <a:p>
            <a:r>
              <a:rPr lang="en-GB" sz="2400" dirty="0">
                <a:latin typeface="Baskerville Old Face" panose="02020602080505020303" pitchFamily="18" charset="0"/>
              </a:rPr>
              <a:t>More research keeps changing what I think</a:t>
            </a:r>
          </a:p>
        </p:txBody>
      </p:sp>
    </p:spTree>
    <p:extLst>
      <p:ext uri="{BB962C8B-B14F-4D97-AF65-F5344CB8AC3E}">
        <p14:creationId xmlns:p14="http://schemas.microsoft.com/office/powerpoint/2010/main" val="786954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335EE4-751A-4FA0-938E-F7AB6BA4D7F7}"/>
              </a:ext>
            </a:extLst>
          </p:cNvPr>
          <p:cNvSpPr txBox="1"/>
          <p:nvPr/>
        </p:nvSpPr>
        <p:spPr>
          <a:xfrm>
            <a:off x="1170339" y="408128"/>
            <a:ext cx="8930244" cy="5663089"/>
          </a:xfrm>
          <a:prstGeom prst="rect">
            <a:avLst/>
          </a:prstGeom>
          <a:noFill/>
        </p:spPr>
        <p:txBody>
          <a:bodyPr wrap="square" rtlCol="0">
            <a:spAutoFit/>
          </a:bodyPr>
          <a:lstStyle/>
          <a:p>
            <a:pPr algn="ctr"/>
            <a:r>
              <a:rPr lang="en-GB" sz="2400" u="sng" dirty="0">
                <a:latin typeface="Baskerville Old Face" panose="02020602080505020303" pitchFamily="18" charset="0"/>
              </a:rPr>
              <a:t>References – images.</a:t>
            </a:r>
          </a:p>
          <a:p>
            <a:endParaRPr lang="en-GB" sz="2400" u="sng" dirty="0">
              <a:latin typeface="Baskerville Old Face" panose="02020602080505020303" pitchFamily="18" charset="0"/>
            </a:endParaRPr>
          </a:p>
          <a:p>
            <a:r>
              <a:rPr lang="en-GB" u="sng" dirty="0">
                <a:latin typeface="Baskerville Old Face" panose="02020602080505020303" pitchFamily="18" charset="0"/>
              </a:rPr>
              <a:t>Title slide : </a:t>
            </a:r>
          </a:p>
          <a:p>
            <a:endParaRPr lang="en-GB" u="sng" dirty="0">
              <a:latin typeface="Baskerville Old Face" panose="02020602080505020303" pitchFamily="18" charset="0"/>
            </a:endParaRPr>
          </a:p>
          <a:p>
            <a:r>
              <a:rPr lang="en-GB" sz="1600" dirty="0">
                <a:latin typeface="Baskerville Old Face" panose="02020602080505020303" pitchFamily="18" charset="0"/>
              </a:rPr>
              <a:t>Image 1 (left image), reconstructed </a:t>
            </a:r>
            <a:r>
              <a:rPr lang="en-GB" sz="1600" dirty="0" err="1">
                <a:latin typeface="Baskerville Old Face" panose="02020602080505020303" pitchFamily="18" charset="0"/>
              </a:rPr>
              <a:t>minoan</a:t>
            </a:r>
            <a:r>
              <a:rPr lang="en-GB" sz="1600" dirty="0">
                <a:latin typeface="Baskerville Old Face" panose="02020602080505020303" pitchFamily="18" charset="0"/>
              </a:rPr>
              <a:t> fresco from tell el </a:t>
            </a:r>
            <a:r>
              <a:rPr lang="en-GB" sz="1600" dirty="0" err="1">
                <a:latin typeface="Baskerville Old Face" panose="02020602080505020303" pitchFamily="18" charset="0"/>
              </a:rPr>
              <a:t>daba</a:t>
            </a:r>
            <a:r>
              <a:rPr lang="en-GB" sz="1600" dirty="0">
                <a:latin typeface="Baskerville Old Face" panose="02020602080505020303" pitchFamily="18" charset="0"/>
              </a:rPr>
              <a:t>, showing a bull leaping montage, </a:t>
            </a:r>
            <a:r>
              <a:rPr lang="en-GB" sz="1600" dirty="0">
                <a:latin typeface="Baskerville Old Face" panose="02020602080505020303" pitchFamily="18" charset="0"/>
                <a:hlinkClick r:id="rId2"/>
              </a:rPr>
              <a:t>https://upload.wikimedia.org/wikipedia/commons/2/2d/Reconstructed_Minoan_Fresco_Avaris.jpg</a:t>
            </a:r>
            <a:r>
              <a:rPr lang="en-GB" sz="1600" dirty="0">
                <a:latin typeface="Baskerville Old Face" panose="02020602080505020303" pitchFamily="18" charset="0"/>
              </a:rPr>
              <a:t> </a:t>
            </a:r>
          </a:p>
          <a:p>
            <a:r>
              <a:rPr lang="en-GB" sz="1600" dirty="0">
                <a:latin typeface="Baskerville Old Face" panose="02020602080505020303" pitchFamily="18" charset="0"/>
              </a:rPr>
              <a:t>Image 2 (right image), Griffin </a:t>
            </a:r>
            <a:r>
              <a:rPr lang="en-GB" sz="1600" dirty="0" err="1">
                <a:latin typeface="Baskerville Old Face" panose="02020602080505020303" pitchFamily="18" charset="0"/>
              </a:rPr>
              <a:t>recounstruction</a:t>
            </a:r>
            <a:r>
              <a:rPr lang="en-GB" sz="1600" dirty="0">
                <a:latin typeface="Baskerville Old Face" panose="02020602080505020303" pitchFamily="18" charset="0"/>
              </a:rPr>
              <a:t> from the Knossos throne room, </a:t>
            </a:r>
            <a:r>
              <a:rPr lang="en-GB" sz="1600" dirty="0">
                <a:latin typeface="Baskerville Old Face" panose="02020602080505020303" pitchFamily="18" charset="0"/>
                <a:hlinkClick r:id="rId3"/>
              </a:rPr>
              <a:t>https://en.wikipedia.org/wiki/Knossos#/media/File:Knossos_fresco_in_throne_palace.JPG</a:t>
            </a:r>
            <a:endParaRPr lang="en-GB" sz="1600" dirty="0">
              <a:latin typeface="Baskerville Old Face" panose="02020602080505020303" pitchFamily="18" charset="0"/>
            </a:endParaRPr>
          </a:p>
          <a:p>
            <a:endParaRPr lang="en-GB" sz="1600" dirty="0">
              <a:latin typeface="Baskerville Old Face" panose="02020602080505020303" pitchFamily="18" charset="0"/>
            </a:endParaRPr>
          </a:p>
          <a:p>
            <a:r>
              <a:rPr lang="en-GB" u="sng" dirty="0">
                <a:latin typeface="Baskerville Old Face" panose="02020602080505020303" pitchFamily="18" charset="0"/>
              </a:rPr>
              <a:t>Other Images : </a:t>
            </a:r>
          </a:p>
          <a:p>
            <a:endParaRPr lang="en-GB" dirty="0">
              <a:latin typeface="Baskerville Old Face" panose="02020602080505020303" pitchFamily="18" charset="0"/>
            </a:endParaRPr>
          </a:p>
          <a:p>
            <a:r>
              <a:rPr lang="en-GB" dirty="0">
                <a:latin typeface="Baskerville Old Face" panose="02020602080505020303" pitchFamily="18" charset="0"/>
              </a:rPr>
              <a:t>Image 1, map of Crete, </a:t>
            </a:r>
            <a:r>
              <a:rPr lang="en-GB" dirty="0">
                <a:latin typeface="Baskerville Old Face" panose="02020602080505020303" pitchFamily="18" charset="0"/>
                <a:hlinkClick r:id="rId4"/>
              </a:rPr>
              <a:t>https://en.wikipedia.org/wiki/Minoan_civilization#/media/File:Map_Minoan_Crete-en.svg</a:t>
            </a:r>
            <a:r>
              <a:rPr lang="en-GB" dirty="0">
                <a:latin typeface="Baskerville Old Face" panose="02020602080505020303" pitchFamily="18" charset="0"/>
              </a:rPr>
              <a:t> </a:t>
            </a:r>
          </a:p>
          <a:p>
            <a:r>
              <a:rPr lang="en-GB" dirty="0">
                <a:latin typeface="Baskerville Old Face" panose="02020602080505020303" pitchFamily="18" charset="0"/>
              </a:rPr>
              <a:t>Image 2, map of Egypt, </a:t>
            </a:r>
            <a:r>
              <a:rPr lang="en-GB" dirty="0">
                <a:latin typeface="Baskerville Old Face" panose="02020602080505020303" pitchFamily="18" charset="0"/>
                <a:hlinkClick r:id="rId5"/>
              </a:rPr>
              <a:t>https://en.wikipedia.org/wiki/Ancient_Egypt#/media/File:Egypt_NK_edit.svg</a:t>
            </a:r>
            <a:endParaRPr lang="en-GB" dirty="0">
              <a:latin typeface="Baskerville Old Face" panose="02020602080505020303" pitchFamily="18" charset="0"/>
            </a:endParaRPr>
          </a:p>
          <a:p>
            <a:r>
              <a:rPr lang="en-GB" dirty="0">
                <a:latin typeface="Baskerville Old Face" panose="02020602080505020303" pitchFamily="18" charset="0"/>
              </a:rPr>
              <a:t>Images 3 and 4, timeline of Minoan Crete and </a:t>
            </a:r>
            <a:r>
              <a:rPr lang="en-GB" dirty="0" err="1">
                <a:latin typeface="Baskerville Old Face" panose="02020602080505020303" pitchFamily="18" charset="0"/>
              </a:rPr>
              <a:t>Egytpian</a:t>
            </a:r>
            <a:r>
              <a:rPr lang="en-GB" dirty="0">
                <a:latin typeface="Baskerville Old Face" panose="02020602080505020303" pitchFamily="18" charset="0"/>
              </a:rPr>
              <a:t> Dynasties, </a:t>
            </a:r>
            <a:r>
              <a:rPr lang="en-GB" dirty="0" err="1">
                <a:latin typeface="Baskerville Old Face" panose="02020602080505020303" pitchFamily="18" charset="0"/>
              </a:rPr>
              <a:t>Fitten,J</a:t>
            </a:r>
            <a:r>
              <a:rPr lang="en-GB" dirty="0">
                <a:latin typeface="Baskerville Old Face" panose="02020602080505020303" pitchFamily="18" charset="0"/>
              </a:rPr>
              <a:t>. (2004), </a:t>
            </a:r>
            <a:r>
              <a:rPr lang="en-GB" i="1" dirty="0">
                <a:latin typeface="Baskerville Old Face" panose="02020602080505020303" pitchFamily="18" charset="0"/>
              </a:rPr>
              <a:t>The Minoans</a:t>
            </a:r>
            <a:r>
              <a:rPr lang="en-GB" dirty="0">
                <a:latin typeface="Baskerville Old Face" panose="02020602080505020303" pitchFamily="18" charset="0"/>
              </a:rPr>
              <a:t>, London, The Folio Society, The British Museum Press, pp374-375. </a:t>
            </a:r>
          </a:p>
          <a:p>
            <a:r>
              <a:rPr lang="en-GB" dirty="0">
                <a:latin typeface="Baskerville Old Face" panose="02020602080505020303" pitchFamily="18" charset="0"/>
              </a:rPr>
              <a:t>Images 5-10 (Making of a Fresco slide) a sequence showing the process of creating the wall painting, photos provided by Nadia Seale 1700647, photos taken 31/10/2019. </a:t>
            </a:r>
          </a:p>
          <a:p>
            <a:r>
              <a:rPr lang="en-GB" dirty="0">
                <a:latin typeface="Baskerville Old Face" panose="02020602080505020303" pitchFamily="18" charset="0"/>
              </a:rPr>
              <a:t> </a:t>
            </a:r>
          </a:p>
        </p:txBody>
      </p:sp>
    </p:spTree>
    <p:extLst>
      <p:ext uri="{BB962C8B-B14F-4D97-AF65-F5344CB8AC3E}">
        <p14:creationId xmlns:p14="http://schemas.microsoft.com/office/powerpoint/2010/main" val="1859778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604875-88A1-49A6-A00F-B1DFF6391D5E}"/>
              </a:ext>
            </a:extLst>
          </p:cNvPr>
          <p:cNvSpPr txBox="1"/>
          <p:nvPr/>
        </p:nvSpPr>
        <p:spPr>
          <a:xfrm>
            <a:off x="1078173" y="625437"/>
            <a:ext cx="9335069" cy="5170646"/>
          </a:xfrm>
          <a:prstGeom prst="rect">
            <a:avLst/>
          </a:prstGeom>
          <a:noFill/>
        </p:spPr>
        <p:txBody>
          <a:bodyPr wrap="square" rtlCol="0">
            <a:spAutoFit/>
          </a:bodyPr>
          <a:lstStyle/>
          <a:p>
            <a:pPr algn="ctr"/>
            <a:r>
              <a:rPr lang="en-GB" sz="2400" u="sng" dirty="0">
                <a:latin typeface="Baskerville Old Face" panose="02020602080505020303" pitchFamily="18" charset="0"/>
              </a:rPr>
              <a:t>References – literary.</a:t>
            </a:r>
          </a:p>
          <a:p>
            <a:pPr algn="ctr"/>
            <a:endParaRPr lang="en-GB" sz="2400" u="sng" dirty="0">
              <a:latin typeface="Baskerville Old Face" panose="02020602080505020303" pitchFamily="18" charset="0"/>
            </a:endParaRPr>
          </a:p>
          <a:p>
            <a:pPr algn="ctr"/>
            <a:endParaRPr lang="en-GB" sz="2400" u="sng" dirty="0">
              <a:latin typeface="Baskerville Old Face" panose="02020602080505020303" pitchFamily="18" charset="0"/>
            </a:endParaRPr>
          </a:p>
          <a:p>
            <a:r>
              <a:rPr lang="en-GB" sz="1600" dirty="0" err="1">
                <a:latin typeface="Baskerville Old Face" panose="02020602080505020303" pitchFamily="18" charset="0"/>
              </a:rPr>
              <a:t>Brysbaert</a:t>
            </a:r>
            <a:r>
              <a:rPr lang="en-GB" sz="1600" dirty="0">
                <a:latin typeface="Baskerville Old Face" panose="02020602080505020303" pitchFamily="18" charset="0"/>
              </a:rPr>
              <a:t>, A. (2008), </a:t>
            </a:r>
            <a:r>
              <a:rPr lang="en-GB" sz="1600" i="1" dirty="0">
                <a:latin typeface="Baskerville Old Face" panose="02020602080505020303" pitchFamily="18" charset="0"/>
              </a:rPr>
              <a:t>The Power Of Technology In The Bronze Age Eastern Mediterranean</a:t>
            </a:r>
            <a:r>
              <a:rPr lang="en-GB" sz="1600" dirty="0">
                <a:latin typeface="Baskerville Old Face" panose="02020602080505020303" pitchFamily="18" charset="0"/>
              </a:rPr>
              <a:t>, Sheffield, Equinox Publishing. </a:t>
            </a:r>
          </a:p>
          <a:p>
            <a:endParaRPr lang="en-GB" sz="1600" dirty="0">
              <a:latin typeface="Baskerville Old Face" panose="02020602080505020303" pitchFamily="18" charset="0"/>
            </a:endParaRPr>
          </a:p>
          <a:p>
            <a:r>
              <a:rPr lang="en-GB" sz="1600" dirty="0">
                <a:latin typeface="Baskerville Old Face" panose="02020602080505020303" pitchFamily="18" charset="0"/>
              </a:rPr>
              <a:t>Bennet, J. (2010), </a:t>
            </a:r>
            <a:r>
              <a:rPr lang="en-GB" sz="1600" i="1" dirty="0">
                <a:latin typeface="Baskerville Old Face" panose="02020602080505020303" pitchFamily="18" charset="0"/>
              </a:rPr>
              <a:t>Vibrant Matter</a:t>
            </a:r>
            <a:r>
              <a:rPr lang="en-GB" sz="1600" dirty="0">
                <a:latin typeface="Baskerville Old Face" panose="02020602080505020303" pitchFamily="18" charset="0"/>
              </a:rPr>
              <a:t>: a political ecology of things, United States of America, Duke University Press.</a:t>
            </a:r>
          </a:p>
          <a:p>
            <a:endParaRPr lang="en-GB" sz="1600" dirty="0">
              <a:latin typeface="Baskerville Old Face" panose="02020602080505020303" pitchFamily="18" charset="0"/>
            </a:endParaRPr>
          </a:p>
          <a:p>
            <a:r>
              <a:rPr lang="en-GB" sz="1600" dirty="0">
                <a:latin typeface="Baskerville Old Face" panose="02020602080505020303" pitchFamily="18" charset="0"/>
              </a:rPr>
              <a:t>Boivin, N. (2011), Material Cultures, Material Minds: the impact of things on human thought, society and </a:t>
            </a:r>
            <a:r>
              <a:rPr lang="en-GB" sz="1600" dirty="0" err="1">
                <a:latin typeface="Baskerville Old Face" panose="02020602080505020303" pitchFamily="18" charset="0"/>
              </a:rPr>
              <a:t>evoloution</a:t>
            </a:r>
            <a:r>
              <a:rPr lang="en-GB" sz="1600" dirty="0">
                <a:latin typeface="Baskerville Old Face" panose="02020602080505020303" pitchFamily="18" charset="0"/>
              </a:rPr>
              <a:t>, </a:t>
            </a:r>
            <a:r>
              <a:rPr lang="en-GB" sz="1600" dirty="0" err="1">
                <a:latin typeface="Baskerville Old Face" panose="02020602080505020303" pitchFamily="18" charset="0"/>
              </a:rPr>
              <a:t>Cambrdge</a:t>
            </a:r>
            <a:r>
              <a:rPr lang="en-GB" sz="1600" dirty="0">
                <a:latin typeface="Baskerville Old Face" panose="02020602080505020303" pitchFamily="18" charset="0"/>
              </a:rPr>
              <a:t>, Cambridge University Press.</a:t>
            </a:r>
          </a:p>
          <a:p>
            <a:endParaRPr lang="en-GB" sz="1600" dirty="0">
              <a:latin typeface="Baskerville Old Face" panose="02020602080505020303" pitchFamily="18" charset="0"/>
            </a:endParaRPr>
          </a:p>
          <a:p>
            <a:r>
              <a:rPr lang="en-GB" sz="1600" dirty="0">
                <a:latin typeface="Baskerville Old Face" panose="02020602080505020303" pitchFamily="18" charset="0"/>
              </a:rPr>
              <a:t>Gell, A. (1998), </a:t>
            </a:r>
            <a:r>
              <a:rPr lang="en-GB" sz="1600" i="1" dirty="0">
                <a:latin typeface="Baskerville Old Face" panose="02020602080505020303" pitchFamily="18" charset="0"/>
              </a:rPr>
              <a:t>Art and Agency</a:t>
            </a:r>
            <a:r>
              <a:rPr lang="en-GB" sz="1600" dirty="0">
                <a:latin typeface="Baskerville Old Face" panose="02020602080505020303" pitchFamily="18" charset="0"/>
              </a:rPr>
              <a:t>, Great Clarendon Street, Oxford, Oxford University Press.</a:t>
            </a:r>
          </a:p>
          <a:p>
            <a:endParaRPr lang="en-GB" sz="1600" dirty="0">
              <a:latin typeface="Baskerville Old Face" panose="02020602080505020303" pitchFamily="18" charset="0"/>
            </a:endParaRPr>
          </a:p>
          <a:p>
            <a:r>
              <a:rPr lang="en-GB" sz="1600" dirty="0">
                <a:latin typeface="Baskerville Old Face" panose="02020602080505020303" pitchFamily="18" charset="0"/>
              </a:rPr>
              <a:t>Malafouris, L. (2016), </a:t>
            </a:r>
            <a:r>
              <a:rPr lang="en-GB" sz="1600" i="1" dirty="0">
                <a:latin typeface="Baskerville Old Face" panose="02020602080505020303" pitchFamily="18" charset="0"/>
              </a:rPr>
              <a:t>How Things Shape The Mind</a:t>
            </a:r>
            <a:r>
              <a:rPr lang="en-GB" sz="1600" dirty="0">
                <a:latin typeface="Baskerville Old Face" panose="02020602080505020303" pitchFamily="18" charset="0"/>
              </a:rPr>
              <a:t>: a theory of material engagement, </a:t>
            </a:r>
            <a:r>
              <a:rPr lang="en-GB" sz="1600" dirty="0" err="1">
                <a:latin typeface="Baskerville Old Face" panose="02020602080505020303" pitchFamily="18" charset="0"/>
              </a:rPr>
              <a:t>Cmabridge</a:t>
            </a:r>
            <a:r>
              <a:rPr lang="en-GB" sz="1600" dirty="0">
                <a:latin typeface="Baskerville Old Face" panose="02020602080505020303" pitchFamily="18" charset="0"/>
              </a:rPr>
              <a:t>, Massachusetts, London, England, The MIT Press.</a:t>
            </a:r>
          </a:p>
          <a:p>
            <a:endParaRPr lang="en-GB" sz="1600" dirty="0">
              <a:latin typeface="Baskerville Old Face" panose="02020602080505020303" pitchFamily="18" charset="0"/>
            </a:endParaRPr>
          </a:p>
          <a:p>
            <a:r>
              <a:rPr lang="en-GB" sz="1600" dirty="0">
                <a:latin typeface="Baskerville Old Face" panose="02020602080505020303" pitchFamily="18" charset="0"/>
              </a:rPr>
              <a:t>Steel, L. (2017). Materiality and Consumption in the Bronze Age Mediterranean. New York, London: Routledge, TAYLOR &amp; FRANCIS.</a:t>
            </a:r>
          </a:p>
          <a:p>
            <a:endParaRPr lang="en-GB" dirty="0">
              <a:latin typeface="Baskerville Old Face" panose="02020602080505020303" pitchFamily="18" charset="0"/>
            </a:endParaRPr>
          </a:p>
        </p:txBody>
      </p:sp>
    </p:spTree>
    <p:extLst>
      <p:ext uri="{BB962C8B-B14F-4D97-AF65-F5344CB8AC3E}">
        <p14:creationId xmlns:p14="http://schemas.microsoft.com/office/powerpoint/2010/main" val="4023848990"/>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192</TotalTime>
  <Words>1100</Words>
  <Application>Microsoft Office PowerPoint</Application>
  <PresentationFormat>Widescreen</PresentationFormat>
  <Paragraphs>107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Baskerville Old Face</vt:lpstr>
      <vt:lpstr>Trebuchet MS</vt:lpstr>
      <vt:lpstr>Wingdings 3</vt:lpstr>
      <vt:lpstr>Facet</vt:lpstr>
      <vt:lpstr> Looking at examples of frescos from Crete and Egypt, how can the application of new materialisms be used to examine the material agency of frescos.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Looking at examples of frescos from Crete and Egypt, how can the application of new materialisms be used to examine the material agency of frescos.</dc:title>
  <dc:creator>Nadia Seale</dc:creator>
  <cp:lastModifiedBy>Nadia Seale</cp:lastModifiedBy>
  <cp:revision>21</cp:revision>
  <dcterms:created xsi:type="dcterms:W3CDTF">2019-12-11T10:37:37Z</dcterms:created>
  <dcterms:modified xsi:type="dcterms:W3CDTF">2019-12-11T17:08:18Z</dcterms:modified>
</cp:coreProperties>
</file>