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878C98-1518-4F68-B5F1-5E6E2D0D22FB}" v="1" dt="2026-03-06T20:41:16.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2BE5B9-03B6-4FE1-9816-C93054874617}" type="datetimeFigureOut">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99F170-289C-4FE4-8CE4-E7B209E6D2FD}" type="slidenum">
              <a:t>‹#›</a:t>
            </a:fld>
            <a:endParaRPr lang="en-US"/>
          </a:p>
        </p:txBody>
      </p:sp>
    </p:spTree>
    <p:extLst>
      <p:ext uri="{BB962C8B-B14F-4D97-AF65-F5344CB8AC3E}">
        <p14:creationId xmlns:p14="http://schemas.microsoft.com/office/powerpoint/2010/main" val="3888777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looks at how Carmarthen did exceptionally well during the Industrial Revolution. It will look at the things that affected its growth, such as where it was built, the people who worked there, the economy, and the environment.</a:t>
            </a:r>
          </a:p>
        </p:txBody>
      </p:sp>
      <p:sp>
        <p:nvSpPr>
          <p:cNvPr id="4" name="Slide Number Placeholder 3"/>
          <p:cNvSpPr>
            <a:spLocks noGrp="1"/>
          </p:cNvSpPr>
          <p:nvPr>
            <p:ph type="sldNum" sz="quarter" idx="5"/>
          </p:nvPr>
        </p:nvSpPr>
        <p:spPr/>
        <p:txBody>
          <a:bodyPr/>
          <a:lstStyle/>
          <a:p>
            <a:fld id="{8899F170-289C-4FE4-8CE4-E7B209E6D2FD}" type="slidenum">
              <a:t>1</a:t>
            </a:fld>
            <a:endParaRPr lang="en-US"/>
          </a:p>
        </p:txBody>
      </p:sp>
    </p:spTree>
    <p:extLst>
      <p:ext uri="{BB962C8B-B14F-4D97-AF65-F5344CB8AC3E}">
        <p14:creationId xmlns:p14="http://schemas.microsoft.com/office/powerpoint/2010/main" val="861888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Carmarthen's wealth during the Industrial Revolution was due in part to its strategic location in West Wales. It was located on the River Towy and served as a major market and trading hub for nearby farming communities. Carmarthen was better off because it supported regional trade instead of large-scale manufacturing, unlike towns with a lot of factories. The growth of better road networks and later railway connections made its business ties stronger. Carmarthen was an important administrative and legal center in the region, showing that not only heavy industry benefited from </a:t>
            </a:r>
            <a:r>
              <a:rPr lang="en-US" dirty="0" err="1"/>
              <a:t>industrialisation</a:t>
            </a:r>
            <a:r>
              <a:rPr lang="en-US" dirty="0"/>
              <a:t>.</a:t>
            </a:r>
          </a:p>
        </p:txBody>
      </p:sp>
      <p:sp>
        <p:nvSpPr>
          <p:cNvPr id="4" name="Slide Number Placeholder 3"/>
          <p:cNvSpPr>
            <a:spLocks noGrp="1"/>
          </p:cNvSpPr>
          <p:nvPr>
            <p:ph type="sldNum" sz="quarter" idx="5"/>
          </p:nvPr>
        </p:nvSpPr>
        <p:spPr/>
        <p:txBody>
          <a:bodyPr/>
          <a:lstStyle/>
          <a:p>
            <a:fld id="{8899F170-289C-4FE4-8CE4-E7B209E6D2FD}" type="slidenum">
              <a:t>2</a:t>
            </a:fld>
            <a:endParaRPr lang="en-US"/>
          </a:p>
        </p:txBody>
      </p:sp>
    </p:spTree>
    <p:extLst>
      <p:ext uri="{BB962C8B-B14F-4D97-AF65-F5344CB8AC3E}">
        <p14:creationId xmlns:p14="http://schemas.microsoft.com/office/powerpoint/2010/main" val="2567042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Local merchants and landowners who put money into market infrastructure and business services had an impact on the growth of Carmarthen. Carmarthen grew because of trade and farming, not because of factory owners who owned most of the industrial centers. The local economy was supported by small businesses like brewing, milling, and processing crops. Railway connections in the 1800s made Carmarthen even more important as a regional trading center by connecting farmers in rural areas with larger markets.</a:t>
            </a:r>
          </a:p>
        </p:txBody>
      </p:sp>
      <p:sp>
        <p:nvSpPr>
          <p:cNvPr id="4" name="Slide Number Placeholder 3"/>
          <p:cNvSpPr>
            <a:spLocks noGrp="1"/>
          </p:cNvSpPr>
          <p:nvPr>
            <p:ph type="sldNum" sz="quarter" idx="5"/>
          </p:nvPr>
        </p:nvSpPr>
        <p:spPr/>
        <p:txBody>
          <a:bodyPr/>
          <a:lstStyle/>
          <a:p>
            <a:fld id="{8899F170-289C-4FE4-8CE4-E7B209E6D2FD}" type="slidenum">
              <a:t>3</a:t>
            </a:fld>
            <a:endParaRPr lang="en-US"/>
          </a:p>
        </p:txBody>
      </p:sp>
    </p:spTree>
    <p:extLst>
      <p:ext uri="{BB962C8B-B14F-4D97-AF65-F5344CB8AC3E}">
        <p14:creationId xmlns:p14="http://schemas.microsoft.com/office/powerpoint/2010/main" val="2230887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of Carmarthen's workers were in agriculture, trade, and professional services, not heavy industry. The town depended a lot on the rural areas around it, which grew food for the local markets. Trade links with nearby towns like Swansea and Llanelli helped the region's economy come together. Carmarthen's population growth was slower than that of industrial cities, but the city still saw social change as more people got jobs in business and professional fields.</a:t>
            </a:r>
          </a:p>
        </p:txBody>
      </p:sp>
      <p:sp>
        <p:nvSpPr>
          <p:cNvPr id="4" name="Slide Number Placeholder 3"/>
          <p:cNvSpPr>
            <a:spLocks noGrp="1"/>
          </p:cNvSpPr>
          <p:nvPr>
            <p:ph type="sldNum" sz="quarter" idx="5"/>
          </p:nvPr>
        </p:nvSpPr>
        <p:spPr/>
        <p:txBody>
          <a:bodyPr/>
          <a:lstStyle/>
          <a:p>
            <a:fld id="{8899F170-289C-4FE4-8CE4-E7B209E6D2FD}" type="slidenum">
              <a:t>4</a:t>
            </a:fld>
            <a:endParaRPr lang="en-US"/>
          </a:p>
        </p:txBody>
      </p:sp>
    </p:spTree>
    <p:extLst>
      <p:ext uri="{BB962C8B-B14F-4D97-AF65-F5344CB8AC3E}">
        <p14:creationId xmlns:p14="http://schemas.microsoft.com/office/powerpoint/2010/main" val="214779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F243C"/>
                </a:solidFill>
              </a:rPr>
              <a:t>Unlike heavily industrialized towns, Carmarthen faced relatively little environmental damage during the Industrial Revolution. Agricultural land stayed important to its economy, and the River Towy continued to support trade and transport. However, urban growth and more commercial activity increased pressure on infrastructure and housing. This shows that environmental impact varied based on the kind of economic development occurring.</a:t>
            </a:r>
            <a:endParaRPr lang="en-US">
              <a:ea typeface="Calibri"/>
              <a:cs typeface="Calibri"/>
            </a:endParaRPr>
          </a:p>
        </p:txBody>
      </p:sp>
      <p:sp>
        <p:nvSpPr>
          <p:cNvPr id="4" name="Slide Number Placeholder 3"/>
          <p:cNvSpPr>
            <a:spLocks noGrp="1"/>
          </p:cNvSpPr>
          <p:nvPr>
            <p:ph type="sldNum" sz="quarter" idx="5"/>
          </p:nvPr>
        </p:nvSpPr>
        <p:spPr/>
        <p:txBody>
          <a:bodyPr/>
          <a:lstStyle/>
          <a:p>
            <a:fld id="{8899F170-289C-4FE4-8CE4-E7B209E6D2FD}" type="slidenum">
              <a:t>5</a:t>
            </a:fld>
            <a:endParaRPr lang="en-US"/>
          </a:p>
        </p:txBody>
      </p:sp>
    </p:spTree>
    <p:extLst>
      <p:ext uri="{BB962C8B-B14F-4D97-AF65-F5344CB8AC3E}">
        <p14:creationId xmlns:p14="http://schemas.microsoft.com/office/powerpoint/2010/main" val="2525121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F243C"/>
                </a:solidFill>
              </a:rPr>
              <a:t>Carmarthen played an important role in supporting the agricultural economy of West Wales during industrialization. As a regional market town, it connected rural producers to larger industrial centers, which helped national trade networks. Although it did not lead in heavy industry, its commercial and administrative functions were vital to regional stability and economic organization. Carmarthen shows that prosperity during the Industrial Revolution came in many forms, not just through industrial production.</a:t>
            </a:r>
            <a:endParaRPr lang="en-US">
              <a:ea typeface="Calibri"/>
              <a:cs typeface="Calibri"/>
            </a:endParaRPr>
          </a:p>
        </p:txBody>
      </p:sp>
      <p:sp>
        <p:nvSpPr>
          <p:cNvPr id="4" name="Slide Number Placeholder 3"/>
          <p:cNvSpPr>
            <a:spLocks noGrp="1"/>
          </p:cNvSpPr>
          <p:nvPr>
            <p:ph type="sldNum" sz="quarter" idx="5"/>
          </p:nvPr>
        </p:nvSpPr>
        <p:spPr/>
        <p:txBody>
          <a:bodyPr/>
          <a:lstStyle/>
          <a:p>
            <a:fld id="{8899F170-289C-4FE4-8CE4-E7B209E6D2FD}" type="slidenum">
              <a:t>6</a:t>
            </a:fld>
            <a:endParaRPr lang="en-US"/>
          </a:p>
        </p:txBody>
      </p:sp>
    </p:spTree>
    <p:extLst>
      <p:ext uri="{BB962C8B-B14F-4D97-AF65-F5344CB8AC3E}">
        <p14:creationId xmlns:p14="http://schemas.microsoft.com/office/powerpoint/2010/main" val="2855954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F243C"/>
                </a:solidFill>
              </a:rPr>
              <a:t>In conclusion, Carmarthen’s growth during the Industrial Revolution was influenced by trade, agriculture, and its role in administration rather than by heavy industry. Its strategic location and strong regional connections kept it economically important. Carmarthen shows how industrialization impacted towns in different ways. It illustrates the link between the economy, society, and environment in both commercial and rural settings.</a:t>
            </a:r>
            <a:endParaRPr lang="en-US">
              <a:ea typeface="Calibri"/>
              <a:cs typeface="Calibri"/>
            </a:endParaRPr>
          </a:p>
        </p:txBody>
      </p:sp>
      <p:sp>
        <p:nvSpPr>
          <p:cNvPr id="4" name="Slide Number Placeholder 3"/>
          <p:cNvSpPr>
            <a:spLocks noGrp="1"/>
          </p:cNvSpPr>
          <p:nvPr>
            <p:ph type="sldNum" sz="quarter" idx="5"/>
          </p:nvPr>
        </p:nvSpPr>
        <p:spPr/>
        <p:txBody>
          <a:bodyPr/>
          <a:lstStyle/>
          <a:p>
            <a:fld id="{8899F170-289C-4FE4-8CE4-E7B209E6D2FD}" type="slidenum">
              <a:t>7</a:t>
            </a:fld>
            <a:endParaRPr lang="en-US"/>
          </a:p>
        </p:txBody>
      </p:sp>
    </p:spTree>
    <p:extLst>
      <p:ext uri="{BB962C8B-B14F-4D97-AF65-F5344CB8AC3E}">
        <p14:creationId xmlns:p14="http://schemas.microsoft.com/office/powerpoint/2010/main" val="3871534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8817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0726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7377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52995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85189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65724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3414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59906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06815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23809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6811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8286907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n aerial view of a factory&#10;&#10;AI-generated content may be incorrect.">
            <a:extLst>
              <a:ext uri="{FF2B5EF4-FFF2-40B4-BE49-F238E27FC236}">
                <a16:creationId xmlns:a16="http://schemas.microsoft.com/office/drawing/2014/main" id="{2A0FA619-A992-A324-EDB3-1FAAD9F623F9}"/>
              </a:ext>
            </a:extLst>
          </p:cNvPr>
          <p:cNvPicPr>
            <a:picLocks noChangeAspect="1"/>
          </p:cNvPicPr>
          <p:nvPr/>
        </p:nvPicPr>
        <p:blipFill>
          <a:blip r:embed="rId5">
            <a:alphaModFix amt="40000"/>
          </a:blip>
          <a:srcRect t="12000" b="3413"/>
          <a:stretch>
            <a:fillRect/>
          </a:stretch>
        </p:blipFill>
        <p:spPr>
          <a:xfrm>
            <a:off x="-2" y="-4"/>
            <a:ext cx="12192001" cy="6858001"/>
          </a:xfrm>
          <a:prstGeom prst="rect">
            <a:avLst/>
          </a:prstGeom>
        </p:spPr>
      </p:pic>
      <p:sp>
        <p:nvSpPr>
          <p:cNvPr id="2" name="Title 1"/>
          <p:cNvSpPr>
            <a:spLocks noGrp="1"/>
          </p:cNvSpPr>
          <p:nvPr>
            <p:ph type="ctrTitle"/>
          </p:nvPr>
        </p:nvSpPr>
        <p:spPr>
          <a:xfrm>
            <a:off x="517870" y="978408"/>
            <a:ext cx="5021182" cy="2450592"/>
          </a:xfrm>
        </p:spPr>
        <p:txBody>
          <a:bodyPr anchor="t">
            <a:normAutofit/>
          </a:bodyPr>
          <a:lstStyle/>
          <a:p>
            <a:pPr>
              <a:lnSpc>
                <a:spcPct val="90000"/>
              </a:lnSpc>
            </a:pPr>
            <a:r>
              <a:rPr lang="en-US" sz="4700">
                <a:solidFill>
                  <a:srgbClr val="FFFFFF"/>
                </a:solidFill>
              </a:rPr>
              <a:t>Carmarthen and the Industrial Revolution</a:t>
            </a:r>
          </a:p>
        </p:txBody>
      </p:sp>
      <p:sp>
        <p:nvSpPr>
          <p:cNvPr id="16" name="Rectangle 1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rezentare">
            <a:hlinkClick r:id="" action="ppaction://media"/>
            <a:extLst>
              <a:ext uri="{FF2B5EF4-FFF2-40B4-BE49-F238E27FC236}">
                <a16:creationId xmlns:a16="http://schemas.microsoft.com/office/drawing/2014/main" id="{D9500398-C99F-D72F-A228-C833FA3FB2D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rot="10800000" flipV="1">
            <a:off x="10363199" y="3684552"/>
            <a:ext cx="1828799" cy="2234901"/>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7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A21739-DAC1-C6D8-FAFF-FA47AE404FA3}"/>
              </a:ext>
            </a:extLst>
          </p:cNvPr>
          <p:cNvSpPr>
            <a:spLocks noGrp="1"/>
          </p:cNvSpPr>
          <p:nvPr>
            <p:ph type="title"/>
          </p:nvPr>
        </p:nvSpPr>
        <p:spPr>
          <a:xfrm>
            <a:off x="521208" y="978408"/>
            <a:ext cx="11155680" cy="1115568"/>
          </a:xfrm>
        </p:spPr>
        <p:txBody>
          <a:bodyPr>
            <a:normAutofit fontScale="90000"/>
          </a:bodyPr>
          <a:lstStyle/>
          <a:p>
            <a:r>
              <a:rPr lang="en-US" dirty="0"/>
              <a:t>Why Carmarthen Became Distinctly Prosperous</a:t>
            </a:r>
          </a:p>
        </p:txBody>
      </p:sp>
      <p:sp>
        <p:nvSpPr>
          <p:cNvPr id="13" name="Freeform: Shape 12">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n aerial view of a factory&#10;&#10;AI-generated content may be incorrect.">
            <a:extLst>
              <a:ext uri="{FF2B5EF4-FFF2-40B4-BE49-F238E27FC236}">
                <a16:creationId xmlns:a16="http://schemas.microsoft.com/office/drawing/2014/main" id="{F2EF5071-731C-7670-3B8E-C5EC0FF4083D}"/>
              </a:ext>
            </a:extLst>
          </p:cNvPr>
          <p:cNvPicPr>
            <a:picLocks noChangeAspect="1"/>
          </p:cNvPicPr>
          <p:nvPr/>
        </p:nvPicPr>
        <p:blipFill>
          <a:blip r:embed="rId3"/>
          <a:srcRect l="8376" r="-1" b="-1"/>
          <a:stretch>
            <a:fillRect/>
          </a:stretch>
        </p:blipFill>
        <p:spPr>
          <a:xfrm>
            <a:off x="517866" y="2299390"/>
            <a:ext cx="5578133" cy="4048568"/>
          </a:xfrm>
          <a:prstGeom prst="rect">
            <a:avLst/>
          </a:prstGeom>
        </p:spPr>
      </p:pic>
      <p:sp>
        <p:nvSpPr>
          <p:cNvPr id="8" name="Content Placeholder 7">
            <a:extLst>
              <a:ext uri="{FF2B5EF4-FFF2-40B4-BE49-F238E27FC236}">
                <a16:creationId xmlns:a16="http://schemas.microsoft.com/office/drawing/2014/main" id="{A2A47F89-8AD9-88CA-629A-F1C44D176F3F}"/>
              </a:ext>
            </a:extLst>
          </p:cNvPr>
          <p:cNvSpPr>
            <a:spLocks noGrp="1"/>
          </p:cNvSpPr>
          <p:nvPr>
            <p:ph idx="1"/>
          </p:nvPr>
        </p:nvSpPr>
        <p:spPr>
          <a:xfrm>
            <a:off x="6510528" y="2304288"/>
            <a:ext cx="5157216" cy="4050792"/>
          </a:xfrm>
        </p:spPr>
        <p:txBody>
          <a:bodyPr vert="horz" lIns="91440" tIns="45720" rIns="91440" bIns="45720" rtlCol="0" anchor="t">
            <a:normAutofit/>
          </a:bodyPr>
          <a:lstStyle/>
          <a:p>
            <a:r>
              <a:rPr lang="en-US" dirty="0">
                <a:ea typeface="+mn-lt"/>
                <a:cs typeface="+mn-lt"/>
              </a:rPr>
              <a:t>Strategic location in West Wales</a:t>
            </a:r>
            <a:endParaRPr lang="en-US" dirty="0"/>
          </a:p>
          <a:p>
            <a:r>
              <a:rPr lang="en-US" dirty="0">
                <a:ea typeface="+mn-lt"/>
                <a:cs typeface="+mn-lt"/>
              </a:rPr>
              <a:t>Situated on the River Towy</a:t>
            </a:r>
            <a:endParaRPr lang="en-US" dirty="0"/>
          </a:p>
          <a:p>
            <a:r>
              <a:rPr lang="en-US" dirty="0">
                <a:ea typeface="+mn-lt"/>
                <a:cs typeface="+mn-lt"/>
              </a:rPr>
              <a:t>Established market town and trading </a:t>
            </a:r>
            <a:r>
              <a:rPr lang="en-US" dirty="0" err="1">
                <a:ea typeface="+mn-lt"/>
                <a:cs typeface="+mn-lt"/>
              </a:rPr>
              <a:t>centre</a:t>
            </a:r>
            <a:endParaRPr lang="en-US" dirty="0" err="1"/>
          </a:p>
          <a:p>
            <a:r>
              <a:rPr lang="en-US" dirty="0">
                <a:ea typeface="+mn-lt"/>
                <a:cs typeface="+mn-lt"/>
              </a:rPr>
              <a:t>Agricultural hinterland supported economic activity</a:t>
            </a:r>
            <a:endParaRPr lang="en-US" dirty="0"/>
          </a:p>
          <a:p>
            <a:r>
              <a:rPr lang="en-US" dirty="0">
                <a:ea typeface="+mn-lt"/>
                <a:cs typeface="+mn-lt"/>
              </a:rPr>
              <a:t>Development of road and later railway connections</a:t>
            </a:r>
            <a:endParaRPr lang="en-US" dirty="0"/>
          </a:p>
          <a:p>
            <a:r>
              <a:rPr lang="en-US" dirty="0">
                <a:ea typeface="+mn-lt"/>
                <a:cs typeface="+mn-lt"/>
              </a:rPr>
              <a:t>Administrative and legal </a:t>
            </a:r>
            <a:r>
              <a:rPr lang="en-US" dirty="0" err="1">
                <a:ea typeface="+mn-lt"/>
                <a:cs typeface="+mn-lt"/>
              </a:rPr>
              <a:t>centre</a:t>
            </a:r>
            <a:r>
              <a:rPr lang="en-US" dirty="0">
                <a:ea typeface="+mn-lt"/>
                <a:cs typeface="+mn-lt"/>
              </a:rPr>
              <a:t> for the region</a:t>
            </a:r>
            <a:endParaRPr lang="en-US" dirty="0"/>
          </a:p>
          <a:p>
            <a:r>
              <a:rPr lang="en-US" dirty="0">
                <a:ea typeface="+mn-lt"/>
                <a:cs typeface="+mn-lt"/>
              </a:rPr>
              <a:t>Benefited from regional trade during industrial expansion</a:t>
            </a:r>
            <a:endParaRPr lang="en-US" dirty="0"/>
          </a:p>
          <a:p>
            <a:endParaRPr lang="en-US" dirty="0"/>
          </a:p>
        </p:txBody>
      </p:sp>
    </p:spTree>
    <p:extLst>
      <p:ext uri="{BB962C8B-B14F-4D97-AF65-F5344CB8AC3E}">
        <p14:creationId xmlns:p14="http://schemas.microsoft.com/office/powerpoint/2010/main" val="682294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FD7ED-A07F-2F83-D2BB-88F400A39D00}"/>
              </a:ext>
            </a:extLst>
          </p:cNvPr>
          <p:cNvSpPr>
            <a:spLocks noGrp="1"/>
          </p:cNvSpPr>
          <p:nvPr>
            <p:ph type="title"/>
          </p:nvPr>
        </p:nvSpPr>
        <p:spPr>
          <a:xfrm>
            <a:off x="521208" y="978408"/>
            <a:ext cx="11155680" cy="1115568"/>
          </a:xfrm>
        </p:spPr>
        <p:txBody>
          <a:bodyPr>
            <a:normAutofit/>
          </a:bodyPr>
          <a:lstStyle/>
          <a:p>
            <a:r>
              <a:rPr lang="en-US" dirty="0"/>
              <a:t>Key Figures &amp; Developments</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n aerial view of a factory&#10;&#10;AI-generated content may be incorrect.">
            <a:extLst>
              <a:ext uri="{FF2B5EF4-FFF2-40B4-BE49-F238E27FC236}">
                <a16:creationId xmlns:a16="http://schemas.microsoft.com/office/drawing/2014/main" id="{D04FB6E0-261A-39EA-3830-23445B1EF015}"/>
              </a:ext>
            </a:extLst>
          </p:cNvPr>
          <p:cNvPicPr>
            <a:picLocks noChangeAspect="1"/>
          </p:cNvPicPr>
          <p:nvPr/>
        </p:nvPicPr>
        <p:blipFill>
          <a:blip r:embed="rId3"/>
          <a:srcRect l="8376" r="-1"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526B8007-41EB-AA59-294E-1ABAA46280BE}"/>
              </a:ext>
            </a:extLst>
          </p:cNvPr>
          <p:cNvSpPr>
            <a:spLocks noGrp="1"/>
          </p:cNvSpPr>
          <p:nvPr>
            <p:ph idx="1"/>
          </p:nvPr>
        </p:nvSpPr>
        <p:spPr>
          <a:xfrm>
            <a:off x="6510528" y="2304288"/>
            <a:ext cx="5157216" cy="4050792"/>
          </a:xfrm>
        </p:spPr>
        <p:txBody>
          <a:bodyPr vert="horz" lIns="91440" tIns="45720" rIns="91440" bIns="45720" rtlCol="0">
            <a:normAutofit/>
          </a:bodyPr>
          <a:lstStyle/>
          <a:p>
            <a:r>
              <a:rPr lang="en-US" dirty="0">
                <a:ea typeface="+mn-lt"/>
                <a:cs typeface="+mn-lt"/>
              </a:rPr>
              <a:t>Local merchants and landowners shaped economic growth</a:t>
            </a:r>
            <a:endParaRPr lang="en-US" dirty="0"/>
          </a:p>
          <a:p>
            <a:r>
              <a:rPr lang="en-US" dirty="0">
                <a:ea typeface="+mn-lt"/>
                <a:cs typeface="+mn-lt"/>
              </a:rPr>
              <a:t>Expansion of market infrastructure</a:t>
            </a:r>
            <a:endParaRPr lang="en-US" dirty="0"/>
          </a:p>
          <a:p>
            <a:r>
              <a:rPr lang="en-US" dirty="0">
                <a:ea typeface="+mn-lt"/>
                <a:cs typeface="+mn-lt"/>
              </a:rPr>
              <a:t>Development of banking and commercial services</a:t>
            </a:r>
            <a:endParaRPr lang="en-US" dirty="0"/>
          </a:p>
          <a:p>
            <a:r>
              <a:rPr lang="en-US" dirty="0">
                <a:ea typeface="+mn-lt"/>
                <a:cs typeface="+mn-lt"/>
              </a:rPr>
              <a:t>Growth of small-scale industries (brewing, milling, agriculture processing)</a:t>
            </a:r>
            <a:endParaRPr lang="en-US" dirty="0"/>
          </a:p>
          <a:p>
            <a:r>
              <a:rPr lang="en-US" dirty="0">
                <a:ea typeface="+mn-lt"/>
                <a:cs typeface="+mn-lt"/>
              </a:rPr>
              <a:t>Railway expansion in the 19th century</a:t>
            </a:r>
            <a:endParaRPr lang="en-US" dirty="0"/>
          </a:p>
          <a:p>
            <a:r>
              <a:rPr lang="en-US" dirty="0">
                <a:ea typeface="+mn-lt"/>
                <a:cs typeface="+mn-lt"/>
              </a:rPr>
              <a:t>Improvements in transport strengthened trade networks</a:t>
            </a:r>
            <a:endParaRPr lang="en-US" dirty="0"/>
          </a:p>
          <a:p>
            <a:endParaRPr lang="en-US" dirty="0"/>
          </a:p>
        </p:txBody>
      </p:sp>
    </p:spTree>
    <p:extLst>
      <p:ext uri="{BB962C8B-B14F-4D97-AF65-F5344CB8AC3E}">
        <p14:creationId xmlns:p14="http://schemas.microsoft.com/office/powerpoint/2010/main" val="566679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A61294D9-C8AA-B987-78BF-DC0062F7582A}"/>
              </a:ext>
            </a:extLst>
          </p:cNvPr>
          <p:cNvSpPr>
            <a:spLocks noGrp="1"/>
          </p:cNvSpPr>
          <p:nvPr>
            <p:ph type="title"/>
          </p:nvPr>
        </p:nvSpPr>
        <p:spPr>
          <a:xfrm>
            <a:off x="521208" y="978408"/>
            <a:ext cx="4352544" cy="2148840"/>
          </a:xfrm>
        </p:spPr>
        <p:txBody>
          <a:bodyPr>
            <a:normAutofit/>
          </a:bodyPr>
          <a:lstStyle/>
          <a:p>
            <a:r>
              <a:rPr lang="en-US"/>
              <a:t>Workforce &amp; Neighbouring Regions</a:t>
            </a:r>
          </a:p>
        </p:txBody>
      </p:sp>
      <p:sp>
        <p:nvSpPr>
          <p:cNvPr id="28" name="Freeform: Shape 27">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n aerial view of a factory&#10;&#10;AI-generated content may be incorrect.">
            <a:extLst>
              <a:ext uri="{FF2B5EF4-FFF2-40B4-BE49-F238E27FC236}">
                <a16:creationId xmlns:a16="http://schemas.microsoft.com/office/drawing/2014/main" id="{6119A4C4-6D21-211B-B184-53B86A211B50}"/>
              </a:ext>
            </a:extLst>
          </p:cNvPr>
          <p:cNvPicPr>
            <a:picLocks noChangeAspect="1"/>
          </p:cNvPicPr>
          <p:nvPr/>
        </p:nvPicPr>
        <p:blipFill>
          <a:blip r:embed="rId3"/>
          <a:srcRect l="692" r="-2" b="-2"/>
          <a:stretch>
            <a:fillRect/>
          </a:stretch>
        </p:blipFill>
        <p:spPr>
          <a:xfrm>
            <a:off x="517869" y="3428999"/>
            <a:ext cx="4356135" cy="2917009"/>
          </a:xfrm>
          <a:prstGeom prst="rect">
            <a:avLst/>
          </a:prstGeom>
        </p:spPr>
      </p:pic>
      <p:sp>
        <p:nvSpPr>
          <p:cNvPr id="3" name="Content Placeholder 2">
            <a:extLst>
              <a:ext uri="{FF2B5EF4-FFF2-40B4-BE49-F238E27FC236}">
                <a16:creationId xmlns:a16="http://schemas.microsoft.com/office/drawing/2014/main" id="{ADFCE001-F2AD-2919-9CCD-BBED0C2A6566}"/>
              </a:ext>
            </a:extLst>
          </p:cNvPr>
          <p:cNvSpPr>
            <a:spLocks noGrp="1"/>
          </p:cNvSpPr>
          <p:nvPr>
            <p:ph idx="1"/>
          </p:nvPr>
        </p:nvSpPr>
        <p:spPr>
          <a:xfrm>
            <a:off x="5504688" y="978408"/>
            <a:ext cx="6163056" cy="5394960"/>
          </a:xfrm>
        </p:spPr>
        <p:txBody>
          <a:bodyPr vert="horz" lIns="91440" tIns="45720" rIns="91440" bIns="45720" rtlCol="0">
            <a:normAutofit/>
          </a:bodyPr>
          <a:lstStyle/>
          <a:p>
            <a:r>
              <a:rPr lang="en-US">
                <a:ea typeface="+mn-lt"/>
                <a:cs typeface="+mn-lt"/>
              </a:rPr>
              <a:t>Employment largely agricultural and service-based</a:t>
            </a:r>
            <a:endParaRPr lang="en-US"/>
          </a:p>
          <a:p>
            <a:r>
              <a:rPr lang="en-US">
                <a:ea typeface="+mn-lt"/>
                <a:cs typeface="+mn-lt"/>
              </a:rPr>
              <a:t>Trade links with rural Carmarthenshire</a:t>
            </a:r>
            <a:endParaRPr lang="en-US"/>
          </a:p>
          <a:p>
            <a:r>
              <a:rPr lang="en-US">
                <a:ea typeface="+mn-lt"/>
                <a:cs typeface="+mn-lt"/>
              </a:rPr>
              <a:t>Connection to Llanelli and Swansea markets</a:t>
            </a:r>
            <a:endParaRPr lang="en-US"/>
          </a:p>
          <a:p>
            <a:r>
              <a:rPr lang="en-US">
                <a:ea typeface="+mn-lt"/>
                <a:cs typeface="+mn-lt"/>
              </a:rPr>
              <a:t>Growth in retail and professional occupations</a:t>
            </a:r>
            <a:endParaRPr lang="en-US"/>
          </a:p>
          <a:p>
            <a:r>
              <a:rPr lang="en-US">
                <a:ea typeface="+mn-lt"/>
                <a:cs typeface="+mn-lt"/>
              </a:rPr>
              <a:t>Moderate population growth</a:t>
            </a:r>
            <a:endParaRPr lang="en-US"/>
          </a:p>
          <a:p>
            <a:r>
              <a:rPr lang="en-US">
                <a:ea typeface="+mn-lt"/>
                <a:cs typeface="+mn-lt"/>
              </a:rPr>
              <a:t>Working conditions less industrial but still economically dependent</a:t>
            </a:r>
            <a:endParaRPr lang="en-US"/>
          </a:p>
          <a:p>
            <a:endParaRPr lang="en-US"/>
          </a:p>
        </p:txBody>
      </p:sp>
    </p:spTree>
    <p:extLst>
      <p:ext uri="{BB962C8B-B14F-4D97-AF65-F5344CB8AC3E}">
        <p14:creationId xmlns:p14="http://schemas.microsoft.com/office/powerpoint/2010/main" val="2416907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F49440-CA25-8F0B-DF7C-CF90F945051D}"/>
              </a:ext>
            </a:extLst>
          </p:cNvPr>
          <p:cNvSpPr>
            <a:spLocks noGrp="1"/>
          </p:cNvSpPr>
          <p:nvPr>
            <p:ph type="title"/>
          </p:nvPr>
        </p:nvSpPr>
        <p:spPr>
          <a:xfrm>
            <a:off x="521208" y="978408"/>
            <a:ext cx="11155680" cy="1115568"/>
          </a:xfrm>
        </p:spPr>
        <p:txBody>
          <a:bodyPr>
            <a:normAutofit/>
          </a:bodyPr>
          <a:lstStyle/>
          <a:p>
            <a:r>
              <a:rPr lang="en-US" dirty="0"/>
              <a:t>Environmental Impact</a:t>
            </a:r>
          </a:p>
        </p:txBody>
      </p:sp>
      <p:sp>
        <p:nvSpPr>
          <p:cNvPr id="19" name="Freeform: Shape 18">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n aerial view of a factory&#10;&#10;AI-generated content may be incorrect.">
            <a:extLst>
              <a:ext uri="{FF2B5EF4-FFF2-40B4-BE49-F238E27FC236}">
                <a16:creationId xmlns:a16="http://schemas.microsoft.com/office/drawing/2014/main" id="{A7202DF5-72F5-F609-4958-71DB35AFA37A}"/>
              </a:ext>
            </a:extLst>
          </p:cNvPr>
          <p:cNvPicPr>
            <a:picLocks noChangeAspect="1"/>
          </p:cNvPicPr>
          <p:nvPr/>
        </p:nvPicPr>
        <p:blipFill>
          <a:blip r:embed="rId3"/>
          <a:srcRect l="8376" r="-1"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0EE181D9-DA0B-5ADB-AD56-8043710B6830}"/>
              </a:ext>
            </a:extLst>
          </p:cNvPr>
          <p:cNvSpPr>
            <a:spLocks noGrp="1"/>
          </p:cNvSpPr>
          <p:nvPr>
            <p:ph idx="1"/>
          </p:nvPr>
        </p:nvSpPr>
        <p:spPr>
          <a:xfrm>
            <a:off x="6510528" y="2304288"/>
            <a:ext cx="5157216" cy="4050792"/>
          </a:xfrm>
        </p:spPr>
        <p:txBody>
          <a:bodyPr vert="horz" lIns="91440" tIns="45720" rIns="91440" bIns="45720" rtlCol="0" anchor="t">
            <a:normAutofit/>
          </a:bodyPr>
          <a:lstStyle/>
          <a:p>
            <a:r>
              <a:rPr lang="en-US" dirty="0">
                <a:ea typeface="+mn-lt"/>
                <a:cs typeface="+mn-lt"/>
              </a:rPr>
              <a:t>Limited heavy industrial pollution</a:t>
            </a:r>
            <a:endParaRPr lang="en-US" dirty="0"/>
          </a:p>
          <a:p>
            <a:r>
              <a:rPr lang="en-US" dirty="0">
                <a:ea typeface="+mn-lt"/>
                <a:cs typeface="+mn-lt"/>
              </a:rPr>
              <a:t>Agricultural land remained dominant</a:t>
            </a:r>
            <a:endParaRPr lang="en-US" dirty="0"/>
          </a:p>
          <a:p>
            <a:r>
              <a:rPr lang="en-US" dirty="0">
                <a:ea typeface="+mn-lt"/>
                <a:cs typeface="+mn-lt"/>
              </a:rPr>
              <a:t>River Towy central to trade and transport</a:t>
            </a:r>
            <a:endParaRPr lang="en-US" dirty="0"/>
          </a:p>
          <a:p>
            <a:r>
              <a:rPr lang="en-US" dirty="0">
                <a:ea typeface="+mn-lt"/>
                <a:cs typeface="+mn-lt"/>
              </a:rPr>
              <a:t>Urban growth increased pressure on local infrastructure</a:t>
            </a:r>
            <a:endParaRPr lang="en-US" dirty="0"/>
          </a:p>
          <a:p>
            <a:r>
              <a:rPr lang="en-US" dirty="0">
                <a:ea typeface="+mn-lt"/>
                <a:cs typeface="+mn-lt"/>
              </a:rPr>
              <a:t>Industrialisation indirectly influenced landscape and development</a:t>
            </a:r>
            <a:endParaRPr lang="en-US" dirty="0"/>
          </a:p>
          <a:p>
            <a:endParaRPr lang="en-US" dirty="0"/>
          </a:p>
        </p:txBody>
      </p:sp>
    </p:spTree>
    <p:extLst>
      <p:ext uri="{BB962C8B-B14F-4D97-AF65-F5344CB8AC3E}">
        <p14:creationId xmlns:p14="http://schemas.microsoft.com/office/powerpoint/2010/main" val="1158858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7303B-1D50-468F-B55A-EACCCB629D08}"/>
              </a:ext>
            </a:extLst>
          </p:cNvPr>
          <p:cNvSpPr>
            <a:spLocks noGrp="1"/>
          </p:cNvSpPr>
          <p:nvPr>
            <p:ph type="title"/>
          </p:nvPr>
        </p:nvSpPr>
        <p:spPr>
          <a:xfrm>
            <a:off x="521208" y="978408"/>
            <a:ext cx="11155680" cy="1115568"/>
          </a:xfrm>
        </p:spPr>
        <p:txBody>
          <a:bodyPr>
            <a:normAutofit/>
          </a:bodyPr>
          <a:lstStyle/>
          <a:p>
            <a:r>
              <a:rPr lang="en-US" dirty="0"/>
              <a:t>Local &amp; National Economic Impact</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n aerial view of a factory&#10;&#10;AI-generated content may be incorrect.">
            <a:extLst>
              <a:ext uri="{FF2B5EF4-FFF2-40B4-BE49-F238E27FC236}">
                <a16:creationId xmlns:a16="http://schemas.microsoft.com/office/drawing/2014/main" id="{EAD1509F-B828-DE62-6005-BCC9C23450A7}"/>
              </a:ext>
            </a:extLst>
          </p:cNvPr>
          <p:cNvPicPr>
            <a:picLocks noChangeAspect="1"/>
          </p:cNvPicPr>
          <p:nvPr/>
        </p:nvPicPr>
        <p:blipFill>
          <a:blip r:embed="rId3"/>
          <a:srcRect l="8376" r="-1"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3443AD3A-40BA-3C21-B884-3527BB777AA0}"/>
              </a:ext>
            </a:extLst>
          </p:cNvPr>
          <p:cNvSpPr>
            <a:spLocks noGrp="1"/>
          </p:cNvSpPr>
          <p:nvPr>
            <p:ph idx="1"/>
          </p:nvPr>
        </p:nvSpPr>
        <p:spPr>
          <a:xfrm>
            <a:off x="6510528" y="2304288"/>
            <a:ext cx="5157216" cy="4050792"/>
          </a:xfrm>
        </p:spPr>
        <p:txBody>
          <a:bodyPr vert="horz" lIns="91440" tIns="45720" rIns="91440" bIns="45720" rtlCol="0">
            <a:normAutofit/>
          </a:bodyPr>
          <a:lstStyle/>
          <a:p>
            <a:r>
              <a:rPr lang="en-US" dirty="0">
                <a:ea typeface="+mn-lt"/>
                <a:cs typeface="+mn-lt"/>
              </a:rPr>
              <a:t>Strengthened role as regional market town</a:t>
            </a:r>
            <a:endParaRPr lang="en-US" dirty="0"/>
          </a:p>
          <a:p>
            <a:r>
              <a:rPr lang="en-US" dirty="0">
                <a:ea typeface="+mn-lt"/>
                <a:cs typeface="+mn-lt"/>
              </a:rPr>
              <a:t>Supported agricultural economy of West Wales</a:t>
            </a:r>
          </a:p>
          <a:p>
            <a:r>
              <a:rPr lang="en-US" dirty="0">
                <a:ea typeface="+mn-lt"/>
                <a:cs typeface="+mn-lt"/>
              </a:rPr>
              <a:t>Contributed to food supply and trade networks</a:t>
            </a:r>
            <a:endParaRPr lang="en-US" dirty="0"/>
          </a:p>
          <a:p>
            <a:r>
              <a:rPr lang="en-US" dirty="0">
                <a:ea typeface="+mn-lt"/>
                <a:cs typeface="+mn-lt"/>
              </a:rPr>
              <a:t>Linked rural producers to industrial </a:t>
            </a:r>
            <a:r>
              <a:rPr lang="en-US" dirty="0" err="1">
                <a:ea typeface="+mn-lt"/>
                <a:cs typeface="+mn-lt"/>
              </a:rPr>
              <a:t>centres</a:t>
            </a:r>
            <a:endParaRPr lang="en-US" dirty="0" err="1"/>
          </a:p>
          <a:p>
            <a:r>
              <a:rPr lang="en-US" dirty="0">
                <a:ea typeface="+mn-lt"/>
                <a:cs typeface="+mn-lt"/>
              </a:rPr>
              <a:t>Maintained administrative importance</a:t>
            </a:r>
            <a:endParaRPr lang="en-US" dirty="0"/>
          </a:p>
          <a:p>
            <a:r>
              <a:rPr lang="en-US" dirty="0">
                <a:ea typeface="+mn-lt"/>
                <a:cs typeface="+mn-lt"/>
              </a:rPr>
              <a:t>Demonstrates diverse forms of industrial-era prosperity</a:t>
            </a:r>
            <a:endParaRPr lang="en-US" dirty="0"/>
          </a:p>
          <a:p>
            <a:endParaRPr lang="en-US" dirty="0"/>
          </a:p>
        </p:txBody>
      </p:sp>
    </p:spTree>
    <p:extLst>
      <p:ext uri="{BB962C8B-B14F-4D97-AF65-F5344CB8AC3E}">
        <p14:creationId xmlns:p14="http://schemas.microsoft.com/office/powerpoint/2010/main" val="3330725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2F96FC-9A6F-206C-0FC5-8DA046097AD3}"/>
              </a:ext>
            </a:extLst>
          </p:cNvPr>
          <p:cNvSpPr>
            <a:spLocks noGrp="1"/>
          </p:cNvSpPr>
          <p:nvPr>
            <p:ph type="title"/>
          </p:nvPr>
        </p:nvSpPr>
        <p:spPr>
          <a:xfrm>
            <a:off x="521208" y="978408"/>
            <a:ext cx="11155680" cy="1115568"/>
          </a:xfrm>
        </p:spPr>
        <p:txBody>
          <a:bodyPr>
            <a:normAutofit/>
          </a:bodyPr>
          <a:lstStyle/>
          <a:p>
            <a:r>
              <a:rPr lang="en-US" dirty="0"/>
              <a:t>Conclusion</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n aerial view of a factory&#10;&#10;AI-generated content may be incorrect.">
            <a:extLst>
              <a:ext uri="{FF2B5EF4-FFF2-40B4-BE49-F238E27FC236}">
                <a16:creationId xmlns:a16="http://schemas.microsoft.com/office/drawing/2014/main" id="{14C4FD70-47A8-4636-FB55-901A568937FA}"/>
              </a:ext>
            </a:extLst>
          </p:cNvPr>
          <p:cNvPicPr>
            <a:picLocks noChangeAspect="1"/>
          </p:cNvPicPr>
          <p:nvPr/>
        </p:nvPicPr>
        <p:blipFill>
          <a:blip r:embed="rId3"/>
          <a:stretch>
            <a:fillRect/>
          </a:stretch>
        </p:blipFill>
        <p:spPr>
          <a:xfrm>
            <a:off x="517868" y="2460814"/>
            <a:ext cx="5639091" cy="3749995"/>
          </a:xfrm>
          <a:prstGeom prst="rect">
            <a:avLst/>
          </a:prstGeom>
        </p:spPr>
      </p:pic>
      <p:sp>
        <p:nvSpPr>
          <p:cNvPr id="3" name="Content Placeholder 2">
            <a:extLst>
              <a:ext uri="{FF2B5EF4-FFF2-40B4-BE49-F238E27FC236}">
                <a16:creationId xmlns:a16="http://schemas.microsoft.com/office/drawing/2014/main" id="{C31BF6AB-3C94-5231-21C1-967F5984B138}"/>
              </a:ext>
            </a:extLst>
          </p:cNvPr>
          <p:cNvSpPr>
            <a:spLocks noGrp="1"/>
          </p:cNvSpPr>
          <p:nvPr>
            <p:ph idx="1"/>
          </p:nvPr>
        </p:nvSpPr>
        <p:spPr>
          <a:xfrm>
            <a:off x="6547104" y="2304288"/>
            <a:ext cx="5129784" cy="4050792"/>
          </a:xfrm>
        </p:spPr>
        <p:txBody>
          <a:bodyPr vert="horz" lIns="91440" tIns="45720" rIns="91440" bIns="45720" rtlCol="0">
            <a:normAutofit/>
          </a:bodyPr>
          <a:lstStyle/>
          <a:p>
            <a:r>
              <a:rPr lang="en-US" dirty="0">
                <a:ea typeface="+mn-lt"/>
                <a:cs typeface="+mn-lt"/>
              </a:rPr>
              <a:t>Prosperity based on trade and administration</a:t>
            </a:r>
            <a:endParaRPr lang="en-US" dirty="0"/>
          </a:p>
          <a:p>
            <a:r>
              <a:rPr lang="en-US">
                <a:ea typeface="+mn-lt"/>
                <a:cs typeface="+mn-lt"/>
              </a:rPr>
              <a:t>Strong agricultural and regional connections</a:t>
            </a:r>
            <a:endParaRPr lang="en-US"/>
          </a:p>
          <a:p>
            <a:r>
              <a:rPr lang="en-US" dirty="0">
                <a:ea typeface="+mn-lt"/>
                <a:cs typeface="+mn-lt"/>
              </a:rPr>
              <a:t>Less </a:t>
            </a:r>
            <a:r>
              <a:rPr lang="en-US" dirty="0" err="1">
                <a:ea typeface="+mn-lt"/>
                <a:cs typeface="+mn-lt"/>
              </a:rPr>
              <a:t>industrialised</a:t>
            </a:r>
            <a:r>
              <a:rPr lang="en-US" dirty="0">
                <a:ea typeface="+mn-lt"/>
                <a:cs typeface="+mn-lt"/>
              </a:rPr>
              <a:t> but economically significant</a:t>
            </a:r>
            <a:endParaRPr lang="en-US" dirty="0"/>
          </a:p>
          <a:p>
            <a:r>
              <a:rPr lang="en-US" dirty="0">
                <a:ea typeface="+mn-lt"/>
                <a:cs typeface="+mn-lt"/>
              </a:rPr>
              <a:t>Shows varied experiences of </a:t>
            </a:r>
            <a:r>
              <a:rPr lang="en-US" dirty="0" err="1">
                <a:ea typeface="+mn-lt"/>
                <a:cs typeface="+mn-lt"/>
              </a:rPr>
              <a:t>industrialisation</a:t>
            </a:r>
            <a:endParaRPr lang="en-US" dirty="0" err="1"/>
          </a:p>
          <a:p>
            <a:r>
              <a:rPr lang="en-US" dirty="0">
                <a:ea typeface="+mn-lt"/>
                <a:cs typeface="+mn-lt"/>
              </a:rPr>
              <a:t>Highlights link between economy, society and environment</a:t>
            </a:r>
            <a:endParaRPr lang="en-US" dirty="0"/>
          </a:p>
          <a:p>
            <a:endParaRPr lang="en-US" dirty="0"/>
          </a:p>
        </p:txBody>
      </p:sp>
    </p:spTree>
    <p:extLst>
      <p:ext uri="{BB962C8B-B14F-4D97-AF65-F5344CB8AC3E}">
        <p14:creationId xmlns:p14="http://schemas.microsoft.com/office/powerpoint/2010/main" val="338604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39262-A345-31BE-9461-8B8F00E76EA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5E7A5A6A-F723-F4A5-57AF-9B6B84BCCD87}"/>
              </a:ext>
            </a:extLst>
          </p:cNvPr>
          <p:cNvSpPr>
            <a:spLocks noGrp="1"/>
          </p:cNvSpPr>
          <p:nvPr>
            <p:ph idx="1"/>
          </p:nvPr>
        </p:nvSpPr>
        <p:spPr/>
        <p:txBody>
          <a:bodyPr vert="horz" lIns="91440" tIns="45720" rIns="91440" bIns="45720" rtlCol="0" anchor="t">
            <a:normAutofit/>
          </a:bodyPr>
          <a:lstStyle/>
          <a:p>
            <a:r>
              <a:rPr lang="en-US" dirty="0">
                <a:ea typeface="+mn-lt"/>
                <a:cs typeface="+mn-lt"/>
              </a:rPr>
              <a:t>Jenkins, G.H. (1992) </a:t>
            </a:r>
            <a:r>
              <a:rPr lang="en-US" i="1" dirty="0">
                <a:ea typeface="+mn-lt"/>
                <a:cs typeface="+mn-lt"/>
              </a:rPr>
              <a:t>A Concise History of Wales</a:t>
            </a:r>
            <a:r>
              <a:rPr lang="en-US" dirty="0">
                <a:ea typeface="+mn-lt"/>
                <a:cs typeface="+mn-lt"/>
              </a:rPr>
              <a:t>. Cambridge: Cambridge University Press.</a:t>
            </a:r>
            <a:endParaRPr lang="en-US" dirty="0"/>
          </a:p>
          <a:p>
            <a:r>
              <a:rPr lang="en-US" dirty="0">
                <a:ea typeface="+mn-lt"/>
                <a:cs typeface="+mn-lt"/>
              </a:rPr>
              <a:t>Davies, J. (2007) </a:t>
            </a:r>
            <a:r>
              <a:rPr lang="en-US" i="1" dirty="0">
                <a:ea typeface="+mn-lt"/>
                <a:cs typeface="+mn-lt"/>
              </a:rPr>
              <a:t>A History of Wales</a:t>
            </a:r>
            <a:r>
              <a:rPr lang="en-US" dirty="0">
                <a:ea typeface="+mn-lt"/>
                <a:cs typeface="+mn-lt"/>
              </a:rPr>
              <a:t>. London: Penguin Books.</a:t>
            </a:r>
            <a:endParaRPr lang="en-US" dirty="0"/>
          </a:p>
          <a:p>
            <a:r>
              <a:rPr lang="en-US" dirty="0">
                <a:ea typeface="+mn-lt"/>
                <a:cs typeface="+mn-lt"/>
              </a:rPr>
              <a:t>Williams, C. (1990) </a:t>
            </a:r>
            <a:r>
              <a:rPr lang="en-US" i="1" dirty="0">
                <a:ea typeface="+mn-lt"/>
                <a:cs typeface="+mn-lt"/>
              </a:rPr>
              <a:t>Capitalism, Community and Conflict: The South Wales Coalfield 1898–1947</a:t>
            </a:r>
            <a:r>
              <a:rPr lang="en-US" dirty="0">
                <a:ea typeface="+mn-lt"/>
                <a:cs typeface="+mn-lt"/>
              </a:rPr>
              <a:t>. Cardiff: University of Wales Press.</a:t>
            </a:r>
            <a:endParaRPr lang="en-US" dirty="0"/>
          </a:p>
          <a:p>
            <a:r>
              <a:rPr lang="en-US" dirty="0">
                <a:ea typeface="+mn-lt"/>
                <a:cs typeface="+mn-lt"/>
              </a:rPr>
              <a:t>Pryce, H. (ed.) (2004) </a:t>
            </a:r>
            <a:r>
              <a:rPr lang="en-US" i="1" dirty="0">
                <a:ea typeface="+mn-lt"/>
                <a:cs typeface="+mn-lt"/>
              </a:rPr>
              <a:t>The Illustrated History of Carmarthenshire</a:t>
            </a:r>
            <a:r>
              <a:rPr lang="en-US" dirty="0">
                <a:ea typeface="+mn-lt"/>
                <a:cs typeface="+mn-lt"/>
              </a:rPr>
              <a:t>. Llandysul: Gomer Press.</a:t>
            </a:r>
            <a:endParaRPr lang="en-US" dirty="0"/>
          </a:p>
          <a:p>
            <a:r>
              <a:rPr lang="en-US" dirty="0">
                <a:ea typeface="+mn-lt"/>
                <a:cs typeface="+mn-lt"/>
              </a:rPr>
              <a:t>Miskell, L. (2006) ‘Industrial pollution and the urban environment in nineteenth-century Wales’, </a:t>
            </a:r>
            <a:r>
              <a:rPr lang="en-US" i="1" dirty="0">
                <a:ea typeface="+mn-lt"/>
                <a:cs typeface="+mn-lt"/>
              </a:rPr>
              <a:t>Urban History</a:t>
            </a:r>
            <a:r>
              <a:rPr lang="en-US" dirty="0">
                <a:ea typeface="+mn-lt"/>
                <a:cs typeface="+mn-lt"/>
              </a:rPr>
              <a:t>, 33(1), pp. 62–80.</a:t>
            </a:r>
            <a:endParaRPr lang="en-US" dirty="0"/>
          </a:p>
          <a:p>
            <a:r>
              <a:rPr lang="en-US" dirty="0">
                <a:ea typeface="+mn-lt"/>
                <a:cs typeface="+mn-lt"/>
              </a:rPr>
              <a:t>Carmarthenshire County Council (2023) </a:t>
            </a:r>
            <a:r>
              <a:rPr lang="en-US" i="1" dirty="0">
                <a:ea typeface="+mn-lt"/>
                <a:cs typeface="+mn-lt"/>
              </a:rPr>
              <a:t>History of Carmarthen</a:t>
            </a:r>
            <a:r>
              <a:rPr lang="en-US" dirty="0">
                <a:ea typeface="+mn-lt"/>
                <a:cs typeface="+mn-lt"/>
              </a:rPr>
              <a:t>. Available </a:t>
            </a:r>
            <a:r>
              <a:rPr lang="en-US">
                <a:ea typeface="+mn-lt"/>
                <a:cs typeface="+mn-lt"/>
              </a:rPr>
              <a:t>at: </a:t>
            </a:r>
            <a:r>
              <a:rPr lang="en-US" dirty="0">
                <a:ea typeface="+mn-lt"/>
                <a:cs typeface="+mn-lt"/>
              </a:rPr>
              <a:t>https://www.carmarthenshire.gov.wales (Accessed: 3 March 2026).</a:t>
            </a:r>
          </a:p>
          <a:p>
            <a:endParaRPr lang="en-US" dirty="0"/>
          </a:p>
        </p:txBody>
      </p:sp>
    </p:spTree>
    <p:extLst>
      <p:ext uri="{BB962C8B-B14F-4D97-AF65-F5344CB8AC3E}">
        <p14:creationId xmlns:p14="http://schemas.microsoft.com/office/powerpoint/2010/main" val="67424889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906</Words>
  <Application>Microsoft Office PowerPoint</Application>
  <PresentationFormat>Widescreen</PresentationFormat>
  <Paragraphs>63</Paragraphs>
  <Slides>8</Slides>
  <Notes>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Bierstadt</vt:lpstr>
      <vt:lpstr>Calibri</vt:lpstr>
      <vt:lpstr>GestaltVTI</vt:lpstr>
      <vt:lpstr>Carmarthen and the Industrial Revolution</vt:lpstr>
      <vt:lpstr>Why Carmarthen Became Distinctly Prosperous</vt:lpstr>
      <vt:lpstr>Key Figures &amp; Developments</vt:lpstr>
      <vt:lpstr>Workforce &amp; Neighbouring Regions</vt:lpstr>
      <vt:lpstr>Environmental Impact</vt:lpstr>
      <vt:lpstr>Local &amp; National Economic Impact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balan bianca</dc:creator>
  <cp:lastModifiedBy>Georgiana Balan (2019770)</cp:lastModifiedBy>
  <cp:revision>83</cp:revision>
  <dcterms:created xsi:type="dcterms:W3CDTF">2026-03-03T14:25:18Z</dcterms:created>
  <dcterms:modified xsi:type="dcterms:W3CDTF">2026-03-06T20:44:07Z</dcterms:modified>
</cp:coreProperties>
</file>