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1" r:id="rId4"/>
    <p:sldId id="258" r:id="rId5"/>
    <p:sldId id="257" r:id="rId6"/>
    <p:sldId id="259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629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809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622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988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1912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463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206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982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242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2822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615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566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44FD5B-87FA-4685-AB01-8CF7873249A1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DE8BE3-B5A5-48F3-ABB1-742B48302E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489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edievalswansea.ac.uk/en/the-story/the-twice-hanged-william-cragh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medievalswansea.ac.uk/en/mapping/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10224" cy="8401312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048215"/>
            <a:ext cx="9144000" cy="828448"/>
          </a:xfrm>
        </p:spPr>
        <p:txBody>
          <a:bodyPr>
            <a:normAutofit/>
          </a:bodyPr>
          <a:lstStyle/>
          <a:p>
            <a:r>
              <a:rPr lang="en-GB" sz="4400" b="1" dirty="0" smtClean="0">
                <a:solidFill>
                  <a:schemeClr val="bg1"/>
                </a:solidFill>
              </a:rPr>
              <a:t>People and Place</a:t>
            </a:r>
            <a:endParaRPr lang="en-GB" sz="4400" b="1" dirty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23025"/>
            <a:ext cx="12192000" cy="825190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Strategic Management of Swansea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1776" y="1048215"/>
            <a:ext cx="314092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Wind Street in the 13</a:t>
            </a:r>
            <a:r>
              <a:rPr lang="en-GB" baseline="30000" dirty="0" smtClean="0">
                <a:solidFill>
                  <a:schemeClr val="bg1"/>
                </a:solidFill>
              </a:rPr>
              <a:t>th</a:t>
            </a:r>
            <a:r>
              <a:rPr lang="en-GB" dirty="0" smtClean="0">
                <a:solidFill>
                  <a:schemeClr val="bg1"/>
                </a:solidFill>
              </a:rPr>
              <a:t> Century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764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05571"/>
            <a:ext cx="4972184" cy="433550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972184" y="1"/>
            <a:ext cx="6926168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5</a:t>
            </a:r>
            <a:r>
              <a:rPr lang="en-GB" baseline="30000" dirty="0" smtClean="0"/>
              <a:t>th</a:t>
            </a:r>
            <a:r>
              <a:rPr lang="en-GB" dirty="0" smtClean="0"/>
              <a:t> July 1287, </a:t>
            </a:r>
            <a:r>
              <a:rPr lang="en-GB" dirty="0" err="1" smtClean="0"/>
              <a:t>Oystermouth</a:t>
            </a:r>
            <a:r>
              <a:rPr lang="en-GB" dirty="0" smtClean="0"/>
              <a:t> castle was attacked and 13 of the lords men were killed</a:t>
            </a:r>
          </a:p>
          <a:p>
            <a:endParaRPr lang="en-GB" dirty="0"/>
          </a:p>
          <a:p>
            <a:r>
              <a:rPr lang="en-GB" dirty="0" smtClean="0"/>
              <a:t>The castle was owned by the lords of Gower, the de </a:t>
            </a:r>
            <a:r>
              <a:rPr lang="en-GB" dirty="0" err="1" smtClean="0"/>
              <a:t>Briouze</a:t>
            </a:r>
            <a:r>
              <a:rPr lang="en-GB" dirty="0" smtClean="0"/>
              <a:t> family (later de </a:t>
            </a:r>
            <a:r>
              <a:rPr lang="en-GB" dirty="0" err="1" smtClean="0"/>
              <a:t>Breos</a:t>
            </a:r>
            <a:r>
              <a:rPr lang="en-GB" dirty="0" smtClean="0"/>
              <a:t>)</a:t>
            </a:r>
          </a:p>
          <a:p>
            <a:endParaRPr lang="en-GB" dirty="0"/>
          </a:p>
          <a:p>
            <a:r>
              <a:rPr lang="en-GB" dirty="0" smtClean="0"/>
              <a:t>Among the attackers were </a:t>
            </a:r>
            <a:r>
              <a:rPr lang="en-GB" dirty="0" err="1" smtClean="0"/>
              <a:t>Trahaern</a:t>
            </a:r>
            <a:r>
              <a:rPr lang="en-GB" dirty="0" smtClean="0"/>
              <a:t> </a:t>
            </a:r>
            <a:r>
              <a:rPr lang="en-GB" dirty="0" err="1" smtClean="0"/>
              <a:t>ap</a:t>
            </a:r>
            <a:r>
              <a:rPr lang="en-GB" dirty="0" smtClean="0"/>
              <a:t> </a:t>
            </a:r>
            <a:r>
              <a:rPr lang="en-GB" dirty="0" err="1" smtClean="0"/>
              <a:t>Hywel</a:t>
            </a:r>
            <a:r>
              <a:rPr lang="en-GB" dirty="0" smtClean="0"/>
              <a:t> and William </a:t>
            </a:r>
            <a:r>
              <a:rPr lang="en-GB" dirty="0" err="1" smtClean="0"/>
              <a:t>ap</a:t>
            </a:r>
            <a:r>
              <a:rPr lang="en-GB" dirty="0" smtClean="0"/>
              <a:t> Rhys (also known as </a:t>
            </a:r>
            <a:r>
              <a:rPr lang="en-GB" dirty="0" err="1" smtClean="0"/>
              <a:t>Cragh</a:t>
            </a:r>
            <a:r>
              <a:rPr lang="en-GB" dirty="0" smtClean="0"/>
              <a:t>), both sentenced to hang by Lord William de </a:t>
            </a:r>
            <a:r>
              <a:rPr lang="en-GB" dirty="0" err="1" smtClean="0"/>
              <a:t>Briouze</a:t>
            </a:r>
            <a:r>
              <a:rPr lang="en-GB" dirty="0" smtClean="0"/>
              <a:t> </a:t>
            </a:r>
            <a:r>
              <a:rPr lang="en-GB" dirty="0" err="1" smtClean="0"/>
              <a:t>Snr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In November, they were taken from the dungeon at Swansea castle to the hill beyond the north gate, to be hung</a:t>
            </a:r>
          </a:p>
          <a:p>
            <a:endParaRPr lang="en-GB" dirty="0"/>
          </a:p>
          <a:p>
            <a:r>
              <a:rPr lang="en-GB" dirty="0" smtClean="0"/>
              <a:t>As </a:t>
            </a:r>
            <a:r>
              <a:rPr lang="en-GB" dirty="0" err="1" smtClean="0"/>
              <a:t>Trahaern</a:t>
            </a:r>
            <a:r>
              <a:rPr lang="en-GB" dirty="0" smtClean="0"/>
              <a:t> (described as heavy) was being hauled up by his neck the beam holding the two men broke. Hung again separately both appeared to have died.</a:t>
            </a:r>
          </a:p>
          <a:p>
            <a:endParaRPr lang="en-GB" dirty="0"/>
          </a:p>
          <a:p>
            <a:r>
              <a:rPr lang="en-GB" dirty="0" smtClean="0"/>
              <a:t>Taken down at sunset, St John’s chapel was closed and William </a:t>
            </a:r>
            <a:r>
              <a:rPr lang="en-GB" dirty="0" err="1" smtClean="0"/>
              <a:t>Cragh’s</a:t>
            </a:r>
            <a:r>
              <a:rPr lang="en-GB" dirty="0" smtClean="0"/>
              <a:t> body was taken to the house of a local burgess. Many described his black face, swollen tongue and protuberant eyes.</a:t>
            </a:r>
          </a:p>
          <a:p>
            <a:endParaRPr lang="en-GB" dirty="0"/>
          </a:p>
          <a:p>
            <a:r>
              <a:rPr lang="en-GB" dirty="0" smtClean="0"/>
              <a:t>Mary de </a:t>
            </a:r>
            <a:r>
              <a:rPr lang="en-GB" dirty="0" err="1" smtClean="0"/>
              <a:t>Briouze</a:t>
            </a:r>
            <a:r>
              <a:rPr lang="en-GB" dirty="0" smtClean="0"/>
              <a:t> appealed for </a:t>
            </a:r>
            <a:r>
              <a:rPr lang="en-GB" dirty="0" err="1" smtClean="0"/>
              <a:t>Cragh’s</a:t>
            </a:r>
            <a:r>
              <a:rPr lang="en-GB" dirty="0" smtClean="0"/>
              <a:t> life to be spared. After his death she ‘measured’ him (string coated in wax formed into a candle) and prayed to St Thomas de </a:t>
            </a:r>
            <a:r>
              <a:rPr lang="en-GB" dirty="0" err="1" smtClean="0"/>
              <a:t>Cantilupe</a:t>
            </a:r>
            <a:r>
              <a:rPr lang="en-GB" dirty="0" smtClean="0"/>
              <a:t>. </a:t>
            </a:r>
            <a:r>
              <a:rPr lang="en-GB" dirty="0" err="1" smtClean="0"/>
              <a:t>Cragh</a:t>
            </a:r>
            <a:r>
              <a:rPr lang="en-GB" dirty="0" smtClean="0"/>
              <a:t> fully recovered!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-76200" y="5575191"/>
            <a:ext cx="478971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hlinkClick r:id="rId3"/>
              </a:rPr>
              <a:t>http://www.medievalswansea.ac.uk/en/the-story/the-twice-hanged-william-cragh/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2685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56" y="465364"/>
            <a:ext cx="6172200" cy="60579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983185" y="2906486"/>
            <a:ext cx="520881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13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century population – 1,000 people</a:t>
            </a:r>
          </a:p>
          <a:p>
            <a:endParaRPr lang="en-GB" sz="2400" dirty="0"/>
          </a:p>
          <a:p>
            <a:r>
              <a:rPr lang="en-GB" sz="2400" dirty="0" smtClean="0"/>
              <a:t>1901 – 134,000 people</a:t>
            </a:r>
          </a:p>
          <a:p>
            <a:endParaRPr lang="en-GB" sz="2400" dirty="0"/>
          </a:p>
          <a:p>
            <a:r>
              <a:rPr lang="en-GB" sz="2400" dirty="0" smtClean="0"/>
              <a:t>2015 – 242,500 </a:t>
            </a:r>
            <a:r>
              <a:rPr lang="en-GB" sz="2400" dirty="0" smtClean="0"/>
              <a:t>people</a:t>
            </a:r>
          </a:p>
          <a:p>
            <a:endParaRPr lang="en-GB" sz="2400" dirty="0"/>
          </a:p>
          <a:p>
            <a:r>
              <a:rPr lang="en-GB" sz="2400" dirty="0" smtClean="0"/>
              <a:t>2016 – 244,500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44925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056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5979" y="11986"/>
            <a:ext cx="10772079" cy="6867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3726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0" y="236034"/>
            <a:ext cx="5267325" cy="3352800"/>
            <a:chOff x="0" y="236034"/>
            <a:chExt cx="5267325" cy="3352800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236034"/>
              <a:ext cx="5267325" cy="3352800"/>
            </a:xfrm>
            <a:prstGeom prst="rect">
              <a:avLst/>
            </a:prstGeom>
          </p:spPr>
        </p:pic>
        <p:sp>
          <p:nvSpPr>
            <p:cNvPr id="5" name="Rectangle 4"/>
            <p:cNvSpPr/>
            <p:nvPr/>
          </p:nvSpPr>
          <p:spPr>
            <a:xfrm>
              <a:off x="973873" y="628909"/>
              <a:ext cx="74253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GB" dirty="0" smtClean="0">
                  <a:solidFill>
                    <a:schemeClr val="bg1"/>
                  </a:solidFill>
                </a:rPr>
                <a:t>1860</a:t>
              </a:r>
              <a:endParaRPr lang="en-GB" dirty="0">
                <a:solidFill>
                  <a:schemeClr val="bg1"/>
                </a:solidFill>
              </a:endParaRPr>
            </a:p>
          </p:txBody>
        </p:sp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0537" y="457200"/>
            <a:ext cx="8401463" cy="520622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430967"/>
            <a:ext cx="7851719" cy="4427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2923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Similarities and difference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differences are stark – each succeeding generation lives in a place which somehow keeps its identity but changes so dramatically</a:t>
            </a:r>
          </a:p>
          <a:p>
            <a:r>
              <a:rPr lang="en-GB" dirty="0" smtClean="0"/>
              <a:t>Change is a constant</a:t>
            </a:r>
          </a:p>
          <a:p>
            <a:r>
              <a:rPr lang="en-GB" dirty="0" smtClean="0"/>
              <a:t>Swansea has always had a structure which allocated power to specific people to make the big decisions</a:t>
            </a:r>
          </a:p>
          <a:p>
            <a:r>
              <a:rPr lang="en-GB" dirty="0" smtClean="0"/>
              <a:t>We have always had the wealthier people, alongside the poorer people</a:t>
            </a:r>
          </a:p>
          <a:p>
            <a:r>
              <a:rPr lang="en-GB" dirty="0" smtClean="0"/>
              <a:t>Political structures are a significant aspect of the structure of the city and public services hold a central importance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5023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sosceles Triangle 3"/>
          <p:cNvSpPr/>
          <p:nvPr/>
        </p:nvSpPr>
        <p:spPr>
          <a:xfrm>
            <a:off x="8321040" y="1798320"/>
            <a:ext cx="3703320" cy="334060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1 CEO</a:t>
            </a:r>
          </a:p>
          <a:p>
            <a:pPr algn="ctr"/>
            <a:endParaRPr lang="en-GB" sz="2400" dirty="0" smtClean="0"/>
          </a:p>
          <a:p>
            <a:pPr algn="ctr"/>
            <a:r>
              <a:rPr lang="en-GB" sz="2400" dirty="0" smtClean="0"/>
              <a:t>Directors</a:t>
            </a:r>
          </a:p>
          <a:p>
            <a:pPr algn="ctr"/>
            <a:endParaRPr lang="en-GB" sz="2400" dirty="0" smtClean="0"/>
          </a:p>
          <a:p>
            <a:pPr algn="ctr"/>
            <a:r>
              <a:rPr lang="en-GB" sz="2400" dirty="0" smtClean="0"/>
              <a:t>12,000 staff</a:t>
            </a:r>
          </a:p>
          <a:p>
            <a:pPr algn="ctr"/>
            <a:endParaRPr lang="en-GB" dirty="0"/>
          </a:p>
          <a:p>
            <a:pPr algn="ctr"/>
            <a:endParaRPr lang="en-GB" dirty="0" smtClean="0"/>
          </a:p>
          <a:p>
            <a:pPr algn="ctr"/>
            <a:endParaRPr lang="en-GB" dirty="0"/>
          </a:p>
        </p:txBody>
      </p:sp>
      <p:sp>
        <p:nvSpPr>
          <p:cNvPr id="5" name="Isosceles Triangle 4"/>
          <p:cNvSpPr/>
          <p:nvPr/>
        </p:nvSpPr>
        <p:spPr>
          <a:xfrm>
            <a:off x="5316474" y="2524506"/>
            <a:ext cx="1929384" cy="188823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Leader &amp; Cabinet</a:t>
            </a:r>
          </a:p>
          <a:p>
            <a:pPr algn="ctr"/>
            <a:endParaRPr lang="en-GB" dirty="0"/>
          </a:p>
        </p:txBody>
      </p:sp>
      <p:sp>
        <p:nvSpPr>
          <p:cNvPr id="6" name="Isosceles Triangle 5"/>
          <p:cNvSpPr/>
          <p:nvPr/>
        </p:nvSpPr>
        <p:spPr>
          <a:xfrm>
            <a:off x="960120" y="1798320"/>
            <a:ext cx="3511296" cy="334060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72 Councillors </a:t>
            </a:r>
            <a:endParaRPr lang="en-GB" sz="2400" dirty="0"/>
          </a:p>
          <a:p>
            <a:pPr algn="ctr"/>
            <a:endParaRPr lang="en-GB" dirty="0" smtClean="0"/>
          </a:p>
          <a:p>
            <a:pPr algn="ctr"/>
            <a:endParaRPr lang="en-GB" dirty="0"/>
          </a:p>
          <a:p>
            <a:pPr algn="ctr"/>
            <a:endParaRPr lang="en-GB" dirty="0" smtClean="0"/>
          </a:p>
          <a:p>
            <a:pPr algn="ctr"/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298448" y="1151989"/>
            <a:ext cx="2834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Democratically elected members – the Council</a:t>
            </a:r>
            <a:endParaRPr lang="en-GB" dirty="0"/>
          </a:p>
        </p:txBody>
      </p:sp>
      <p:sp>
        <p:nvSpPr>
          <p:cNvPr id="8" name="Left Arrow 7"/>
          <p:cNvSpPr/>
          <p:nvPr/>
        </p:nvSpPr>
        <p:spPr>
          <a:xfrm rot="10800000">
            <a:off x="6975348" y="2450592"/>
            <a:ext cx="2351532" cy="4572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Left Arrow 9"/>
          <p:cNvSpPr/>
          <p:nvPr/>
        </p:nvSpPr>
        <p:spPr>
          <a:xfrm rot="10800000">
            <a:off x="3381756" y="2450592"/>
            <a:ext cx="2433828" cy="4572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647176" y="1151989"/>
            <a:ext cx="2834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Paid service – officers of the C&amp;C </a:t>
            </a:r>
            <a:r>
              <a:rPr lang="en-GB" dirty="0"/>
              <a:t>S</a:t>
            </a:r>
            <a:r>
              <a:rPr lang="en-GB" dirty="0" smtClean="0"/>
              <a:t>wansea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4863846" y="1614827"/>
            <a:ext cx="2834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Authority is delegated to the staff led by CEO</a:t>
            </a:r>
            <a:endParaRPr lang="en-GB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3846" y="4748974"/>
            <a:ext cx="2857500" cy="1895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612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/>
      <p:bldP spid="8" grpId="0" animBg="1"/>
      <p:bldP spid="10" grpId="0" animBg="1"/>
      <p:bldP spid="11" grpId="0"/>
      <p:bldP spid="13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338</Words>
  <Application>Microsoft Office PowerPoint</Application>
  <PresentationFormat>Widescreen</PresentationFormat>
  <Paragraphs>48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Strategic Management of Swansea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Similarities and difference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Management of Swansea</dc:title>
  <dc:creator>Mike</dc:creator>
  <cp:lastModifiedBy>Mike Durke</cp:lastModifiedBy>
  <cp:revision>11</cp:revision>
  <dcterms:created xsi:type="dcterms:W3CDTF">2017-01-29T14:00:13Z</dcterms:created>
  <dcterms:modified xsi:type="dcterms:W3CDTF">2018-02-27T09:56:40Z</dcterms:modified>
</cp:coreProperties>
</file>