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0" d="100"/>
          <a:sy n="100" d="100"/>
        </p:scale>
        <p:origin x="30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2ade5a6582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2ade5a6582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2ade5a6582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2ade5a6582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first content slide provides an idea of the total kernel of the study. It displays the main objectives of the presentation so as to give the audience an idea of the complete presentation.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2ade5a6582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2ade5a6582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rgbClr val="202124"/>
                </a:solidFill>
                <a:highlight>
                  <a:srgbClr val="FFFFFF"/>
                </a:highlight>
                <a:latin typeface="Times New Roman"/>
                <a:ea typeface="Times New Roman"/>
                <a:cs typeface="Times New Roman"/>
                <a:sym typeface="Times New Roman"/>
              </a:rPr>
              <a:t> This section provides the complete sketch of the two companies selected for the study along with their functions in the current times. </a:t>
            </a:r>
            <a:endParaRPr sz="1200" dirty="0">
              <a:solidFill>
                <a:srgbClr val="202124"/>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22ade5a6582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22ade5a6582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 Here the overall SWOT based on the KM of Amazon is displayed. Though there are a number of benefits and opportunities like innovation possibility, the creation of a positive culture, and others, threats like theft of knowledge and data are quite dangerous and must be solved.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2ade5a6582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2ade5a6582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SWOT of both Amazon and Boohgoo are similar as KM brings similar positive and negative results. Therefore, it depends on the proper utilization of the same by the companies.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2ade5a6582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2ade5a6582_0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similarities possessed by both companies are more or less similar to all e-commerce organizations including the use of digital platforms and the provision of training to all for proper decision-making. Whereas, the differences include personalization and the superiority of the technology utilized.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2ade5a6582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2ade5a6582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section displays the various processes through which KM is made effective by both companies. It is presented as a form of comparison for a better assessment of the reasons of KM and its processes.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2ade5a6582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2ade5a6582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defines the methods through which both companies create value from the overall knowledge obtained from different internal and external sources. The entire method and process are mentioned above in this section.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2ade5a6582_0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22ade5a6582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supporting systems of both companies in terms of the newer ICT tools, “Learning Management Systems” or LMS and “collaboration platforms and techniques are viewed to gather a comparative analysis of the companies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2ade5a6582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2ade5a6582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deployment measures of both companies are also somewhat similar as both focus on proper training and upskilling. Moreover, various platforms and technologies are also employed by different companies.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2ade5a6582_0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2ade5a6582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This is the last section that presents the various challenges along with certain recommendations to solve them to bring decision fabrication ease.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2ade5a6582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22ade5a6582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This is the last section that presents the various challenges along with certain recommendations to solve them to bring decision fabrication ease.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pcmag.org/reviews/amazon-web-services" TargetMode="External"/><Relationship Id="rId3" Type="http://schemas.openxmlformats.org/officeDocument/2006/relationships/image" Target="../media/image3.png"/><Relationship Id="rId7" Type="http://schemas.openxmlformats.org/officeDocument/2006/relationships/hyperlink" Target="https://www.getguru.org/reference/what-is-knowledge-management"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development.asia/explainer/why-cloud-computing-key-enabler-digital-government" TargetMode="External"/><Relationship Id="rId5" Type="http://schemas.openxmlformats.org/officeDocument/2006/relationships/hyperlink" Target="https://www.boohooplc.com/our-people" TargetMode="External"/><Relationship Id="rId4" Type="http://schemas.openxmlformats.org/officeDocument/2006/relationships/hyperlink" Target="https://www.aboutamazon.co.uk/news/job-creation-and-investment/amazons-economic-impact-in-the-uk-for-2021"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0" y="0"/>
            <a:ext cx="9144003" cy="5143501"/>
          </a:xfrm>
          <a:prstGeom prst="rect">
            <a:avLst/>
          </a:prstGeom>
          <a:noFill/>
          <a:ln>
            <a:noFill/>
          </a:ln>
        </p:spPr>
      </p:pic>
      <p:sp>
        <p:nvSpPr>
          <p:cNvPr id="55" name="Google Shape;55;p13"/>
          <p:cNvSpPr txBox="1">
            <a:spLocks noGrp="1"/>
          </p:cNvSpPr>
          <p:nvPr>
            <p:ph type="ctrTitle"/>
          </p:nvPr>
        </p:nvSpPr>
        <p:spPr>
          <a:xfrm>
            <a:off x="580699" y="1649925"/>
            <a:ext cx="7343700" cy="2052600"/>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endParaRPr sz="3000" dirty="0">
              <a:solidFill>
                <a:schemeClr val="lt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3000" dirty="0">
                <a:solidFill>
                  <a:schemeClr val="lt1"/>
                </a:solidFill>
                <a:latin typeface="+mj-lt"/>
                <a:ea typeface="Times New Roman"/>
                <a:cs typeface="Times New Roman"/>
                <a:sym typeface="Times New Roman"/>
              </a:rPr>
              <a:t>BA (Hons) Leadership and Management Skills for the Workplace</a:t>
            </a:r>
            <a:br>
              <a:rPr lang="en" sz="3000" dirty="0">
                <a:solidFill>
                  <a:schemeClr val="lt1"/>
                </a:solidFill>
                <a:latin typeface="Times New Roman"/>
                <a:ea typeface="Times New Roman"/>
                <a:cs typeface="Times New Roman"/>
                <a:sym typeface="Times New Roman"/>
              </a:rPr>
            </a:br>
            <a:endParaRPr sz="3000" dirty="0">
              <a:solidFill>
                <a:schemeClr val="lt1"/>
              </a:solidFill>
              <a:latin typeface="Times New Roman"/>
              <a:ea typeface="Times New Roman"/>
              <a:cs typeface="Times New Roman"/>
              <a:sym typeface="Times New Roman"/>
            </a:endParaRPr>
          </a:p>
          <a:p>
            <a:pPr algn="ctr">
              <a:lnSpc>
                <a:spcPct val="150000"/>
              </a:lnSpc>
            </a:pPr>
            <a:r>
              <a:rPr lang="en-US" sz="1800" b="1" dirty="0">
                <a:solidFill>
                  <a:schemeClr val="bg1"/>
                </a:solidFill>
                <a:effectLst/>
                <a:latin typeface="+mn-lt"/>
                <a:ea typeface="Times New Roman" panose="02020603050405020304" pitchFamily="18" charset="0"/>
              </a:rPr>
              <a:t>Student: </a:t>
            </a:r>
            <a:r>
              <a:rPr lang="en-GB" sz="1800" b="1" dirty="0">
                <a:solidFill>
                  <a:schemeClr val="bg1"/>
                </a:solidFill>
                <a:effectLst/>
                <a:latin typeface="+mn-lt"/>
                <a:ea typeface="Times New Roman" panose="02020603050405020304" pitchFamily="18" charset="0"/>
              </a:rPr>
              <a:t>Cristian Dumitru – 2108821</a:t>
            </a:r>
            <a:br>
              <a:rPr lang="en-GB" sz="1800" dirty="0">
                <a:solidFill>
                  <a:schemeClr val="bg1"/>
                </a:solidFill>
                <a:effectLst/>
                <a:latin typeface="+mn-lt"/>
                <a:ea typeface="Times New Roman" panose="02020603050405020304" pitchFamily="18" charset="0"/>
              </a:rPr>
            </a:br>
            <a:r>
              <a:rPr lang="en-US" sz="1800" b="1" dirty="0">
                <a:solidFill>
                  <a:schemeClr val="bg1"/>
                </a:solidFill>
                <a:effectLst/>
                <a:latin typeface="+mn-lt"/>
                <a:ea typeface="Times New Roman" panose="02020603050405020304" pitchFamily="18" charset="0"/>
              </a:rPr>
              <a:t>Module Code: </a:t>
            </a:r>
            <a:r>
              <a:rPr lang="en-GB" sz="1800" b="1" dirty="0">
                <a:solidFill>
                  <a:schemeClr val="bg1"/>
                </a:solidFill>
                <a:effectLst/>
                <a:latin typeface="+mn-lt"/>
                <a:ea typeface="Times New Roman" panose="02020603050405020304" pitchFamily="18" charset="0"/>
              </a:rPr>
              <a:t>BMSW5106</a:t>
            </a:r>
            <a:br>
              <a:rPr lang="en-GB" sz="1800" dirty="0">
                <a:solidFill>
                  <a:schemeClr val="bg1"/>
                </a:solidFill>
                <a:effectLst/>
                <a:latin typeface="+mn-lt"/>
                <a:ea typeface="Times New Roman" panose="02020603050405020304" pitchFamily="18" charset="0"/>
              </a:rPr>
            </a:br>
            <a:r>
              <a:rPr lang="en-US" sz="1800" b="1" dirty="0">
                <a:solidFill>
                  <a:schemeClr val="bg1"/>
                </a:solidFill>
                <a:effectLst/>
                <a:latin typeface="+mn-lt"/>
                <a:ea typeface="Times New Roman" panose="02020603050405020304" pitchFamily="18" charset="0"/>
              </a:rPr>
              <a:t>Lecturer: </a:t>
            </a:r>
            <a:r>
              <a:rPr lang="en-GB" sz="1800" b="1" dirty="0">
                <a:solidFill>
                  <a:schemeClr val="bg1"/>
                </a:solidFill>
                <a:effectLst/>
                <a:latin typeface="+mn-lt"/>
                <a:ea typeface="Times New Roman" panose="02020603050405020304" pitchFamily="18" charset="0"/>
              </a:rPr>
              <a:t>Samuel Ofori</a:t>
            </a:r>
            <a:endParaRPr lang="en-GB" sz="1800" dirty="0">
              <a:solidFill>
                <a:schemeClr val="bg1"/>
              </a:solidFill>
              <a:effectLst/>
              <a:latin typeface="+mn-lt"/>
              <a:ea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pic>
        <p:nvPicPr>
          <p:cNvPr id="60" name="Google Shape;60;p14"/>
          <p:cNvPicPr preferRelativeResize="0"/>
          <p:nvPr/>
        </p:nvPicPr>
        <p:blipFill>
          <a:blip r:embed="rId3">
            <a:alphaModFix amt="69000"/>
          </a:blip>
          <a:stretch>
            <a:fillRect/>
          </a:stretch>
        </p:blipFill>
        <p:spPr>
          <a:xfrm>
            <a:off x="0" y="0"/>
            <a:ext cx="9322900" cy="5143499"/>
          </a:xfrm>
          <a:prstGeom prst="rect">
            <a:avLst/>
          </a:prstGeom>
          <a:noFill/>
          <a:ln>
            <a:noFill/>
          </a:ln>
        </p:spPr>
      </p:pic>
      <p:sp>
        <p:nvSpPr>
          <p:cNvPr id="61" name="Google Shape;61;p14"/>
          <p:cNvSpPr txBox="1">
            <a:spLocks noGrp="1"/>
          </p:cNvSpPr>
          <p:nvPr>
            <p:ph type="ctrTitle"/>
          </p:nvPr>
        </p:nvSpPr>
        <p:spPr>
          <a:xfrm>
            <a:off x="285475" y="2876000"/>
            <a:ext cx="3414000" cy="1675800"/>
          </a:xfrm>
          <a:prstGeom prst="rect">
            <a:avLst/>
          </a:prstGeom>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Clr>
                <a:schemeClr val="dk1"/>
              </a:buClr>
              <a:buSzPct val="36666"/>
              <a:buFont typeface="Arial"/>
              <a:buNone/>
            </a:pPr>
            <a:r>
              <a:rPr lang="en" sz="3000" b="1" dirty="0">
                <a:solidFill>
                  <a:schemeClr val="lt1"/>
                </a:solidFill>
                <a:latin typeface="+mn-lt"/>
                <a:ea typeface="Times New Roman"/>
                <a:cs typeface="Times New Roman"/>
                <a:sym typeface="Times New Roman"/>
              </a:rPr>
              <a:t>KNOWLEDGE AND INFORMATION MANAGEMENT SKILLS FOR THE WORKPLACE</a:t>
            </a:r>
            <a:endParaRPr dirty="0">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pic>
        <p:nvPicPr>
          <p:cNvPr id="66" name="Google Shape;66;p15"/>
          <p:cNvPicPr preferRelativeResize="0"/>
          <p:nvPr/>
        </p:nvPicPr>
        <p:blipFill>
          <a:blip r:embed="rId3">
            <a:alphaModFix amt="56000"/>
          </a:blip>
          <a:stretch>
            <a:fillRect/>
          </a:stretch>
        </p:blipFill>
        <p:spPr>
          <a:xfrm>
            <a:off x="1350" y="0"/>
            <a:ext cx="9141293" cy="5143501"/>
          </a:xfrm>
          <a:prstGeom prst="rect">
            <a:avLst/>
          </a:prstGeom>
          <a:noFill/>
          <a:ln>
            <a:noFill/>
          </a:ln>
        </p:spPr>
      </p:pic>
      <p:sp>
        <p:nvSpPr>
          <p:cNvPr id="67" name="Google Shape;67;p15"/>
          <p:cNvSpPr txBox="1">
            <a:spLocks noGrp="1"/>
          </p:cNvSpPr>
          <p:nvPr>
            <p:ph type="ctrTitle"/>
          </p:nvPr>
        </p:nvSpPr>
        <p:spPr>
          <a:xfrm>
            <a:off x="336200" y="707850"/>
            <a:ext cx="3723000" cy="502200"/>
          </a:xfrm>
          <a:prstGeom prst="rect">
            <a:avLst/>
          </a:prstGeom>
          <a:solidFill>
            <a:schemeClr val="lt1"/>
          </a:solidFill>
        </p:spPr>
        <p:txBody>
          <a:bodyPr spcFirstLastPara="1" wrap="square" lIns="91425" tIns="91425" rIns="91425" bIns="91425" anchor="b" anchorCtr="0">
            <a:noAutofit/>
          </a:bodyPr>
          <a:lstStyle/>
          <a:p>
            <a:pPr marL="0" lvl="0" indent="0" algn="just" rtl="0">
              <a:lnSpc>
                <a:spcPct val="150000"/>
              </a:lnSpc>
              <a:spcBef>
                <a:spcPts val="2000"/>
              </a:spcBef>
              <a:spcAft>
                <a:spcPts val="0"/>
              </a:spcAft>
              <a:buClr>
                <a:schemeClr val="dk1"/>
              </a:buClr>
              <a:buSzPts val="1100"/>
              <a:buFont typeface="Arial"/>
              <a:buNone/>
            </a:pPr>
            <a:endParaRPr sz="2400" b="1" dirty="0">
              <a:solidFill>
                <a:schemeClr val="lt1"/>
              </a:solidFill>
              <a:latin typeface="Times New Roman"/>
              <a:ea typeface="Times New Roman"/>
              <a:cs typeface="Times New Roman"/>
              <a:sym typeface="Times New Roman"/>
            </a:endParaRPr>
          </a:p>
          <a:p>
            <a:pPr marL="0" lvl="0" indent="0" algn="ctr" rtl="0">
              <a:spcBef>
                <a:spcPts val="600"/>
              </a:spcBef>
              <a:spcAft>
                <a:spcPts val="0"/>
              </a:spcAft>
              <a:buNone/>
            </a:pPr>
            <a:r>
              <a:rPr lang="en" sz="3000" dirty="0">
                <a:latin typeface="+mj-lt"/>
                <a:ea typeface="Times New Roman"/>
                <a:cs typeface="Times New Roman"/>
                <a:sym typeface="Times New Roman"/>
              </a:rPr>
              <a:t>Introduction</a:t>
            </a:r>
            <a:endParaRPr sz="3000" dirty="0">
              <a:latin typeface="+mj-lt"/>
              <a:ea typeface="Times New Roman"/>
              <a:cs typeface="Times New Roman"/>
              <a:sym typeface="Times New Roman"/>
            </a:endParaRPr>
          </a:p>
        </p:txBody>
      </p:sp>
      <p:sp>
        <p:nvSpPr>
          <p:cNvPr id="68" name="Google Shape;68;p15"/>
          <p:cNvSpPr txBox="1">
            <a:spLocks noGrp="1"/>
          </p:cNvSpPr>
          <p:nvPr>
            <p:ph type="subTitle" idx="1"/>
          </p:nvPr>
        </p:nvSpPr>
        <p:spPr>
          <a:xfrm>
            <a:off x="311700" y="1516200"/>
            <a:ext cx="5353200" cy="2777400"/>
          </a:xfrm>
          <a:prstGeom prst="rect">
            <a:avLst/>
          </a:prstGeom>
          <a:solidFill>
            <a:schemeClr val="lt1"/>
          </a:solidFill>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study provides an idea of</a:t>
            </a:r>
            <a:r>
              <a:rPr lang="en" sz="1200" b="1" i="1" dirty="0">
                <a:solidFill>
                  <a:schemeClr val="dk1"/>
                </a:solidFill>
                <a:latin typeface="+mn-lt"/>
                <a:ea typeface="Times New Roman"/>
                <a:cs typeface="Times New Roman"/>
                <a:sym typeface="Times New Roman"/>
              </a:rPr>
              <a:t> “knowledge management”</a:t>
            </a:r>
            <a:r>
              <a:rPr lang="en" sz="1200" dirty="0">
                <a:solidFill>
                  <a:schemeClr val="dk1"/>
                </a:solidFill>
                <a:latin typeface="+mn-lt"/>
                <a:ea typeface="Times New Roman"/>
                <a:cs typeface="Times New Roman"/>
                <a:sym typeface="Times New Roman"/>
              </a:rPr>
              <a:t> and its utilization in </a:t>
            </a:r>
            <a:r>
              <a:rPr lang="en" sz="1200" b="1" i="1" dirty="0">
                <a:solidFill>
                  <a:schemeClr val="dk1"/>
                </a:solidFill>
                <a:latin typeface="+mn-lt"/>
                <a:ea typeface="Times New Roman"/>
                <a:cs typeface="Times New Roman"/>
                <a:sym typeface="Times New Roman"/>
              </a:rPr>
              <a:t>“e-commerce companies”</a:t>
            </a:r>
            <a:endParaRPr sz="1200" b="1" i="1" dirty="0">
              <a:solidFill>
                <a:schemeClr val="dk1"/>
              </a:solidFill>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two selected companies are</a:t>
            </a:r>
            <a:r>
              <a:rPr lang="en" sz="1200" b="1" i="1" dirty="0">
                <a:solidFill>
                  <a:schemeClr val="dk1"/>
                </a:solidFill>
                <a:latin typeface="+mn-lt"/>
                <a:ea typeface="Times New Roman"/>
                <a:cs typeface="Times New Roman"/>
                <a:sym typeface="Times New Roman"/>
              </a:rPr>
              <a:t> Amazon and Boohoo</a:t>
            </a:r>
            <a:endParaRPr sz="1200" b="1" i="1" dirty="0">
              <a:solidFill>
                <a:schemeClr val="dk1"/>
              </a:solidFill>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study provides a SWOT, KM similarities and differences, processes and an evaluation of the value chain</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supporting systems and cultures are elucidated and recommendations are provided for the existing issues</a:t>
            </a:r>
            <a:endParaRPr sz="1200" dirty="0">
              <a:solidFill>
                <a:schemeClr val="dk1"/>
              </a:solidFill>
              <a:latin typeface="+mn-lt"/>
              <a:ea typeface="Times New Roman"/>
              <a:cs typeface="Times New Roman"/>
              <a:sym typeface="Times New Roman"/>
            </a:endParaRPr>
          </a:p>
          <a:p>
            <a:pPr marL="0" lvl="0" indent="0" algn="ctr" rtl="0">
              <a:spcBef>
                <a:spcPts val="0"/>
              </a:spcBef>
              <a:spcAft>
                <a:spcPts val="0"/>
              </a:spcAft>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pic>
        <p:nvPicPr>
          <p:cNvPr id="73" name="Google Shape;73;p16"/>
          <p:cNvPicPr preferRelativeResize="0"/>
          <p:nvPr/>
        </p:nvPicPr>
        <p:blipFill>
          <a:blip r:embed="rId3">
            <a:alphaModFix amt="56000"/>
          </a:blip>
          <a:stretch>
            <a:fillRect/>
          </a:stretch>
        </p:blipFill>
        <p:spPr>
          <a:xfrm>
            <a:off x="-94950" y="-94950"/>
            <a:ext cx="9141293" cy="5143501"/>
          </a:xfrm>
          <a:prstGeom prst="rect">
            <a:avLst/>
          </a:prstGeom>
          <a:noFill/>
          <a:ln>
            <a:noFill/>
          </a:ln>
        </p:spPr>
      </p:pic>
      <p:sp>
        <p:nvSpPr>
          <p:cNvPr id="74" name="Google Shape;74;p16"/>
          <p:cNvSpPr txBox="1">
            <a:spLocks noGrp="1"/>
          </p:cNvSpPr>
          <p:nvPr>
            <p:ph type="ctrTitle"/>
          </p:nvPr>
        </p:nvSpPr>
        <p:spPr>
          <a:xfrm>
            <a:off x="260275" y="604975"/>
            <a:ext cx="4653000" cy="792600"/>
          </a:xfrm>
          <a:prstGeom prst="rect">
            <a:avLst/>
          </a:prstGeom>
          <a:solidFill>
            <a:schemeClr val="lt1"/>
          </a:solidFill>
        </p:spPr>
        <p:txBody>
          <a:bodyPr spcFirstLastPara="1" wrap="square" lIns="91425" tIns="91425" rIns="91425" bIns="91425" anchor="b" anchorCtr="0">
            <a:normAutofit fontScale="90000"/>
          </a:bodyPr>
          <a:lstStyle/>
          <a:p>
            <a:pPr marL="0" lvl="0" indent="0" algn="just" rtl="0">
              <a:lnSpc>
                <a:spcPct val="150000"/>
              </a:lnSpc>
              <a:spcBef>
                <a:spcPts val="2000"/>
              </a:spcBef>
              <a:spcAft>
                <a:spcPts val="0"/>
              </a:spcAft>
              <a:buClr>
                <a:schemeClr val="dk1"/>
              </a:buClr>
              <a:buSzPct val="36666"/>
              <a:buFont typeface="Arial"/>
              <a:buNone/>
            </a:pPr>
            <a:endParaRPr sz="3000" b="1" dirty="0">
              <a:latin typeface="Times New Roman"/>
              <a:ea typeface="Times New Roman"/>
              <a:cs typeface="Times New Roman"/>
              <a:sym typeface="Times New Roman"/>
            </a:endParaRPr>
          </a:p>
          <a:p>
            <a:pPr marL="0" lvl="0" indent="0" algn="ctr" rtl="0">
              <a:spcBef>
                <a:spcPts val="600"/>
              </a:spcBef>
              <a:spcAft>
                <a:spcPts val="0"/>
              </a:spcAft>
              <a:buNone/>
            </a:pPr>
            <a:r>
              <a:rPr lang="en" sz="3866" dirty="0">
                <a:latin typeface="+mj-lt"/>
                <a:ea typeface="Times New Roman"/>
                <a:cs typeface="Times New Roman"/>
                <a:sym typeface="Times New Roman"/>
              </a:rPr>
              <a:t>Companies’ Overview</a:t>
            </a:r>
            <a:endParaRPr sz="3866" dirty="0">
              <a:latin typeface="+mj-lt"/>
              <a:ea typeface="Times New Roman"/>
              <a:cs typeface="Times New Roman"/>
              <a:sym typeface="Times New Roman"/>
            </a:endParaRPr>
          </a:p>
        </p:txBody>
      </p:sp>
      <p:sp>
        <p:nvSpPr>
          <p:cNvPr id="75" name="Google Shape;75;p16"/>
          <p:cNvSpPr txBox="1">
            <a:spLocks noGrp="1"/>
          </p:cNvSpPr>
          <p:nvPr>
            <p:ph type="subTitle" idx="1"/>
          </p:nvPr>
        </p:nvSpPr>
        <p:spPr>
          <a:xfrm>
            <a:off x="311700" y="1785249"/>
            <a:ext cx="4965600" cy="3109039"/>
          </a:xfrm>
          <a:prstGeom prst="rect">
            <a:avLst/>
          </a:prstGeom>
          <a:solidFill>
            <a:schemeClr val="lt1"/>
          </a:solidFill>
        </p:spPr>
        <p:txBody>
          <a:bodyPr spcFirstLastPara="1" wrap="square" lIns="91425" tIns="91425" rIns="91425" bIns="91425" anchor="t" anchorCtr="0">
            <a:normAutofit lnSpcReduction="10000"/>
          </a:bodyPr>
          <a:lstStyle/>
          <a:p>
            <a:pPr marL="0" lvl="0" indent="0" algn="just" rtl="0">
              <a:lnSpc>
                <a:spcPct val="150000"/>
              </a:lnSpc>
              <a:spcBef>
                <a:spcPts val="1800"/>
              </a:spcBef>
              <a:spcAft>
                <a:spcPts val="0"/>
              </a:spcAft>
              <a:buClr>
                <a:schemeClr val="dk1"/>
              </a:buClr>
              <a:buSzPct val="84615"/>
              <a:buFont typeface="Arial"/>
              <a:buNone/>
            </a:pPr>
            <a:r>
              <a:rPr lang="en" sz="900" b="1" dirty="0">
                <a:solidFill>
                  <a:schemeClr val="dk1"/>
                </a:solidFill>
                <a:latin typeface="+mn-lt"/>
                <a:ea typeface="Times New Roman"/>
                <a:cs typeface="Times New Roman"/>
                <a:sym typeface="Times New Roman"/>
              </a:rPr>
              <a:t>Amazon Overview</a:t>
            </a:r>
            <a:endParaRPr sz="900" b="1" dirty="0">
              <a:solidFill>
                <a:schemeClr val="dk1"/>
              </a:solidFill>
              <a:latin typeface="+mn-lt"/>
              <a:ea typeface="Times New Roman"/>
              <a:cs typeface="Times New Roman"/>
              <a:sym typeface="Times New Roman"/>
            </a:endParaRPr>
          </a:p>
          <a:p>
            <a:pPr marL="457200" lvl="0" indent="-281940" algn="just" rtl="0">
              <a:lnSpc>
                <a:spcPct val="150000"/>
              </a:lnSpc>
              <a:spcBef>
                <a:spcPts val="600"/>
              </a:spcBef>
              <a:spcAft>
                <a:spcPts val="0"/>
              </a:spcAft>
              <a:buClr>
                <a:schemeClr val="dk1"/>
              </a:buClr>
              <a:buSzPct val="100000"/>
              <a:buFont typeface="Times New Roman"/>
              <a:buChar char="●"/>
            </a:pPr>
            <a:r>
              <a:rPr lang="en" sz="900" dirty="0">
                <a:solidFill>
                  <a:schemeClr val="dk1"/>
                </a:solidFill>
                <a:latin typeface="+mn-lt"/>
                <a:ea typeface="Times New Roman"/>
                <a:cs typeface="Times New Roman"/>
                <a:sym typeface="Times New Roman"/>
              </a:rPr>
              <a:t>Amazon is one of the largest retail stores in the UK</a:t>
            </a:r>
            <a:endParaRPr sz="900" dirty="0">
              <a:solidFill>
                <a:schemeClr val="dk1"/>
              </a:solidFill>
              <a:latin typeface="+mn-lt"/>
              <a:ea typeface="Times New Roman"/>
              <a:cs typeface="Times New Roman"/>
              <a:sym typeface="Times New Roman"/>
            </a:endParaRPr>
          </a:p>
          <a:p>
            <a:pPr marL="457200" lvl="0" indent="-281940" algn="just" rtl="0">
              <a:lnSpc>
                <a:spcPct val="150000"/>
              </a:lnSpc>
              <a:spcBef>
                <a:spcPts val="0"/>
              </a:spcBef>
              <a:spcAft>
                <a:spcPts val="0"/>
              </a:spcAft>
              <a:buClr>
                <a:schemeClr val="dk1"/>
              </a:buClr>
              <a:buSzPct val="100000"/>
              <a:buFont typeface="Times New Roman"/>
              <a:buChar char="●"/>
            </a:pPr>
            <a:r>
              <a:rPr lang="en" sz="900" dirty="0">
                <a:solidFill>
                  <a:schemeClr val="dk1"/>
                </a:solidFill>
                <a:latin typeface="+mn-lt"/>
                <a:ea typeface="Times New Roman"/>
                <a:cs typeface="Times New Roman"/>
                <a:sym typeface="Times New Roman"/>
              </a:rPr>
              <a:t>Established in 1998, its headquarters is in London</a:t>
            </a:r>
            <a:endParaRPr sz="900" dirty="0">
              <a:solidFill>
                <a:schemeClr val="dk1"/>
              </a:solidFill>
              <a:latin typeface="+mn-lt"/>
              <a:ea typeface="Times New Roman"/>
              <a:cs typeface="Times New Roman"/>
              <a:sym typeface="Times New Roman"/>
            </a:endParaRPr>
          </a:p>
          <a:p>
            <a:pPr marL="457200" lvl="0" indent="-281940" algn="just" rtl="0">
              <a:lnSpc>
                <a:spcPct val="150000"/>
              </a:lnSpc>
              <a:spcBef>
                <a:spcPts val="0"/>
              </a:spcBef>
              <a:spcAft>
                <a:spcPts val="0"/>
              </a:spcAft>
              <a:buClr>
                <a:schemeClr val="dk1"/>
              </a:buClr>
              <a:buSzPct val="100000"/>
              <a:buFont typeface="Times New Roman"/>
              <a:buChar char="●"/>
            </a:pPr>
            <a:r>
              <a:rPr lang="en" sz="900" dirty="0">
                <a:solidFill>
                  <a:schemeClr val="dk1"/>
                </a:solidFill>
                <a:latin typeface="+mn-lt"/>
                <a:ea typeface="Times New Roman"/>
                <a:cs typeface="Times New Roman"/>
                <a:sym typeface="Times New Roman"/>
              </a:rPr>
              <a:t>The revenue in 2022 was </a:t>
            </a:r>
            <a:r>
              <a:rPr lang="en" sz="900" b="1" i="1" dirty="0">
                <a:solidFill>
                  <a:schemeClr val="dk1"/>
                </a:solidFill>
                <a:latin typeface="+mn-lt"/>
                <a:ea typeface="Times New Roman"/>
                <a:cs typeface="Times New Roman"/>
                <a:sym typeface="Times New Roman"/>
              </a:rPr>
              <a:t>$30 billion </a:t>
            </a:r>
            <a:r>
              <a:rPr lang="en" sz="900" dirty="0">
                <a:solidFill>
                  <a:schemeClr val="dk1"/>
                </a:solidFill>
                <a:latin typeface="+mn-lt"/>
                <a:ea typeface="Times New Roman"/>
                <a:cs typeface="Times New Roman"/>
                <a:sym typeface="Times New Roman"/>
              </a:rPr>
              <a:t>with an operating income of </a:t>
            </a:r>
            <a:r>
              <a:rPr lang="en" sz="900" b="1" i="1" dirty="0">
                <a:solidFill>
                  <a:srgbClr val="202124"/>
                </a:solidFill>
                <a:highlight>
                  <a:srgbClr val="FFFFFF"/>
                </a:highlight>
                <a:latin typeface="+mn-lt"/>
                <a:ea typeface="Times New Roman"/>
                <a:cs typeface="Times New Roman"/>
                <a:sym typeface="Times New Roman"/>
              </a:rPr>
              <a:t>£155 million </a:t>
            </a:r>
            <a:r>
              <a:rPr lang="en" sz="900" dirty="0">
                <a:solidFill>
                  <a:srgbClr val="202124"/>
                </a:solidFill>
                <a:highlight>
                  <a:srgbClr val="FFFFFF"/>
                </a:highlight>
                <a:latin typeface="+mn-lt"/>
                <a:ea typeface="Times New Roman"/>
                <a:cs typeface="Times New Roman"/>
                <a:sym typeface="Times New Roman"/>
              </a:rPr>
              <a:t>(</a:t>
            </a:r>
            <a:r>
              <a:rPr lang="en" sz="900" dirty="0">
                <a:solidFill>
                  <a:schemeClr val="dk1"/>
                </a:solidFill>
                <a:latin typeface="+mn-lt"/>
                <a:ea typeface="Times New Roman"/>
                <a:cs typeface="Times New Roman"/>
                <a:sym typeface="Times New Roman"/>
              </a:rPr>
              <a:t>Aboutamazon, 2021</a:t>
            </a:r>
            <a:r>
              <a:rPr lang="en" sz="900" dirty="0">
                <a:solidFill>
                  <a:srgbClr val="202124"/>
                </a:solidFill>
                <a:highlight>
                  <a:srgbClr val="FFFFFF"/>
                </a:highlight>
                <a:latin typeface="+mn-lt"/>
                <a:ea typeface="Times New Roman"/>
                <a:cs typeface="Times New Roman"/>
                <a:sym typeface="Times New Roman"/>
              </a:rPr>
              <a:t>)</a:t>
            </a:r>
            <a:endParaRPr sz="900" dirty="0">
              <a:solidFill>
                <a:srgbClr val="202124"/>
              </a:solidFill>
              <a:highlight>
                <a:srgbClr val="FFFFFF"/>
              </a:highlight>
              <a:latin typeface="+mn-lt"/>
              <a:ea typeface="Times New Roman"/>
              <a:cs typeface="Times New Roman"/>
              <a:sym typeface="Times New Roman"/>
            </a:endParaRPr>
          </a:p>
          <a:p>
            <a:pPr marL="457200" lvl="0" indent="-281940" algn="just" rtl="0">
              <a:lnSpc>
                <a:spcPct val="150000"/>
              </a:lnSpc>
              <a:spcBef>
                <a:spcPts val="0"/>
              </a:spcBef>
              <a:spcAft>
                <a:spcPts val="0"/>
              </a:spcAft>
              <a:buClr>
                <a:srgbClr val="202124"/>
              </a:buClr>
              <a:buSzPct val="100000"/>
              <a:buFont typeface="Times New Roman"/>
              <a:buChar char="●"/>
            </a:pPr>
            <a:r>
              <a:rPr lang="en" sz="900" dirty="0">
                <a:solidFill>
                  <a:srgbClr val="202124"/>
                </a:solidFill>
                <a:highlight>
                  <a:srgbClr val="FFFFFF"/>
                </a:highlight>
                <a:latin typeface="+mn-lt"/>
                <a:ea typeface="Times New Roman"/>
                <a:cs typeface="Times New Roman"/>
                <a:sym typeface="Times New Roman"/>
              </a:rPr>
              <a:t>The company has </a:t>
            </a:r>
            <a:r>
              <a:rPr lang="en" sz="900" b="1" i="1" dirty="0">
                <a:solidFill>
                  <a:srgbClr val="202124"/>
                </a:solidFill>
                <a:highlight>
                  <a:srgbClr val="FFFFFF"/>
                </a:highlight>
                <a:latin typeface="+mn-lt"/>
                <a:ea typeface="Times New Roman"/>
                <a:cs typeface="Times New Roman"/>
                <a:sym typeface="Times New Roman"/>
              </a:rPr>
              <a:t>61000 </a:t>
            </a:r>
            <a:r>
              <a:rPr lang="en" sz="900" dirty="0">
                <a:solidFill>
                  <a:srgbClr val="202124"/>
                </a:solidFill>
                <a:highlight>
                  <a:srgbClr val="FFFFFF"/>
                </a:highlight>
                <a:latin typeface="+mn-lt"/>
                <a:ea typeface="Times New Roman"/>
                <a:cs typeface="Times New Roman"/>
                <a:sym typeface="Times New Roman"/>
              </a:rPr>
              <a:t>employees and its main competitors are </a:t>
            </a:r>
            <a:r>
              <a:rPr lang="en" sz="900" b="1" i="1" dirty="0">
                <a:solidFill>
                  <a:srgbClr val="202124"/>
                </a:solidFill>
                <a:highlight>
                  <a:srgbClr val="FFFFFF"/>
                </a:highlight>
                <a:latin typeface="+mn-lt"/>
                <a:ea typeface="Times New Roman"/>
                <a:cs typeface="Times New Roman"/>
                <a:sym typeface="Times New Roman"/>
              </a:rPr>
              <a:t>eBay, Alibaba</a:t>
            </a:r>
            <a:endParaRPr sz="900" b="1" i="1" dirty="0">
              <a:solidFill>
                <a:srgbClr val="202124"/>
              </a:solidFill>
              <a:highlight>
                <a:srgbClr val="FFFFFF"/>
              </a:highlight>
              <a:latin typeface="+mn-lt"/>
              <a:ea typeface="Times New Roman"/>
              <a:cs typeface="Times New Roman"/>
              <a:sym typeface="Times New Roman"/>
            </a:endParaRPr>
          </a:p>
          <a:p>
            <a:pPr marL="0" lvl="0" indent="0" algn="just" rtl="0">
              <a:lnSpc>
                <a:spcPct val="150000"/>
              </a:lnSpc>
              <a:spcBef>
                <a:spcPts val="1800"/>
              </a:spcBef>
              <a:spcAft>
                <a:spcPts val="0"/>
              </a:spcAft>
              <a:buClr>
                <a:schemeClr val="dk1"/>
              </a:buClr>
              <a:buSzPct val="84615"/>
              <a:buFont typeface="Arial"/>
              <a:buNone/>
            </a:pPr>
            <a:r>
              <a:rPr lang="en" sz="900" b="1" dirty="0">
                <a:solidFill>
                  <a:schemeClr val="dk1"/>
                </a:solidFill>
                <a:latin typeface="+mn-lt"/>
                <a:ea typeface="Times New Roman"/>
                <a:cs typeface="Times New Roman"/>
                <a:sym typeface="Times New Roman"/>
              </a:rPr>
              <a:t>Boohoo Overview</a:t>
            </a:r>
            <a:endParaRPr sz="900" b="1" dirty="0">
              <a:solidFill>
                <a:schemeClr val="dk1"/>
              </a:solidFill>
              <a:latin typeface="+mn-lt"/>
              <a:ea typeface="Times New Roman"/>
              <a:cs typeface="Times New Roman"/>
              <a:sym typeface="Times New Roman"/>
            </a:endParaRPr>
          </a:p>
          <a:p>
            <a:pPr marL="457200" lvl="0" indent="-281940" algn="just" rtl="0">
              <a:lnSpc>
                <a:spcPct val="150000"/>
              </a:lnSpc>
              <a:spcBef>
                <a:spcPts val="600"/>
              </a:spcBef>
              <a:spcAft>
                <a:spcPts val="0"/>
              </a:spcAft>
              <a:buClr>
                <a:srgbClr val="202124"/>
              </a:buClr>
              <a:buSzPct val="100000"/>
              <a:buFont typeface="Times New Roman"/>
              <a:buChar char="●"/>
            </a:pPr>
            <a:r>
              <a:rPr lang="en" sz="900" dirty="0">
                <a:solidFill>
                  <a:srgbClr val="202124"/>
                </a:solidFill>
                <a:highlight>
                  <a:srgbClr val="FFFFFF"/>
                </a:highlight>
                <a:latin typeface="+mn-lt"/>
                <a:ea typeface="Times New Roman"/>
                <a:cs typeface="Times New Roman"/>
                <a:sym typeface="Times New Roman"/>
              </a:rPr>
              <a:t>Boohoo is another renowned company in the UK</a:t>
            </a:r>
            <a:endParaRPr sz="900" dirty="0">
              <a:solidFill>
                <a:srgbClr val="202124"/>
              </a:solidFill>
              <a:highlight>
                <a:srgbClr val="FFFFFF"/>
              </a:highlight>
              <a:latin typeface="+mn-lt"/>
              <a:ea typeface="Times New Roman"/>
              <a:cs typeface="Times New Roman"/>
              <a:sym typeface="Times New Roman"/>
            </a:endParaRPr>
          </a:p>
          <a:p>
            <a:pPr marL="457200" lvl="0" indent="-281940" algn="just" rtl="0">
              <a:lnSpc>
                <a:spcPct val="150000"/>
              </a:lnSpc>
              <a:spcBef>
                <a:spcPts val="0"/>
              </a:spcBef>
              <a:spcAft>
                <a:spcPts val="0"/>
              </a:spcAft>
              <a:buClr>
                <a:srgbClr val="202124"/>
              </a:buClr>
              <a:buSzPct val="100000"/>
              <a:buFont typeface="Times New Roman"/>
              <a:buChar char="●"/>
            </a:pPr>
            <a:r>
              <a:rPr lang="en" sz="900" dirty="0">
                <a:solidFill>
                  <a:srgbClr val="202124"/>
                </a:solidFill>
                <a:highlight>
                  <a:srgbClr val="FFFFFF"/>
                </a:highlight>
                <a:latin typeface="+mn-lt"/>
                <a:ea typeface="Times New Roman"/>
                <a:cs typeface="Times New Roman"/>
                <a:sym typeface="Times New Roman"/>
              </a:rPr>
              <a:t>Founded in 2006, the headquarters is in Manchester</a:t>
            </a:r>
            <a:endParaRPr sz="900" dirty="0">
              <a:solidFill>
                <a:srgbClr val="202124"/>
              </a:solidFill>
              <a:highlight>
                <a:srgbClr val="FFFFFF"/>
              </a:highlight>
              <a:latin typeface="+mn-lt"/>
              <a:ea typeface="Times New Roman"/>
              <a:cs typeface="Times New Roman"/>
              <a:sym typeface="Times New Roman"/>
            </a:endParaRPr>
          </a:p>
          <a:p>
            <a:pPr marL="457200" lvl="0" indent="-281940" algn="just" rtl="0">
              <a:lnSpc>
                <a:spcPct val="150000"/>
              </a:lnSpc>
              <a:spcBef>
                <a:spcPts val="0"/>
              </a:spcBef>
              <a:spcAft>
                <a:spcPts val="0"/>
              </a:spcAft>
              <a:buClr>
                <a:srgbClr val="202124"/>
              </a:buClr>
              <a:buSzPct val="100000"/>
              <a:buFont typeface="Times New Roman"/>
              <a:buChar char="●"/>
            </a:pPr>
            <a:r>
              <a:rPr lang="en" sz="900" dirty="0">
                <a:solidFill>
                  <a:srgbClr val="202124"/>
                </a:solidFill>
                <a:highlight>
                  <a:srgbClr val="FFFFFF"/>
                </a:highlight>
                <a:latin typeface="+mn-lt"/>
                <a:ea typeface="Times New Roman"/>
                <a:cs typeface="Times New Roman"/>
                <a:sym typeface="Times New Roman"/>
              </a:rPr>
              <a:t>The revenue of 2022 was </a:t>
            </a:r>
            <a:r>
              <a:rPr lang="en" sz="900" b="1" i="1" dirty="0">
                <a:solidFill>
                  <a:srgbClr val="202124"/>
                </a:solidFill>
                <a:highlight>
                  <a:srgbClr val="FFFFFF"/>
                </a:highlight>
                <a:latin typeface="+mn-lt"/>
                <a:ea typeface="Times New Roman"/>
                <a:cs typeface="Times New Roman"/>
                <a:sym typeface="Times New Roman"/>
              </a:rPr>
              <a:t>£1983 million</a:t>
            </a:r>
            <a:r>
              <a:rPr lang="en" sz="900" dirty="0">
                <a:solidFill>
                  <a:srgbClr val="202124"/>
                </a:solidFill>
                <a:highlight>
                  <a:srgbClr val="FFFFFF"/>
                </a:highlight>
                <a:latin typeface="+mn-lt"/>
                <a:ea typeface="Times New Roman"/>
                <a:cs typeface="Times New Roman"/>
                <a:sym typeface="Times New Roman"/>
              </a:rPr>
              <a:t> with an operating income of </a:t>
            </a:r>
            <a:r>
              <a:rPr lang="en" sz="900" b="1" i="1" dirty="0">
                <a:solidFill>
                  <a:srgbClr val="202124"/>
                </a:solidFill>
                <a:highlight>
                  <a:srgbClr val="FFFFFF"/>
                </a:highlight>
                <a:latin typeface="+mn-lt"/>
                <a:ea typeface="Times New Roman"/>
                <a:cs typeface="Times New Roman"/>
                <a:sym typeface="Times New Roman"/>
              </a:rPr>
              <a:t>$79.9 million </a:t>
            </a:r>
            <a:r>
              <a:rPr lang="en" sz="900" dirty="0">
                <a:solidFill>
                  <a:srgbClr val="202124"/>
                </a:solidFill>
                <a:highlight>
                  <a:srgbClr val="FFFFFF"/>
                </a:highlight>
                <a:latin typeface="+mn-lt"/>
                <a:ea typeface="Times New Roman"/>
                <a:cs typeface="Times New Roman"/>
                <a:sym typeface="Times New Roman"/>
              </a:rPr>
              <a:t>(</a:t>
            </a:r>
            <a:r>
              <a:rPr lang="en" sz="900" dirty="0">
                <a:solidFill>
                  <a:schemeClr val="dk1"/>
                </a:solidFill>
                <a:latin typeface="+mn-lt"/>
                <a:ea typeface="Times New Roman"/>
                <a:cs typeface="Times New Roman"/>
                <a:sym typeface="Times New Roman"/>
              </a:rPr>
              <a:t>Boohooplc, 2023</a:t>
            </a:r>
            <a:r>
              <a:rPr lang="en" sz="900" dirty="0">
                <a:solidFill>
                  <a:srgbClr val="202124"/>
                </a:solidFill>
                <a:highlight>
                  <a:srgbClr val="FFFFFF"/>
                </a:highlight>
                <a:latin typeface="+mn-lt"/>
                <a:ea typeface="Times New Roman"/>
                <a:cs typeface="Times New Roman"/>
                <a:sym typeface="Times New Roman"/>
              </a:rPr>
              <a:t>)</a:t>
            </a:r>
            <a:endParaRPr sz="900" dirty="0">
              <a:solidFill>
                <a:srgbClr val="202124"/>
              </a:solidFill>
              <a:highlight>
                <a:srgbClr val="FFFFFF"/>
              </a:highlight>
              <a:latin typeface="+mn-lt"/>
              <a:ea typeface="Times New Roman"/>
              <a:cs typeface="Times New Roman"/>
              <a:sym typeface="Times New Roman"/>
            </a:endParaRPr>
          </a:p>
          <a:p>
            <a:pPr marL="457200" lvl="0" indent="-281940" algn="just" rtl="0">
              <a:lnSpc>
                <a:spcPct val="150000"/>
              </a:lnSpc>
              <a:spcBef>
                <a:spcPts val="0"/>
              </a:spcBef>
              <a:spcAft>
                <a:spcPts val="0"/>
              </a:spcAft>
              <a:buClr>
                <a:srgbClr val="202124"/>
              </a:buClr>
              <a:buSzPct val="100000"/>
              <a:buFont typeface="Times New Roman"/>
              <a:buChar char="●"/>
            </a:pPr>
            <a:r>
              <a:rPr lang="en" sz="900" dirty="0">
                <a:solidFill>
                  <a:srgbClr val="202124"/>
                </a:solidFill>
                <a:highlight>
                  <a:srgbClr val="FFFFFF"/>
                </a:highlight>
                <a:latin typeface="+mn-lt"/>
                <a:ea typeface="Times New Roman"/>
                <a:cs typeface="Times New Roman"/>
                <a:sym typeface="Times New Roman"/>
              </a:rPr>
              <a:t>The company has  </a:t>
            </a:r>
            <a:r>
              <a:rPr lang="en" sz="900" b="1" i="1" dirty="0">
                <a:solidFill>
                  <a:srgbClr val="202124"/>
                </a:solidFill>
                <a:highlight>
                  <a:srgbClr val="FFFFFF"/>
                </a:highlight>
                <a:latin typeface="+mn-lt"/>
                <a:ea typeface="Times New Roman"/>
                <a:cs typeface="Times New Roman"/>
                <a:sym typeface="Times New Roman"/>
              </a:rPr>
              <a:t>5720 people </a:t>
            </a:r>
            <a:r>
              <a:rPr lang="en" sz="900" dirty="0">
                <a:solidFill>
                  <a:srgbClr val="202124"/>
                </a:solidFill>
                <a:highlight>
                  <a:srgbClr val="FFFFFF"/>
                </a:highlight>
                <a:latin typeface="+mn-lt"/>
                <a:ea typeface="Times New Roman"/>
                <a:cs typeface="Times New Roman"/>
                <a:sym typeface="Times New Roman"/>
              </a:rPr>
              <a:t>and its main competitors are Burton and Dorothy.</a:t>
            </a:r>
            <a:endParaRPr sz="900" dirty="0">
              <a:solidFill>
                <a:srgbClr val="202124"/>
              </a:solidFill>
              <a:highlight>
                <a:srgbClr val="FFFFFF"/>
              </a:highlight>
              <a:latin typeface="+mn-lt"/>
              <a:ea typeface="Times New Roman"/>
              <a:cs typeface="Times New Roman"/>
              <a:sym typeface="Times New Roman"/>
            </a:endParaRPr>
          </a:p>
        </p:txBody>
      </p:sp>
      <p:pic>
        <p:nvPicPr>
          <p:cNvPr id="76" name="Google Shape;76;p16"/>
          <p:cNvPicPr preferRelativeResize="0"/>
          <p:nvPr/>
        </p:nvPicPr>
        <p:blipFill>
          <a:blip r:embed="rId4">
            <a:alphaModFix/>
          </a:blip>
          <a:stretch>
            <a:fillRect/>
          </a:stretch>
        </p:blipFill>
        <p:spPr>
          <a:xfrm>
            <a:off x="6132525" y="1040225"/>
            <a:ext cx="2438400" cy="1133475"/>
          </a:xfrm>
          <a:prstGeom prst="rect">
            <a:avLst/>
          </a:prstGeom>
          <a:noFill/>
          <a:ln w="38100" cap="flat" cmpd="sng">
            <a:solidFill>
              <a:srgbClr val="000000"/>
            </a:solidFill>
            <a:prstDash val="solid"/>
            <a:miter lim="8000"/>
            <a:headEnd type="none" w="sm" len="sm"/>
            <a:tailEnd type="none" w="sm" len="sm"/>
          </a:ln>
        </p:spPr>
      </p:pic>
      <p:pic>
        <p:nvPicPr>
          <p:cNvPr id="77" name="Google Shape;77;p16"/>
          <p:cNvPicPr preferRelativeResize="0"/>
          <p:nvPr/>
        </p:nvPicPr>
        <p:blipFill>
          <a:blip r:embed="rId5">
            <a:alphaModFix/>
          </a:blip>
          <a:stretch>
            <a:fillRect/>
          </a:stretch>
        </p:blipFill>
        <p:spPr>
          <a:xfrm>
            <a:off x="5932500" y="3176800"/>
            <a:ext cx="2838450" cy="1057275"/>
          </a:xfrm>
          <a:prstGeom prst="rect">
            <a:avLst/>
          </a:prstGeom>
          <a:noFill/>
          <a:ln w="25400" cap="flat" cmpd="sng">
            <a:solidFill>
              <a:srgbClr val="000000"/>
            </a:solidFill>
            <a:prstDash val="solid"/>
            <a:miter lim="8000"/>
            <a:headEnd type="none" w="sm" len="sm"/>
            <a:tailEnd type="none" w="sm" len="sm"/>
          </a:ln>
        </p:spPr>
      </p:pic>
      <p:sp>
        <p:nvSpPr>
          <p:cNvPr id="78" name="Google Shape;78;p16"/>
          <p:cNvSpPr txBox="1"/>
          <p:nvPr/>
        </p:nvSpPr>
        <p:spPr>
          <a:xfrm>
            <a:off x="6000450" y="2290500"/>
            <a:ext cx="2770500" cy="8580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Clr>
                <a:schemeClr val="dk1"/>
              </a:buClr>
              <a:buSzPts val="1100"/>
              <a:buFont typeface="Arial"/>
              <a:buNone/>
            </a:pPr>
            <a:r>
              <a:rPr lang="en" sz="1100" b="1">
                <a:solidFill>
                  <a:srgbClr val="202124"/>
                </a:solidFill>
                <a:latin typeface="Times New Roman"/>
                <a:ea typeface="Times New Roman"/>
                <a:cs typeface="Times New Roman"/>
                <a:sym typeface="Times New Roman"/>
              </a:rPr>
              <a:t>Figure 1: Amazon UK</a:t>
            </a:r>
            <a:endParaRPr sz="1100" b="1">
              <a:solidFill>
                <a:srgbClr val="202124"/>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 sz="1100">
                <a:solidFill>
                  <a:srgbClr val="202124"/>
                </a:solidFill>
                <a:latin typeface="Times New Roman"/>
                <a:ea typeface="Times New Roman"/>
                <a:cs typeface="Times New Roman"/>
                <a:sym typeface="Times New Roman"/>
              </a:rPr>
              <a:t>(Source: Aboutamazon, 2023)</a:t>
            </a:r>
            <a:endParaRPr sz="1100">
              <a:solidFill>
                <a:srgbClr val="202124"/>
              </a:solidFill>
              <a:latin typeface="Times New Roman"/>
              <a:ea typeface="Times New Roman"/>
              <a:cs typeface="Times New Roman"/>
              <a:sym typeface="Times New Roman"/>
            </a:endParaRPr>
          </a:p>
          <a:p>
            <a:pPr marL="0" lvl="0" indent="0" algn="l" rtl="0">
              <a:spcBef>
                <a:spcPts val="0"/>
              </a:spcBef>
              <a:spcAft>
                <a:spcPts val="0"/>
              </a:spcAft>
              <a:buNone/>
            </a:pPr>
            <a:endParaRPr sz="1100"/>
          </a:p>
        </p:txBody>
      </p:sp>
      <p:sp>
        <p:nvSpPr>
          <p:cNvPr id="79" name="Google Shape;79;p16"/>
          <p:cNvSpPr txBox="1"/>
          <p:nvPr/>
        </p:nvSpPr>
        <p:spPr>
          <a:xfrm>
            <a:off x="5658975" y="4234075"/>
            <a:ext cx="3385500" cy="954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Figure 2: Boohoo Plc. Logo</a:t>
            </a:r>
            <a:endParaRPr sz="1200" b="1">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(Source: Boohooplc, 2023)</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7"/>
          <p:cNvPicPr preferRelativeResize="0"/>
          <p:nvPr/>
        </p:nvPicPr>
        <p:blipFill rotWithShape="1">
          <a:blip r:embed="rId3">
            <a:alphaModFix amt="56000"/>
          </a:blip>
          <a:srcRect l="10540" r="8191"/>
          <a:stretch/>
        </p:blipFill>
        <p:spPr>
          <a:xfrm>
            <a:off x="0" y="0"/>
            <a:ext cx="9144000" cy="5143501"/>
          </a:xfrm>
          <a:prstGeom prst="rect">
            <a:avLst/>
          </a:prstGeom>
          <a:noFill/>
          <a:ln>
            <a:noFill/>
          </a:ln>
        </p:spPr>
      </p:pic>
      <p:sp>
        <p:nvSpPr>
          <p:cNvPr id="85" name="Google Shape;85;p17"/>
          <p:cNvSpPr txBox="1">
            <a:spLocks noGrp="1"/>
          </p:cNvSpPr>
          <p:nvPr>
            <p:ph type="ctrTitle"/>
          </p:nvPr>
        </p:nvSpPr>
        <p:spPr>
          <a:xfrm>
            <a:off x="956277" y="949561"/>
            <a:ext cx="6192000" cy="840128"/>
          </a:xfrm>
          <a:prstGeom prst="rect">
            <a:avLst/>
          </a:prstGeom>
          <a:solidFill>
            <a:schemeClr val="lt1"/>
          </a:solidFill>
        </p:spPr>
        <p:txBody>
          <a:bodyPr spcFirstLastPara="1" wrap="square" lIns="91425" tIns="91425" rIns="91425" bIns="91425" anchor="b" anchorCtr="0">
            <a:normAutofit fontScale="90000"/>
          </a:bodyPr>
          <a:lstStyle/>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Clr>
                <a:schemeClr val="dk1"/>
              </a:buClr>
              <a:buSzPct val="33333"/>
              <a:buFont typeface="Arial"/>
              <a:buNone/>
            </a:pPr>
            <a:r>
              <a:rPr lang="en" sz="3100" b="1" dirty="0">
                <a:latin typeface="+mj-lt"/>
                <a:ea typeface="Times New Roman"/>
                <a:cs typeface="Times New Roman"/>
                <a:sym typeface="Times New Roman"/>
              </a:rPr>
              <a:t>SWOT of Amazon</a:t>
            </a:r>
            <a:endParaRPr sz="3100" b="1" dirty="0">
              <a:latin typeface="+mj-lt"/>
              <a:ea typeface="Times New Roman"/>
              <a:cs typeface="Times New Roman"/>
              <a:sym typeface="Times New Roman"/>
            </a:endParaRPr>
          </a:p>
        </p:txBody>
      </p:sp>
      <p:sp>
        <p:nvSpPr>
          <p:cNvPr id="86" name="Google Shape;86;p17"/>
          <p:cNvSpPr txBox="1">
            <a:spLocks noGrp="1"/>
          </p:cNvSpPr>
          <p:nvPr>
            <p:ph type="subTitle" idx="1"/>
          </p:nvPr>
        </p:nvSpPr>
        <p:spPr>
          <a:xfrm>
            <a:off x="956277" y="2207099"/>
            <a:ext cx="6192000" cy="2112900"/>
          </a:xfrm>
          <a:prstGeom prst="rect">
            <a:avLst/>
          </a:prstGeom>
          <a:solidFill>
            <a:schemeClr val="lt1"/>
          </a:solidFill>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mn-lt"/>
                <a:ea typeface="Times New Roman"/>
                <a:cs typeface="Times New Roman"/>
                <a:sym typeface="Times New Roman"/>
              </a:rPr>
              <a:t>The </a:t>
            </a:r>
            <a:r>
              <a:rPr lang="en" sz="1100" b="1" i="1" dirty="0">
                <a:solidFill>
                  <a:schemeClr val="dk1"/>
                </a:solidFill>
                <a:latin typeface="+mn-lt"/>
                <a:ea typeface="Times New Roman"/>
                <a:cs typeface="Times New Roman"/>
                <a:sym typeface="Times New Roman"/>
              </a:rPr>
              <a:t>strengths </a:t>
            </a:r>
            <a:r>
              <a:rPr lang="en" sz="1100" dirty="0">
                <a:solidFill>
                  <a:schemeClr val="dk1"/>
                </a:solidFill>
                <a:latin typeface="+mn-lt"/>
                <a:ea typeface="Times New Roman"/>
                <a:cs typeface="Times New Roman"/>
                <a:sym typeface="Times New Roman"/>
              </a:rPr>
              <a:t>of KM include regular feedback gathering, and storing internal and external knowledge</a:t>
            </a:r>
            <a:endParaRPr sz="1100" dirty="0">
              <a:solidFill>
                <a:schemeClr val="dk1"/>
              </a:solidFill>
              <a:latin typeface="+mn-lt"/>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mn-lt"/>
                <a:ea typeface="Times New Roman"/>
                <a:cs typeface="Times New Roman"/>
                <a:sym typeface="Times New Roman"/>
              </a:rPr>
              <a:t>The</a:t>
            </a:r>
            <a:r>
              <a:rPr lang="en" sz="1100" b="1" i="1" dirty="0">
                <a:solidFill>
                  <a:schemeClr val="dk1"/>
                </a:solidFill>
                <a:latin typeface="+mn-lt"/>
                <a:ea typeface="Times New Roman"/>
                <a:cs typeface="Times New Roman"/>
                <a:sym typeface="Times New Roman"/>
              </a:rPr>
              <a:t> weakness </a:t>
            </a:r>
            <a:r>
              <a:rPr lang="en" sz="1100" dirty="0">
                <a:solidFill>
                  <a:schemeClr val="dk1"/>
                </a:solidFill>
                <a:latin typeface="+mn-lt"/>
                <a:ea typeface="Times New Roman"/>
                <a:cs typeface="Times New Roman"/>
                <a:sym typeface="Times New Roman"/>
              </a:rPr>
              <a:t>includes difficulty in gathering and time-consumption issues (</a:t>
            </a:r>
            <a:r>
              <a:rPr lang="en" sz="1100" dirty="0">
                <a:solidFill>
                  <a:srgbClr val="222222"/>
                </a:solidFill>
                <a:latin typeface="+mn-lt"/>
                <a:ea typeface="Times New Roman"/>
                <a:cs typeface="Times New Roman"/>
                <a:sym typeface="Times New Roman"/>
              </a:rPr>
              <a:t>Asiaei and Bontis, 2020</a:t>
            </a:r>
            <a:r>
              <a:rPr lang="en" sz="1100" dirty="0">
                <a:solidFill>
                  <a:schemeClr val="dk1"/>
                </a:solidFill>
                <a:latin typeface="+mn-lt"/>
                <a:ea typeface="Times New Roman"/>
                <a:cs typeface="Times New Roman"/>
                <a:sym typeface="Times New Roman"/>
              </a:rPr>
              <a:t>)</a:t>
            </a:r>
            <a:endParaRPr sz="1100" dirty="0">
              <a:solidFill>
                <a:schemeClr val="dk1"/>
              </a:solidFill>
              <a:latin typeface="+mn-lt"/>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mn-lt"/>
                <a:ea typeface="Times New Roman"/>
                <a:cs typeface="Times New Roman"/>
                <a:sym typeface="Times New Roman"/>
              </a:rPr>
              <a:t>Innovation, collaboration, and improvement </a:t>
            </a:r>
            <a:r>
              <a:rPr lang="en" sz="1100" b="1" i="1" dirty="0">
                <a:solidFill>
                  <a:schemeClr val="dk1"/>
                </a:solidFill>
                <a:latin typeface="+mn-lt"/>
                <a:ea typeface="Times New Roman"/>
                <a:cs typeface="Times New Roman"/>
                <a:sym typeface="Times New Roman"/>
              </a:rPr>
              <a:t>opportunities </a:t>
            </a:r>
            <a:r>
              <a:rPr lang="en" sz="1100" dirty="0">
                <a:solidFill>
                  <a:schemeClr val="dk1"/>
                </a:solidFill>
                <a:latin typeface="+mn-lt"/>
                <a:ea typeface="Times New Roman"/>
                <a:cs typeface="Times New Roman"/>
                <a:sym typeface="Times New Roman"/>
              </a:rPr>
              <a:t>are present</a:t>
            </a:r>
            <a:endParaRPr sz="1100" dirty="0">
              <a:solidFill>
                <a:schemeClr val="dk1"/>
              </a:solidFill>
              <a:latin typeface="+mn-lt"/>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mn-lt"/>
                <a:ea typeface="Times New Roman"/>
                <a:cs typeface="Times New Roman"/>
                <a:sym typeface="Times New Roman"/>
              </a:rPr>
              <a:t>Digital theft, proper training, and finding correct data in the required time are the </a:t>
            </a:r>
            <a:r>
              <a:rPr lang="en" sz="1100" b="1" i="1" dirty="0">
                <a:solidFill>
                  <a:schemeClr val="dk1"/>
                </a:solidFill>
                <a:latin typeface="+mn-lt"/>
                <a:ea typeface="Times New Roman"/>
                <a:cs typeface="Times New Roman"/>
                <a:sym typeface="Times New Roman"/>
              </a:rPr>
              <a:t>threats</a:t>
            </a:r>
            <a:r>
              <a:rPr lang="en" sz="1100" dirty="0">
                <a:solidFill>
                  <a:schemeClr val="dk1"/>
                </a:solidFill>
                <a:latin typeface="+mn-lt"/>
                <a:ea typeface="Times New Roman"/>
                <a:cs typeface="Times New Roman"/>
                <a:sym typeface="Times New Roman"/>
              </a:rPr>
              <a:t>.</a:t>
            </a:r>
            <a:endParaRPr sz="1100" dirty="0">
              <a:solidFill>
                <a:schemeClr val="dk1"/>
              </a:solidFill>
              <a:latin typeface="+mn-lt"/>
              <a:ea typeface="Times New Roman"/>
              <a:cs typeface="Times New Roman"/>
              <a:sym typeface="Times New Roman"/>
            </a:endParaRPr>
          </a:p>
          <a:p>
            <a:pPr marL="0" lvl="0" indent="0" algn="ctr" rtl="0">
              <a:spcBef>
                <a:spcPts val="0"/>
              </a:spcBef>
              <a:spcAft>
                <a:spcPts val="0"/>
              </a:spcAft>
              <a:buNone/>
            </a:pPr>
            <a:endParaRPr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pic>
        <p:nvPicPr>
          <p:cNvPr id="91" name="Google Shape;91;p18"/>
          <p:cNvPicPr preferRelativeResize="0"/>
          <p:nvPr/>
        </p:nvPicPr>
        <p:blipFill>
          <a:blip r:embed="rId3">
            <a:alphaModFix amt="56000"/>
          </a:blip>
          <a:stretch>
            <a:fillRect/>
          </a:stretch>
        </p:blipFill>
        <p:spPr>
          <a:xfrm>
            <a:off x="0" y="0"/>
            <a:ext cx="9141293" cy="5143501"/>
          </a:xfrm>
          <a:prstGeom prst="rect">
            <a:avLst/>
          </a:prstGeom>
          <a:noFill/>
          <a:ln>
            <a:noFill/>
          </a:ln>
        </p:spPr>
      </p:pic>
      <p:sp>
        <p:nvSpPr>
          <p:cNvPr id="92" name="Google Shape;92;p18"/>
          <p:cNvSpPr txBox="1">
            <a:spLocks noGrp="1"/>
          </p:cNvSpPr>
          <p:nvPr>
            <p:ph type="ctrTitle"/>
          </p:nvPr>
        </p:nvSpPr>
        <p:spPr>
          <a:xfrm>
            <a:off x="504075" y="738800"/>
            <a:ext cx="3707400" cy="790200"/>
          </a:xfrm>
          <a:prstGeom prst="rect">
            <a:avLst/>
          </a:prstGeom>
          <a:solidFill>
            <a:schemeClr val="lt1"/>
          </a:solidFill>
        </p:spPr>
        <p:txBody>
          <a:bodyPr spcFirstLastPara="1" wrap="square" lIns="91425" tIns="91425" rIns="91425" bIns="91425" anchor="b" anchorCtr="0">
            <a:normAutofit fontScale="90000"/>
          </a:bodyPr>
          <a:lstStyle/>
          <a:p>
            <a:pPr marL="0" lvl="0" indent="0" algn="just" rtl="0">
              <a:lnSpc>
                <a:spcPct val="150000"/>
              </a:lnSpc>
              <a:spcBef>
                <a:spcPts val="2000"/>
              </a:spcBef>
              <a:spcAft>
                <a:spcPts val="600"/>
              </a:spcAft>
              <a:buClr>
                <a:schemeClr val="dk1"/>
              </a:buClr>
              <a:buSzPts val="1100"/>
              <a:buFont typeface="Arial"/>
              <a:buNone/>
            </a:pPr>
            <a:r>
              <a:rPr lang="en" sz="3000" b="1" dirty="0">
                <a:latin typeface="+mj-lt"/>
                <a:ea typeface="Times New Roman"/>
                <a:cs typeface="Times New Roman"/>
                <a:sym typeface="Times New Roman"/>
              </a:rPr>
              <a:t>SWOT of Boohoo</a:t>
            </a:r>
            <a:endParaRPr sz="3000" dirty="0">
              <a:latin typeface="+mj-lt"/>
            </a:endParaRPr>
          </a:p>
        </p:txBody>
      </p:sp>
      <p:sp>
        <p:nvSpPr>
          <p:cNvPr id="93" name="Google Shape;93;p18"/>
          <p:cNvSpPr txBox="1">
            <a:spLocks noGrp="1"/>
          </p:cNvSpPr>
          <p:nvPr>
            <p:ph type="subTitle" idx="1"/>
          </p:nvPr>
        </p:nvSpPr>
        <p:spPr>
          <a:xfrm>
            <a:off x="224675" y="2085900"/>
            <a:ext cx="5883300" cy="2664000"/>
          </a:xfrm>
          <a:prstGeom prst="rect">
            <a:avLst/>
          </a:prstGeom>
          <a:solidFill>
            <a:schemeClr val="lt1"/>
          </a:solidFill>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a:t>
            </a:r>
            <a:r>
              <a:rPr lang="en" sz="1200" b="1" i="1" dirty="0">
                <a:solidFill>
                  <a:schemeClr val="dk1"/>
                </a:solidFill>
                <a:latin typeface="+mn-lt"/>
                <a:ea typeface="Times New Roman"/>
                <a:cs typeface="Times New Roman"/>
                <a:sym typeface="Times New Roman"/>
              </a:rPr>
              <a:t>strengths</a:t>
            </a:r>
            <a:r>
              <a:rPr lang="en" sz="1200" dirty="0">
                <a:solidFill>
                  <a:schemeClr val="dk1"/>
                </a:solidFill>
                <a:latin typeface="+mn-lt"/>
                <a:ea typeface="Times New Roman"/>
                <a:cs typeface="Times New Roman"/>
                <a:sym typeface="Times New Roman"/>
              </a:rPr>
              <a:t> include proper decision formulation abilities with the creation of a </a:t>
            </a:r>
            <a:r>
              <a:rPr lang="en" sz="1200" b="1" i="1" dirty="0">
                <a:solidFill>
                  <a:schemeClr val="dk1"/>
                </a:solidFill>
                <a:latin typeface="+mn-lt"/>
                <a:ea typeface="Times New Roman"/>
                <a:cs typeface="Times New Roman"/>
                <a:sym typeface="Times New Roman"/>
              </a:rPr>
              <a:t>“positive culture” </a:t>
            </a:r>
            <a:r>
              <a:rPr lang="en" sz="1200" dirty="0">
                <a:solidFill>
                  <a:schemeClr val="dk1"/>
                </a:solidFill>
                <a:latin typeface="+mn-lt"/>
                <a:ea typeface="Times New Roman"/>
                <a:cs typeface="Times New Roman"/>
                <a:sym typeface="Times New Roman"/>
              </a:rPr>
              <a:t>and scrutinizing the same for gaining benefits</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a:t>
            </a:r>
            <a:r>
              <a:rPr lang="en" sz="1200" b="1" i="1" dirty="0">
                <a:solidFill>
                  <a:schemeClr val="dk1"/>
                </a:solidFill>
                <a:latin typeface="+mn-lt"/>
                <a:ea typeface="Times New Roman"/>
                <a:cs typeface="Times New Roman"/>
                <a:sym typeface="Times New Roman"/>
              </a:rPr>
              <a:t>weaknesses</a:t>
            </a:r>
            <a:r>
              <a:rPr lang="en" sz="1200" dirty="0">
                <a:solidFill>
                  <a:schemeClr val="dk1"/>
                </a:solidFill>
                <a:latin typeface="+mn-lt"/>
                <a:ea typeface="Times New Roman"/>
                <a:cs typeface="Times New Roman"/>
                <a:sym typeface="Times New Roman"/>
              </a:rPr>
              <a:t> involve incorrect knowledge gathered and huge time-consumption</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a:t>
            </a:r>
            <a:r>
              <a:rPr lang="en" sz="1200" b="1" i="1" dirty="0">
                <a:solidFill>
                  <a:schemeClr val="dk1"/>
                </a:solidFill>
                <a:latin typeface="+mn-lt"/>
                <a:ea typeface="Times New Roman"/>
                <a:cs typeface="Times New Roman"/>
                <a:sym typeface="Times New Roman"/>
              </a:rPr>
              <a:t>opportunities</a:t>
            </a:r>
            <a:r>
              <a:rPr lang="en" sz="1200" dirty="0">
                <a:solidFill>
                  <a:schemeClr val="dk1"/>
                </a:solidFill>
                <a:latin typeface="+mn-lt"/>
                <a:ea typeface="Times New Roman"/>
                <a:cs typeface="Times New Roman"/>
                <a:sym typeface="Times New Roman"/>
              </a:rPr>
              <a:t> for dynamic information and  improvement of performance are gained</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Lower retention of knowledge, issues  in training, and incorrect decisions made are the </a:t>
            </a:r>
            <a:r>
              <a:rPr lang="en" sz="1200" b="1" i="1" dirty="0">
                <a:solidFill>
                  <a:schemeClr val="dk1"/>
                </a:solidFill>
                <a:latin typeface="+mn-lt"/>
                <a:ea typeface="Times New Roman"/>
                <a:cs typeface="Times New Roman"/>
                <a:sym typeface="Times New Roman"/>
              </a:rPr>
              <a:t>threats</a:t>
            </a:r>
            <a:endParaRPr sz="1200" b="1" i="1" dirty="0">
              <a:solidFill>
                <a:schemeClr val="dk1"/>
              </a:solidFill>
              <a:latin typeface="+mn-lt"/>
              <a:ea typeface="Times New Roman"/>
              <a:cs typeface="Times New Roman"/>
              <a:sym typeface="Times New Roman"/>
            </a:endParaRPr>
          </a:p>
          <a:p>
            <a:pPr marL="0" lvl="0" indent="0" algn="ctr" rtl="0">
              <a:spcBef>
                <a:spcPts val="0"/>
              </a:spcBef>
              <a:spcAft>
                <a:spcPts val="0"/>
              </a:spcAft>
              <a:buNone/>
            </a:pP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pic>
        <p:nvPicPr>
          <p:cNvPr id="98" name="Google Shape;98;p19"/>
          <p:cNvPicPr preferRelativeResize="0"/>
          <p:nvPr/>
        </p:nvPicPr>
        <p:blipFill>
          <a:blip r:embed="rId3">
            <a:alphaModFix amt="56000"/>
          </a:blip>
          <a:stretch>
            <a:fillRect/>
          </a:stretch>
        </p:blipFill>
        <p:spPr>
          <a:xfrm>
            <a:off x="-17150" y="-76550"/>
            <a:ext cx="9178301" cy="5220049"/>
          </a:xfrm>
          <a:prstGeom prst="rect">
            <a:avLst/>
          </a:prstGeom>
          <a:noFill/>
          <a:ln>
            <a:noFill/>
          </a:ln>
        </p:spPr>
      </p:pic>
      <p:sp>
        <p:nvSpPr>
          <p:cNvPr id="99" name="Google Shape;99;p19"/>
          <p:cNvSpPr txBox="1">
            <a:spLocks noGrp="1"/>
          </p:cNvSpPr>
          <p:nvPr>
            <p:ph type="ctrTitle"/>
          </p:nvPr>
        </p:nvSpPr>
        <p:spPr>
          <a:xfrm>
            <a:off x="477000" y="179848"/>
            <a:ext cx="8190000" cy="876821"/>
          </a:xfrm>
          <a:prstGeom prst="rect">
            <a:avLst/>
          </a:prstGeom>
          <a:solidFill>
            <a:schemeClr val="lt1"/>
          </a:solidFill>
        </p:spPr>
        <p:txBody>
          <a:bodyPr spcFirstLastPara="1" wrap="square" lIns="91425" tIns="91425" rIns="91425" bIns="91425" anchor="b" anchorCtr="0">
            <a:normAutofit fontScale="90000"/>
          </a:bodyPr>
          <a:lstStyle/>
          <a:p>
            <a:pPr marL="0" lvl="0" indent="0" algn="l" rtl="0">
              <a:spcBef>
                <a:spcPts val="2000"/>
              </a:spcBef>
              <a:spcAft>
                <a:spcPts val="0"/>
              </a:spcAft>
              <a:buNone/>
            </a:pPr>
            <a:endParaRPr sz="2650" b="1" dirty="0">
              <a:latin typeface="Times New Roman"/>
              <a:ea typeface="Times New Roman"/>
              <a:cs typeface="Times New Roman"/>
              <a:sym typeface="Times New Roman"/>
            </a:endParaRPr>
          </a:p>
          <a:p>
            <a:pPr marL="0" lvl="0" indent="0" algn="l" rtl="0">
              <a:spcBef>
                <a:spcPts val="2000"/>
              </a:spcBef>
              <a:spcAft>
                <a:spcPts val="600"/>
              </a:spcAft>
              <a:buNone/>
            </a:pPr>
            <a:r>
              <a:rPr lang="en" sz="2650" b="1" dirty="0">
                <a:latin typeface="+mj-lt"/>
                <a:ea typeface="Times New Roman"/>
                <a:cs typeface="Times New Roman"/>
                <a:sym typeface="Times New Roman"/>
              </a:rPr>
              <a:t>Similarities and differences between the companies in terms of KM</a:t>
            </a:r>
            <a:endParaRPr dirty="0">
              <a:latin typeface="+mj-lt"/>
            </a:endParaRPr>
          </a:p>
        </p:txBody>
      </p:sp>
      <p:sp>
        <p:nvSpPr>
          <p:cNvPr id="100" name="Google Shape;100;p19"/>
          <p:cNvSpPr txBox="1">
            <a:spLocks noGrp="1"/>
          </p:cNvSpPr>
          <p:nvPr>
            <p:ph type="subTitle" idx="1"/>
          </p:nvPr>
        </p:nvSpPr>
        <p:spPr>
          <a:xfrm>
            <a:off x="145030" y="1554524"/>
            <a:ext cx="5579700" cy="3114911"/>
          </a:xfrm>
          <a:prstGeom prst="rect">
            <a:avLst/>
          </a:prstGeom>
          <a:solidFill>
            <a:schemeClr val="lt1"/>
          </a:solidFill>
        </p:spPr>
        <p:txBody>
          <a:bodyPr spcFirstLastPara="1" wrap="square" lIns="91425" tIns="91425" rIns="91425" bIns="91425" anchor="t" anchorCtr="0">
            <a:noAutofit/>
          </a:bodyPr>
          <a:lstStyle/>
          <a:p>
            <a:pPr marL="0" lvl="0" indent="0" algn="just" rtl="0">
              <a:lnSpc>
                <a:spcPct val="150000"/>
              </a:lnSpc>
              <a:spcBef>
                <a:spcPts val="1800"/>
              </a:spcBef>
              <a:spcAft>
                <a:spcPts val="0"/>
              </a:spcAft>
              <a:buClr>
                <a:schemeClr val="dk1"/>
              </a:buClr>
              <a:buSzPct val="84615"/>
              <a:buFont typeface="Arial"/>
              <a:buNone/>
            </a:pPr>
            <a:r>
              <a:rPr lang="en" sz="1000" b="1" dirty="0">
                <a:solidFill>
                  <a:schemeClr val="dk1"/>
                </a:solidFill>
                <a:latin typeface="+mn-lt"/>
                <a:ea typeface="Times New Roman"/>
                <a:cs typeface="Times New Roman"/>
                <a:sym typeface="Times New Roman"/>
              </a:rPr>
              <a:t>Similarities</a:t>
            </a:r>
            <a:endParaRPr sz="1000" b="1" dirty="0">
              <a:solidFill>
                <a:schemeClr val="dk1"/>
              </a:solidFill>
              <a:latin typeface="+mn-lt"/>
              <a:ea typeface="Times New Roman"/>
              <a:cs typeface="Times New Roman"/>
              <a:sym typeface="Times New Roman"/>
            </a:endParaRPr>
          </a:p>
          <a:p>
            <a:pPr marL="457200" lvl="0" indent="-287655" algn="just" rtl="0">
              <a:lnSpc>
                <a:spcPct val="150000"/>
              </a:lnSpc>
              <a:spcBef>
                <a:spcPts val="600"/>
              </a:spcBef>
              <a:spcAft>
                <a:spcPts val="0"/>
              </a:spcAft>
              <a:buClr>
                <a:schemeClr val="dk1"/>
              </a:buClr>
              <a:buSzPct val="100000"/>
              <a:buFont typeface="Times New Roman"/>
              <a:buChar char="●"/>
            </a:pPr>
            <a:r>
              <a:rPr lang="en" sz="1000" dirty="0">
                <a:solidFill>
                  <a:schemeClr val="dk1"/>
                </a:solidFill>
                <a:latin typeface="+mn-lt"/>
                <a:ea typeface="Times New Roman"/>
                <a:cs typeface="Times New Roman"/>
                <a:sym typeface="Times New Roman"/>
              </a:rPr>
              <a:t>Both companies rely on feedback, alerts, and reminders for gaining knowledge</a:t>
            </a:r>
            <a:endParaRPr sz="10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000" dirty="0">
                <a:solidFill>
                  <a:schemeClr val="dk1"/>
                </a:solidFill>
                <a:latin typeface="+mn-lt"/>
                <a:ea typeface="Times New Roman"/>
                <a:cs typeface="Times New Roman"/>
                <a:sym typeface="Times New Roman"/>
              </a:rPr>
              <a:t>They provide extensive training to their employees so as to induce the total company with “knowledge management processes”</a:t>
            </a:r>
            <a:endParaRPr sz="10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000" dirty="0">
                <a:solidFill>
                  <a:schemeClr val="dk1"/>
                </a:solidFill>
                <a:latin typeface="+mn-lt"/>
                <a:ea typeface="Times New Roman"/>
                <a:cs typeface="Times New Roman"/>
                <a:sym typeface="Times New Roman"/>
              </a:rPr>
              <a:t>The knowledge is gathered for bringing proper changes in decisions</a:t>
            </a:r>
            <a:endParaRPr sz="10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000" dirty="0">
                <a:solidFill>
                  <a:schemeClr val="dk1"/>
                </a:solidFill>
                <a:latin typeface="+mn-lt"/>
                <a:ea typeface="Times New Roman"/>
                <a:cs typeface="Times New Roman"/>
                <a:sym typeface="Times New Roman"/>
              </a:rPr>
              <a:t>Modern technologies are involved in proper KM and its security</a:t>
            </a:r>
            <a:endParaRPr sz="1000" dirty="0">
              <a:solidFill>
                <a:schemeClr val="dk1"/>
              </a:solidFill>
              <a:latin typeface="+mn-lt"/>
              <a:ea typeface="Times New Roman"/>
              <a:cs typeface="Times New Roman"/>
              <a:sym typeface="Times New Roman"/>
            </a:endParaRPr>
          </a:p>
          <a:p>
            <a:pPr marL="0" lvl="0" indent="0" algn="just" rtl="0">
              <a:lnSpc>
                <a:spcPct val="150000"/>
              </a:lnSpc>
              <a:spcBef>
                <a:spcPts val="1800"/>
              </a:spcBef>
              <a:spcAft>
                <a:spcPts val="0"/>
              </a:spcAft>
              <a:buClr>
                <a:schemeClr val="dk1"/>
              </a:buClr>
              <a:buSzPct val="84615"/>
              <a:buFont typeface="Arial"/>
              <a:buNone/>
            </a:pPr>
            <a:r>
              <a:rPr lang="en" sz="1000" b="1" dirty="0">
                <a:solidFill>
                  <a:schemeClr val="dk1"/>
                </a:solidFill>
                <a:latin typeface="+mn-lt"/>
                <a:ea typeface="Times New Roman"/>
                <a:cs typeface="Times New Roman"/>
                <a:sym typeface="Times New Roman"/>
              </a:rPr>
              <a:t>Differences</a:t>
            </a:r>
            <a:endParaRPr sz="1000" b="1" dirty="0">
              <a:solidFill>
                <a:schemeClr val="dk1"/>
              </a:solidFill>
              <a:latin typeface="+mn-lt"/>
              <a:ea typeface="Times New Roman"/>
              <a:cs typeface="Times New Roman"/>
              <a:sym typeface="Times New Roman"/>
            </a:endParaRPr>
          </a:p>
          <a:p>
            <a:pPr marL="457200" lvl="0" indent="-287655" algn="just" rtl="0">
              <a:lnSpc>
                <a:spcPct val="150000"/>
              </a:lnSpc>
              <a:spcBef>
                <a:spcPts val="600"/>
              </a:spcBef>
              <a:spcAft>
                <a:spcPts val="0"/>
              </a:spcAft>
              <a:buClr>
                <a:schemeClr val="dk1"/>
              </a:buClr>
              <a:buSzPct val="100000"/>
              <a:buFont typeface="Times New Roman"/>
              <a:buChar char="●"/>
            </a:pPr>
            <a:r>
              <a:rPr lang="en" sz="1000" dirty="0">
                <a:solidFill>
                  <a:schemeClr val="dk1"/>
                </a:solidFill>
                <a:latin typeface="+mn-lt"/>
                <a:ea typeface="Times New Roman"/>
                <a:cs typeface="Times New Roman"/>
                <a:sym typeface="Times New Roman"/>
              </a:rPr>
              <a:t>Amazon focuses on more personalization of the processes which Boohoo lacks</a:t>
            </a:r>
            <a:endParaRPr sz="10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000" dirty="0">
                <a:solidFill>
                  <a:schemeClr val="dk1"/>
                </a:solidFill>
                <a:latin typeface="+mn-lt"/>
                <a:ea typeface="Times New Roman"/>
                <a:cs typeface="Times New Roman"/>
                <a:sym typeface="Times New Roman"/>
              </a:rPr>
              <a:t>Amazon takes the aid of crowdsourcing while Boohoo is limited to traditional methods</a:t>
            </a:r>
            <a:endParaRPr sz="10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000" dirty="0">
                <a:solidFill>
                  <a:schemeClr val="dk1"/>
                </a:solidFill>
                <a:latin typeface="+mn-lt"/>
                <a:ea typeface="Times New Roman"/>
                <a:cs typeface="Times New Roman"/>
                <a:sym typeface="Times New Roman"/>
              </a:rPr>
              <a:t>The digital platforms utilized by Amazon are superior</a:t>
            </a:r>
            <a:endParaRPr sz="1000" dirty="0">
              <a:solidFill>
                <a:schemeClr val="dk1"/>
              </a:solidFill>
              <a:latin typeface="+mn-lt"/>
              <a:ea typeface="Times New Roman"/>
              <a:cs typeface="Times New Roman"/>
              <a:sym typeface="Times New Roman"/>
            </a:endParaRPr>
          </a:p>
          <a:p>
            <a:pPr marL="0" lvl="0" indent="0" algn="ctr" rtl="0">
              <a:spcBef>
                <a:spcPts val="0"/>
              </a:spcBef>
              <a:spcAft>
                <a:spcPts val="0"/>
              </a:spcAft>
              <a:buNone/>
            </a:pPr>
            <a:endParaRPr sz="1000" dirty="0"/>
          </a:p>
        </p:txBody>
      </p:sp>
      <p:pic>
        <p:nvPicPr>
          <p:cNvPr id="101" name="Google Shape;101;p19"/>
          <p:cNvPicPr preferRelativeResize="0"/>
          <p:nvPr/>
        </p:nvPicPr>
        <p:blipFill>
          <a:blip r:embed="rId4">
            <a:alphaModFix/>
          </a:blip>
          <a:stretch>
            <a:fillRect/>
          </a:stretch>
        </p:blipFill>
        <p:spPr>
          <a:xfrm>
            <a:off x="6209121" y="2189888"/>
            <a:ext cx="2334787" cy="2078437"/>
          </a:xfrm>
          <a:prstGeom prst="rect">
            <a:avLst/>
          </a:prstGeom>
          <a:noFill/>
          <a:ln w="25400" cap="flat" cmpd="sng">
            <a:solidFill>
              <a:srgbClr val="000000"/>
            </a:solidFill>
            <a:prstDash val="solid"/>
            <a:miter lim="8000"/>
            <a:headEnd type="none" w="sm" len="sm"/>
            <a:tailEnd type="none" w="sm" len="sm"/>
          </a:ln>
        </p:spPr>
      </p:pic>
      <p:sp>
        <p:nvSpPr>
          <p:cNvPr id="102" name="Google Shape;102;p19"/>
          <p:cNvSpPr txBox="1"/>
          <p:nvPr/>
        </p:nvSpPr>
        <p:spPr>
          <a:xfrm>
            <a:off x="5987425" y="4420600"/>
            <a:ext cx="3000000" cy="6081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900" b="1">
                <a:solidFill>
                  <a:schemeClr val="lt1"/>
                </a:solidFill>
                <a:latin typeface="Times New Roman"/>
                <a:ea typeface="Times New Roman"/>
                <a:cs typeface="Times New Roman"/>
                <a:sym typeface="Times New Roman"/>
              </a:rPr>
              <a:t>Figure 3: “Knowledge management”</a:t>
            </a:r>
            <a:endParaRPr sz="900" b="1">
              <a:solidFill>
                <a:schemeClr val="lt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900">
                <a:solidFill>
                  <a:schemeClr val="lt1"/>
                </a:solidFill>
                <a:latin typeface="Times New Roman"/>
                <a:ea typeface="Times New Roman"/>
                <a:cs typeface="Times New Roman"/>
                <a:sym typeface="Times New Roman"/>
              </a:rPr>
              <a:t>(Source: Getguru, 2023)</a:t>
            </a:r>
            <a:endParaRPr sz="900">
              <a:solidFill>
                <a:schemeClr val="lt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pic>
        <p:nvPicPr>
          <p:cNvPr id="107" name="Google Shape;107;p20"/>
          <p:cNvPicPr preferRelativeResize="0"/>
          <p:nvPr/>
        </p:nvPicPr>
        <p:blipFill>
          <a:blip r:embed="rId3">
            <a:alphaModFix amt="56000"/>
          </a:blip>
          <a:stretch>
            <a:fillRect/>
          </a:stretch>
        </p:blipFill>
        <p:spPr>
          <a:xfrm>
            <a:off x="0" y="0"/>
            <a:ext cx="9141293" cy="5143501"/>
          </a:xfrm>
          <a:prstGeom prst="rect">
            <a:avLst/>
          </a:prstGeom>
          <a:noFill/>
          <a:ln>
            <a:noFill/>
          </a:ln>
        </p:spPr>
      </p:pic>
      <p:sp>
        <p:nvSpPr>
          <p:cNvPr id="108" name="Google Shape;108;p20"/>
          <p:cNvSpPr txBox="1">
            <a:spLocks noGrp="1"/>
          </p:cNvSpPr>
          <p:nvPr>
            <p:ph type="ctrTitle"/>
          </p:nvPr>
        </p:nvSpPr>
        <p:spPr>
          <a:xfrm>
            <a:off x="311700" y="744575"/>
            <a:ext cx="6293100" cy="927000"/>
          </a:xfrm>
          <a:prstGeom prst="rect">
            <a:avLst/>
          </a:prstGeom>
          <a:solidFill>
            <a:schemeClr val="lt1"/>
          </a:solidFill>
        </p:spPr>
        <p:txBody>
          <a:bodyPr spcFirstLastPara="1" wrap="square" lIns="91425" tIns="91425" rIns="91425" bIns="91425" anchor="b" anchorCtr="0">
            <a:normAutofit fontScale="90000"/>
          </a:bodyPr>
          <a:lstStyle/>
          <a:p>
            <a:pPr marL="0" lvl="0" indent="0" algn="just" rtl="0">
              <a:lnSpc>
                <a:spcPct val="150000"/>
              </a:lnSpc>
              <a:spcBef>
                <a:spcPts val="2000"/>
              </a:spcBef>
              <a:spcAft>
                <a:spcPts val="0"/>
              </a:spcAft>
              <a:buNone/>
            </a:pPr>
            <a:endParaRPr sz="140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140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2650" b="1" dirty="0">
              <a:latin typeface="Times New Roman"/>
              <a:ea typeface="Times New Roman"/>
              <a:cs typeface="Times New Roman"/>
              <a:sym typeface="Times New Roman"/>
            </a:endParaRPr>
          </a:p>
          <a:p>
            <a:pPr marL="0" lvl="0" indent="0" algn="just" rtl="0">
              <a:lnSpc>
                <a:spcPct val="150000"/>
              </a:lnSpc>
              <a:spcBef>
                <a:spcPts val="2000"/>
              </a:spcBef>
              <a:spcAft>
                <a:spcPts val="600"/>
              </a:spcAft>
              <a:buNone/>
            </a:pPr>
            <a:r>
              <a:rPr lang="en" sz="2650" b="1" dirty="0">
                <a:latin typeface="Times New Roman"/>
                <a:ea typeface="Times New Roman"/>
                <a:cs typeface="Times New Roman"/>
                <a:sym typeface="Times New Roman"/>
              </a:rPr>
              <a:t> </a:t>
            </a:r>
            <a:r>
              <a:rPr lang="en" sz="2650" b="1" dirty="0">
                <a:latin typeface="+mj-lt"/>
                <a:ea typeface="Times New Roman"/>
                <a:cs typeface="Times New Roman"/>
                <a:sym typeface="Times New Roman"/>
              </a:rPr>
              <a:t>Evaluation of KM in Amazon and Boohoo</a:t>
            </a:r>
            <a:endParaRPr sz="2650" dirty="0">
              <a:latin typeface="+mj-lt"/>
            </a:endParaRPr>
          </a:p>
        </p:txBody>
      </p:sp>
      <p:sp>
        <p:nvSpPr>
          <p:cNvPr id="109" name="Google Shape;109;p20"/>
          <p:cNvSpPr txBox="1">
            <a:spLocks noGrp="1"/>
          </p:cNvSpPr>
          <p:nvPr>
            <p:ph type="subTitle" idx="1"/>
          </p:nvPr>
        </p:nvSpPr>
        <p:spPr>
          <a:xfrm>
            <a:off x="311700" y="2022800"/>
            <a:ext cx="5611800" cy="2925000"/>
          </a:xfrm>
          <a:prstGeom prst="rect">
            <a:avLst/>
          </a:prstGeom>
          <a:solidFill>
            <a:schemeClr val="lt1"/>
          </a:solidFill>
        </p:spPr>
        <p:txBody>
          <a:bodyPr spcFirstLastPara="1" wrap="square" lIns="91425" tIns="91425" rIns="91425" bIns="91425" anchor="t" anchorCtr="0">
            <a:normAutofit fontScale="92500" lnSpcReduction="20000"/>
          </a:bodyPr>
          <a:lstStyle/>
          <a:p>
            <a:pPr marL="0" lvl="0" indent="0" algn="just" rtl="0">
              <a:lnSpc>
                <a:spcPct val="150000"/>
              </a:lnSpc>
              <a:spcBef>
                <a:spcPts val="1800"/>
              </a:spcBef>
              <a:spcAft>
                <a:spcPts val="0"/>
              </a:spcAft>
              <a:buClr>
                <a:schemeClr val="dk1"/>
              </a:buClr>
              <a:buSzPct val="84615"/>
              <a:buFont typeface="Arial"/>
              <a:buNone/>
            </a:pPr>
            <a:r>
              <a:rPr lang="en" sz="1300" b="1" dirty="0">
                <a:solidFill>
                  <a:schemeClr val="dk1"/>
                </a:solidFill>
                <a:latin typeface="+mn-lt"/>
                <a:ea typeface="Times New Roman"/>
                <a:cs typeface="Times New Roman"/>
                <a:sym typeface="Times New Roman"/>
              </a:rPr>
              <a:t>KM at Amazon</a:t>
            </a:r>
            <a:endParaRPr sz="1300" b="1" dirty="0">
              <a:solidFill>
                <a:schemeClr val="dk1"/>
              </a:solidFill>
              <a:latin typeface="+mn-lt"/>
              <a:ea typeface="Times New Roman"/>
              <a:cs typeface="Times New Roman"/>
              <a:sym typeface="Times New Roman"/>
            </a:endParaRPr>
          </a:p>
          <a:p>
            <a:pPr marL="457200" lvl="0" indent="-299085" algn="just" rtl="0">
              <a:lnSpc>
                <a:spcPct val="150000"/>
              </a:lnSpc>
              <a:spcBef>
                <a:spcPts val="60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The knowledge, after gathering is documented</a:t>
            </a:r>
            <a:endParaRPr sz="1200" dirty="0">
              <a:solidFill>
                <a:schemeClr val="dk1"/>
              </a:solidFill>
              <a:latin typeface="+mn-lt"/>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It also focuses on networking with the main experts present</a:t>
            </a:r>
            <a:endParaRPr sz="1200" dirty="0">
              <a:solidFill>
                <a:schemeClr val="dk1"/>
              </a:solidFill>
              <a:latin typeface="+mn-lt"/>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Various digital platforms like  </a:t>
            </a:r>
            <a:r>
              <a:rPr lang="en" sz="1200" b="1" i="1" dirty="0">
                <a:solidFill>
                  <a:schemeClr val="dk1"/>
                </a:solidFill>
                <a:latin typeface="+mn-lt"/>
                <a:ea typeface="Times New Roman"/>
                <a:cs typeface="Times New Roman"/>
                <a:sym typeface="Times New Roman"/>
              </a:rPr>
              <a:t>“Amazon Web Service”</a:t>
            </a:r>
            <a:r>
              <a:rPr lang="en" sz="1200" dirty="0">
                <a:solidFill>
                  <a:schemeClr val="dk1"/>
                </a:solidFill>
                <a:latin typeface="+mn-lt"/>
                <a:ea typeface="Times New Roman"/>
                <a:cs typeface="Times New Roman"/>
                <a:sym typeface="Times New Roman"/>
              </a:rPr>
              <a:t>, </a:t>
            </a:r>
            <a:r>
              <a:rPr lang="en" sz="1200" b="1" i="1" dirty="0">
                <a:solidFill>
                  <a:schemeClr val="dk1"/>
                </a:solidFill>
                <a:latin typeface="+mn-lt"/>
                <a:ea typeface="Times New Roman"/>
                <a:cs typeface="Times New Roman"/>
                <a:sym typeface="Times New Roman"/>
              </a:rPr>
              <a:t>“Control management systems” </a:t>
            </a:r>
            <a:r>
              <a:rPr lang="en" sz="1200" dirty="0">
                <a:solidFill>
                  <a:schemeClr val="dk1"/>
                </a:solidFill>
                <a:latin typeface="+mn-lt"/>
                <a:ea typeface="Times New Roman"/>
                <a:cs typeface="Times New Roman"/>
                <a:sym typeface="Times New Roman"/>
              </a:rPr>
              <a:t> and </a:t>
            </a:r>
            <a:r>
              <a:rPr lang="en" sz="1200" b="1" i="1" dirty="0">
                <a:solidFill>
                  <a:schemeClr val="dk1"/>
                </a:solidFill>
                <a:latin typeface="+mn-lt"/>
                <a:ea typeface="Times New Roman"/>
                <a:cs typeface="Times New Roman"/>
                <a:sym typeface="Times New Roman"/>
              </a:rPr>
              <a:t>“business intelligence tools” </a:t>
            </a:r>
            <a:r>
              <a:rPr lang="en" sz="1200" dirty="0">
                <a:solidFill>
                  <a:schemeClr val="dk1"/>
                </a:solidFill>
                <a:latin typeface="+mn-lt"/>
                <a:ea typeface="Times New Roman"/>
                <a:cs typeface="Times New Roman"/>
                <a:sym typeface="Times New Roman"/>
              </a:rPr>
              <a:t>likeQlik, and TIBC are used.</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1800"/>
              </a:spcBef>
              <a:spcAft>
                <a:spcPts val="0"/>
              </a:spcAft>
              <a:buClr>
                <a:schemeClr val="dk1"/>
              </a:buClr>
              <a:buSzPct val="84615"/>
              <a:buFont typeface="Arial"/>
              <a:buNone/>
            </a:pPr>
            <a:r>
              <a:rPr lang="en" sz="1300" b="1" dirty="0">
                <a:solidFill>
                  <a:schemeClr val="dk1"/>
                </a:solidFill>
                <a:latin typeface="+mn-lt"/>
                <a:ea typeface="Times New Roman"/>
                <a:cs typeface="Times New Roman"/>
                <a:sym typeface="Times New Roman"/>
              </a:rPr>
              <a:t>KM at Boohoo</a:t>
            </a:r>
            <a:endParaRPr sz="1300" b="1" dirty="0">
              <a:solidFill>
                <a:schemeClr val="dk1"/>
              </a:solidFill>
              <a:latin typeface="+mn-lt"/>
              <a:ea typeface="Times New Roman"/>
              <a:cs typeface="Times New Roman"/>
              <a:sym typeface="Times New Roman"/>
            </a:endParaRPr>
          </a:p>
          <a:p>
            <a:pPr marL="457200" lvl="0" indent="-299085" algn="just" rtl="0">
              <a:lnSpc>
                <a:spcPct val="150000"/>
              </a:lnSpc>
              <a:spcBef>
                <a:spcPts val="60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Here,  knowledge is managed for diversification and innovation</a:t>
            </a:r>
            <a:endParaRPr sz="1200" dirty="0">
              <a:solidFill>
                <a:schemeClr val="dk1"/>
              </a:solidFill>
              <a:latin typeface="+mn-lt"/>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The </a:t>
            </a:r>
            <a:r>
              <a:rPr lang="en" sz="1200" b="1" i="1" dirty="0">
                <a:solidFill>
                  <a:schemeClr val="dk1"/>
                </a:solidFill>
                <a:latin typeface="+mn-lt"/>
                <a:ea typeface="Times New Roman"/>
                <a:cs typeface="Times New Roman"/>
                <a:sym typeface="Times New Roman"/>
              </a:rPr>
              <a:t>process</a:t>
            </a:r>
            <a:r>
              <a:rPr lang="en" sz="1200" dirty="0">
                <a:solidFill>
                  <a:schemeClr val="dk1"/>
                </a:solidFill>
                <a:latin typeface="+mn-lt"/>
                <a:ea typeface="Times New Roman"/>
                <a:cs typeface="Times New Roman"/>
                <a:sym typeface="Times New Roman"/>
              </a:rPr>
              <a:t> involves identifying, sorting, listing, and storing data</a:t>
            </a:r>
            <a:endParaRPr sz="1200" dirty="0">
              <a:solidFill>
                <a:schemeClr val="dk1"/>
              </a:solidFill>
              <a:latin typeface="+mn-lt"/>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b="1" i="1" dirty="0">
                <a:solidFill>
                  <a:schemeClr val="dk1"/>
                </a:solidFill>
                <a:latin typeface="+mn-lt"/>
                <a:ea typeface="Times New Roman"/>
                <a:cs typeface="Times New Roman"/>
                <a:sym typeface="Times New Roman"/>
              </a:rPr>
              <a:t>SharePoint”, Gsuit</a:t>
            </a:r>
            <a:r>
              <a:rPr lang="en" sz="1200" dirty="0">
                <a:solidFill>
                  <a:schemeClr val="dk1"/>
                </a:solidFill>
                <a:latin typeface="+mn-lt"/>
                <a:ea typeface="Times New Roman"/>
                <a:cs typeface="Times New Roman"/>
                <a:sym typeface="Times New Roman"/>
              </a:rPr>
              <a:t> and other technologies are utilized</a:t>
            </a:r>
            <a:endParaRPr sz="1200" dirty="0">
              <a:solidFill>
                <a:schemeClr val="dk1"/>
              </a:solidFill>
              <a:latin typeface="+mn-lt"/>
              <a:ea typeface="Times New Roman"/>
              <a:cs typeface="Times New Roman"/>
              <a:sym typeface="Times New Roman"/>
            </a:endParaRPr>
          </a:p>
          <a:p>
            <a:pPr marL="0" lvl="0" indent="0" algn="ctr" rtl="0">
              <a:spcBef>
                <a:spcPts val="0"/>
              </a:spcBef>
              <a:spcAft>
                <a:spcPts val="0"/>
              </a:spcAft>
              <a:buNone/>
            </a:pPr>
            <a:endParaRPr dirty="0"/>
          </a:p>
        </p:txBody>
      </p:sp>
      <p:pic>
        <p:nvPicPr>
          <p:cNvPr id="110" name="Google Shape;110;p20"/>
          <p:cNvPicPr preferRelativeResize="0"/>
          <p:nvPr/>
        </p:nvPicPr>
        <p:blipFill>
          <a:blip r:embed="rId4">
            <a:alphaModFix/>
          </a:blip>
          <a:stretch>
            <a:fillRect/>
          </a:stretch>
        </p:blipFill>
        <p:spPr>
          <a:xfrm>
            <a:off x="6339650" y="2022800"/>
            <a:ext cx="2358850" cy="1768425"/>
          </a:xfrm>
          <a:prstGeom prst="rect">
            <a:avLst/>
          </a:prstGeom>
          <a:noFill/>
          <a:ln w="19050" cap="flat" cmpd="sng">
            <a:solidFill>
              <a:schemeClr val="dk2"/>
            </a:solidFill>
            <a:prstDash val="solid"/>
            <a:round/>
            <a:headEnd type="none" w="sm" len="sm"/>
            <a:tailEnd type="none" w="sm" len="sm"/>
          </a:ln>
        </p:spPr>
      </p:pic>
      <p:sp>
        <p:nvSpPr>
          <p:cNvPr id="111" name="Google Shape;111;p20"/>
          <p:cNvSpPr txBox="1"/>
          <p:nvPr/>
        </p:nvSpPr>
        <p:spPr>
          <a:xfrm>
            <a:off x="6310275" y="3877525"/>
            <a:ext cx="2483700" cy="550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200" b="1">
                <a:solidFill>
                  <a:schemeClr val="lt1"/>
                </a:solidFill>
                <a:latin typeface="Times New Roman"/>
                <a:ea typeface="Times New Roman"/>
                <a:cs typeface="Times New Roman"/>
                <a:sym typeface="Times New Roman"/>
              </a:rPr>
              <a:t>Figure 4: “Amazon web Services”</a:t>
            </a:r>
            <a:endParaRPr sz="12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 sz="1200" b="1">
                <a:solidFill>
                  <a:schemeClr val="lt1"/>
                </a:solidFill>
                <a:latin typeface="Times New Roman"/>
                <a:ea typeface="Times New Roman"/>
                <a:cs typeface="Times New Roman"/>
                <a:sym typeface="Times New Roman"/>
              </a:rPr>
              <a:t>(Source: pcmag, 2023)</a:t>
            </a:r>
            <a:endParaRPr sz="1200" b="1">
              <a:solidFill>
                <a:schemeClr val="lt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Google Shape;116;p21"/>
          <p:cNvPicPr preferRelativeResize="0"/>
          <p:nvPr/>
        </p:nvPicPr>
        <p:blipFill>
          <a:blip r:embed="rId3">
            <a:alphaModFix amt="56000"/>
          </a:blip>
          <a:stretch>
            <a:fillRect/>
          </a:stretch>
        </p:blipFill>
        <p:spPr>
          <a:xfrm>
            <a:off x="2709" y="0"/>
            <a:ext cx="9141293" cy="5143501"/>
          </a:xfrm>
          <a:prstGeom prst="rect">
            <a:avLst/>
          </a:prstGeom>
          <a:noFill/>
          <a:ln>
            <a:noFill/>
          </a:ln>
        </p:spPr>
      </p:pic>
      <p:sp>
        <p:nvSpPr>
          <p:cNvPr id="117" name="Google Shape;117;p21"/>
          <p:cNvSpPr txBox="1">
            <a:spLocks noGrp="1"/>
          </p:cNvSpPr>
          <p:nvPr>
            <p:ph type="ctrTitle"/>
          </p:nvPr>
        </p:nvSpPr>
        <p:spPr>
          <a:xfrm>
            <a:off x="1439510" y="390404"/>
            <a:ext cx="6783900" cy="1304100"/>
          </a:xfrm>
          <a:prstGeom prst="rect">
            <a:avLst/>
          </a:prstGeom>
          <a:solidFill>
            <a:schemeClr val="lt1"/>
          </a:solidFill>
        </p:spPr>
        <p:txBody>
          <a:bodyPr spcFirstLastPara="1" wrap="square" lIns="91425" tIns="91425" rIns="91425" bIns="91425" anchor="b" anchorCtr="0">
            <a:noAutofit/>
          </a:bodyPr>
          <a:lstStyle/>
          <a:p>
            <a:pPr marL="0" lvl="0" indent="0" rtl="0">
              <a:spcBef>
                <a:spcPts val="2000"/>
              </a:spcBef>
              <a:spcAft>
                <a:spcPts val="600"/>
              </a:spcAft>
              <a:buNone/>
            </a:pPr>
            <a:r>
              <a:rPr lang="en" sz="2800" b="1" dirty="0">
                <a:latin typeface="+mj-lt"/>
                <a:ea typeface="Times New Roman"/>
                <a:cs typeface="Times New Roman"/>
                <a:sym typeface="Times New Roman"/>
              </a:rPr>
              <a:t>KM Value Chain of Amazon and Boohoo</a:t>
            </a:r>
            <a:endParaRPr sz="2800" dirty="0">
              <a:latin typeface="+mj-lt"/>
            </a:endParaRPr>
          </a:p>
        </p:txBody>
      </p:sp>
      <p:sp>
        <p:nvSpPr>
          <p:cNvPr id="118" name="Google Shape;118;p21"/>
          <p:cNvSpPr txBox="1">
            <a:spLocks noGrp="1"/>
          </p:cNvSpPr>
          <p:nvPr>
            <p:ph type="subTitle" idx="1"/>
          </p:nvPr>
        </p:nvSpPr>
        <p:spPr>
          <a:xfrm>
            <a:off x="1657350" y="1771650"/>
            <a:ext cx="6311900" cy="3202997"/>
          </a:xfrm>
          <a:prstGeom prst="rect">
            <a:avLst/>
          </a:prstGeom>
          <a:solidFill>
            <a:schemeClr val="lt1"/>
          </a:solidFill>
        </p:spPr>
        <p:txBody>
          <a:bodyPr spcFirstLastPara="1" wrap="square" lIns="91425" tIns="91425" rIns="91425" bIns="91425" anchor="t" anchorCtr="0">
            <a:normAutofit fontScale="62500" lnSpcReduction="20000"/>
          </a:bodyPr>
          <a:lstStyle/>
          <a:p>
            <a:pPr marL="0" lvl="0" indent="0" algn="just" rtl="0">
              <a:lnSpc>
                <a:spcPct val="150000"/>
              </a:lnSpc>
              <a:spcBef>
                <a:spcPts val="1800"/>
              </a:spcBef>
              <a:spcAft>
                <a:spcPts val="0"/>
              </a:spcAft>
              <a:buClr>
                <a:schemeClr val="dk1"/>
              </a:buClr>
              <a:buSzPct val="84615"/>
              <a:buFont typeface="Arial"/>
              <a:buNone/>
            </a:pPr>
            <a:r>
              <a:rPr lang="en" sz="1800" b="1" dirty="0">
                <a:solidFill>
                  <a:schemeClr val="dk1"/>
                </a:solidFill>
                <a:latin typeface="+mn-lt"/>
                <a:ea typeface="Times New Roman"/>
                <a:cs typeface="Times New Roman"/>
                <a:sym typeface="Times New Roman"/>
              </a:rPr>
              <a:t>“KM value chain” of Amazon</a:t>
            </a:r>
            <a:endParaRPr sz="1800" b="1" dirty="0">
              <a:solidFill>
                <a:schemeClr val="dk1"/>
              </a:solidFill>
              <a:latin typeface="+mn-lt"/>
              <a:ea typeface="Times New Roman"/>
              <a:cs typeface="Times New Roman"/>
              <a:sym typeface="Times New Roman"/>
            </a:endParaRPr>
          </a:p>
          <a:p>
            <a:pPr marL="457200" lvl="0" indent="-293370" algn="just" rtl="0">
              <a:lnSpc>
                <a:spcPct val="150000"/>
              </a:lnSpc>
              <a:spcBef>
                <a:spcPts val="600"/>
              </a:spcBef>
              <a:spcAft>
                <a:spcPts val="0"/>
              </a:spcAft>
              <a:buClr>
                <a:schemeClr val="dk1"/>
              </a:buClr>
              <a:buSzPct val="100000"/>
              <a:buFont typeface="Times New Roman"/>
              <a:buChar char="●"/>
            </a:pPr>
            <a:r>
              <a:rPr lang="en" sz="1800" dirty="0">
                <a:solidFill>
                  <a:schemeClr val="dk1"/>
                </a:solidFill>
                <a:latin typeface="+mn-lt"/>
                <a:ea typeface="Times New Roman"/>
                <a:cs typeface="Times New Roman"/>
                <a:sym typeface="Times New Roman"/>
              </a:rPr>
              <a:t>Knowledge is acquired from feedback, survey, and other methods</a:t>
            </a:r>
            <a:endParaRPr sz="1800" dirty="0">
              <a:solidFill>
                <a:schemeClr val="dk1"/>
              </a:solidFill>
              <a:latin typeface="+mn-lt"/>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800" dirty="0">
                <a:solidFill>
                  <a:schemeClr val="dk1"/>
                </a:solidFill>
                <a:latin typeface="+mn-lt"/>
                <a:ea typeface="Times New Roman"/>
                <a:cs typeface="Times New Roman"/>
                <a:sym typeface="Times New Roman"/>
              </a:rPr>
              <a:t>It is interpreted with CMS, AI, and such technologies</a:t>
            </a:r>
            <a:endParaRPr sz="1800" dirty="0">
              <a:solidFill>
                <a:schemeClr val="dk1"/>
              </a:solidFill>
              <a:latin typeface="+mn-lt"/>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800" dirty="0">
                <a:solidFill>
                  <a:schemeClr val="dk1"/>
                </a:solidFill>
                <a:latin typeface="+mn-lt"/>
                <a:ea typeface="Times New Roman"/>
                <a:cs typeface="Times New Roman"/>
                <a:sym typeface="Times New Roman"/>
              </a:rPr>
              <a:t>Then it is utilized to derive the essential information and is stored in a protected manner</a:t>
            </a:r>
            <a:endParaRPr sz="1800" dirty="0">
              <a:solidFill>
                <a:schemeClr val="dk1"/>
              </a:solidFill>
              <a:latin typeface="+mn-lt"/>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800" dirty="0">
                <a:solidFill>
                  <a:schemeClr val="dk1"/>
                </a:solidFill>
                <a:latin typeface="+mn-lt"/>
                <a:ea typeface="Times New Roman"/>
                <a:cs typeface="Times New Roman"/>
                <a:sym typeface="Times New Roman"/>
              </a:rPr>
              <a:t>Based on the same application, sharing, and measurement of knowledge are conducted</a:t>
            </a:r>
            <a:endParaRPr sz="1800" dirty="0">
              <a:solidFill>
                <a:schemeClr val="dk1"/>
              </a:solidFill>
              <a:latin typeface="+mn-lt"/>
              <a:ea typeface="Times New Roman"/>
              <a:cs typeface="Times New Roman"/>
              <a:sym typeface="Times New Roman"/>
            </a:endParaRPr>
          </a:p>
          <a:p>
            <a:pPr marL="0" lvl="0" indent="0" algn="just" rtl="0">
              <a:lnSpc>
                <a:spcPct val="150000"/>
              </a:lnSpc>
              <a:spcBef>
                <a:spcPts val="1800"/>
              </a:spcBef>
              <a:spcAft>
                <a:spcPts val="0"/>
              </a:spcAft>
              <a:buClr>
                <a:schemeClr val="dk1"/>
              </a:buClr>
              <a:buSzPct val="84615"/>
              <a:buFont typeface="Arial"/>
              <a:buNone/>
            </a:pPr>
            <a:r>
              <a:rPr lang="en" sz="1800" b="1" dirty="0">
                <a:solidFill>
                  <a:schemeClr val="dk1"/>
                </a:solidFill>
                <a:latin typeface="+mn-lt"/>
                <a:ea typeface="Times New Roman"/>
                <a:cs typeface="Times New Roman"/>
                <a:sym typeface="Times New Roman"/>
              </a:rPr>
              <a:t>“KM value chain” of Boohoo</a:t>
            </a:r>
            <a:endParaRPr sz="1800" b="1" dirty="0">
              <a:solidFill>
                <a:schemeClr val="dk1"/>
              </a:solidFill>
              <a:latin typeface="+mn-lt"/>
              <a:ea typeface="Times New Roman"/>
              <a:cs typeface="Times New Roman"/>
              <a:sym typeface="Times New Roman"/>
            </a:endParaRPr>
          </a:p>
          <a:p>
            <a:pPr marL="457200" lvl="0" indent="-293370" algn="just" rtl="0">
              <a:lnSpc>
                <a:spcPct val="150000"/>
              </a:lnSpc>
              <a:spcBef>
                <a:spcPts val="600"/>
              </a:spcBef>
              <a:spcAft>
                <a:spcPts val="0"/>
              </a:spcAft>
              <a:buClr>
                <a:schemeClr val="dk1"/>
              </a:buClr>
              <a:buSzPct val="100000"/>
              <a:buFont typeface="Times New Roman"/>
              <a:buChar char="●"/>
            </a:pPr>
            <a:r>
              <a:rPr lang="en" sz="1800" dirty="0">
                <a:solidFill>
                  <a:schemeClr val="dk1"/>
                </a:solidFill>
                <a:latin typeface="+mn-lt"/>
                <a:ea typeface="Times New Roman"/>
                <a:cs typeface="Times New Roman"/>
                <a:sym typeface="Times New Roman"/>
              </a:rPr>
              <a:t>The knowledge here is gathered and sorted to gain only the required ones</a:t>
            </a:r>
            <a:endParaRPr sz="1800" dirty="0">
              <a:solidFill>
                <a:schemeClr val="dk1"/>
              </a:solidFill>
              <a:latin typeface="+mn-lt"/>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800" dirty="0">
                <a:solidFill>
                  <a:schemeClr val="dk1"/>
                </a:solidFill>
                <a:latin typeface="+mn-lt"/>
                <a:ea typeface="Times New Roman"/>
                <a:cs typeface="Times New Roman"/>
                <a:sym typeface="Times New Roman"/>
              </a:rPr>
              <a:t>It is segregated into various formats with DMS and AI</a:t>
            </a:r>
            <a:endParaRPr sz="1800" dirty="0">
              <a:solidFill>
                <a:schemeClr val="dk1"/>
              </a:solidFill>
              <a:latin typeface="+mn-lt"/>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800" dirty="0">
                <a:solidFill>
                  <a:schemeClr val="dk1"/>
                </a:solidFill>
                <a:latin typeface="+mn-lt"/>
                <a:ea typeface="Times New Roman"/>
                <a:cs typeface="Times New Roman"/>
                <a:sym typeface="Times New Roman"/>
              </a:rPr>
              <a:t>Utilizing LMS a better understanding of information is done</a:t>
            </a:r>
            <a:endParaRPr sz="1800" dirty="0">
              <a:solidFill>
                <a:schemeClr val="dk1"/>
              </a:solidFill>
              <a:latin typeface="+mn-lt"/>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800" dirty="0">
                <a:solidFill>
                  <a:schemeClr val="dk1"/>
                </a:solidFill>
                <a:latin typeface="+mn-lt"/>
                <a:ea typeface="Times New Roman"/>
                <a:cs typeface="Times New Roman"/>
                <a:sym typeface="Times New Roman"/>
              </a:rPr>
              <a:t>Then sharing and collaboration is done through </a:t>
            </a:r>
            <a:r>
              <a:rPr lang="en" sz="1800" b="1" i="1" dirty="0">
                <a:solidFill>
                  <a:schemeClr val="dk1"/>
                </a:solidFill>
                <a:latin typeface="+mn-lt"/>
                <a:ea typeface="Times New Roman"/>
                <a:cs typeface="Times New Roman"/>
                <a:sym typeface="Times New Roman"/>
              </a:rPr>
              <a:t>“enterprise search tools”.</a:t>
            </a:r>
            <a:endParaRPr sz="1800" b="1" i="1" dirty="0">
              <a:solidFill>
                <a:schemeClr val="dk1"/>
              </a:solidFill>
              <a:latin typeface="+mn-lt"/>
              <a:ea typeface="Times New Roman"/>
              <a:cs typeface="Times New Roman"/>
              <a:sym typeface="Times New Roman"/>
            </a:endParaRPr>
          </a:p>
          <a:p>
            <a:pPr marL="0" lvl="0" indent="0" algn="ctr" rtl="0">
              <a:spcBef>
                <a:spcPts val="0"/>
              </a:spcBef>
              <a:spcAft>
                <a:spcPts val="0"/>
              </a:spcAft>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pic>
        <p:nvPicPr>
          <p:cNvPr id="123" name="Google Shape;123;p22"/>
          <p:cNvPicPr preferRelativeResize="0"/>
          <p:nvPr/>
        </p:nvPicPr>
        <p:blipFill>
          <a:blip r:embed="rId3">
            <a:alphaModFix amt="56000"/>
          </a:blip>
          <a:stretch>
            <a:fillRect/>
          </a:stretch>
        </p:blipFill>
        <p:spPr>
          <a:xfrm>
            <a:off x="0" y="0"/>
            <a:ext cx="9144000" cy="5145024"/>
          </a:xfrm>
          <a:prstGeom prst="rect">
            <a:avLst/>
          </a:prstGeom>
          <a:noFill/>
          <a:ln>
            <a:noFill/>
          </a:ln>
        </p:spPr>
      </p:pic>
      <p:sp>
        <p:nvSpPr>
          <p:cNvPr id="124" name="Google Shape;124;p22"/>
          <p:cNvSpPr txBox="1">
            <a:spLocks noGrp="1"/>
          </p:cNvSpPr>
          <p:nvPr>
            <p:ph type="ctrTitle"/>
          </p:nvPr>
        </p:nvSpPr>
        <p:spPr>
          <a:xfrm>
            <a:off x="311700" y="229975"/>
            <a:ext cx="7973100" cy="790501"/>
          </a:xfrm>
          <a:prstGeom prst="rect">
            <a:avLst/>
          </a:prstGeom>
          <a:solidFill>
            <a:schemeClr val="lt1"/>
          </a:solidFill>
        </p:spPr>
        <p:txBody>
          <a:bodyPr spcFirstLastPara="1" wrap="square" lIns="91425" tIns="91425" rIns="91425" bIns="91425" anchor="b" anchorCtr="0">
            <a:noAutofit/>
          </a:bodyPr>
          <a:lstStyle/>
          <a:p>
            <a:pPr marL="0" lvl="0" indent="0" rtl="0">
              <a:spcBef>
                <a:spcPts val="2000"/>
              </a:spcBef>
              <a:spcAft>
                <a:spcPts val="600"/>
              </a:spcAft>
              <a:buClr>
                <a:schemeClr val="dk1"/>
              </a:buClr>
              <a:buSzPts val="1100"/>
              <a:buFont typeface="Arial"/>
              <a:buNone/>
            </a:pPr>
            <a:r>
              <a:rPr lang="en" sz="2800" b="1" dirty="0">
                <a:latin typeface="+mj-lt"/>
                <a:ea typeface="Times New Roman"/>
                <a:cs typeface="Times New Roman"/>
                <a:sym typeface="Times New Roman"/>
              </a:rPr>
              <a:t>Supporting systems assessment of the companies</a:t>
            </a:r>
            <a:endParaRPr sz="2800" dirty="0">
              <a:latin typeface="+mj-lt"/>
            </a:endParaRPr>
          </a:p>
        </p:txBody>
      </p:sp>
      <p:sp>
        <p:nvSpPr>
          <p:cNvPr id="125" name="Google Shape;125;p22"/>
          <p:cNvSpPr txBox="1">
            <a:spLocks noGrp="1"/>
          </p:cNvSpPr>
          <p:nvPr>
            <p:ph type="subTitle" idx="1"/>
          </p:nvPr>
        </p:nvSpPr>
        <p:spPr>
          <a:xfrm>
            <a:off x="311700" y="1199213"/>
            <a:ext cx="4897800" cy="3748637"/>
          </a:xfrm>
          <a:prstGeom prst="rect">
            <a:avLst/>
          </a:prstGeom>
          <a:solidFill>
            <a:schemeClr val="lt1"/>
          </a:solidFill>
        </p:spPr>
        <p:txBody>
          <a:bodyPr spcFirstLastPara="1" wrap="square" lIns="91425" tIns="91425" rIns="91425" bIns="91425" anchor="t" anchorCtr="0">
            <a:normAutofit fontScale="85000" lnSpcReduction="20000"/>
          </a:bodyPr>
          <a:lstStyle/>
          <a:p>
            <a:pPr marL="0" lvl="0" indent="0" algn="just" rtl="0">
              <a:lnSpc>
                <a:spcPct val="150000"/>
              </a:lnSpc>
              <a:spcBef>
                <a:spcPts val="1800"/>
              </a:spcBef>
              <a:spcAft>
                <a:spcPts val="0"/>
              </a:spcAft>
              <a:buClr>
                <a:schemeClr val="dk1"/>
              </a:buClr>
              <a:buSzPct val="84615"/>
              <a:buFont typeface="Arial"/>
              <a:buNone/>
            </a:pPr>
            <a:r>
              <a:rPr lang="en" sz="1300" b="1" dirty="0">
                <a:solidFill>
                  <a:schemeClr val="dk1"/>
                </a:solidFill>
                <a:latin typeface="+mn-lt"/>
                <a:ea typeface="Times New Roman"/>
                <a:cs typeface="Times New Roman"/>
                <a:sym typeface="Times New Roman"/>
              </a:rPr>
              <a:t>“Supporting Systems of Amazon”</a:t>
            </a:r>
            <a:endParaRPr sz="1300" b="1" dirty="0">
              <a:solidFill>
                <a:schemeClr val="dk1"/>
              </a:solidFill>
              <a:latin typeface="+mn-lt"/>
              <a:ea typeface="Times New Roman"/>
              <a:cs typeface="Times New Roman"/>
              <a:sym typeface="Times New Roman"/>
            </a:endParaRPr>
          </a:p>
          <a:p>
            <a:pPr marL="457200" lvl="0" indent="-287655" algn="just" rtl="0">
              <a:lnSpc>
                <a:spcPct val="150000"/>
              </a:lnSpc>
              <a:spcBef>
                <a:spcPts val="60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ICT technologies like </a:t>
            </a:r>
            <a:r>
              <a:rPr lang="en" sz="1200" b="1" i="1" dirty="0">
                <a:solidFill>
                  <a:schemeClr val="dk1"/>
                </a:solidFill>
                <a:latin typeface="+mn-lt"/>
                <a:ea typeface="Times New Roman"/>
                <a:cs typeface="Times New Roman"/>
                <a:sym typeface="Times New Roman"/>
              </a:rPr>
              <a:t>“Amazon Web Services”,  “Data  and Content Management Systems” and “Data Analytics and Business Intelligence” </a:t>
            </a:r>
            <a:r>
              <a:rPr lang="en" sz="1200" dirty="0">
                <a:solidFill>
                  <a:schemeClr val="dk1"/>
                </a:solidFill>
                <a:latin typeface="+mn-lt"/>
                <a:ea typeface="Times New Roman"/>
                <a:cs typeface="Times New Roman"/>
                <a:sym typeface="Times New Roman"/>
              </a:rPr>
              <a:t>are used (</a:t>
            </a:r>
            <a:r>
              <a:rPr lang="en" sz="1200" dirty="0">
                <a:solidFill>
                  <a:srgbClr val="222222"/>
                </a:solidFill>
                <a:latin typeface="+mn-lt"/>
                <a:ea typeface="Times New Roman"/>
                <a:cs typeface="Times New Roman"/>
                <a:sym typeface="Times New Roman"/>
              </a:rPr>
              <a:t>Mohiuddin </a:t>
            </a:r>
            <a:r>
              <a:rPr lang="en" sz="1200" i="1" dirty="0">
                <a:solidFill>
                  <a:srgbClr val="222222"/>
                </a:solidFill>
                <a:latin typeface="+mn-lt"/>
                <a:ea typeface="Times New Roman"/>
                <a:cs typeface="Times New Roman"/>
                <a:sym typeface="Times New Roman"/>
              </a:rPr>
              <a:t>et al</a:t>
            </a:r>
            <a:r>
              <a:rPr lang="en" sz="1200" dirty="0">
                <a:solidFill>
                  <a:srgbClr val="222222"/>
                </a:solidFill>
                <a:latin typeface="+mn-lt"/>
                <a:ea typeface="Times New Roman"/>
                <a:cs typeface="Times New Roman"/>
                <a:sym typeface="Times New Roman"/>
              </a:rPr>
              <a:t>. 2022</a:t>
            </a:r>
            <a:r>
              <a:rPr lang="en" sz="1200" dirty="0">
                <a:solidFill>
                  <a:schemeClr val="dk1"/>
                </a:solidFill>
                <a:latin typeface="+mn-lt"/>
                <a:ea typeface="Times New Roman"/>
                <a:cs typeface="Times New Roman"/>
                <a:sym typeface="Times New Roman"/>
              </a:rPr>
              <a:t>)</a:t>
            </a:r>
            <a:endParaRPr sz="12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LMS technologies such as </a:t>
            </a:r>
            <a:r>
              <a:rPr lang="en" sz="1200" b="1" i="1" dirty="0">
                <a:solidFill>
                  <a:schemeClr val="dk1"/>
                </a:solidFill>
                <a:latin typeface="+mn-lt"/>
                <a:ea typeface="Times New Roman"/>
                <a:cs typeface="Times New Roman"/>
                <a:sym typeface="Times New Roman"/>
              </a:rPr>
              <a:t>“Cornerstone OnDemand”, “Saba Cloud” </a:t>
            </a:r>
            <a:r>
              <a:rPr lang="en" sz="1200" dirty="0">
                <a:solidFill>
                  <a:schemeClr val="dk1"/>
                </a:solidFill>
                <a:latin typeface="+mn-lt"/>
                <a:ea typeface="Times New Roman"/>
                <a:cs typeface="Times New Roman"/>
                <a:sym typeface="Times New Roman"/>
              </a:rPr>
              <a:t>are employed</a:t>
            </a:r>
            <a:endParaRPr sz="12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Collaboration means </a:t>
            </a:r>
            <a:r>
              <a:rPr lang="en" sz="1200" b="1" i="1" dirty="0">
                <a:solidFill>
                  <a:schemeClr val="dk1"/>
                </a:solidFill>
                <a:latin typeface="+mn-lt"/>
                <a:ea typeface="Times New Roman"/>
                <a:cs typeface="Times New Roman"/>
                <a:sym typeface="Times New Roman"/>
              </a:rPr>
              <a:t>“Amazon WorkDocs”</a:t>
            </a:r>
            <a:r>
              <a:rPr lang="en" sz="1200" dirty="0">
                <a:solidFill>
                  <a:schemeClr val="dk1"/>
                </a:solidFill>
                <a:latin typeface="+mn-lt"/>
                <a:ea typeface="Times New Roman"/>
                <a:cs typeface="Times New Roman"/>
                <a:sym typeface="Times New Roman"/>
              </a:rPr>
              <a:t> is employed (</a:t>
            </a:r>
            <a:r>
              <a:rPr lang="en" sz="1200" dirty="0">
                <a:solidFill>
                  <a:srgbClr val="222222"/>
                </a:solidFill>
                <a:latin typeface="+mn-lt"/>
                <a:ea typeface="Times New Roman"/>
                <a:cs typeface="Times New Roman"/>
                <a:sym typeface="Times New Roman"/>
              </a:rPr>
              <a:t>Kerdlap </a:t>
            </a:r>
            <a:r>
              <a:rPr lang="en" sz="1200" i="1" dirty="0">
                <a:solidFill>
                  <a:srgbClr val="222222"/>
                </a:solidFill>
                <a:latin typeface="+mn-lt"/>
                <a:ea typeface="Times New Roman"/>
                <a:cs typeface="Times New Roman"/>
                <a:sym typeface="Times New Roman"/>
              </a:rPr>
              <a:t>et al</a:t>
            </a:r>
            <a:r>
              <a:rPr lang="en" sz="1200" dirty="0">
                <a:solidFill>
                  <a:srgbClr val="222222"/>
                </a:solidFill>
                <a:latin typeface="+mn-lt"/>
                <a:ea typeface="Times New Roman"/>
                <a:cs typeface="Times New Roman"/>
                <a:sym typeface="Times New Roman"/>
              </a:rPr>
              <a:t>. 2019</a:t>
            </a:r>
            <a:r>
              <a:rPr lang="en" sz="1200" dirty="0">
                <a:solidFill>
                  <a:schemeClr val="dk1"/>
                </a:solidFill>
                <a:latin typeface="+mn-lt"/>
                <a:ea typeface="Times New Roman"/>
                <a:cs typeface="Times New Roman"/>
                <a:sym typeface="Times New Roman"/>
              </a:rPr>
              <a:t>)</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1800"/>
              </a:spcBef>
              <a:spcAft>
                <a:spcPts val="0"/>
              </a:spcAft>
              <a:buClr>
                <a:schemeClr val="dk1"/>
              </a:buClr>
              <a:buSzPct val="84615"/>
              <a:buFont typeface="Arial"/>
              <a:buNone/>
            </a:pPr>
            <a:r>
              <a:rPr lang="en" sz="1300" b="1" dirty="0">
                <a:solidFill>
                  <a:schemeClr val="dk1"/>
                </a:solidFill>
                <a:latin typeface="+mn-lt"/>
                <a:ea typeface="Times New Roman"/>
                <a:cs typeface="Times New Roman"/>
                <a:sym typeface="Times New Roman"/>
              </a:rPr>
              <a:t>“Supporting Systems of Boohoo”</a:t>
            </a:r>
            <a:endParaRPr sz="1300" b="1" dirty="0">
              <a:solidFill>
                <a:schemeClr val="dk1"/>
              </a:solidFill>
              <a:latin typeface="+mn-lt"/>
              <a:ea typeface="Times New Roman"/>
              <a:cs typeface="Times New Roman"/>
              <a:sym typeface="Times New Roman"/>
            </a:endParaRPr>
          </a:p>
          <a:p>
            <a:pPr marL="457200" lvl="0" indent="-287655" algn="just" rtl="0">
              <a:lnSpc>
                <a:spcPct val="150000"/>
              </a:lnSpc>
              <a:spcBef>
                <a:spcPts val="60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ICT tools such as </a:t>
            </a:r>
            <a:r>
              <a:rPr lang="en" sz="1200" b="1" i="1" dirty="0">
                <a:solidFill>
                  <a:schemeClr val="dk1"/>
                </a:solidFill>
                <a:latin typeface="+mn-lt"/>
                <a:ea typeface="Times New Roman"/>
                <a:cs typeface="Times New Roman"/>
                <a:sym typeface="Times New Roman"/>
              </a:rPr>
              <a:t>Dropbox, Stitch Fix, Truefit</a:t>
            </a:r>
            <a:r>
              <a:rPr lang="en" sz="1200" dirty="0">
                <a:solidFill>
                  <a:schemeClr val="dk1"/>
                </a:solidFill>
                <a:latin typeface="+mn-lt"/>
                <a:ea typeface="Times New Roman"/>
                <a:cs typeface="Times New Roman"/>
                <a:sym typeface="Times New Roman"/>
              </a:rPr>
              <a:t>,</a:t>
            </a:r>
            <a:r>
              <a:rPr lang="en" sz="1200" b="1" i="1" dirty="0">
                <a:solidFill>
                  <a:schemeClr val="dk1"/>
                </a:solidFill>
                <a:latin typeface="+mn-lt"/>
                <a:ea typeface="Times New Roman"/>
                <a:cs typeface="Times New Roman"/>
                <a:sym typeface="Times New Roman"/>
              </a:rPr>
              <a:t> </a:t>
            </a:r>
            <a:r>
              <a:rPr lang="en" sz="1200" dirty="0">
                <a:solidFill>
                  <a:schemeClr val="dk1"/>
                </a:solidFill>
                <a:latin typeface="+mn-lt"/>
                <a:ea typeface="Times New Roman"/>
                <a:cs typeface="Times New Roman"/>
                <a:sym typeface="Times New Roman"/>
              </a:rPr>
              <a:t>and others are used to ensure security</a:t>
            </a:r>
            <a:endParaRPr sz="12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LMS techniques like </a:t>
            </a:r>
            <a:r>
              <a:rPr lang="en" sz="1200" b="1" i="1" dirty="0">
                <a:solidFill>
                  <a:schemeClr val="dk1"/>
                </a:solidFill>
                <a:latin typeface="+mn-lt"/>
                <a:ea typeface="Times New Roman"/>
                <a:cs typeface="Times New Roman"/>
                <a:sym typeface="Times New Roman"/>
              </a:rPr>
              <a:t>DexLab, Abara BI, and </a:t>
            </a:r>
            <a:r>
              <a:rPr lang="en" sz="1200" dirty="0">
                <a:solidFill>
                  <a:schemeClr val="dk1"/>
                </a:solidFill>
                <a:latin typeface="+mn-lt"/>
                <a:ea typeface="Times New Roman"/>
                <a:cs typeface="Times New Roman"/>
                <a:sym typeface="Times New Roman"/>
              </a:rPr>
              <a:t>various others are utilized (</a:t>
            </a:r>
            <a:r>
              <a:rPr lang="en" sz="1200" dirty="0">
                <a:solidFill>
                  <a:srgbClr val="222222"/>
                </a:solidFill>
                <a:latin typeface="+mn-lt"/>
                <a:ea typeface="Times New Roman"/>
                <a:cs typeface="Times New Roman"/>
                <a:sym typeface="Times New Roman"/>
              </a:rPr>
              <a:t>Bradley, 2021</a:t>
            </a:r>
            <a:r>
              <a:rPr lang="en" sz="1200" dirty="0">
                <a:solidFill>
                  <a:schemeClr val="dk1"/>
                </a:solidFill>
                <a:latin typeface="+mn-lt"/>
                <a:ea typeface="Times New Roman"/>
                <a:cs typeface="Times New Roman"/>
                <a:sym typeface="Times New Roman"/>
              </a:rPr>
              <a:t>)</a:t>
            </a:r>
            <a:endParaRPr sz="1200" dirty="0">
              <a:solidFill>
                <a:schemeClr val="dk1"/>
              </a:solidFill>
              <a:latin typeface="+mn-lt"/>
              <a:ea typeface="Times New Roman"/>
              <a:cs typeface="Times New Roman"/>
              <a:sym typeface="Times New Roman"/>
            </a:endParaRPr>
          </a:p>
          <a:p>
            <a:pPr marL="457200" lvl="0" indent="-28765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Collaboration means such as </a:t>
            </a:r>
            <a:r>
              <a:rPr lang="en" sz="1200" b="1" i="1" dirty="0">
                <a:solidFill>
                  <a:schemeClr val="dk1"/>
                </a:solidFill>
                <a:latin typeface="+mn-lt"/>
                <a:ea typeface="Times New Roman"/>
                <a:cs typeface="Times New Roman"/>
                <a:sym typeface="Times New Roman"/>
              </a:rPr>
              <a:t>AWS </a:t>
            </a:r>
            <a:r>
              <a:rPr lang="en" sz="1200" dirty="0">
                <a:solidFill>
                  <a:schemeClr val="dk1"/>
                </a:solidFill>
                <a:latin typeface="+mn-lt"/>
                <a:ea typeface="Times New Roman"/>
                <a:cs typeface="Times New Roman"/>
                <a:sym typeface="Times New Roman"/>
              </a:rPr>
              <a:t>is employed</a:t>
            </a:r>
            <a:endParaRPr sz="1200" dirty="0">
              <a:solidFill>
                <a:schemeClr val="dk1"/>
              </a:solidFill>
              <a:latin typeface="+mn-lt"/>
              <a:ea typeface="Times New Roman"/>
              <a:cs typeface="Times New Roman"/>
              <a:sym typeface="Times New Roman"/>
            </a:endParaRPr>
          </a:p>
          <a:p>
            <a:pPr marL="0" lvl="0" indent="0" algn="ctr" rtl="0">
              <a:spcBef>
                <a:spcPts val="0"/>
              </a:spcBef>
              <a:spcAft>
                <a:spcPts val="0"/>
              </a:spcAft>
              <a:buNone/>
            </a:pPr>
            <a:endParaRPr dirty="0"/>
          </a:p>
        </p:txBody>
      </p:sp>
      <p:pic>
        <p:nvPicPr>
          <p:cNvPr id="126" name="Google Shape;126;p22"/>
          <p:cNvPicPr preferRelativeResize="0"/>
          <p:nvPr/>
        </p:nvPicPr>
        <p:blipFill>
          <a:blip r:embed="rId4">
            <a:alphaModFix/>
          </a:blip>
          <a:stretch>
            <a:fillRect/>
          </a:stretch>
        </p:blipFill>
        <p:spPr>
          <a:xfrm>
            <a:off x="5614350" y="1921924"/>
            <a:ext cx="3162600" cy="2379425"/>
          </a:xfrm>
          <a:prstGeom prst="rect">
            <a:avLst/>
          </a:prstGeom>
          <a:noFill/>
          <a:ln w="25400" cap="flat" cmpd="sng">
            <a:solidFill>
              <a:srgbClr val="000000"/>
            </a:solidFill>
            <a:prstDash val="solid"/>
            <a:miter lim="8000"/>
            <a:headEnd type="none" w="sm" len="sm"/>
            <a:tailEnd type="none" w="sm" len="sm"/>
          </a:ln>
        </p:spPr>
      </p:pic>
      <p:sp>
        <p:nvSpPr>
          <p:cNvPr id="127" name="Google Shape;127;p22"/>
          <p:cNvSpPr txBox="1"/>
          <p:nvPr/>
        </p:nvSpPr>
        <p:spPr>
          <a:xfrm>
            <a:off x="5614350" y="4301350"/>
            <a:ext cx="3162600" cy="6465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1000" b="1">
                <a:solidFill>
                  <a:schemeClr val="lt1"/>
                </a:solidFill>
                <a:latin typeface="Times New Roman"/>
                <a:ea typeface="Times New Roman"/>
                <a:cs typeface="Times New Roman"/>
                <a:sym typeface="Times New Roman"/>
              </a:rPr>
              <a:t>Figure 5: “Cloud Computing”</a:t>
            </a:r>
            <a:endParaRPr sz="1000" b="1">
              <a:solidFill>
                <a:schemeClr val="lt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000">
                <a:solidFill>
                  <a:schemeClr val="lt1"/>
                </a:solidFill>
                <a:latin typeface="Times New Roman"/>
                <a:ea typeface="Times New Roman"/>
                <a:cs typeface="Times New Roman"/>
                <a:sym typeface="Times New Roman"/>
              </a:rPr>
              <a:t>(Source: Development, 2023)</a:t>
            </a:r>
            <a:endParaRPr sz="1000">
              <a:solidFill>
                <a:schemeClr val="l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pic>
        <p:nvPicPr>
          <p:cNvPr id="132" name="Google Shape;132;p23"/>
          <p:cNvPicPr preferRelativeResize="0"/>
          <p:nvPr/>
        </p:nvPicPr>
        <p:blipFill>
          <a:blip r:embed="rId3">
            <a:alphaModFix amt="56000"/>
          </a:blip>
          <a:stretch>
            <a:fillRect/>
          </a:stretch>
        </p:blipFill>
        <p:spPr>
          <a:xfrm>
            <a:off x="2709" y="0"/>
            <a:ext cx="9141293" cy="5143501"/>
          </a:xfrm>
          <a:prstGeom prst="rect">
            <a:avLst/>
          </a:prstGeom>
          <a:noFill/>
          <a:ln>
            <a:noFill/>
          </a:ln>
        </p:spPr>
      </p:pic>
      <p:sp>
        <p:nvSpPr>
          <p:cNvPr id="133" name="Google Shape;133;p23"/>
          <p:cNvSpPr txBox="1">
            <a:spLocks noGrp="1"/>
          </p:cNvSpPr>
          <p:nvPr>
            <p:ph type="ctrTitle"/>
          </p:nvPr>
        </p:nvSpPr>
        <p:spPr>
          <a:xfrm>
            <a:off x="311700" y="799675"/>
            <a:ext cx="6306900" cy="789900"/>
          </a:xfrm>
          <a:prstGeom prst="rect">
            <a:avLst/>
          </a:prstGeom>
          <a:solidFill>
            <a:schemeClr val="lt1"/>
          </a:solidFill>
        </p:spPr>
        <p:txBody>
          <a:bodyPr spcFirstLastPara="1" wrap="square" lIns="91425" tIns="91425" rIns="91425" bIns="91425" anchor="b" anchorCtr="0">
            <a:normAutofit fontScale="90000"/>
          </a:bodyPr>
          <a:lstStyle/>
          <a:p>
            <a:pPr marL="0" lvl="0" indent="0" algn="just" rtl="0">
              <a:lnSpc>
                <a:spcPct val="150000"/>
              </a:lnSpc>
              <a:spcBef>
                <a:spcPts val="2000"/>
              </a:spcBef>
              <a:spcAft>
                <a:spcPts val="0"/>
              </a:spcAft>
              <a:buNone/>
            </a:pPr>
            <a:endParaRPr sz="1400" b="1" dirty="0">
              <a:latin typeface="Times New Roman"/>
              <a:ea typeface="Times New Roman"/>
              <a:cs typeface="Times New Roman"/>
              <a:sym typeface="Times New Roman"/>
            </a:endParaRPr>
          </a:p>
          <a:p>
            <a:pPr marL="0" lvl="0" indent="0" algn="just" rtl="0">
              <a:lnSpc>
                <a:spcPct val="150000"/>
              </a:lnSpc>
              <a:spcBef>
                <a:spcPts val="2000"/>
              </a:spcBef>
              <a:spcAft>
                <a:spcPts val="600"/>
              </a:spcAft>
              <a:buNone/>
            </a:pPr>
            <a:r>
              <a:rPr lang="en" sz="2700" b="1" dirty="0">
                <a:latin typeface="+mj-lt"/>
                <a:ea typeface="Times New Roman"/>
                <a:cs typeface="Times New Roman"/>
                <a:sym typeface="Times New Roman"/>
              </a:rPr>
              <a:t>Deployment of KM in the companies</a:t>
            </a:r>
            <a:endParaRPr sz="2700" dirty="0">
              <a:latin typeface="+mj-lt"/>
            </a:endParaRPr>
          </a:p>
        </p:txBody>
      </p:sp>
      <p:sp>
        <p:nvSpPr>
          <p:cNvPr id="134" name="Google Shape;134;p23"/>
          <p:cNvSpPr txBox="1">
            <a:spLocks noGrp="1"/>
          </p:cNvSpPr>
          <p:nvPr>
            <p:ph type="subTitle" idx="1"/>
          </p:nvPr>
        </p:nvSpPr>
        <p:spPr>
          <a:xfrm>
            <a:off x="311699" y="1883500"/>
            <a:ext cx="5277573" cy="3003300"/>
          </a:xfrm>
          <a:prstGeom prst="rect">
            <a:avLst/>
          </a:prstGeom>
          <a:solidFill>
            <a:srgbClr val="FFFFFF"/>
          </a:solidFill>
        </p:spPr>
        <p:txBody>
          <a:bodyPr spcFirstLastPara="1" wrap="square" lIns="91425" tIns="91425" rIns="91425" bIns="91425" anchor="t" anchorCtr="0">
            <a:normAutofit fontScale="85000" lnSpcReduction="10000"/>
          </a:bodyPr>
          <a:lstStyle/>
          <a:p>
            <a:pPr marL="0" lvl="0" indent="0" algn="just" rtl="0">
              <a:lnSpc>
                <a:spcPct val="150000"/>
              </a:lnSpc>
              <a:spcBef>
                <a:spcPts val="1800"/>
              </a:spcBef>
              <a:spcAft>
                <a:spcPts val="0"/>
              </a:spcAft>
              <a:buClr>
                <a:schemeClr val="dk1"/>
              </a:buClr>
              <a:buSzPct val="84615"/>
              <a:buFont typeface="Arial"/>
              <a:buNone/>
            </a:pPr>
            <a:r>
              <a:rPr lang="en" sz="1300" b="1" dirty="0">
                <a:solidFill>
                  <a:schemeClr val="dk1"/>
                </a:solidFill>
                <a:latin typeface="+mn-lt"/>
                <a:ea typeface="Times New Roman"/>
                <a:cs typeface="Times New Roman"/>
                <a:sym typeface="Times New Roman"/>
              </a:rPr>
              <a:t>“Deployment of KM” at Amazon</a:t>
            </a:r>
            <a:endParaRPr sz="1300" b="1" dirty="0">
              <a:solidFill>
                <a:schemeClr val="dk1"/>
              </a:solidFill>
              <a:latin typeface="+mn-lt"/>
              <a:ea typeface="Times New Roman"/>
              <a:cs typeface="Times New Roman"/>
              <a:sym typeface="Times New Roman"/>
            </a:endParaRPr>
          </a:p>
          <a:p>
            <a:pPr marL="457200" lvl="0" indent="-299085" algn="just" rtl="0">
              <a:lnSpc>
                <a:spcPct val="150000"/>
              </a:lnSpc>
              <a:spcBef>
                <a:spcPts val="60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Deployment here is done with the aid of proper training </a:t>
            </a:r>
            <a:endParaRPr sz="1200" dirty="0">
              <a:solidFill>
                <a:schemeClr val="dk1"/>
              </a:solidFill>
              <a:latin typeface="+mn-lt"/>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Knowledge sharing is also an essential means</a:t>
            </a:r>
            <a:endParaRPr sz="1200" dirty="0">
              <a:solidFill>
                <a:schemeClr val="dk1"/>
              </a:solidFill>
              <a:latin typeface="+mn-lt"/>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Various</a:t>
            </a:r>
            <a:r>
              <a:rPr lang="en" sz="1200" b="1" i="1" dirty="0">
                <a:solidFill>
                  <a:schemeClr val="dk1"/>
                </a:solidFill>
                <a:latin typeface="+mn-lt"/>
                <a:ea typeface="Times New Roman"/>
                <a:cs typeface="Times New Roman"/>
                <a:sym typeface="Times New Roman"/>
              </a:rPr>
              <a:t> LMS</a:t>
            </a:r>
            <a:r>
              <a:rPr lang="en" sz="1200" dirty="0">
                <a:solidFill>
                  <a:schemeClr val="dk1"/>
                </a:solidFill>
                <a:latin typeface="+mn-lt"/>
                <a:ea typeface="Times New Roman"/>
                <a:cs typeface="Times New Roman"/>
                <a:sym typeface="Times New Roman"/>
              </a:rPr>
              <a:t> measures such as Slack, Teams, and others are used</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1800"/>
              </a:spcBef>
              <a:spcAft>
                <a:spcPts val="0"/>
              </a:spcAft>
              <a:buClr>
                <a:schemeClr val="dk1"/>
              </a:buClr>
              <a:buSzPct val="84615"/>
              <a:buFont typeface="Arial"/>
              <a:buNone/>
            </a:pPr>
            <a:r>
              <a:rPr lang="en" sz="1300" b="1" dirty="0">
                <a:solidFill>
                  <a:schemeClr val="dk1"/>
                </a:solidFill>
                <a:latin typeface="+mn-lt"/>
                <a:ea typeface="Times New Roman"/>
                <a:cs typeface="Times New Roman"/>
                <a:sym typeface="Times New Roman"/>
              </a:rPr>
              <a:t>“Deployment of KM” at Boohoo</a:t>
            </a:r>
            <a:endParaRPr sz="1300" b="1" dirty="0">
              <a:solidFill>
                <a:schemeClr val="dk1"/>
              </a:solidFill>
              <a:latin typeface="+mn-lt"/>
              <a:ea typeface="Times New Roman"/>
              <a:cs typeface="Times New Roman"/>
              <a:sym typeface="Times New Roman"/>
            </a:endParaRPr>
          </a:p>
          <a:p>
            <a:pPr marL="457200" lvl="0" indent="-299085" algn="just" rtl="0">
              <a:lnSpc>
                <a:spcPct val="150000"/>
              </a:lnSpc>
              <a:spcBef>
                <a:spcPts val="60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This organization also uses training for deploying “knowledge management”</a:t>
            </a:r>
            <a:endParaRPr sz="1200" dirty="0">
              <a:solidFill>
                <a:schemeClr val="dk1"/>
              </a:solidFill>
              <a:latin typeface="+mn-lt"/>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dirty="0">
                <a:solidFill>
                  <a:schemeClr val="dk1"/>
                </a:solidFill>
                <a:latin typeface="+mn-lt"/>
                <a:ea typeface="Times New Roman"/>
                <a:cs typeface="Times New Roman"/>
                <a:sym typeface="Times New Roman"/>
              </a:rPr>
              <a:t>Other methods comprising </a:t>
            </a:r>
            <a:r>
              <a:rPr lang="en" sz="1200" b="1" i="1" dirty="0">
                <a:solidFill>
                  <a:schemeClr val="dk1"/>
                </a:solidFill>
                <a:latin typeface="+mn-lt"/>
                <a:ea typeface="Times New Roman"/>
                <a:cs typeface="Times New Roman"/>
                <a:sym typeface="Times New Roman"/>
              </a:rPr>
              <a:t>“content administration platforms” </a:t>
            </a:r>
            <a:r>
              <a:rPr lang="en" sz="1200" dirty="0">
                <a:solidFill>
                  <a:schemeClr val="dk1"/>
                </a:solidFill>
                <a:latin typeface="+mn-lt"/>
                <a:ea typeface="Times New Roman"/>
                <a:cs typeface="Times New Roman"/>
                <a:sym typeface="Times New Roman"/>
              </a:rPr>
              <a:t>like </a:t>
            </a:r>
            <a:r>
              <a:rPr lang="en" sz="1200" b="1" i="1" dirty="0">
                <a:solidFill>
                  <a:schemeClr val="dk1"/>
                </a:solidFill>
                <a:latin typeface="+mn-lt"/>
                <a:ea typeface="Times New Roman"/>
                <a:cs typeface="Times New Roman"/>
                <a:sym typeface="Times New Roman"/>
              </a:rPr>
              <a:t>WordPress, and Magneto</a:t>
            </a:r>
            <a:r>
              <a:rPr lang="en" sz="1200" dirty="0">
                <a:solidFill>
                  <a:schemeClr val="dk1"/>
                </a:solidFill>
                <a:latin typeface="+mn-lt"/>
                <a:ea typeface="Times New Roman"/>
                <a:cs typeface="Times New Roman"/>
                <a:sym typeface="Times New Roman"/>
              </a:rPr>
              <a:t> are used</a:t>
            </a:r>
            <a:endParaRPr sz="1200" dirty="0">
              <a:solidFill>
                <a:schemeClr val="dk1"/>
              </a:solidFill>
              <a:latin typeface="+mn-lt"/>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 sz="1200" b="1" i="1" dirty="0">
                <a:solidFill>
                  <a:schemeClr val="dk1"/>
                </a:solidFill>
                <a:latin typeface="+mn-lt"/>
                <a:ea typeface="Times New Roman"/>
                <a:cs typeface="Times New Roman"/>
                <a:sym typeface="Times New Roman"/>
              </a:rPr>
              <a:t> “Big Data Analytics” </a:t>
            </a:r>
            <a:r>
              <a:rPr lang="en" sz="1200" dirty="0">
                <a:solidFill>
                  <a:schemeClr val="dk1"/>
                </a:solidFill>
                <a:latin typeface="+mn-lt"/>
                <a:ea typeface="Times New Roman"/>
                <a:cs typeface="Times New Roman"/>
                <a:sym typeface="Times New Roman"/>
              </a:rPr>
              <a:t> and other measures are also employed effectively.</a:t>
            </a:r>
            <a:endParaRPr sz="1200" dirty="0">
              <a:solidFill>
                <a:schemeClr val="dk1"/>
              </a:solidFill>
              <a:latin typeface="+mn-lt"/>
              <a:ea typeface="Times New Roman"/>
              <a:cs typeface="Times New Roman"/>
              <a:sym typeface="Times New Roman"/>
            </a:endParaRPr>
          </a:p>
          <a:p>
            <a:pPr marL="0" lvl="0" indent="0" algn="ctr" rtl="0">
              <a:spcBef>
                <a:spcPts val="0"/>
              </a:spcBef>
              <a:spcAft>
                <a:spcPts val="0"/>
              </a:spcAft>
              <a:buNone/>
            </a:pPr>
            <a:endParaRPr dirty="0"/>
          </a:p>
        </p:txBody>
      </p:sp>
      <p:pic>
        <p:nvPicPr>
          <p:cNvPr id="135" name="Google Shape;135;p23"/>
          <p:cNvPicPr preferRelativeResize="0"/>
          <p:nvPr/>
        </p:nvPicPr>
        <p:blipFill>
          <a:blip r:embed="rId4">
            <a:alphaModFix/>
          </a:blip>
          <a:stretch>
            <a:fillRect/>
          </a:stretch>
        </p:blipFill>
        <p:spPr>
          <a:xfrm>
            <a:off x="5881750" y="1883500"/>
            <a:ext cx="2969775" cy="2081700"/>
          </a:xfrm>
          <a:prstGeom prst="rect">
            <a:avLst/>
          </a:prstGeom>
          <a:noFill/>
          <a:ln w="19050" cap="flat" cmpd="sng">
            <a:solidFill>
              <a:schemeClr val="dk2"/>
            </a:solidFill>
            <a:prstDash val="solid"/>
            <a:round/>
            <a:headEnd type="none" w="sm" len="sm"/>
            <a:tailEnd type="none" w="sm" len="sm"/>
          </a:ln>
        </p:spPr>
      </p:pic>
      <p:sp>
        <p:nvSpPr>
          <p:cNvPr id="136" name="Google Shape;136;p23"/>
          <p:cNvSpPr txBox="1"/>
          <p:nvPr/>
        </p:nvSpPr>
        <p:spPr>
          <a:xfrm>
            <a:off x="6025638" y="4014175"/>
            <a:ext cx="2682000" cy="431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800" b="1">
                <a:solidFill>
                  <a:schemeClr val="lt1"/>
                </a:solidFill>
                <a:latin typeface="Times New Roman"/>
                <a:ea typeface="Times New Roman"/>
                <a:cs typeface="Times New Roman"/>
                <a:sym typeface="Times New Roman"/>
              </a:rPr>
              <a:t>Figure 6: </a:t>
            </a:r>
            <a:r>
              <a:rPr lang="en" sz="800" b="1" i="1">
                <a:solidFill>
                  <a:schemeClr val="lt1"/>
                </a:solidFill>
                <a:latin typeface="Times New Roman"/>
                <a:ea typeface="Times New Roman"/>
                <a:cs typeface="Times New Roman"/>
                <a:sym typeface="Times New Roman"/>
              </a:rPr>
              <a:t> “Big Data Analytics” </a:t>
            </a:r>
            <a:endParaRPr sz="800" b="1" i="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 sz="800" b="1">
                <a:solidFill>
                  <a:schemeClr val="lt1"/>
                </a:solidFill>
                <a:latin typeface="Times New Roman"/>
                <a:ea typeface="Times New Roman"/>
                <a:cs typeface="Times New Roman"/>
                <a:sym typeface="Times New Roman"/>
              </a:rPr>
              <a:t>(Source: analyticsvidhya, 2022)</a:t>
            </a:r>
            <a:endParaRPr sz="800" b="1">
              <a:solidFill>
                <a:schemeClr val="lt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pic>
        <p:nvPicPr>
          <p:cNvPr id="141" name="Google Shape;141;p24"/>
          <p:cNvPicPr preferRelativeResize="0"/>
          <p:nvPr/>
        </p:nvPicPr>
        <p:blipFill>
          <a:blip r:embed="rId3">
            <a:alphaModFix amt="56000"/>
          </a:blip>
          <a:stretch>
            <a:fillRect/>
          </a:stretch>
        </p:blipFill>
        <p:spPr>
          <a:xfrm>
            <a:off x="0" y="0"/>
            <a:ext cx="9227250" cy="5143501"/>
          </a:xfrm>
          <a:prstGeom prst="rect">
            <a:avLst/>
          </a:prstGeom>
          <a:noFill/>
          <a:ln>
            <a:noFill/>
          </a:ln>
        </p:spPr>
      </p:pic>
      <p:sp>
        <p:nvSpPr>
          <p:cNvPr id="142" name="Google Shape;142;p24"/>
          <p:cNvSpPr txBox="1">
            <a:spLocks noGrp="1"/>
          </p:cNvSpPr>
          <p:nvPr>
            <p:ph type="ctrTitle"/>
          </p:nvPr>
        </p:nvSpPr>
        <p:spPr>
          <a:xfrm>
            <a:off x="110475" y="599900"/>
            <a:ext cx="8375700" cy="819000"/>
          </a:xfrm>
          <a:prstGeom prst="rect">
            <a:avLst/>
          </a:prstGeom>
          <a:solidFill>
            <a:schemeClr val="lt1"/>
          </a:solidFill>
        </p:spPr>
        <p:txBody>
          <a:bodyPr spcFirstLastPara="1" wrap="square" lIns="91425" tIns="91425" rIns="91425" bIns="91425" anchor="b" anchorCtr="0">
            <a:normAutofit fontScale="90000"/>
          </a:bodyPr>
          <a:lstStyle/>
          <a:p>
            <a:pPr marL="0" lvl="0" indent="0" algn="just" rtl="0">
              <a:lnSpc>
                <a:spcPct val="150000"/>
              </a:lnSpc>
              <a:spcBef>
                <a:spcPts val="2000"/>
              </a:spcBef>
              <a:spcAft>
                <a:spcPts val="0"/>
              </a:spcAft>
              <a:buNone/>
            </a:pPr>
            <a:endParaRPr sz="1400" b="1" dirty="0">
              <a:latin typeface="Times New Roman"/>
              <a:ea typeface="Times New Roman"/>
              <a:cs typeface="Times New Roman"/>
              <a:sym typeface="Times New Roman"/>
            </a:endParaRPr>
          </a:p>
          <a:p>
            <a:pPr marL="0" lvl="0" indent="0" algn="just" rtl="0">
              <a:lnSpc>
                <a:spcPct val="150000"/>
              </a:lnSpc>
              <a:spcBef>
                <a:spcPts val="2000"/>
              </a:spcBef>
              <a:spcAft>
                <a:spcPts val="600"/>
              </a:spcAft>
              <a:buNone/>
            </a:pPr>
            <a:r>
              <a:rPr lang="en" sz="2700" b="1" dirty="0">
                <a:latin typeface="+mj-lt"/>
                <a:ea typeface="Times New Roman"/>
                <a:cs typeface="Times New Roman"/>
                <a:sym typeface="Times New Roman"/>
              </a:rPr>
              <a:t>Conclusion challenges and recommendations</a:t>
            </a:r>
            <a:endParaRPr sz="2700" dirty="0">
              <a:latin typeface="+mj-lt"/>
            </a:endParaRPr>
          </a:p>
        </p:txBody>
      </p:sp>
      <p:sp>
        <p:nvSpPr>
          <p:cNvPr id="143" name="Google Shape;143;p24"/>
          <p:cNvSpPr txBox="1">
            <a:spLocks noGrp="1"/>
          </p:cNvSpPr>
          <p:nvPr>
            <p:ph type="subTitle" idx="1"/>
          </p:nvPr>
        </p:nvSpPr>
        <p:spPr>
          <a:xfrm>
            <a:off x="1206500" y="1562100"/>
            <a:ext cx="6452678" cy="3387700"/>
          </a:xfrm>
          <a:prstGeom prst="rect">
            <a:avLst/>
          </a:prstGeom>
          <a:solidFill>
            <a:schemeClr val="lt1"/>
          </a:solidFill>
        </p:spPr>
        <p:txBody>
          <a:bodyPr spcFirstLastPara="1" wrap="square" lIns="91425" tIns="91425" rIns="91425" bIns="91425" anchor="t" anchorCtr="0">
            <a:noAutofit/>
          </a:bodyPr>
          <a:lstStyle/>
          <a:p>
            <a:pPr marL="0" lvl="0" indent="0" algn="just" rtl="0">
              <a:spcBef>
                <a:spcPts val="1800"/>
              </a:spcBef>
              <a:spcAft>
                <a:spcPts val="0"/>
              </a:spcAft>
              <a:buNone/>
            </a:pPr>
            <a:r>
              <a:rPr lang="en" sz="1100" b="1" dirty="0">
                <a:solidFill>
                  <a:schemeClr val="dk1"/>
                </a:solidFill>
                <a:latin typeface="+mn-lt"/>
                <a:ea typeface="Times New Roman"/>
                <a:cs typeface="Times New Roman"/>
                <a:sym typeface="Times New Roman"/>
              </a:rPr>
              <a:t>Conclusion</a:t>
            </a:r>
            <a:endParaRPr sz="1100" b="1" dirty="0">
              <a:solidFill>
                <a:schemeClr val="dk1"/>
              </a:solidFill>
              <a:latin typeface="+mn-lt"/>
              <a:ea typeface="Times New Roman"/>
              <a:cs typeface="Times New Roman"/>
              <a:sym typeface="Times New Roman"/>
            </a:endParaRPr>
          </a:p>
          <a:p>
            <a:pPr marL="457200" lvl="0" indent="-279400" algn="just" rtl="0">
              <a:spcBef>
                <a:spcPts val="600"/>
              </a:spcBef>
              <a:spcAft>
                <a:spcPts val="0"/>
              </a:spcAft>
              <a:buClr>
                <a:schemeClr val="dk1"/>
              </a:buClr>
              <a:buSzPts val="800"/>
              <a:buFont typeface="Times New Roman"/>
              <a:buChar char="●"/>
            </a:pPr>
            <a:r>
              <a:rPr lang="en" sz="1100" dirty="0">
                <a:solidFill>
                  <a:schemeClr val="dk1"/>
                </a:solidFill>
                <a:latin typeface="+mn-lt"/>
                <a:ea typeface="Times New Roman"/>
                <a:cs typeface="Times New Roman"/>
                <a:sym typeface="Times New Roman"/>
              </a:rPr>
              <a:t>KM is extremely essential for both companies for proper decision making</a:t>
            </a:r>
            <a:endParaRPr sz="1100" dirty="0">
              <a:solidFill>
                <a:schemeClr val="dk1"/>
              </a:solidFill>
              <a:latin typeface="+mn-lt"/>
              <a:ea typeface="Times New Roman"/>
              <a:cs typeface="Times New Roman"/>
              <a:sym typeface="Times New Roman"/>
            </a:endParaRPr>
          </a:p>
          <a:p>
            <a:pPr marL="457200" lvl="0" indent="-279400" algn="just" rtl="0">
              <a:spcBef>
                <a:spcPts val="0"/>
              </a:spcBef>
              <a:spcAft>
                <a:spcPts val="0"/>
              </a:spcAft>
              <a:buClr>
                <a:schemeClr val="dk1"/>
              </a:buClr>
              <a:buSzPts val="800"/>
              <a:buFont typeface="Times New Roman"/>
              <a:buChar char="●"/>
            </a:pPr>
            <a:r>
              <a:rPr lang="en" sz="1100" dirty="0">
                <a:solidFill>
                  <a:schemeClr val="dk1"/>
                </a:solidFill>
                <a:latin typeface="+mn-lt"/>
                <a:ea typeface="Times New Roman"/>
                <a:cs typeface="Times New Roman"/>
                <a:sym typeface="Times New Roman"/>
              </a:rPr>
              <a:t>It brings the scope for innovation and further development</a:t>
            </a:r>
            <a:endParaRPr sz="1100" dirty="0">
              <a:solidFill>
                <a:schemeClr val="dk1"/>
              </a:solidFill>
              <a:latin typeface="+mn-lt"/>
              <a:ea typeface="Times New Roman"/>
              <a:cs typeface="Times New Roman"/>
              <a:sym typeface="Times New Roman"/>
            </a:endParaRPr>
          </a:p>
          <a:p>
            <a:pPr marL="457200" lvl="0" indent="-279400" algn="just" rtl="0">
              <a:spcBef>
                <a:spcPts val="0"/>
              </a:spcBef>
              <a:spcAft>
                <a:spcPts val="0"/>
              </a:spcAft>
              <a:buClr>
                <a:schemeClr val="dk1"/>
              </a:buClr>
              <a:buSzPts val="800"/>
              <a:buFont typeface="Times New Roman"/>
              <a:buChar char="●"/>
            </a:pPr>
            <a:r>
              <a:rPr lang="en" sz="1100" dirty="0">
                <a:solidFill>
                  <a:schemeClr val="dk1"/>
                </a:solidFill>
                <a:latin typeface="+mn-lt"/>
                <a:ea typeface="Times New Roman"/>
                <a:cs typeface="Times New Roman"/>
                <a:sym typeface="Times New Roman"/>
              </a:rPr>
              <a:t>It can be gathered from various sources and its administration by both Amazon and Boohoo is made in an effective manner</a:t>
            </a:r>
            <a:endParaRPr sz="1100" dirty="0">
              <a:solidFill>
                <a:schemeClr val="dk1"/>
              </a:solidFill>
              <a:latin typeface="+mn-lt"/>
              <a:ea typeface="Times New Roman"/>
              <a:cs typeface="Times New Roman"/>
              <a:sym typeface="Times New Roman"/>
            </a:endParaRPr>
          </a:p>
          <a:p>
            <a:pPr marL="0" lvl="0" indent="0" algn="just" rtl="0">
              <a:spcBef>
                <a:spcPts val="1800"/>
              </a:spcBef>
              <a:spcAft>
                <a:spcPts val="0"/>
              </a:spcAft>
              <a:buNone/>
            </a:pPr>
            <a:r>
              <a:rPr lang="en" sz="1100" b="1" dirty="0">
                <a:solidFill>
                  <a:schemeClr val="dk1"/>
                </a:solidFill>
                <a:latin typeface="+mn-lt"/>
                <a:ea typeface="Times New Roman"/>
                <a:cs typeface="Times New Roman"/>
                <a:sym typeface="Times New Roman"/>
              </a:rPr>
              <a:t>Challenges</a:t>
            </a:r>
            <a:endParaRPr sz="1100" b="1" dirty="0">
              <a:solidFill>
                <a:schemeClr val="dk1"/>
              </a:solidFill>
              <a:latin typeface="+mn-lt"/>
              <a:ea typeface="Times New Roman"/>
              <a:cs typeface="Times New Roman"/>
              <a:sym typeface="Times New Roman"/>
            </a:endParaRPr>
          </a:p>
          <a:p>
            <a:pPr marL="457200" lvl="0" indent="-279400" algn="just" rtl="0">
              <a:spcBef>
                <a:spcPts val="600"/>
              </a:spcBef>
              <a:spcAft>
                <a:spcPts val="0"/>
              </a:spcAft>
              <a:buClr>
                <a:schemeClr val="dk1"/>
              </a:buClr>
              <a:buSzPts val="800"/>
              <a:buFont typeface="Times New Roman"/>
              <a:buChar char="●"/>
            </a:pPr>
            <a:r>
              <a:rPr lang="en" sz="1100" b="1" dirty="0">
                <a:solidFill>
                  <a:schemeClr val="dk1"/>
                </a:solidFill>
                <a:latin typeface="+mn-lt"/>
                <a:ea typeface="Times New Roman"/>
                <a:cs typeface="Times New Roman"/>
                <a:sym typeface="Times New Roman"/>
              </a:rPr>
              <a:t>“Knowledge capture” </a:t>
            </a:r>
            <a:r>
              <a:rPr lang="en" sz="1100" dirty="0">
                <a:solidFill>
                  <a:schemeClr val="dk1"/>
                </a:solidFill>
                <a:latin typeface="+mn-lt"/>
                <a:ea typeface="Times New Roman"/>
                <a:cs typeface="Times New Roman"/>
                <a:sym typeface="Times New Roman"/>
              </a:rPr>
              <a:t>from various employees</a:t>
            </a:r>
            <a:endParaRPr sz="1100" dirty="0">
              <a:solidFill>
                <a:schemeClr val="dk1"/>
              </a:solidFill>
              <a:latin typeface="+mn-lt"/>
              <a:ea typeface="Times New Roman"/>
              <a:cs typeface="Times New Roman"/>
              <a:sym typeface="Times New Roman"/>
            </a:endParaRPr>
          </a:p>
          <a:p>
            <a:pPr marL="457200" lvl="0" indent="-279400" algn="just" rtl="0">
              <a:spcBef>
                <a:spcPts val="0"/>
              </a:spcBef>
              <a:spcAft>
                <a:spcPts val="0"/>
              </a:spcAft>
              <a:buClr>
                <a:schemeClr val="dk1"/>
              </a:buClr>
              <a:buSzPts val="800"/>
              <a:buFont typeface="Times New Roman"/>
              <a:buChar char="●"/>
            </a:pPr>
            <a:r>
              <a:rPr lang="en" sz="1100" dirty="0">
                <a:solidFill>
                  <a:schemeClr val="dk1"/>
                </a:solidFill>
                <a:latin typeface="+mn-lt"/>
                <a:ea typeface="Times New Roman"/>
                <a:cs typeface="Times New Roman"/>
                <a:sym typeface="Times New Roman"/>
              </a:rPr>
              <a:t>Unreliable </a:t>
            </a:r>
            <a:r>
              <a:rPr lang="en" sz="1100" b="1" dirty="0">
                <a:solidFill>
                  <a:schemeClr val="dk1"/>
                </a:solidFill>
                <a:latin typeface="+mn-lt"/>
                <a:ea typeface="Times New Roman"/>
                <a:cs typeface="Times New Roman"/>
                <a:sym typeface="Times New Roman"/>
              </a:rPr>
              <a:t>external knowledge</a:t>
            </a:r>
            <a:endParaRPr sz="1100" b="1" dirty="0">
              <a:solidFill>
                <a:schemeClr val="dk1"/>
              </a:solidFill>
              <a:latin typeface="+mn-lt"/>
              <a:ea typeface="Times New Roman"/>
              <a:cs typeface="Times New Roman"/>
              <a:sym typeface="Times New Roman"/>
            </a:endParaRPr>
          </a:p>
          <a:p>
            <a:pPr marL="457200" lvl="0" indent="-279400" algn="just" rtl="0">
              <a:spcBef>
                <a:spcPts val="0"/>
              </a:spcBef>
              <a:spcAft>
                <a:spcPts val="0"/>
              </a:spcAft>
              <a:buClr>
                <a:schemeClr val="dk1"/>
              </a:buClr>
              <a:buSzPts val="800"/>
              <a:buFont typeface="Times New Roman"/>
              <a:buChar char="●"/>
            </a:pPr>
            <a:r>
              <a:rPr lang="en" sz="1100" b="1" dirty="0">
                <a:solidFill>
                  <a:schemeClr val="dk1"/>
                </a:solidFill>
                <a:latin typeface="+mn-lt"/>
                <a:ea typeface="Times New Roman"/>
                <a:cs typeface="Times New Roman"/>
                <a:sym typeface="Times New Roman"/>
              </a:rPr>
              <a:t>“Resistance to change” </a:t>
            </a:r>
            <a:r>
              <a:rPr lang="en" sz="1100" dirty="0">
                <a:solidFill>
                  <a:schemeClr val="dk1"/>
                </a:solidFill>
                <a:latin typeface="+mn-lt"/>
                <a:ea typeface="Times New Roman"/>
                <a:cs typeface="Times New Roman"/>
                <a:sym typeface="Times New Roman"/>
              </a:rPr>
              <a:t>and </a:t>
            </a:r>
            <a:r>
              <a:rPr lang="en" sz="1100" b="1" dirty="0">
                <a:solidFill>
                  <a:schemeClr val="dk1"/>
                </a:solidFill>
                <a:latin typeface="+mn-lt"/>
                <a:ea typeface="Times New Roman"/>
                <a:cs typeface="Times New Roman"/>
                <a:sym typeface="Times New Roman"/>
              </a:rPr>
              <a:t>“Knowledge turnover”</a:t>
            </a:r>
            <a:endParaRPr sz="1100" b="1" dirty="0">
              <a:solidFill>
                <a:schemeClr val="dk1"/>
              </a:solidFill>
              <a:latin typeface="+mn-lt"/>
              <a:ea typeface="Times New Roman"/>
              <a:cs typeface="Times New Roman"/>
              <a:sym typeface="Times New Roman"/>
            </a:endParaRPr>
          </a:p>
          <a:p>
            <a:pPr marL="0" lvl="0" indent="0" algn="just" rtl="0">
              <a:spcBef>
                <a:spcPts val="1800"/>
              </a:spcBef>
              <a:spcAft>
                <a:spcPts val="0"/>
              </a:spcAft>
              <a:buNone/>
            </a:pPr>
            <a:r>
              <a:rPr lang="en" sz="1100" b="1" dirty="0">
                <a:solidFill>
                  <a:schemeClr val="dk1"/>
                </a:solidFill>
                <a:latin typeface="+mn-lt"/>
                <a:ea typeface="Times New Roman"/>
                <a:cs typeface="Times New Roman"/>
                <a:sym typeface="Times New Roman"/>
              </a:rPr>
              <a:t>Recommendations</a:t>
            </a:r>
            <a:endParaRPr sz="1100" b="1" dirty="0">
              <a:solidFill>
                <a:schemeClr val="dk1"/>
              </a:solidFill>
              <a:latin typeface="+mn-lt"/>
              <a:ea typeface="Times New Roman"/>
              <a:cs typeface="Times New Roman"/>
              <a:sym typeface="Times New Roman"/>
            </a:endParaRPr>
          </a:p>
          <a:p>
            <a:pPr marL="457200" lvl="0" indent="-279400" algn="just" rtl="0">
              <a:spcBef>
                <a:spcPts val="600"/>
              </a:spcBef>
              <a:spcAft>
                <a:spcPts val="0"/>
              </a:spcAft>
              <a:buClr>
                <a:schemeClr val="dk1"/>
              </a:buClr>
              <a:buSzPts val="800"/>
              <a:buFont typeface="Times New Roman"/>
              <a:buChar char="●"/>
            </a:pPr>
            <a:r>
              <a:rPr lang="en" sz="1100" dirty="0">
                <a:solidFill>
                  <a:schemeClr val="dk1"/>
                </a:solidFill>
                <a:latin typeface="+mn-lt"/>
                <a:ea typeface="Times New Roman"/>
                <a:cs typeface="Times New Roman"/>
                <a:sym typeface="Times New Roman"/>
              </a:rPr>
              <a:t>Documentation must be made of the available knowledge</a:t>
            </a:r>
            <a:endParaRPr sz="1100" dirty="0">
              <a:solidFill>
                <a:schemeClr val="dk1"/>
              </a:solidFill>
              <a:latin typeface="+mn-lt"/>
              <a:ea typeface="Times New Roman"/>
              <a:cs typeface="Times New Roman"/>
              <a:sym typeface="Times New Roman"/>
            </a:endParaRPr>
          </a:p>
          <a:p>
            <a:pPr marL="457200" lvl="0" indent="-279400" algn="just" rtl="0">
              <a:spcBef>
                <a:spcPts val="0"/>
              </a:spcBef>
              <a:spcAft>
                <a:spcPts val="0"/>
              </a:spcAft>
              <a:buClr>
                <a:schemeClr val="dk1"/>
              </a:buClr>
              <a:buSzPts val="800"/>
              <a:buFont typeface="Times New Roman"/>
              <a:buChar char="●"/>
            </a:pPr>
            <a:r>
              <a:rPr lang="en" sz="1100" dirty="0">
                <a:solidFill>
                  <a:schemeClr val="dk1"/>
                </a:solidFill>
                <a:latin typeface="+mn-lt"/>
                <a:ea typeface="Times New Roman"/>
                <a:cs typeface="Times New Roman"/>
                <a:sym typeface="Times New Roman"/>
              </a:rPr>
              <a:t>Strict methods of management must be followed</a:t>
            </a:r>
            <a:endParaRPr sz="1100" dirty="0">
              <a:solidFill>
                <a:schemeClr val="dk1"/>
              </a:solidFill>
              <a:latin typeface="+mn-lt"/>
              <a:ea typeface="Times New Roman"/>
              <a:cs typeface="Times New Roman"/>
              <a:sym typeface="Times New Roman"/>
            </a:endParaRPr>
          </a:p>
          <a:p>
            <a:pPr marL="457200" lvl="0" indent="-279400" algn="just" rtl="0">
              <a:spcBef>
                <a:spcPts val="0"/>
              </a:spcBef>
              <a:spcAft>
                <a:spcPts val="0"/>
              </a:spcAft>
              <a:buClr>
                <a:schemeClr val="dk1"/>
              </a:buClr>
              <a:buSzPts val="800"/>
              <a:buFont typeface="Times New Roman"/>
              <a:buChar char="●"/>
            </a:pPr>
            <a:r>
              <a:rPr lang="en" sz="1100" dirty="0">
                <a:solidFill>
                  <a:schemeClr val="dk1"/>
                </a:solidFill>
                <a:latin typeface="+mn-lt"/>
                <a:ea typeface="Times New Roman"/>
                <a:cs typeface="Times New Roman"/>
                <a:sym typeface="Times New Roman"/>
              </a:rPr>
              <a:t>A proper </a:t>
            </a:r>
            <a:r>
              <a:rPr lang="en" sz="1100" b="1" i="1" dirty="0">
                <a:solidFill>
                  <a:schemeClr val="dk1"/>
                </a:solidFill>
                <a:latin typeface="+mn-lt"/>
                <a:ea typeface="Times New Roman"/>
                <a:cs typeface="Times New Roman"/>
                <a:sym typeface="Times New Roman"/>
              </a:rPr>
              <a:t>“knowledge management culture” </a:t>
            </a:r>
            <a:r>
              <a:rPr lang="en" sz="1100" dirty="0">
                <a:solidFill>
                  <a:schemeClr val="dk1"/>
                </a:solidFill>
                <a:latin typeface="+mn-lt"/>
                <a:ea typeface="Times New Roman"/>
                <a:cs typeface="Times New Roman"/>
                <a:sym typeface="Times New Roman"/>
              </a:rPr>
              <a:t>must be maintained</a:t>
            </a:r>
            <a:endParaRPr sz="1100" dirty="0">
              <a:solidFill>
                <a:schemeClr val="dk1"/>
              </a:solidFill>
              <a:latin typeface="+mn-lt"/>
              <a:ea typeface="Times New Roman"/>
              <a:cs typeface="Times New Roman"/>
              <a:sym typeface="Times New Roman"/>
            </a:endParaRPr>
          </a:p>
          <a:p>
            <a:pPr marL="457200" lvl="0" indent="0" algn="just" rtl="0">
              <a:spcBef>
                <a:spcPts val="0"/>
              </a:spcBef>
              <a:spcAft>
                <a:spcPts val="0"/>
              </a:spcAft>
              <a:buNone/>
            </a:pPr>
            <a:endParaRPr sz="1100" dirty="0">
              <a:solidFill>
                <a:schemeClr val="dk1"/>
              </a:solidFill>
              <a:latin typeface="Times New Roman"/>
              <a:ea typeface="Times New Roman"/>
              <a:cs typeface="Times New Roman"/>
              <a:sym typeface="Times New Roman"/>
            </a:endParaRPr>
          </a:p>
          <a:p>
            <a:pPr marL="0" lvl="0" indent="0" algn="just" rtl="0">
              <a:spcBef>
                <a:spcPts val="1800"/>
              </a:spcBef>
              <a:spcAft>
                <a:spcPts val="600"/>
              </a:spcAft>
              <a:buNone/>
            </a:pPr>
            <a:endParaRPr sz="1100" b="1" dirty="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p25"/>
          <p:cNvPicPr preferRelativeResize="0"/>
          <p:nvPr/>
        </p:nvPicPr>
        <p:blipFill>
          <a:blip r:embed="rId3">
            <a:alphaModFix amt="56000"/>
          </a:blip>
          <a:stretch>
            <a:fillRect/>
          </a:stretch>
        </p:blipFill>
        <p:spPr>
          <a:xfrm>
            <a:off x="2707" y="0"/>
            <a:ext cx="9141293" cy="5143501"/>
          </a:xfrm>
          <a:prstGeom prst="rect">
            <a:avLst/>
          </a:prstGeom>
          <a:noFill/>
          <a:ln>
            <a:noFill/>
          </a:ln>
        </p:spPr>
      </p:pic>
      <p:sp>
        <p:nvSpPr>
          <p:cNvPr id="149" name="Google Shape;149;p25"/>
          <p:cNvSpPr txBox="1">
            <a:spLocks noGrp="1"/>
          </p:cNvSpPr>
          <p:nvPr>
            <p:ph type="ctrTitle"/>
          </p:nvPr>
        </p:nvSpPr>
        <p:spPr>
          <a:xfrm>
            <a:off x="281050" y="496825"/>
            <a:ext cx="2339100" cy="835500"/>
          </a:xfrm>
          <a:prstGeom prst="rect">
            <a:avLst/>
          </a:prstGeom>
          <a:solidFill>
            <a:schemeClr val="lt1"/>
          </a:solidFill>
        </p:spPr>
        <p:txBody>
          <a:bodyPr spcFirstLastPara="1" wrap="square" lIns="91425" tIns="91425" rIns="91425" bIns="91425" anchor="b" anchorCtr="0">
            <a:normAutofit fontScale="90000"/>
          </a:bodyPr>
          <a:lstStyle/>
          <a:p>
            <a:pPr marL="0" lvl="0" indent="0" algn="just" rtl="0">
              <a:lnSpc>
                <a:spcPct val="150000"/>
              </a:lnSpc>
              <a:spcBef>
                <a:spcPts val="2000"/>
              </a:spcBef>
              <a:spcAft>
                <a:spcPts val="0"/>
              </a:spcAft>
              <a:buNone/>
            </a:pPr>
            <a:endParaRPr sz="1400" b="1" dirty="0">
              <a:latin typeface="Times New Roman"/>
              <a:ea typeface="Times New Roman"/>
              <a:cs typeface="Times New Roman"/>
              <a:sym typeface="Times New Roman"/>
            </a:endParaRPr>
          </a:p>
          <a:p>
            <a:pPr marL="0" lvl="0" indent="0" algn="just" rtl="0">
              <a:lnSpc>
                <a:spcPct val="150000"/>
              </a:lnSpc>
              <a:spcBef>
                <a:spcPts val="2000"/>
              </a:spcBef>
              <a:spcAft>
                <a:spcPts val="0"/>
              </a:spcAft>
              <a:buNone/>
            </a:pPr>
            <a:endParaRPr sz="1400" b="1" dirty="0">
              <a:latin typeface="Times New Roman"/>
              <a:ea typeface="Times New Roman"/>
              <a:cs typeface="Times New Roman"/>
              <a:sym typeface="Times New Roman"/>
            </a:endParaRPr>
          </a:p>
          <a:p>
            <a:pPr marL="0" lvl="0" indent="0" algn="just" rtl="0">
              <a:lnSpc>
                <a:spcPct val="150000"/>
              </a:lnSpc>
              <a:spcBef>
                <a:spcPts val="2000"/>
              </a:spcBef>
              <a:spcAft>
                <a:spcPts val="600"/>
              </a:spcAft>
              <a:buClr>
                <a:schemeClr val="dk1"/>
              </a:buClr>
              <a:buSzPct val="33333"/>
              <a:buFont typeface="Arial"/>
              <a:buNone/>
            </a:pPr>
            <a:r>
              <a:rPr lang="en" sz="2700" b="1" dirty="0">
                <a:latin typeface="+mj-lt"/>
                <a:ea typeface="Times New Roman"/>
                <a:cs typeface="Times New Roman"/>
                <a:sym typeface="Times New Roman"/>
              </a:rPr>
              <a:t>References</a:t>
            </a:r>
            <a:endParaRPr sz="2700" dirty="0">
              <a:latin typeface="+mj-lt"/>
            </a:endParaRPr>
          </a:p>
        </p:txBody>
      </p:sp>
      <p:sp>
        <p:nvSpPr>
          <p:cNvPr id="150" name="Google Shape;150;p25"/>
          <p:cNvSpPr txBox="1">
            <a:spLocks noGrp="1"/>
          </p:cNvSpPr>
          <p:nvPr>
            <p:ph type="subTitle" idx="1"/>
          </p:nvPr>
        </p:nvSpPr>
        <p:spPr>
          <a:xfrm>
            <a:off x="281050" y="1478450"/>
            <a:ext cx="8690100" cy="3526800"/>
          </a:xfrm>
          <a:prstGeom prst="rect">
            <a:avLst/>
          </a:prstGeom>
          <a:solidFill>
            <a:schemeClr val="lt1"/>
          </a:solidFill>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900" b="1" i="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rgbClr val="222222"/>
                </a:solidFill>
                <a:latin typeface="Times New Roman"/>
                <a:ea typeface="Times New Roman"/>
                <a:cs typeface="Times New Roman"/>
                <a:sym typeface="Times New Roman"/>
              </a:rPr>
              <a:t>Asiaei, K. and Bontis, N., (2020). Translating knowledge management into performance: the role of performance measurement systems. </a:t>
            </a:r>
            <a:r>
              <a:rPr lang="en" sz="900" i="1" dirty="0">
                <a:solidFill>
                  <a:srgbClr val="222222"/>
                </a:solidFill>
                <a:latin typeface="Times New Roman"/>
                <a:ea typeface="Times New Roman"/>
                <a:cs typeface="Times New Roman"/>
                <a:sym typeface="Times New Roman"/>
              </a:rPr>
              <a:t>Management Research Review</a:t>
            </a:r>
            <a:r>
              <a:rPr lang="en" sz="900" dirty="0">
                <a:solidFill>
                  <a:srgbClr val="222222"/>
                </a:solidFill>
                <a:latin typeface="Times New Roman"/>
                <a:ea typeface="Times New Roman"/>
                <a:cs typeface="Times New Roman"/>
                <a:sym typeface="Times New Roman"/>
              </a:rPr>
              <a:t>, </a:t>
            </a:r>
            <a:r>
              <a:rPr lang="en" sz="900" i="1" dirty="0">
                <a:solidFill>
                  <a:srgbClr val="222222"/>
                </a:solidFill>
                <a:latin typeface="Times New Roman"/>
                <a:ea typeface="Times New Roman"/>
                <a:cs typeface="Times New Roman"/>
                <a:sym typeface="Times New Roman"/>
              </a:rPr>
              <a:t>43</a:t>
            </a:r>
            <a:r>
              <a:rPr lang="en" sz="900" dirty="0">
                <a:solidFill>
                  <a:srgbClr val="222222"/>
                </a:solidFill>
                <a:latin typeface="Times New Roman"/>
                <a:ea typeface="Times New Roman"/>
                <a:cs typeface="Times New Roman"/>
                <a:sym typeface="Times New Roman"/>
              </a:rPr>
              <a:t>(1), pp.113-132.</a:t>
            </a:r>
            <a:endParaRPr sz="900" dirty="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rgbClr val="222222"/>
                </a:solidFill>
                <a:latin typeface="Times New Roman"/>
                <a:ea typeface="Times New Roman"/>
                <a:cs typeface="Times New Roman"/>
                <a:sym typeface="Times New Roman"/>
              </a:rPr>
              <a:t>Bradley, V.M., (2021). Learning Management System (LMS) use with online instruction. </a:t>
            </a:r>
            <a:r>
              <a:rPr lang="en" sz="900" i="1" dirty="0">
                <a:solidFill>
                  <a:srgbClr val="222222"/>
                </a:solidFill>
                <a:latin typeface="Times New Roman"/>
                <a:ea typeface="Times New Roman"/>
                <a:cs typeface="Times New Roman"/>
                <a:sym typeface="Times New Roman"/>
              </a:rPr>
              <a:t>International Journal of Technology in Education</a:t>
            </a:r>
            <a:r>
              <a:rPr lang="en" sz="900" dirty="0">
                <a:solidFill>
                  <a:srgbClr val="222222"/>
                </a:solidFill>
                <a:latin typeface="Times New Roman"/>
                <a:ea typeface="Times New Roman"/>
                <a:cs typeface="Times New Roman"/>
                <a:sym typeface="Times New Roman"/>
              </a:rPr>
              <a:t>, </a:t>
            </a:r>
            <a:r>
              <a:rPr lang="en" sz="900" i="1" dirty="0">
                <a:solidFill>
                  <a:srgbClr val="222222"/>
                </a:solidFill>
                <a:latin typeface="Times New Roman"/>
                <a:ea typeface="Times New Roman"/>
                <a:cs typeface="Times New Roman"/>
                <a:sym typeface="Times New Roman"/>
              </a:rPr>
              <a:t>4</a:t>
            </a:r>
            <a:r>
              <a:rPr lang="en" sz="900" dirty="0">
                <a:solidFill>
                  <a:srgbClr val="222222"/>
                </a:solidFill>
                <a:latin typeface="Times New Roman"/>
                <a:ea typeface="Times New Roman"/>
                <a:cs typeface="Times New Roman"/>
                <a:sym typeface="Times New Roman"/>
              </a:rPr>
              <a:t>(1), pp.68-92.</a:t>
            </a:r>
            <a:endParaRPr sz="900" dirty="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rgbClr val="222222"/>
                </a:solidFill>
                <a:latin typeface="Times New Roman"/>
                <a:ea typeface="Times New Roman"/>
                <a:cs typeface="Times New Roman"/>
                <a:sym typeface="Times New Roman"/>
              </a:rPr>
              <a:t>Kerdlap, P., Low, J.S.C., Steidle, R., Tan, D.Z.L., Herrmann, C. and Ramakrishna, S., (2019). Collaboration platform for enabling industrial symbiosis: Application of the industrial-symbiosis life cycle analysis engine. </a:t>
            </a:r>
            <a:r>
              <a:rPr lang="en" sz="900" i="1" dirty="0">
                <a:solidFill>
                  <a:srgbClr val="222222"/>
                </a:solidFill>
                <a:latin typeface="Times New Roman"/>
                <a:ea typeface="Times New Roman"/>
                <a:cs typeface="Times New Roman"/>
                <a:sym typeface="Times New Roman"/>
              </a:rPr>
              <a:t>Procedia CIRP</a:t>
            </a:r>
            <a:r>
              <a:rPr lang="en" sz="900" dirty="0">
                <a:solidFill>
                  <a:srgbClr val="222222"/>
                </a:solidFill>
                <a:latin typeface="Times New Roman"/>
                <a:ea typeface="Times New Roman"/>
                <a:cs typeface="Times New Roman"/>
                <a:sym typeface="Times New Roman"/>
              </a:rPr>
              <a:t>, </a:t>
            </a:r>
            <a:r>
              <a:rPr lang="en" sz="900" i="1" dirty="0">
                <a:solidFill>
                  <a:srgbClr val="222222"/>
                </a:solidFill>
                <a:latin typeface="Times New Roman"/>
                <a:ea typeface="Times New Roman"/>
                <a:cs typeface="Times New Roman"/>
                <a:sym typeface="Times New Roman"/>
              </a:rPr>
              <a:t>80</a:t>
            </a:r>
            <a:r>
              <a:rPr lang="en" sz="900" dirty="0">
                <a:solidFill>
                  <a:srgbClr val="222222"/>
                </a:solidFill>
                <a:latin typeface="Times New Roman"/>
                <a:ea typeface="Times New Roman"/>
                <a:cs typeface="Times New Roman"/>
                <a:sym typeface="Times New Roman"/>
              </a:rPr>
              <a:t>, pp.655-660.</a:t>
            </a:r>
            <a:endParaRPr sz="900" dirty="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rgbClr val="222222"/>
                </a:solidFill>
                <a:latin typeface="Times New Roman"/>
                <a:ea typeface="Times New Roman"/>
                <a:cs typeface="Times New Roman"/>
                <a:sym typeface="Times New Roman"/>
              </a:rPr>
              <a:t>Mohiuddin, M., Matei, M., Al-Azad, S. and Su, Z., (2022). ICTs in Knowledge Sharing and Organization Culture: Case Study of a Center for Continuing Education. </a:t>
            </a:r>
            <a:r>
              <a:rPr lang="en" sz="900" i="1" dirty="0">
                <a:solidFill>
                  <a:srgbClr val="222222"/>
                </a:solidFill>
                <a:latin typeface="Times New Roman"/>
                <a:ea typeface="Times New Roman"/>
                <a:cs typeface="Times New Roman"/>
                <a:sym typeface="Times New Roman"/>
              </a:rPr>
              <a:t>International Journal of Knowledge Management (IJKM)</a:t>
            </a:r>
            <a:r>
              <a:rPr lang="en" sz="900" dirty="0">
                <a:solidFill>
                  <a:srgbClr val="222222"/>
                </a:solidFill>
                <a:latin typeface="Times New Roman"/>
                <a:ea typeface="Times New Roman"/>
                <a:cs typeface="Times New Roman"/>
                <a:sym typeface="Times New Roman"/>
              </a:rPr>
              <a:t>, </a:t>
            </a:r>
            <a:r>
              <a:rPr lang="en" sz="900" i="1" dirty="0">
                <a:solidFill>
                  <a:srgbClr val="222222"/>
                </a:solidFill>
                <a:latin typeface="Times New Roman"/>
                <a:ea typeface="Times New Roman"/>
                <a:cs typeface="Times New Roman"/>
                <a:sym typeface="Times New Roman"/>
              </a:rPr>
              <a:t>18</a:t>
            </a:r>
            <a:r>
              <a:rPr lang="en" sz="900" dirty="0">
                <a:solidFill>
                  <a:srgbClr val="222222"/>
                </a:solidFill>
                <a:latin typeface="Times New Roman"/>
                <a:ea typeface="Times New Roman"/>
                <a:cs typeface="Times New Roman"/>
                <a:sym typeface="Times New Roman"/>
              </a:rPr>
              <a:t>(1), pp.1-19.</a:t>
            </a:r>
            <a:endParaRPr sz="900" dirty="0">
              <a:solidFill>
                <a:srgbClr val="222222"/>
              </a:solidFill>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 sz="900" b="1" i="1" dirty="0">
                <a:solidFill>
                  <a:schemeClr val="dk1"/>
                </a:solidFill>
                <a:latin typeface="Times New Roman"/>
                <a:ea typeface="Times New Roman"/>
                <a:cs typeface="Times New Roman"/>
                <a:sym typeface="Times New Roman"/>
              </a:rPr>
              <a:t>Websites</a:t>
            </a:r>
            <a:endParaRPr sz="900" b="1" i="1"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chemeClr val="dk1"/>
                </a:solidFill>
                <a:latin typeface="Times New Roman"/>
                <a:ea typeface="Times New Roman"/>
                <a:cs typeface="Times New Roman"/>
                <a:sym typeface="Times New Roman"/>
              </a:rPr>
              <a:t>Aboutamazon, (2021). Amazon’s Economic Impact in the UK for 2021.Available at: </a:t>
            </a:r>
            <a:r>
              <a:rPr lang="en" sz="900" u="sng" dirty="0">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https://www.aboutamazon.co.uk/news/job-creation-and-investment/amazons-economic-impact-in-the-uk-for-2021</a:t>
            </a:r>
            <a:endParaRPr sz="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chemeClr val="dk1"/>
                </a:solidFill>
                <a:latin typeface="Times New Roman"/>
                <a:ea typeface="Times New Roman"/>
                <a:cs typeface="Times New Roman"/>
                <a:sym typeface="Times New Roman"/>
              </a:rPr>
              <a:t>https://www.analyticsvidhya.orgblog/2022/09/the-origin-of-big-data-analytics/</a:t>
            </a:r>
            <a:endParaRPr sz="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chemeClr val="dk1"/>
                </a:solidFill>
                <a:latin typeface="Times New Roman"/>
                <a:ea typeface="Times New Roman"/>
                <a:cs typeface="Times New Roman"/>
                <a:sym typeface="Times New Roman"/>
              </a:rPr>
              <a:t>Boohooplc, (2023). Our People. Available at: </a:t>
            </a:r>
            <a:r>
              <a:rPr lang="en" sz="900" u="sng" dirty="0">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https://www.boohooplc.com/our-people</a:t>
            </a:r>
            <a:endParaRPr sz="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chemeClr val="dk1"/>
                </a:solidFill>
                <a:latin typeface="Times New Roman"/>
                <a:ea typeface="Times New Roman"/>
                <a:cs typeface="Times New Roman"/>
                <a:sym typeface="Times New Roman"/>
              </a:rPr>
              <a:t>Development, (2023). Why Cloud Computing Is a Key Enabler for Digital Government. Available at: </a:t>
            </a:r>
            <a:r>
              <a:rPr lang="en" sz="9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https://development.asia/explainer/why-cloud-computing-key-enabler-digital-government</a:t>
            </a:r>
            <a:endParaRPr sz="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chemeClr val="dk1"/>
                </a:solidFill>
                <a:latin typeface="Times New Roman"/>
                <a:ea typeface="Times New Roman"/>
                <a:cs typeface="Times New Roman"/>
                <a:sym typeface="Times New Roman"/>
              </a:rPr>
              <a:t>Getguru, (2023). What kind of information is captured in knowledge management? Available at: </a:t>
            </a:r>
            <a:r>
              <a:rPr lang="en" sz="900" u="sng" dirty="0">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https://www.getguru.org/reference/what-is-knowledge-management</a:t>
            </a:r>
            <a:endParaRPr sz="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dirty="0">
                <a:solidFill>
                  <a:schemeClr val="dk1"/>
                </a:solidFill>
                <a:latin typeface="Times New Roman"/>
                <a:ea typeface="Times New Roman"/>
                <a:cs typeface="Times New Roman"/>
                <a:sym typeface="Times New Roman"/>
              </a:rPr>
              <a:t>Pcmag, (2023). Amazon Web Services. Available at: </a:t>
            </a:r>
            <a:r>
              <a:rPr lang="en" sz="900" u="sng" dirty="0">
                <a:solidFill>
                  <a:srgbClr val="0000FF"/>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https://www.pcmag.org/reviews/amazon-web-services</a:t>
            </a:r>
            <a:endParaRPr sz="900" dirty="0">
              <a:solidFill>
                <a:srgbClr val="0000FF"/>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900" dirty="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900" dirty="0">
              <a:solidFill>
                <a:schemeClr val="dk1"/>
              </a:solidFill>
              <a:latin typeface="Times New Roman"/>
              <a:ea typeface="Times New Roman"/>
              <a:cs typeface="Times New Roman"/>
              <a:sym typeface="Times New Roman"/>
            </a:endParaRPr>
          </a:p>
          <a:p>
            <a:pPr marL="0" lvl="0" indent="0" algn="just" rtl="0">
              <a:lnSpc>
                <a:spcPct val="150000"/>
              </a:lnSpc>
              <a:spcBef>
                <a:spcPts val="1800"/>
              </a:spcBef>
              <a:spcAft>
                <a:spcPts val="600"/>
              </a:spcAft>
              <a:buNone/>
            </a:pPr>
            <a:endParaRPr sz="900" b="1" dirty="0">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83593-8F84-C27D-87A9-D913B7E64F4B}"/>
              </a:ext>
            </a:extLst>
          </p:cNvPr>
          <p:cNvSpPr>
            <a:spLocks noGrp="1"/>
          </p:cNvSpPr>
          <p:nvPr>
            <p:ph type="title"/>
          </p:nvPr>
        </p:nvSpPr>
        <p:spPr>
          <a:solidFill>
            <a:schemeClr val="tx2">
              <a:lumMod val="25000"/>
            </a:schemeClr>
          </a:solidFill>
        </p:spPr>
        <p:txBody>
          <a:bodyPr/>
          <a:lstStyle/>
          <a:p>
            <a:r>
              <a:rPr lang="en-GB" dirty="0">
                <a:solidFill>
                  <a:schemeClr val="bg1"/>
                </a:solidFill>
              </a:rPr>
              <a:t>THANK YOU</a:t>
            </a:r>
          </a:p>
        </p:txBody>
      </p:sp>
    </p:spTree>
    <p:extLst>
      <p:ext uri="{BB962C8B-B14F-4D97-AF65-F5344CB8AC3E}">
        <p14:creationId xmlns:p14="http://schemas.microsoft.com/office/powerpoint/2010/main" val="2693560099"/>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TotalTime>
  <Words>1728</Words>
  <Application>Microsoft Office PowerPoint</Application>
  <PresentationFormat>On-screen Show (16:9)</PresentationFormat>
  <Paragraphs>149</Paragraphs>
  <Slides>14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Times New Roman</vt:lpstr>
      <vt:lpstr>Simple Light</vt:lpstr>
      <vt:lpstr> BA (Hons) Leadership and Management Skills for the Workplace  Student: Cristian Dumitru – 2108821 Module Code: BMSW5106 Lecturer: Samuel Ofori</vt:lpstr>
      <vt:lpstr>KNOWLEDGE AND INFORMATION MANAGEMENT SKILLS FOR THE WORKPLACE</vt:lpstr>
      <vt:lpstr> Introduction</vt:lpstr>
      <vt:lpstr> Companies’ Overview</vt:lpstr>
      <vt:lpstr>        SWOT of Amazon</vt:lpstr>
      <vt:lpstr>SWOT of Boohoo</vt:lpstr>
      <vt:lpstr> Similarities and differences between the companies in terms of KM</vt:lpstr>
      <vt:lpstr>    Evaluation of KM in Amazon and Boohoo</vt:lpstr>
      <vt:lpstr>KM Value Chain of Amazon and Boohoo</vt:lpstr>
      <vt:lpstr>Supporting systems assessment of the companies</vt:lpstr>
      <vt:lpstr> Deployment of KM in the companies</vt:lpstr>
      <vt:lpstr> Conclusion challenges and recommendations</vt:lpstr>
      <vt:lpstr>  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BA (Hons) Leadership and Management Skills for the Workplace STUDENT ID: STUDENT NUMBER:</dc:title>
  <cp:lastModifiedBy>Cristian Dumitru (2108821)</cp:lastModifiedBy>
  <cp:revision>3</cp:revision>
  <dcterms:modified xsi:type="dcterms:W3CDTF">2023-07-09T08:57:26Z</dcterms:modified>
</cp:coreProperties>
</file>