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99" r:id="rId5"/>
    <p:sldMasterId id="2147483720" r:id="rId6"/>
    <p:sldMasterId id="2147483684" r:id="rId7"/>
    <p:sldMasterId id="2147483723" r:id="rId8"/>
  </p:sldMasterIdLst>
  <p:notesMasterIdLst>
    <p:notesMasterId r:id="rId44"/>
  </p:notesMasterIdLst>
  <p:sldIdLst>
    <p:sldId id="256" r:id="rId9"/>
    <p:sldId id="267" r:id="rId10"/>
    <p:sldId id="285" r:id="rId11"/>
    <p:sldId id="286" r:id="rId12"/>
    <p:sldId id="296" r:id="rId13"/>
    <p:sldId id="266" r:id="rId14"/>
    <p:sldId id="297" r:id="rId15"/>
    <p:sldId id="298" r:id="rId16"/>
    <p:sldId id="291" r:id="rId17"/>
    <p:sldId id="312" r:id="rId18"/>
    <p:sldId id="287" r:id="rId19"/>
    <p:sldId id="288" r:id="rId20"/>
    <p:sldId id="289" r:id="rId21"/>
    <p:sldId id="299" r:id="rId22"/>
    <p:sldId id="300" r:id="rId23"/>
    <p:sldId id="302" r:id="rId24"/>
    <p:sldId id="303" r:id="rId25"/>
    <p:sldId id="273" r:id="rId26"/>
    <p:sldId id="307" r:id="rId27"/>
    <p:sldId id="290" r:id="rId28"/>
    <p:sldId id="311" r:id="rId29"/>
    <p:sldId id="310" r:id="rId30"/>
    <p:sldId id="293" r:id="rId31"/>
    <p:sldId id="294" r:id="rId32"/>
    <p:sldId id="308" r:id="rId33"/>
    <p:sldId id="309" r:id="rId34"/>
    <p:sldId id="306" r:id="rId35"/>
    <p:sldId id="304" r:id="rId36"/>
    <p:sldId id="282" r:id="rId37"/>
    <p:sldId id="278" r:id="rId38"/>
    <p:sldId id="279" r:id="rId39"/>
    <p:sldId id="276" r:id="rId40"/>
    <p:sldId id="295" r:id="rId41"/>
    <p:sldId id="313" r:id="rId42"/>
    <p:sldId id="281"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3D4D9"/>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675628-8930-D3B4-D0B5-4E2F83E40603}" v="3" dt="2022-06-17T12:47:09.603"/>
    <p1510:client id="{0D91BE80-9C21-91F7-6911-39DB94335918}" v="1190" dt="2021-06-13T20:18:03.616"/>
    <p1510:client id="{0DC4B65F-50BA-4BEE-A845-AAF501ABF618}" v="2" dt="2021-04-14T13:37:00.315"/>
    <p1510:client id="{0F3AF4FD-4B83-B3F2-DDDC-16D976CC8A25}" v="6" dt="2022-10-12T07:56:58.429"/>
    <p1510:client id="{12907362-187A-6C9C-6F5F-ABD9FD436725}" v="114" dt="2021-11-30T11:03:31.436"/>
    <p1510:client id="{1C634B81-987D-DB54-C825-49BA0FA94D8F}" v="31" dt="2022-02-15T13:32:28.884"/>
    <p1510:client id="{24D07624-F1DF-1E7E-0B1B-B710271F8ED0}" v="430" dt="2021-10-13T20:34:17.270"/>
    <p1510:client id="{29F33C1C-AB23-73F5-7764-B2360C23900F}" v="17" dt="2021-11-18T10:50:34.368"/>
    <p1510:client id="{2A900BD7-FC4E-324E-B85C-3EC1BD10B5D8}" v="22" dt="2021-10-19T08:50:32.559"/>
    <p1510:client id="{50E94669-6CCB-5DCF-6EA7-93E1DFB4E8AE}" v="812" dt="2021-06-13T21:16:33.163"/>
    <p1510:client id="{5C6E19DF-3952-8C46-7B5A-B095DF94523F}" v="16" dt="2021-06-13T19:10:32.324"/>
    <p1510:client id="{6E7ECEFA-27C0-389E-3459-022D4BBDC32E}" v="1" dt="2021-10-18T07:42:09.103"/>
    <p1510:client id="{7A3A078D-2C5C-41A8-9D1E-8191B42CE385}" v="3" dt="2021-11-30T15:20:51.970"/>
    <p1510:client id="{8B6164B9-626E-3F99-75A7-28E685CFE62D}" v="148" dt="2022-02-15T12:03:43.700"/>
    <p1510:client id="{8D712C96-6D52-AC52-8336-A1E4BDE1C9FC}" v="3" dt="2021-08-20T15:18:27.302"/>
    <p1510:client id="{98829D98-8A20-46FE-5029-870ADCB95942}" v="433" dt="2021-06-14T08:07:33.745"/>
    <p1510:client id="{A1709CAA-2BEC-4E8C-9FE8-D545B75CD662}" v="1" dt="2021-10-19T10:20:25.975"/>
    <p1510:client id="{A9D6B4FF-4714-5F2A-16F5-239ADEAA5A1D}" v="2" dt="2021-10-13T20:48:44.215"/>
    <p1510:client id="{AC8F71F5-F64C-85C6-8D08-9BA1CD7797BB}" v="1" dt="2021-12-06T11:56:42.087"/>
    <p1510:client id="{DEC799F7-AB01-3963-B2D4-F9C7769884C1}" v="237" dt="2021-10-18T16:14:44.654"/>
    <p1510:client id="{E8978E70-5FFC-16FC-9BA1-0CD6489D86DD}" v="176" dt="2021-07-12T12:46:27.7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microsoft.com/office/2015/10/relationships/revisionInfo" Target="revisionInfo.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viewProps" Target="viewProps.xml"/><Relationship Id="rId20" Type="http://schemas.openxmlformats.org/officeDocument/2006/relationships/slide" Target="slides/slide12.xml"/><Relationship Id="rId41" Type="http://schemas.openxmlformats.org/officeDocument/2006/relationships/slide" Target="slides/slide33.xml"/><Relationship Id="rId1" Type="http://schemas.openxmlformats.org/officeDocument/2006/relationships/customXml" Target="../customXml/item1.xml"/><Relationship Id="rId6" Type="http://schemas.openxmlformats.org/officeDocument/2006/relationships/slideMaster" Target="slideMasters/slideMaster3.xml"/></Relationships>
</file>

<file path=ppt/diagrams/_rels/data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ata2.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hyperlink" Target="https://www.uwtsd.ac.uk/library/student-essentials/meet-your-academic-liaison-librarian/" TargetMode="External"/><Relationship Id="rId7" Type="http://schemas.openxmlformats.org/officeDocument/2006/relationships/image" Target="../media/image51.png"/><Relationship Id="rId12" Type="http://schemas.openxmlformats.org/officeDocument/2006/relationships/image" Target="../media/image56.svg"/><Relationship Id="rId2" Type="http://schemas.openxmlformats.org/officeDocument/2006/relationships/hyperlink" Target="https://www.uwtsd.ac.uk/library/infoskills/" TargetMode="External"/><Relationship Id="rId1" Type="http://schemas.openxmlformats.org/officeDocument/2006/relationships/hyperlink" Target="https://www.uwtsd.ac.uk/library/student-essentials/referencing-handbooks/" TargetMode="External"/><Relationship Id="rId6" Type="http://schemas.openxmlformats.org/officeDocument/2006/relationships/image" Target="../media/image50.svg"/><Relationship Id="rId11" Type="http://schemas.openxmlformats.org/officeDocument/2006/relationships/image" Target="../media/image55.png"/><Relationship Id="rId5" Type="http://schemas.openxmlformats.org/officeDocument/2006/relationships/image" Target="../media/image49.png"/><Relationship Id="rId10" Type="http://schemas.openxmlformats.org/officeDocument/2006/relationships/image" Target="../media/image54.svg"/><Relationship Id="rId4" Type="http://schemas.openxmlformats.org/officeDocument/2006/relationships/hyperlink" Target="https://moodle.uwtsd.ac.uk/course/view.php?id=9500" TargetMode="External"/><Relationship Id="rId9" Type="http://schemas.openxmlformats.org/officeDocument/2006/relationships/image" Target="../media/image53.png"/></Relationships>
</file>

<file path=ppt/diagrams/_rels/drawing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hyperlink" Target="https://www.uwtsd.ac.uk/library/student-essentials/referencing-handbooks/" TargetMode="External"/><Relationship Id="rId7" Type="http://schemas.openxmlformats.org/officeDocument/2006/relationships/image" Target="../media/image53.png"/><Relationship Id="rId12" Type="http://schemas.openxmlformats.org/officeDocument/2006/relationships/hyperlink" Target="https://moodle.uwtsd.ac.uk/course/view.php?id=9500" TargetMode="External"/><Relationship Id="rId2" Type="http://schemas.openxmlformats.org/officeDocument/2006/relationships/image" Target="../media/image50.svg"/><Relationship Id="rId1" Type="http://schemas.openxmlformats.org/officeDocument/2006/relationships/image" Target="../media/image49.png"/><Relationship Id="rId6" Type="http://schemas.openxmlformats.org/officeDocument/2006/relationships/hyperlink" Target="https://www.uwtsd.ac.uk/library/infoskills/" TargetMode="External"/><Relationship Id="rId11" Type="http://schemas.openxmlformats.org/officeDocument/2006/relationships/image" Target="../media/image56.svg"/><Relationship Id="rId5" Type="http://schemas.openxmlformats.org/officeDocument/2006/relationships/image" Target="../media/image52.svg"/><Relationship Id="rId10" Type="http://schemas.openxmlformats.org/officeDocument/2006/relationships/image" Target="../media/image55.png"/><Relationship Id="rId4" Type="http://schemas.openxmlformats.org/officeDocument/2006/relationships/image" Target="../media/image51.png"/><Relationship Id="rId9" Type="http://schemas.openxmlformats.org/officeDocument/2006/relationships/hyperlink" Target="https://www.uwtsd.ac.uk/library/student-essentials/meet-your-academic-liaison-librarian/"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6640551B-64D1-4CD2-AEBB-2ADED2A1A4A2}">
      <dgm:prSet/>
      <dgm:spPr/>
      <dgm:t>
        <a:bodyPr/>
        <a:lstStyle/>
        <a:p>
          <a:r>
            <a:rPr lang="en-GB" b="1"/>
            <a:t>More than one source by the same author </a:t>
          </a:r>
          <a:r>
            <a:rPr lang="en-GB" b="0"/>
            <a:t>- arrange chronologically </a:t>
          </a:r>
          <a:endParaRPr lang="en-US" b="0"/>
        </a:p>
      </dgm:t>
    </dgm:pt>
    <dgm:pt modelId="{7C16B993-545F-4815-B64B-7E8B653CE2DC}" type="parTrans" cxnId="{892F9278-B542-4977-8603-AB7ACBC8EC4B}">
      <dgm:prSet/>
      <dgm:spPr/>
      <dgm:t>
        <a:bodyPr/>
        <a:lstStyle/>
        <a:p>
          <a:endParaRPr lang="en-US"/>
        </a:p>
      </dgm:t>
    </dgm:pt>
    <dgm:pt modelId="{6955D824-5152-4456-8E5B-4A6A6E1839BD}" type="sibTrans" cxnId="{892F9278-B542-4977-8603-AB7ACBC8EC4B}">
      <dgm:prSet/>
      <dgm:spPr/>
      <dgm:t>
        <a:bodyPr/>
        <a:lstStyle/>
        <a:p>
          <a:endParaRPr lang="en-US"/>
        </a:p>
      </dgm:t>
    </dgm:pt>
    <dgm:pt modelId="{4BEEB0C6-97DE-441A-A5B5-EA84D0A91E80}">
      <dgm:prSet/>
      <dgm:spPr/>
      <dgm:t>
        <a:bodyPr/>
        <a:lstStyle/>
        <a:p>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3"/>
      <dgm:spPr/>
    </dgm:pt>
    <dgm:pt modelId="{60C271E2-5A0B-4F3B-AEC4-5A25DF3BA0FA}" type="pres">
      <dgm:prSet presAssocID="{4BEEB0C6-97DE-441A-A5B5-EA84D0A91E8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3">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3"/>
      <dgm:spPr/>
    </dgm:pt>
    <dgm:pt modelId="{938E5A77-16AC-4653-830F-05CEAE7D5ECF}" type="pres">
      <dgm:prSet presAssocID="{FFB19AAA-E6FE-434E-90A5-747579CFE96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3">
        <dgm:presLayoutVars>
          <dgm:chMax val="0"/>
          <dgm:chPref val="0"/>
        </dgm:presLayoutVars>
      </dgm:prSet>
      <dgm:spPr/>
    </dgm:pt>
    <dgm:pt modelId="{1051E51E-751B-4BBB-9086-B0C90D7F9D3C}" type="pres">
      <dgm:prSet presAssocID="{D0B57C1D-1AA5-4165-9C5B-A1E210C70090}" presName="sibTrans" presStyleCnt="0"/>
      <dgm:spPr/>
    </dgm:pt>
    <dgm:pt modelId="{96A443E1-B881-49D8-A926-29BFCC06F3A8}" type="pres">
      <dgm:prSet presAssocID="{6640551B-64D1-4CD2-AEBB-2ADED2A1A4A2}" presName="compNode" presStyleCnt="0"/>
      <dgm:spPr/>
    </dgm:pt>
    <dgm:pt modelId="{02A4951A-B23F-49DD-BD69-51F1EFC6B653}" type="pres">
      <dgm:prSet presAssocID="{6640551B-64D1-4CD2-AEBB-2ADED2A1A4A2}" presName="bgRect" presStyleLbl="bgShp" presStyleIdx="2" presStyleCnt="3"/>
      <dgm:spPr/>
    </dgm:pt>
    <dgm:pt modelId="{89C69E2D-E4A5-4D3D-B5AF-58E2CEF759BB}" type="pres">
      <dgm:prSet presAssocID="{6640551B-64D1-4CD2-AEBB-2ADED2A1A4A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258AEDF-B6D3-485F-9FF2-45B5DED307E4}" type="pres">
      <dgm:prSet presAssocID="{6640551B-64D1-4CD2-AEBB-2ADED2A1A4A2}" presName="spaceRect" presStyleCnt="0"/>
      <dgm:spPr/>
    </dgm:pt>
    <dgm:pt modelId="{2333017D-611A-485C-8628-3C9445243137}" type="pres">
      <dgm:prSet presAssocID="{6640551B-64D1-4CD2-AEBB-2ADED2A1A4A2}" presName="parTx" presStyleLbl="revTx" presStyleIdx="2" presStyleCnt="3">
        <dgm:presLayoutVars>
          <dgm:chMax val="0"/>
          <dgm:chPref val="0"/>
        </dgm:presLayoutVars>
      </dgm:prSet>
      <dgm:spPr/>
    </dgm:pt>
  </dgm:ptLst>
  <dgm:cxnLst>
    <dgm:cxn modelId="{D5CCA108-C886-44EA-881F-92A21CFEDF66}" type="presOf" srcId="{6640551B-64D1-4CD2-AEBB-2ADED2A1A4A2}" destId="{2333017D-611A-485C-8628-3C9445243137}" srcOrd="0" destOrd="0" presId="urn:microsoft.com/office/officeart/2018/2/layout/IconVerticalSolidList"/>
    <dgm:cxn modelId="{9FF82335-F8F5-4C12-834B-82157A75B260}" type="presOf" srcId="{4BEEB0C6-97DE-441A-A5B5-EA84D0A91E80}" destId="{EB7D8719-8209-4617-BE9A-73AB1FFA1127}" srcOrd="0" destOrd="0" presId="urn:microsoft.com/office/officeart/2018/2/layout/IconVerticalSolidList"/>
    <dgm:cxn modelId="{892F9278-B542-4977-8603-AB7ACBC8EC4B}" srcId="{9139ED4D-B43E-4806-9217-373F039CB17C}" destId="{6640551B-64D1-4CD2-AEBB-2ADED2A1A4A2}" srcOrd="2" destOrd="0" parTransId="{7C16B993-545F-4815-B64B-7E8B653CE2DC}" sibTransId="{6955D824-5152-4456-8E5B-4A6A6E1839BD}"/>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 modelId="{6DAE99B4-D5A3-4235-9F00-B32B737BF2FA}" type="presParOf" srcId="{16E323E5-0F52-4222-8F7A-B0BE27FE7B46}" destId="{1051E51E-751B-4BBB-9086-B0C90D7F9D3C}" srcOrd="3" destOrd="0" presId="urn:microsoft.com/office/officeart/2018/2/layout/IconVerticalSolidList"/>
    <dgm:cxn modelId="{2972C477-DFD4-4F28-A34B-0849FC75F250}" type="presParOf" srcId="{16E323E5-0F52-4222-8F7A-B0BE27FE7B46}" destId="{96A443E1-B881-49D8-A926-29BFCC06F3A8}" srcOrd="4" destOrd="0" presId="urn:microsoft.com/office/officeart/2018/2/layout/IconVerticalSolidList"/>
    <dgm:cxn modelId="{AA0D7712-AE39-4362-BCDF-027436191C7C}" type="presParOf" srcId="{96A443E1-B881-49D8-A926-29BFCC06F3A8}" destId="{02A4951A-B23F-49DD-BD69-51F1EFC6B653}" srcOrd="0" destOrd="0" presId="urn:microsoft.com/office/officeart/2018/2/layout/IconVerticalSolidList"/>
    <dgm:cxn modelId="{953E5639-A5CF-4106-BCA0-9E44A7A8EED4}" type="presParOf" srcId="{96A443E1-B881-49D8-A926-29BFCC06F3A8}" destId="{89C69E2D-E4A5-4D3D-B5AF-58E2CEF759BB}" srcOrd="1" destOrd="0" presId="urn:microsoft.com/office/officeart/2018/2/layout/IconVerticalSolidList"/>
    <dgm:cxn modelId="{F8F1CCA6-DC34-4D38-83E9-398AF0C23E52}" type="presParOf" srcId="{96A443E1-B881-49D8-A926-29BFCC06F3A8}" destId="{5258AEDF-B6D3-485F-9FF2-45B5DED307E4}" srcOrd="2" destOrd="0" presId="urn:microsoft.com/office/officeart/2018/2/layout/IconVerticalSolidList"/>
    <dgm:cxn modelId="{FF41091B-A647-4765-B0C4-F7023C24B10E}" type="presParOf" srcId="{96A443E1-B881-49D8-A926-29BFCC06F3A8}" destId="{2333017D-611A-485C-8628-3C944524313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DFF7F2-A78F-4E43-8D16-644B00306ED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A39C5FC-8BCB-4676-B62F-43F533B20B5A}">
      <dgm:prSet/>
      <dgm:spPr/>
      <dgm:t>
        <a:bodyPr/>
        <a:lstStyle/>
        <a:p>
          <a:r>
            <a:rPr lang="en-GB">
              <a:latin typeface="Arial"/>
              <a:cs typeface="Arial"/>
              <a:hlinkClick xmlns:r="http://schemas.openxmlformats.org/officeDocument/2006/relationships" r:id="rId1"/>
            </a:rPr>
            <a:t>UWTSD Referencing Guides</a:t>
          </a:r>
          <a:endParaRPr lang="en-US">
            <a:latin typeface="Arial"/>
            <a:cs typeface="Arial"/>
          </a:endParaRPr>
        </a:p>
      </dgm:t>
    </dgm:pt>
    <dgm:pt modelId="{85DA7774-C8E2-4D1D-BAC1-8D316F83F28A}" type="parTrans" cxnId="{F06FE775-9943-452D-8431-9FDD4B98C47F}">
      <dgm:prSet/>
      <dgm:spPr/>
      <dgm:t>
        <a:bodyPr/>
        <a:lstStyle/>
        <a:p>
          <a:endParaRPr lang="en-US"/>
        </a:p>
      </dgm:t>
    </dgm:pt>
    <dgm:pt modelId="{5CBA72EF-6220-4BD9-9168-A092CEBCA0AF}" type="sibTrans" cxnId="{F06FE775-9943-452D-8431-9FDD4B98C47F}">
      <dgm:prSet/>
      <dgm:spPr/>
      <dgm:t>
        <a:bodyPr/>
        <a:lstStyle/>
        <a:p>
          <a:endParaRPr lang="en-US"/>
        </a:p>
      </dgm:t>
    </dgm:pt>
    <dgm:pt modelId="{DC32F5C0-8CFB-47A6-9201-A08FCB8A4820}">
      <dgm:prSet/>
      <dgm:spPr/>
      <dgm:t>
        <a:bodyPr/>
        <a:lstStyle/>
        <a:p>
          <a:r>
            <a:rPr lang="en-GB">
              <a:latin typeface="Arial"/>
              <a:cs typeface="Arial"/>
              <a:hlinkClick xmlns:r="http://schemas.openxmlformats.org/officeDocument/2006/relationships" r:id="rId2"/>
            </a:rPr>
            <a:t>Library infoskills Sways</a:t>
          </a:r>
          <a:endParaRPr lang="en-US">
            <a:latin typeface="Arial"/>
            <a:cs typeface="Arial"/>
          </a:endParaRPr>
        </a:p>
      </dgm:t>
    </dgm:pt>
    <dgm:pt modelId="{6BCFB04D-DC75-4D18-8D72-A801759DDAE9}" type="parTrans" cxnId="{244B6249-250E-4544-BFC8-13CC0BC782E6}">
      <dgm:prSet/>
      <dgm:spPr/>
      <dgm:t>
        <a:bodyPr/>
        <a:lstStyle/>
        <a:p>
          <a:endParaRPr lang="en-US"/>
        </a:p>
      </dgm:t>
    </dgm:pt>
    <dgm:pt modelId="{F0387422-169D-45FD-BD25-50DA070EBDA7}" type="sibTrans" cxnId="{244B6249-250E-4544-BFC8-13CC0BC782E6}">
      <dgm:prSet/>
      <dgm:spPr/>
      <dgm:t>
        <a:bodyPr/>
        <a:lstStyle/>
        <a:p>
          <a:endParaRPr lang="en-US"/>
        </a:p>
      </dgm:t>
    </dgm:pt>
    <dgm:pt modelId="{5F9446AD-1F33-43A7-9D1D-F6D230F26EB7}">
      <dgm:prSet/>
      <dgm:spPr/>
      <dgm:t>
        <a:bodyPr/>
        <a:lstStyle/>
        <a:p>
          <a:r>
            <a:rPr lang="en-GB">
              <a:latin typeface="Arial"/>
              <a:cs typeface="Arial"/>
              <a:hlinkClick xmlns:r="http://schemas.openxmlformats.org/officeDocument/2006/relationships" r:id="rId3"/>
            </a:rPr>
            <a:t>Bookable sessions with Academic Liaison Librarian</a:t>
          </a:r>
          <a:endParaRPr lang="en-US">
            <a:latin typeface="Arial"/>
            <a:cs typeface="Arial"/>
          </a:endParaRPr>
        </a:p>
      </dgm:t>
    </dgm:pt>
    <dgm:pt modelId="{DFA11E93-C054-448D-92AC-1AA86EFDE530}" type="parTrans" cxnId="{2B417685-C80D-463E-8749-0DB60E404070}">
      <dgm:prSet/>
      <dgm:spPr/>
      <dgm:t>
        <a:bodyPr/>
        <a:lstStyle/>
        <a:p>
          <a:endParaRPr lang="en-US"/>
        </a:p>
      </dgm:t>
    </dgm:pt>
    <dgm:pt modelId="{214304A0-00AB-455A-800E-837DA42524CD}" type="sibTrans" cxnId="{2B417685-C80D-463E-8749-0DB60E404070}">
      <dgm:prSet/>
      <dgm:spPr/>
      <dgm:t>
        <a:bodyPr/>
        <a:lstStyle/>
        <a:p>
          <a:endParaRPr lang="en-US"/>
        </a:p>
      </dgm:t>
    </dgm:pt>
    <dgm:pt modelId="{D139452D-EC50-412C-AF15-9EA9A4BFB671}">
      <dgm:prSet/>
      <dgm:spPr/>
      <dgm:t>
        <a:bodyPr/>
        <a:lstStyle/>
        <a:p>
          <a:r>
            <a:rPr lang="en-GB">
              <a:latin typeface="Arial"/>
              <a:cs typeface="Arial"/>
              <a:hlinkClick xmlns:r="http://schemas.openxmlformats.org/officeDocument/2006/relationships" r:id="rId4"/>
            </a:rPr>
            <a:t>Harvard Referencing Moodle Course</a:t>
          </a:r>
          <a:endParaRPr lang="en-US">
            <a:latin typeface="Arial"/>
            <a:cs typeface="Arial"/>
          </a:endParaRPr>
        </a:p>
      </dgm:t>
    </dgm:pt>
    <dgm:pt modelId="{EAA37A19-0D00-402E-91AD-5BC9931E58DC}" type="parTrans" cxnId="{6590DE30-28CB-4DA9-9271-74FBA0AC90F5}">
      <dgm:prSet/>
      <dgm:spPr/>
      <dgm:t>
        <a:bodyPr/>
        <a:lstStyle/>
        <a:p>
          <a:endParaRPr lang="en-US"/>
        </a:p>
      </dgm:t>
    </dgm:pt>
    <dgm:pt modelId="{EBA22D14-A505-4593-B407-D7CCF1AE5895}" type="sibTrans" cxnId="{6590DE30-28CB-4DA9-9271-74FBA0AC90F5}">
      <dgm:prSet/>
      <dgm:spPr/>
      <dgm:t>
        <a:bodyPr/>
        <a:lstStyle/>
        <a:p>
          <a:endParaRPr lang="en-US"/>
        </a:p>
      </dgm:t>
    </dgm:pt>
    <dgm:pt modelId="{252EF95F-C80C-4256-87C1-A3CE1D45323A}" type="pres">
      <dgm:prSet presAssocID="{FCDFF7F2-A78F-4E43-8D16-644B00306EDA}" presName="root" presStyleCnt="0">
        <dgm:presLayoutVars>
          <dgm:dir/>
          <dgm:resizeHandles val="exact"/>
        </dgm:presLayoutVars>
      </dgm:prSet>
      <dgm:spPr/>
    </dgm:pt>
    <dgm:pt modelId="{DA8BB106-1BC6-47D1-9F92-4E9977B11970}" type="pres">
      <dgm:prSet presAssocID="{AA39C5FC-8BCB-4676-B62F-43F533B20B5A}" presName="compNode" presStyleCnt="0"/>
      <dgm:spPr/>
    </dgm:pt>
    <dgm:pt modelId="{FE0949A7-C0B3-4FAE-B33D-9572EB087628}" type="pres">
      <dgm:prSet presAssocID="{AA39C5FC-8BCB-4676-B62F-43F533B20B5A}" presName="bgRect" presStyleLbl="bgShp" presStyleIdx="0" presStyleCnt="4"/>
      <dgm:spPr/>
    </dgm:pt>
    <dgm:pt modelId="{724725DC-FB05-4B29-9D68-AB8806DB44BB}" type="pres">
      <dgm:prSet presAssocID="{AA39C5FC-8BCB-4676-B62F-43F533B20B5A}" presName="iconRect" presStyleLbl="node1" presStyleIdx="0"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87FF137D-6BA9-4E61-83DB-F12A22106931}" type="pres">
      <dgm:prSet presAssocID="{AA39C5FC-8BCB-4676-B62F-43F533B20B5A}" presName="spaceRect" presStyleCnt="0"/>
      <dgm:spPr/>
    </dgm:pt>
    <dgm:pt modelId="{E9182165-2C21-4841-B4D8-85AF3293E355}" type="pres">
      <dgm:prSet presAssocID="{AA39C5FC-8BCB-4676-B62F-43F533B20B5A}" presName="parTx" presStyleLbl="revTx" presStyleIdx="0" presStyleCnt="4">
        <dgm:presLayoutVars>
          <dgm:chMax val="0"/>
          <dgm:chPref val="0"/>
        </dgm:presLayoutVars>
      </dgm:prSet>
      <dgm:spPr/>
    </dgm:pt>
    <dgm:pt modelId="{2718B9EF-FE86-4444-BD7A-A61ADC68C5AC}" type="pres">
      <dgm:prSet presAssocID="{5CBA72EF-6220-4BD9-9168-A092CEBCA0AF}" presName="sibTrans" presStyleCnt="0"/>
      <dgm:spPr/>
    </dgm:pt>
    <dgm:pt modelId="{BE2EFFBB-EE08-4556-96A9-7C2073B80DCF}" type="pres">
      <dgm:prSet presAssocID="{DC32F5C0-8CFB-47A6-9201-A08FCB8A4820}" presName="compNode" presStyleCnt="0"/>
      <dgm:spPr/>
    </dgm:pt>
    <dgm:pt modelId="{08D1A508-75E9-4574-898E-6D74E20502EA}" type="pres">
      <dgm:prSet presAssocID="{DC32F5C0-8CFB-47A6-9201-A08FCB8A4820}" presName="bgRect" presStyleLbl="bgShp" presStyleIdx="1" presStyleCnt="4"/>
      <dgm:spPr/>
    </dgm:pt>
    <dgm:pt modelId="{69E7452C-00CB-4F8D-A4F6-F8B030D0C600}" type="pres">
      <dgm:prSet presAssocID="{DC32F5C0-8CFB-47A6-9201-A08FCB8A4820}" presName="iconRect" presStyleLbl="node1" presStyleIdx="1"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ick"/>
        </a:ext>
      </dgm:extLst>
    </dgm:pt>
    <dgm:pt modelId="{2E066322-4705-4AA5-91BB-465A343B3BC3}" type="pres">
      <dgm:prSet presAssocID="{DC32F5C0-8CFB-47A6-9201-A08FCB8A4820}" presName="spaceRect" presStyleCnt="0"/>
      <dgm:spPr/>
    </dgm:pt>
    <dgm:pt modelId="{074A1372-8583-4EF1-8104-F03F0C058AB3}" type="pres">
      <dgm:prSet presAssocID="{DC32F5C0-8CFB-47A6-9201-A08FCB8A4820}" presName="parTx" presStyleLbl="revTx" presStyleIdx="1" presStyleCnt="4">
        <dgm:presLayoutVars>
          <dgm:chMax val="0"/>
          <dgm:chPref val="0"/>
        </dgm:presLayoutVars>
      </dgm:prSet>
      <dgm:spPr/>
    </dgm:pt>
    <dgm:pt modelId="{8A26B21E-35A4-4A5F-9409-DB2C201590B1}" type="pres">
      <dgm:prSet presAssocID="{F0387422-169D-45FD-BD25-50DA070EBDA7}" presName="sibTrans" presStyleCnt="0"/>
      <dgm:spPr/>
    </dgm:pt>
    <dgm:pt modelId="{D2001C46-1034-4032-ADA2-27F35AA0E068}" type="pres">
      <dgm:prSet presAssocID="{5F9446AD-1F33-43A7-9D1D-F6D230F26EB7}" presName="compNode" presStyleCnt="0"/>
      <dgm:spPr/>
    </dgm:pt>
    <dgm:pt modelId="{4B9BE636-E3A2-43BF-B800-E2968890A4A2}" type="pres">
      <dgm:prSet presAssocID="{5F9446AD-1F33-43A7-9D1D-F6D230F26EB7}" presName="bgRect" presStyleLbl="bgShp" presStyleIdx="2" presStyleCnt="4"/>
      <dgm:spPr/>
    </dgm:pt>
    <dgm:pt modelId="{C22D1415-95C0-460C-A6C3-4A8D5033BF97}" type="pres">
      <dgm:prSet presAssocID="{5F9446AD-1F33-43A7-9D1D-F6D230F26EB7}" presName="iconRect" presStyleLbl="node1" presStyleIdx="2" presStyleCnt="4"/>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eacher"/>
        </a:ext>
      </dgm:extLst>
    </dgm:pt>
    <dgm:pt modelId="{33DEE65F-27C6-4441-AE01-1D06A24582FE}" type="pres">
      <dgm:prSet presAssocID="{5F9446AD-1F33-43A7-9D1D-F6D230F26EB7}" presName="spaceRect" presStyleCnt="0"/>
      <dgm:spPr/>
    </dgm:pt>
    <dgm:pt modelId="{AD31C6C6-1415-4F5F-B550-116EC7DCB857}" type="pres">
      <dgm:prSet presAssocID="{5F9446AD-1F33-43A7-9D1D-F6D230F26EB7}" presName="parTx" presStyleLbl="revTx" presStyleIdx="2" presStyleCnt="4">
        <dgm:presLayoutVars>
          <dgm:chMax val="0"/>
          <dgm:chPref val="0"/>
        </dgm:presLayoutVars>
      </dgm:prSet>
      <dgm:spPr/>
    </dgm:pt>
    <dgm:pt modelId="{F5363F41-F7DA-4188-9F8A-5631556F3A09}" type="pres">
      <dgm:prSet presAssocID="{214304A0-00AB-455A-800E-837DA42524CD}" presName="sibTrans" presStyleCnt="0"/>
      <dgm:spPr/>
    </dgm:pt>
    <dgm:pt modelId="{14842805-7BD7-458A-AA9E-A34DCD4B1862}" type="pres">
      <dgm:prSet presAssocID="{D139452D-EC50-412C-AF15-9EA9A4BFB671}" presName="compNode" presStyleCnt="0"/>
      <dgm:spPr/>
    </dgm:pt>
    <dgm:pt modelId="{3D0CE3AD-079F-4F0A-A93B-28524C639353}" type="pres">
      <dgm:prSet presAssocID="{D139452D-EC50-412C-AF15-9EA9A4BFB671}" presName="bgRect" presStyleLbl="bgShp" presStyleIdx="3" presStyleCnt="4"/>
      <dgm:spPr/>
    </dgm:pt>
    <dgm:pt modelId="{939F1510-6271-4682-ACFF-E03B813540CB}" type="pres">
      <dgm:prSet presAssocID="{D139452D-EC50-412C-AF15-9EA9A4BFB671}" presName="iconRect" presStyleLbl="node1" presStyleIdx="3" presStyleCnt="4"/>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121B4041-7FBF-4DAB-A7A7-EAA93F52C6A8}" type="pres">
      <dgm:prSet presAssocID="{D139452D-EC50-412C-AF15-9EA9A4BFB671}" presName="spaceRect" presStyleCnt="0"/>
      <dgm:spPr/>
    </dgm:pt>
    <dgm:pt modelId="{01A6A9A3-0131-499B-BCA8-D7F5EE61584C}" type="pres">
      <dgm:prSet presAssocID="{D139452D-EC50-412C-AF15-9EA9A4BFB671}" presName="parTx" presStyleLbl="revTx" presStyleIdx="3" presStyleCnt="4">
        <dgm:presLayoutVars>
          <dgm:chMax val="0"/>
          <dgm:chPref val="0"/>
        </dgm:presLayoutVars>
      </dgm:prSet>
      <dgm:spPr/>
    </dgm:pt>
  </dgm:ptLst>
  <dgm:cxnLst>
    <dgm:cxn modelId="{127B060D-F39F-4375-9DC5-2272156B6689}" type="presOf" srcId="{AA39C5FC-8BCB-4676-B62F-43F533B20B5A}" destId="{E9182165-2C21-4841-B4D8-85AF3293E355}" srcOrd="0" destOrd="0" presId="urn:microsoft.com/office/officeart/2018/2/layout/IconVerticalSolidList"/>
    <dgm:cxn modelId="{CE42D11C-F9BE-4C8C-9603-E480C83550C2}" type="presOf" srcId="{FCDFF7F2-A78F-4E43-8D16-644B00306EDA}" destId="{252EF95F-C80C-4256-87C1-A3CE1D45323A}" srcOrd="0" destOrd="0" presId="urn:microsoft.com/office/officeart/2018/2/layout/IconVerticalSolidList"/>
    <dgm:cxn modelId="{6590DE30-28CB-4DA9-9271-74FBA0AC90F5}" srcId="{FCDFF7F2-A78F-4E43-8D16-644B00306EDA}" destId="{D139452D-EC50-412C-AF15-9EA9A4BFB671}" srcOrd="3" destOrd="0" parTransId="{EAA37A19-0D00-402E-91AD-5BC9931E58DC}" sibTransId="{EBA22D14-A505-4593-B407-D7CCF1AE5895}"/>
    <dgm:cxn modelId="{244B6249-250E-4544-BFC8-13CC0BC782E6}" srcId="{FCDFF7F2-A78F-4E43-8D16-644B00306EDA}" destId="{DC32F5C0-8CFB-47A6-9201-A08FCB8A4820}" srcOrd="1" destOrd="0" parTransId="{6BCFB04D-DC75-4D18-8D72-A801759DDAE9}" sibTransId="{F0387422-169D-45FD-BD25-50DA070EBDA7}"/>
    <dgm:cxn modelId="{F06FE775-9943-452D-8431-9FDD4B98C47F}" srcId="{FCDFF7F2-A78F-4E43-8D16-644B00306EDA}" destId="{AA39C5FC-8BCB-4676-B62F-43F533B20B5A}" srcOrd="0" destOrd="0" parTransId="{85DA7774-C8E2-4D1D-BAC1-8D316F83F28A}" sibTransId="{5CBA72EF-6220-4BD9-9168-A092CEBCA0AF}"/>
    <dgm:cxn modelId="{2B417685-C80D-463E-8749-0DB60E404070}" srcId="{FCDFF7F2-A78F-4E43-8D16-644B00306EDA}" destId="{5F9446AD-1F33-43A7-9D1D-F6D230F26EB7}" srcOrd="2" destOrd="0" parTransId="{DFA11E93-C054-448D-92AC-1AA86EFDE530}" sibTransId="{214304A0-00AB-455A-800E-837DA42524CD}"/>
    <dgm:cxn modelId="{2963A894-A894-4D15-ACEB-43AAF51E90E5}" type="presOf" srcId="{5F9446AD-1F33-43A7-9D1D-F6D230F26EB7}" destId="{AD31C6C6-1415-4F5F-B550-116EC7DCB857}" srcOrd="0" destOrd="0" presId="urn:microsoft.com/office/officeart/2018/2/layout/IconVerticalSolidList"/>
    <dgm:cxn modelId="{F36883C9-8351-40DA-A99E-5084C574FE8B}" type="presOf" srcId="{DC32F5C0-8CFB-47A6-9201-A08FCB8A4820}" destId="{074A1372-8583-4EF1-8104-F03F0C058AB3}" srcOrd="0" destOrd="0" presId="urn:microsoft.com/office/officeart/2018/2/layout/IconVerticalSolidList"/>
    <dgm:cxn modelId="{8F2682EC-CAE7-4FDB-802B-99A1FC78D260}" type="presOf" srcId="{D139452D-EC50-412C-AF15-9EA9A4BFB671}" destId="{01A6A9A3-0131-499B-BCA8-D7F5EE61584C}" srcOrd="0" destOrd="0" presId="urn:microsoft.com/office/officeart/2018/2/layout/IconVerticalSolidList"/>
    <dgm:cxn modelId="{1921A13D-DFC6-4617-8344-074CE6FAF0EB}" type="presParOf" srcId="{252EF95F-C80C-4256-87C1-A3CE1D45323A}" destId="{DA8BB106-1BC6-47D1-9F92-4E9977B11970}" srcOrd="0" destOrd="0" presId="urn:microsoft.com/office/officeart/2018/2/layout/IconVerticalSolidList"/>
    <dgm:cxn modelId="{9FC40002-C7E3-4534-9BEE-002A8AAF49F0}" type="presParOf" srcId="{DA8BB106-1BC6-47D1-9F92-4E9977B11970}" destId="{FE0949A7-C0B3-4FAE-B33D-9572EB087628}" srcOrd="0" destOrd="0" presId="urn:microsoft.com/office/officeart/2018/2/layout/IconVerticalSolidList"/>
    <dgm:cxn modelId="{72007AF2-A92C-4C32-94D0-A80F56B577A4}" type="presParOf" srcId="{DA8BB106-1BC6-47D1-9F92-4E9977B11970}" destId="{724725DC-FB05-4B29-9D68-AB8806DB44BB}" srcOrd="1" destOrd="0" presId="urn:microsoft.com/office/officeart/2018/2/layout/IconVerticalSolidList"/>
    <dgm:cxn modelId="{B6F7A236-E7CA-4266-8F65-B6C749B5D24C}" type="presParOf" srcId="{DA8BB106-1BC6-47D1-9F92-4E9977B11970}" destId="{87FF137D-6BA9-4E61-83DB-F12A22106931}" srcOrd="2" destOrd="0" presId="urn:microsoft.com/office/officeart/2018/2/layout/IconVerticalSolidList"/>
    <dgm:cxn modelId="{051BF618-27A6-4F84-80D7-E7168874473A}" type="presParOf" srcId="{DA8BB106-1BC6-47D1-9F92-4E9977B11970}" destId="{E9182165-2C21-4841-B4D8-85AF3293E355}" srcOrd="3" destOrd="0" presId="urn:microsoft.com/office/officeart/2018/2/layout/IconVerticalSolidList"/>
    <dgm:cxn modelId="{82BE1F46-F147-47BF-AD86-960CC690D6E6}" type="presParOf" srcId="{252EF95F-C80C-4256-87C1-A3CE1D45323A}" destId="{2718B9EF-FE86-4444-BD7A-A61ADC68C5AC}" srcOrd="1" destOrd="0" presId="urn:microsoft.com/office/officeart/2018/2/layout/IconVerticalSolidList"/>
    <dgm:cxn modelId="{7ADB90A3-BA6D-40DB-A288-4CEE87FAA412}" type="presParOf" srcId="{252EF95F-C80C-4256-87C1-A3CE1D45323A}" destId="{BE2EFFBB-EE08-4556-96A9-7C2073B80DCF}" srcOrd="2" destOrd="0" presId="urn:microsoft.com/office/officeart/2018/2/layout/IconVerticalSolidList"/>
    <dgm:cxn modelId="{698C3CBD-903D-4216-86EF-4A9D7D098B63}" type="presParOf" srcId="{BE2EFFBB-EE08-4556-96A9-7C2073B80DCF}" destId="{08D1A508-75E9-4574-898E-6D74E20502EA}" srcOrd="0" destOrd="0" presId="urn:microsoft.com/office/officeart/2018/2/layout/IconVerticalSolidList"/>
    <dgm:cxn modelId="{C7C8EC8C-3C67-40A8-82F6-245A14329E00}" type="presParOf" srcId="{BE2EFFBB-EE08-4556-96A9-7C2073B80DCF}" destId="{69E7452C-00CB-4F8D-A4F6-F8B030D0C600}" srcOrd="1" destOrd="0" presId="urn:microsoft.com/office/officeart/2018/2/layout/IconVerticalSolidList"/>
    <dgm:cxn modelId="{C39D1773-ACA1-44A9-B3AF-3167C89901A2}" type="presParOf" srcId="{BE2EFFBB-EE08-4556-96A9-7C2073B80DCF}" destId="{2E066322-4705-4AA5-91BB-465A343B3BC3}" srcOrd="2" destOrd="0" presId="urn:microsoft.com/office/officeart/2018/2/layout/IconVerticalSolidList"/>
    <dgm:cxn modelId="{A97B1668-06C2-44B1-8E9F-09A4E48AAB3B}" type="presParOf" srcId="{BE2EFFBB-EE08-4556-96A9-7C2073B80DCF}" destId="{074A1372-8583-4EF1-8104-F03F0C058AB3}" srcOrd="3" destOrd="0" presId="urn:microsoft.com/office/officeart/2018/2/layout/IconVerticalSolidList"/>
    <dgm:cxn modelId="{B010147D-37C0-462B-9BF7-E9F1AA4C5D0A}" type="presParOf" srcId="{252EF95F-C80C-4256-87C1-A3CE1D45323A}" destId="{8A26B21E-35A4-4A5F-9409-DB2C201590B1}" srcOrd="3" destOrd="0" presId="urn:microsoft.com/office/officeart/2018/2/layout/IconVerticalSolidList"/>
    <dgm:cxn modelId="{D5C00C02-B8A6-4903-A755-76940F63BF8D}" type="presParOf" srcId="{252EF95F-C80C-4256-87C1-A3CE1D45323A}" destId="{D2001C46-1034-4032-ADA2-27F35AA0E068}" srcOrd="4" destOrd="0" presId="urn:microsoft.com/office/officeart/2018/2/layout/IconVerticalSolidList"/>
    <dgm:cxn modelId="{ACAC1F07-93C8-4D5C-9E1A-B3343C6C24BC}" type="presParOf" srcId="{D2001C46-1034-4032-ADA2-27F35AA0E068}" destId="{4B9BE636-E3A2-43BF-B800-E2968890A4A2}" srcOrd="0" destOrd="0" presId="urn:microsoft.com/office/officeart/2018/2/layout/IconVerticalSolidList"/>
    <dgm:cxn modelId="{BF40FBBB-0325-4AE5-A9FB-428B2D50DEF4}" type="presParOf" srcId="{D2001C46-1034-4032-ADA2-27F35AA0E068}" destId="{C22D1415-95C0-460C-A6C3-4A8D5033BF97}" srcOrd="1" destOrd="0" presId="urn:microsoft.com/office/officeart/2018/2/layout/IconVerticalSolidList"/>
    <dgm:cxn modelId="{E1E30E8A-5A8B-434D-BB28-0C3616E66990}" type="presParOf" srcId="{D2001C46-1034-4032-ADA2-27F35AA0E068}" destId="{33DEE65F-27C6-4441-AE01-1D06A24582FE}" srcOrd="2" destOrd="0" presId="urn:microsoft.com/office/officeart/2018/2/layout/IconVerticalSolidList"/>
    <dgm:cxn modelId="{C8C16674-93E8-431E-8B13-0A67767CD645}" type="presParOf" srcId="{D2001C46-1034-4032-ADA2-27F35AA0E068}" destId="{AD31C6C6-1415-4F5F-B550-116EC7DCB857}" srcOrd="3" destOrd="0" presId="urn:microsoft.com/office/officeart/2018/2/layout/IconVerticalSolidList"/>
    <dgm:cxn modelId="{F1B6F7EC-F5F6-4A79-82AE-A189782BEEC6}" type="presParOf" srcId="{252EF95F-C80C-4256-87C1-A3CE1D45323A}" destId="{F5363F41-F7DA-4188-9F8A-5631556F3A09}" srcOrd="5" destOrd="0" presId="urn:microsoft.com/office/officeart/2018/2/layout/IconVerticalSolidList"/>
    <dgm:cxn modelId="{30E5F1C2-4F07-425D-BEBA-4DB9BCAD9FB5}" type="presParOf" srcId="{252EF95F-C80C-4256-87C1-A3CE1D45323A}" destId="{14842805-7BD7-458A-AA9E-A34DCD4B1862}" srcOrd="6" destOrd="0" presId="urn:microsoft.com/office/officeart/2018/2/layout/IconVerticalSolidList"/>
    <dgm:cxn modelId="{E0EA67A6-0824-4D55-818C-7CBB7DDCF12A}" type="presParOf" srcId="{14842805-7BD7-458A-AA9E-A34DCD4B1862}" destId="{3D0CE3AD-079F-4F0A-A93B-28524C639353}" srcOrd="0" destOrd="0" presId="urn:microsoft.com/office/officeart/2018/2/layout/IconVerticalSolidList"/>
    <dgm:cxn modelId="{AF798D02-5056-4BC9-A3C4-8650F8193926}" type="presParOf" srcId="{14842805-7BD7-458A-AA9E-A34DCD4B1862}" destId="{939F1510-6271-4682-ACFF-E03B813540CB}" srcOrd="1" destOrd="0" presId="urn:microsoft.com/office/officeart/2018/2/layout/IconVerticalSolidList"/>
    <dgm:cxn modelId="{430656BF-74FC-43A6-8DA5-9730CBBB6733}" type="presParOf" srcId="{14842805-7BD7-458A-AA9E-A34DCD4B1862}" destId="{121B4041-7FBF-4DAB-A7A7-EAA93F52C6A8}" srcOrd="2" destOrd="0" presId="urn:microsoft.com/office/officeart/2018/2/layout/IconVerticalSolidList"/>
    <dgm:cxn modelId="{236D6FC2-96EA-4872-9151-6230167AD46B}" type="presParOf" srcId="{14842805-7BD7-458A-AA9E-A34DCD4B1862}" destId="{01A6A9A3-0131-499B-BCA8-D7F5EE61584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557"/>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4506" y="293991"/>
          <a:ext cx="717284" cy="7172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6296" y="557"/>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List </a:t>
          </a:r>
          <a:r>
            <a:rPr lang="en-GB" sz="2400" kern="1200"/>
            <a:t>all sources cited in your writing</a:t>
          </a:r>
        </a:p>
      </dsp:txBody>
      <dsp:txXfrm>
        <a:off x="1506296" y="557"/>
        <a:ext cx="3726784" cy="1304152"/>
      </dsp:txXfrm>
    </dsp:sp>
    <dsp:sp modelId="{CC7B5051-BC43-49E1-8438-A96E2C3B32DC}">
      <dsp:nvSpPr>
        <dsp:cNvPr id="0" name=""/>
        <dsp:cNvSpPr/>
      </dsp:nvSpPr>
      <dsp:spPr>
        <a:xfrm>
          <a:off x="0" y="1630748"/>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4506" y="1924182"/>
          <a:ext cx="717284" cy="7172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6296" y="1630748"/>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latin typeface="Corbel" panose="020B0503020204020204"/>
            </a:rPr>
            <a:t>Arrange </a:t>
          </a:r>
          <a:r>
            <a:rPr lang="en-GB" sz="2400" b="0" kern="1200">
              <a:latin typeface="Corbel" panose="020B0503020204020204"/>
            </a:rPr>
            <a:t>alphabetically by author’s surname - or by title if no author </a:t>
          </a:r>
          <a:endParaRPr lang="en-US" sz="2400" b="0" kern="1200"/>
        </a:p>
      </dsp:txBody>
      <dsp:txXfrm>
        <a:off x="1506296" y="1630748"/>
        <a:ext cx="3726784" cy="1304152"/>
      </dsp:txXfrm>
    </dsp:sp>
    <dsp:sp modelId="{02A4951A-B23F-49DD-BD69-51F1EFC6B653}">
      <dsp:nvSpPr>
        <dsp:cNvPr id="0" name=""/>
        <dsp:cNvSpPr/>
      </dsp:nvSpPr>
      <dsp:spPr>
        <a:xfrm>
          <a:off x="0" y="3260939"/>
          <a:ext cx="5233081" cy="130415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C69E2D-E4A5-4D3D-B5AF-58E2CEF759BB}">
      <dsp:nvSpPr>
        <dsp:cNvPr id="0" name=""/>
        <dsp:cNvSpPr/>
      </dsp:nvSpPr>
      <dsp:spPr>
        <a:xfrm>
          <a:off x="394506" y="3554374"/>
          <a:ext cx="717284" cy="7172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3017D-611A-485C-8628-3C9445243137}">
      <dsp:nvSpPr>
        <dsp:cNvPr id="0" name=""/>
        <dsp:cNvSpPr/>
      </dsp:nvSpPr>
      <dsp:spPr>
        <a:xfrm>
          <a:off x="1506296" y="3260939"/>
          <a:ext cx="3726784" cy="1304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023" tIns="138023" rIns="138023" bIns="138023" numCol="1" spcCol="1270" anchor="ctr" anchorCtr="0">
          <a:noAutofit/>
        </a:bodyPr>
        <a:lstStyle/>
        <a:p>
          <a:pPr marL="0" lvl="0" indent="0" algn="l" defTabSz="1066800">
            <a:lnSpc>
              <a:spcPct val="90000"/>
            </a:lnSpc>
            <a:spcBef>
              <a:spcPct val="0"/>
            </a:spcBef>
            <a:spcAft>
              <a:spcPct val="35000"/>
            </a:spcAft>
            <a:buNone/>
          </a:pPr>
          <a:r>
            <a:rPr lang="en-GB" sz="2400" b="1" kern="1200"/>
            <a:t>More than one source by the same author </a:t>
          </a:r>
          <a:r>
            <a:rPr lang="en-GB" sz="2400" b="0" kern="1200"/>
            <a:t>- arrange chronologically </a:t>
          </a:r>
          <a:endParaRPr lang="en-US" sz="2400" b="0" kern="1200"/>
        </a:p>
      </dsp:txBody>
      <dsp:txXfrm>
        <a:off x="1506296" y="3260939"/>
        <a:ext cx="3726784" cy="13041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949A7-C0B3-4FAE-B33D-9572EB087628}">
      <dsp:nvSpPr>
        <dsp:cNvPr id="0" name=""/>
        <dsp:cNvSpPr/>
      </dsp:nvSpPr>
      <dsp:spPr>
        <a:xfrm>
          <a:off x="0" y="1898"/>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4725DC-FB05-4B29-9D68-AB8806DB44BB}">
      <dsp:nvSpPr>
        <dsp:cNvPr id="0" name=""/>
        <dsp:cNvSpPr/>
      </dsp:nvSpPr>
      <dsp:spPr>
        <a:xfrm>
          <a:off x="291023" y="218361"/>
          <a:ext cx="529133" cy="5291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182165-2C21-4841-B4D8-85AF3293E355}">
      <dsp:nvSpPr>
        <dsp:cNvPr id="0" name=""/>
        <dsp:cNvSpPr/>
      </dsp:nvSpPr>
      <dsp:spPr>
        <a:xfrm>
          <a:off x="1111180" y="1898"/>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3"/>
            </a:rPr>
            <a:t>UWTSD Referencing Guides</a:t>
          </a:r>
          <a:endParaRPr lang="en-US" sz="2200" kern="1200">
            <a:latin typeface="Arial"/>
            <a:cs typeface="Arial"/>
          </a:endParaRPr>
        </a:p>
      </dsp:txBody>
      <dsp:txXfrm>
        <a:off x="1111180" y="1898"/>
        <a:ext cx="9683819" cy="962061"/>
      </dsp:txXfrm>
    </dsp:sp>
    <dsp:sp modelId="{08D1A508-75E9-4574-898E-6D74E20502EA}">
      <dsp:nvSpPr>
        <dsp:cNvPr id="0" name=""/>
        <dsp:cNvSpPr/>
      </dsp:nvSpPr>
      <dsp:spPr>
        <a:xfrm>
          <a:off x="0" y="1204474"/>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7452C-00CB-4F8D-A4F6-F8B030D0C600}">
      <dsp:nvSpPr>
        <dsp:cNvPr id="0" name=""/>
        <dsp:cNvSpPr/>
      </dsp:nvSpPr>
      <dsp:spPr>
        <a:xfrm>
          <a:off x="291023" y="1420938"/>
          <a:ext cx="529133" cy="529133"/>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4A1372-8583-4EF1-8104-F03F0C058AB3}">
      <dsp:nvSpPr>
        <dsp:cNvPr id="0" name=""/>
        <dsp:cNvSpPr/>
      </dsp:nvSpPr>
      <dsp:spPr>
        <a:xfrm>
          <a:off x="1111180" y="1204474"/>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6"/>
            </a:rPr>
            <a:t>Library infoskills Sways</a:t>
          </a:r>
          <a:endParaRPr lang="en-US" sz="2200" kern="1200">
            <a:latin typeface="Arial"/>
            <a:cs typeface="Arial"/>
          </a:endParaRPr>
        </a:p>
      </dsp:txBody>
      <dsp:txXfrm>
        <a:off x="1111180" y="1204474"/>
        <a:ext cx="9683819" cy="962061"/>
      </dsp:txXfrm>
    </dsp:sp>
    <dsp:sp modelId="{4B9BE636-E3A2-43BF-B800-E2968890A4A2}">
      <dsp:nvSpPr>
        <dsp:cNvPr id="0" name=""/>
        <dsp:cNvSpPr/>
      </dsp:nvSpPr>
      <dsp:spPr>
        <a:xfrm>
          <a:off x="0" y="2407051"/>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2D1415-95C0-460C-A6C3-4A8D5033BF97}">
      <dsp:nvSpPr>
        <dsp:cNvPr id="0" name=""/>
        <dsp:cNvSpPr/>
      </dsp:nvSpPr>
      <dsp:spPr>
        <a:xfrm>
          <a:off x="291023" y="2623514"/>
          <a:ext cx="529133" cy="5291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31C6C6-1415-4F5F-B550-116EC7DCB857}">
      <dsp:nvSpPr>
        <dsp:cNvPr id="0" name=""/>
        <dsp:cNvSpPr/>
      </dsp:nvSpPr>
      <dsp:spPr>
        <a:xfrm>
          <a:off x="1111180" y="2407051"/>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9"/>
            </a:rPr>
            <a:t>Bookable sessions with Academic Liaison Librarian</a:t>
          </a:r>
          <a:endParaRPr lang="en-US" sz="2200" kern="1200">
            <a:latin typeface="Arial"/>
            <a:cs typeface="Arial"/>
          </a:endParaRPr>
        </a:p>
      </dsp:txBody>
      <dsp:txXfrm>
        <a:off x="1111180" y="2407051"/>
        <a:ext cx="9683819" cy="962061"/>
      </dsp:txXfrm>
    </dsp:sp>
    <dsp:sp modelId="{3D0CE3AD-079F-4F0A-A93B-28524C639353}">
      <dsp:nvSpPr>
        <dsp:cNvPr id="0" name=""/>
        <dsp:cNvSpPr/>
      </dsp:nvSpPr>
      <dsp:spPr>
        <a:xfrm>
          <a:off x="0" y="3609627"/>
          <a:ext cx="10794999" cy="96206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9F1510-6271-4682-ACFF-E03B813540CB}">
      <dsp:nvSpPr>
        <dsp:cNvPr id="0" name=""/>
        <dsp:cNvSpPr/>
      </dsp:nvSpPr>
      <dsp:spPr>
        <a:xfrm>
          <a:off x="291023" y="3826091"/>
          <a:ext cx="529133" cy="529133"/>
        </a:xfrm>
        <a:prstGeom prst="rect">
          <a:avLst/>
        </a:prstGeom>
        <a:blipFill>
          <a:blip xmlns:r="http://schemas.openxmlformats.org/officeDocument/2006/relationships"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A6A9A3-0131-499B-BCA8-D7F5EE61584C}">
      <dsp:nvSpPr>
        <dsp:cNvPr id="0" name=""/>
        <dsp:cNvSpPr/>
      </dsp:nvSpPr>
      <dsp:spPr>
        <a:xfrm>
          <a:off x="1111180" y="3609627"/>
          <a:ext cx="9683819" cy="962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818" tIns="101818" rIns="101818" bIns="101818" numCol="1" spcCol="1270" anchor="ctr" anchorCtr="0">
          <a:noAutofit/>
        </a:bodyPr>
        <a:lstStyle/>
        <a:p>
          <a:pPr marL="0" lvl="0" indent="0" algn="l" defTabSz="977900">
            <a:lnSpc>
              <a:spcPct val="90000"/>
            </a:lnSpc>
            <a:spcBef>
              <a:spcPct val="0"/>
            </a:spcBef>
            <a:spcAft>
              <a:spcPct val="35000"/>
            </a:spcAft>
            <a:buNone/>
          </a:pPr>
          <a:r>
            <a:rPr lang="en-GB" sz="2200" kern="1200">
              <a:latin typeface="Arial"/>
              <a:cs typeface="Arial"/>
              <a:hlinkClick xmlns:r="http://schemas.openxmlformats.org/officeDocument/2006/relationships" r:id="rId12"/>
            </a:rPr>
            <a:t>Harvard Referencing Moodle Course</a:t>
          </a:r>
          <a:endParaRPr lang="en-US" sz="2200" kern="1200">
            <a:latin typeface="Arial"/>
            <a:cs typeface="Arial"/>
          </a:endParaRPr>
        </a:p>
      </dsp:txBody>
      <dsp:txXfrm>
        <a:off x="1111180" y="3609627"/>
        <a:ext cx="9683819" cy="96206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turnitin.com/resources/plagiarism-spectrum-2-0"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574418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3423474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12th century origin, but widely recognized as Sir Isaac Newton in the 17th century. </a:t>
            </a:r>
            <a:endParaRPr lang="en-GB">
              <a:cs typeface="Calibri"/>
            </a:endParaRPr>
          </a:p>
          <a:p>
            <a:endParaRPr lang="en-US">
              <a:cs typeface="Calibri"/>
            </a:endParaRPr>
          </a:p>
          <a:p>
            <a:r>
              <a:rPr lang="en-US">
                <a:cs typeface="Calibri"/>
              </a:rPr>
              <a:t>All creative and academic work builds on what was created before. Your interpretation and ideas are inspired and originate from reading others work. But you must give attribution to those whose ideas, research and work you have read. </a:t>
            </a:r>
            <a:endParaRPr lang="en-GB">
              <a:cs typeface="Calibri"/>
            </a:endParaRPr>
          </a:p>
          <a:p>
            <a:endParaRPr lang="en-GB">
              <a:cs typeface="Calibri"/>
            </a:endParaRPr>
          </a:p>
          <a:p>
            <a:r>
              <a:rPr lang="en-GB">
                <a:cs typeface="Calibri"/>
              </a:rPr>
              <a:t>So where do we find all this information?</a:t>
            </a:r>
          </a:p>
          <a:p>
            <a:endParaRPr lang="en-GB">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a:t>
            </a:fld>
            <a:endParaRPr lang="en-GB"/>
          </a:p>
        </p:txBody>
      </p:sp>
    </p:spTree>
    <p:extLst>
      <p:ext uri="{BB962C8B-B14F-4D97-AF65-F5344CB8AC3E}">
        <p14:creationId xmlns:p14="http://schemas.microsoft.com/office/powerpoint/2010/main" val="2332378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215470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Turnitin Plagiarism Instructor guide - </a:t>
            </a:r>
            <a:r>
              <a:rPr lang="en-US">
                <a:hlinkClick r:id="rId3"/>
              </a:rPr>
              <a:t>Plagiarism Spectrum 2.0 | Turnitin</a:t>
            </a:r>
          </a:p>
          <a:p>
            <a:r>
              <a:rPr lang="en-US">
                <a:cs typeface="Calibri"/>
              </a:rPr>
              <a:t>Student Collusion</a:t>
            </a:r>
          </a:p>
          <a:p>
            <a:pPr marL="171450" indent="-171450">
              <a:buFont typeface="Arial"/>
              <a:buChar char="•"/>
            </a:pPr>
            <a:r>
              <a:rPr lang="en-US"/>
              <a:t>Asking somebody you know to write all or part of your assignment</a:t>
            </a:r>
          </a:p>
          <a:p>
            <a:pPr marL="171450" indent="-171450">
              <a:buFont typeface="Arial"/>
              <a:buChar char="•"/>
            </a:pPr>
            <a:r>
              <a:rPr lang="en-US"/>
              <a:t>Allowing another student to submit your work as their own</a:t>
            </a:r>
          </a:p>
          <a:p>
            <a:pPr marL="171450" indent="-171450">
              <a:buFont typeface="Arial"/>
              <a:buChar char="•"/>
            </a:pPr>
            <a:r>
              <a:rPr lang="en-US"/>
              <a:t>Jointly completing an individual assignment with another person and then each submitting identical or similar pieces of work</a:t>
            </a:r>
          </a:p>
          <a:p>
            <a:pPr marL="171450" indent="-171450">
              <a:buFont typeface="Arial"/>
              <a:buChar char="•"/>
            </a:pPr>
            <a:r>
              <a:rPr lang="en-US"/>
              <a:t>Working with another student to jointly plan an assignment e.g. structure, main arguments and sources, even if you then individually write up the assignment.</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7</a:t>
            </a:fld>
            <a:endParaRPr lang="en-GB"/>
          </a:p>
        </p:txBody>
      </p:sp>
    </p:spTree>
    <p:extLst>
      <p:ext uri="{BB962C8B-B14F-4D97-AF65-F5344CB8AC3E}">
        <p14:creationId xmlns:p14="http://schemas.microsoft.com/office/powerpoint/2010/main" val="2731302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video from a Cardiff University lecturer on why you shouldn’t plagiarise. </a:t>
            </a:r>
            <a:endParaRPr lang="en-US"/>
          </a:p>
        </p:txBody>
      </p:sp>
      <p:sp>
        <p:nvSpPr>
          <p:cNvPr id="4" name="Slide Number Placeholder 3"/>
          <p:cNvSpPr>
            <a:spLocks noGrp="1"/>
          </p:cNvSpPr>
          <p:nvPr>
            <p:ph type="sldNum" sz="quarter" idx="5"/>
          </p:nvPr>
        </p:nvSpPr>
        <p:spPr/>
        <p:txBody>
          <a:bodyPr/>
          <a:lstStyle/>
          <a:p>
            <a:fld id="{CFA13A40-97AA-4A84-B7E5-B46BB067ED7D}" type="slidenum">
              <a:rPr lang="en-GB" smtClean="0"/>
              <a:t>8</a:t>
            </a:fld>
            <a:endParaRPr lang="en-GB"/>
          </a:p>
        </p:txBody>
      </p:sp>
    </p:spTree>
    <p:extLst>
      <p:ext uri="{BB962C8B-B14F-4D97-AF65-F5344CB8AC3E}">
        <p14:creationId xmlns:p14="http://schemas.microsoft.com/office/powerpoint/2010/main" val="5529027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So we know why, but how do we reference in UWTSD?</a:t>
            </a:r>
          </a:p>
          <a:p>
            <a:endParaRPr lang="en-GB">
              <a:cs typeface="Calibri"/>
            </a:endParaRPr>
          </a:p>
          <a:p>
            <a:r>
              <a:rPr lang="en-US">
                <a:cs typeface="Calibri"/>
              </a:rPr>
              <a:t>Consistency is key!</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9</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5868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1790019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Don’t just drop a quote into your writing – integrate it into your own sentences. Highlight use of two authors, connected by ‘and’ </a:t>
            </a:r>
          </a:p>
        </p:txBody>
      </p:sp>
      <p:sp>
        <p:nvSpPr>
          <p:cNvPr id="4" name="Slide Number Placeholder 3"/>
          <p:cNvSpPr>
            <a:spLocks noGrp="1"/>
          </p:cNvSpPr>
          <p:nvPr>
            <p:ph type="sldNum" sz="quarter" idx="5"/>
          </p:nvPr>
        </p:nvSpPr>
        <p:spPr/>
        <p:txBody>
          <a:bodyPr/>
          <a:lstStyle/>
          <a:p>
            <a:fld id="{8236E5D3-2D1D-4335-8033-F314E4E9B495}" type="slidenum">
              <a:rPr lang="en-GB" smtClean="0"/>
              <a:t>15</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5772495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41408633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Did I know this before I started this course?</a:t>
            </a:r>
          </a:p>
          <a:p>
            <a:r>
              <a:rPr lang="en-US">
                <a:cs typeface="Calibri"/>
              </a:rPr>
              <a:t>Did this idea come from me or something I have read?</a:t>
            </a:r>
          </a:p>
          <a:p>
            <a:r>
              <a:rPr lang="en-US">
                <a:cs typeface="Calibri"/>
              </a:rPr>
              <a:t>Ig in doubt – cite it!</a:t>
            </a: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35973723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20</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8780571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650475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18675983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37292981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555264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28902089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30387223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Don't forget study support through the HWB pages.</a:t>
            </a:r>
          </a:p>
        </p:txBody>
      </p:sp>
      <p:sp>
        <p:nvSpPr>
          <p:cNvPr id="4" name="Slide Number Placeholder 3"/>
          <p:cNvSpPr>
            <a:spLocks noGrp="1"/>
          </p:cNvSpPr>
          <p:nvPr>
            <p:ph type="sldNum" sz="quarter" idx="5"/>
          </p:nvPr>
        </p:nvSpPr>
        <p:spPr/>
        <p:txBody>
          <a:bodyPr/>
          <a:lstStyle/>
          <a:p>
            <a:fld id="{CFA13A40-97AA-4A84-B7E5-B46BB067ED7D}" type="slidenum">
              <a:rPr lang="en-GB"/>
              <a:t>33</a:t>
            </a:fld>
            <a:endParaRPr lang="en-GB"/>
          </a:p>
        </p:txBody>
      </p:sp>
    </p:spTree>
    <p:extLst>
      <p:ext uri="{BB962C8B-B14F-4D97-AF65-F5344CB8AC3E}">
        <p14:creationId xmlns:p14="http://schemas.microsoft.com/office/powerpoint/2010/main" val="39684585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41385391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5.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4736294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911208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49077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1/9/2024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165804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1/9/2024</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076237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1/9/2024</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0737056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32653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1/9/2024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168094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1/9/2024</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6669516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8716253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49506454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7158682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19290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51896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210889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625644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493380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089782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153503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6693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937107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6282214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1/9/2024</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53547106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24416800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70862716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8890652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spTree>
    <p:extLst>
      <p:ext uri="{BB962C8B-B14F-4D97-AF65-F5344CB8AC3E}">
        <p14:creationId xmlns:p14="http://schemas.microsoft.com/office/powerpoint/2010/main" val="169969581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theme" Target="../theme/theme4.xml"/><Relationship Id="rId4" Type="http://schemas.openxmlformats.org/officeDocument/2006/relationships/slideLayout" Target="../slideLayouts/slideLayout3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6.xml"/><Relationship Id="rId13" Type="http://schemas.openxmlformats.org/officeDocument/2006/relationships/theme" Target="../theme/theme5.xml"/><Relationship Id="rId3" Type="http://schemas.openxmlformats.org/officeDocument/2006/relationships/slideLayout" Target="../slideLayouts/slideLayout41.xml"/><Relationship Id="rId7" Type="http://schemas.openxmlformats.org/officeDocument/2006/relationships/slideLayout" Target="../slideLayouts/slideLayout45.xml"/><Relationship Id="rId12" Type="http://schemas.openxmlformats.org/officeDocument/2006/relationships/slideLayout" Target="../slideLayouts/slideLayout50.xml"/><Relationship Id="rId2" Type="http://schemas.openxmlformats.org/officeDocument/2006/relationships/slideLayout" Target="../slideLayouts/slideLayout40.xml"/><Relationship Id="rId16" Type="http://schemas.openxmlformats.org/officeDocument/2006/relationships/image" Target="../media/image3.png"/><Relationship Id="rId1" Type="http://schemas.openxmlformats.org/officeDocument/2006/relationships/slideLayout" Target="../slideLayouts/slideLayout39.xml"/><Relationship Id="rId6" Type="http://schemas.openxmlformats.org/officeDocument/2006/relationships/slideLayout" Target="../slideLayouts/slideLayout44.xml"/><Relationship Id="rId11" Type="http://schemas.openxmlformats.org/officeDocument/2006/relationships/slideLayout" Target="../slideLayouts/slideLayout49.xml"/><Relationship Id="rId5" Type="http://schemas.openxmlformats.org/officeDocument/2006/relationships/slideLayout" Target="../slideLayouts/slideLayout43.xml"/><Relationship Id="rId15" Type="http://schemas.openxmlformats.org/officeDocument/2006/relationships/image" Target="../media/image2.png"/><Relationship Id="rId10" Type="http://schemas.openxmlformats.org/officeDocument/2006/relationships/slideLayout" Target="../slideLayouts/slideLayout48.xml"/><Relationship Id="rId4" Type="http://schemas.openxmlformats.org/officeDocument/2006/relationships/slideLayout" Target="../slideLayouts/slideLayout42.xml"/><Relationship Id="rId9" Type="http://schemas.openxmlformats.org/officeDocument/2006/relationships/slideLayout" Target="../slideLayouts/slideLayout47.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1/9/2024</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268196549"/>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65328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1/9/2024</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010774760"/>
      </p:ext>
    </p:extLst>
  </p:cSld>
  <p:clrMap bg1="lt1" tx1="dk1" bg2="lt2" tx2="dk2" accent1="accent1" accent2="accent2" accent3="accent3" accent4="accent4" accent5="accent5" accent6="accent6" hlink="hlink" folHlink="folHlink"/>
  <p:sldLayoutIdLst>
    <p:sldLayoutId id="2147483690" r:id="rId1"/>
    <p:sldLayoutId id="2147483685" r:id="rId2"/>
    <p:sldLayoutId id="2147483691" r:id="rId3"/>
    <p:sldLayoutId id="2147483686" r:id="rId4"/>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notesSlide" Target="../notesSlides/notesSlide3.xml"/><Relationship Id="rId1" Type="http://schemas.openxmlformats.org/officeDocument/2006/relationships/slideLayout" Target="../slideLayouts/slideLayout45.xml"/><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slides/_rels/slide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40.xml"/><Relationship Id="rId4" Type="http://schemas.openxmlformats.org/officeDocument/2006/relationships/hyperlink" Target="https://pixabay.com/users/dreamypixel-609482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5.xml"/><Relationship Id="rId1" Type="http://schemas.openxmlformats.org/officeDocument/2006/relationships/slideLayout" Target="../slideLayouts/slideLayout4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5.xml"/><Relationship Id="rId1" Type="http://schemas.openxmlformats.org/officeDocument/2006/relationships/video" Target="https://www.youtube.com/embed/NJkt739uEF4?feature=oembed" TargetMode="External"/><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librarysearch.uwtsd.ac.uk/permalink/44WHELF_UWTSD/1pbrh66/alma99100317731402421"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outhwales.ac.uk/collections-subject-guides/referencing/"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1.xml"/><Relationship Id="rId1" Type="http://schemas.openxmlformats.org/officeDocument/2006/relationships/slideLayout" Target="../slideLayouts/slideLayout4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4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1.xml"/><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45.xml"/></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4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5.xml"/></Relationships>
</file>

<file path=ppt/slides/_rels/slide2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45.xml"/></Relationships>
</file>

<file path=ppt/slides/_rels/slide2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25.xml"/><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10.xml"/><Relationship Id="rId4" Type="http://schemas.openxmlformats.org/officeDocument/2006/relationships/hyperlink" Target="https://uwtsd.ac.uk/library/student-essentials/refworks/"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10.xml"/><Relationship Id="rId4" Type="http://schemas.openxmlformats.org/officeDocument/2006/relationships/image" Target="../media/image45.png"/></Relationships>
</file>

<file path=ppt/slides/_rels/slide32.xml.rels><?xml version="1.0" encoding="UTF-8" standalone="yes"?>
<Relationships xmlns="http://schemas.openxmlformats.org/package/2006/relationships"><Relationship Id="rId8" Type="http://schemas.openxmlformats.org/officeDocument/2006/relationships/hyperlink" Target="https://www.youtube.com/playlist?list=PLyN7Mmvg_0odPDamAc5anVah56yS-mkxV" TargetMode="External"/><Relationship Id="rId3" Type="http://schemas.openxmlformats.org/officeDocument/2006/relationships/image" Target="../media/image46.png"/><Relationship Id="rId7" Type="http://schemas.openxmlformats.org/officeDocument/2006/relationships/hyperlink" Target="https://youtu.be/BgY9IFpQgS8" TargetMode="External"/><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hyperlink" Target="https://youtu.be/3CVzQsAoajY" TargetMode="External"/><Relationship Id="rId5" Type="http://schemas.openxmlformats.org/officeDocument/2006/relationships/hyperlink" Target="https://uwtsd.ac.uk/library/student-essentials/refworks/" TargetMode="External"/><Relationship Id="rId4" Type="http://schemas.openxmlformats.org/officeDocument/2006/relationships/image" Target="../media/image47.svg"/></Relationships>
</file>

<file path=ppt/slides/_rels/slide33.xml.rels><?xml version="1.0" encoding="UTF-8" standalone="yes"?>
<Relationships xmlns="http://schemas.openxmlformats.org/package/2006/relationships"><Relationship Id="rId3" Type="http://schemas.openxmlformats.org/officeDocument/2006/relationships/image" Target="../media/image48.png"/><Relationship Id="rId7" Type="http://schemas.openxmlformats.org/officeDocument/2006/relationships/hyperlink" Target="https://whel-primo.hosted.exlibrisgroup.com/permalink/f/8jmhd5/44UWTSD_ALMA51220939680002421" TargetMode="External"/><Relationship Id="rId2" Type="http://schemas.openxmlformats.org/officeDocument/2006/relationships/notesSlide" Target="../notesSlides/notesSlide29.xml"/><Relationship Id="rId1" Type="http://schemas.openxmlformats.org/officeDocument/2006/relationships/slideLayout" Target="../slideLayouts/slideLayout45.xml"/><Relationship Id="rId6" Type="http://schemas.openxmlformats.org/officeDocument/2006/relationships/hyperlink" Target="https://librarysearch.uwtsd.ac.uk/permalink/44WHELF_UWTSD/1pbrh66/alma99100317731402421" TargetMode="External"/><Relationship Id="rId5" Type="http://schemas.openxmlformats.org/officeDocument/2006/relationships/hyperlink" Target="https://whel-primo.hosted.exlibrisgroup.com/permalink/f/8jmhd5/44UWTSD_ALMA51199408680002421" TargetMode="External"/><Relationship Id="rId4" Type="http://schemas.openxmlformats.org/officeDocument/2006/relationships/hyperlink" Target="https://librarysearch.uwtsd.ac.uk/permalink/44WHELF_UWTSD/1pbrh66/alma99100341060102421" TargetMode="Externa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hyperlink" Target="mailto:l.ellis@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Studious high school students">
            <a:extLst>
              <a:ext uri="{FF2B5EF4-FFF2-40B4-BE49-F238E27FC236}">
                <a16:creationId xmlns:a16="http://schemas.microsoft.com/office/drawing/2014/main" id="{0E5E5563-5BAE-4E00-B940-D11ED17525F5}"/>
              </a:ext>
            </a:extLst>
          </p:cNvPr>
          <p:cNvPicPr>
            <a:picLocks noGrp="1" noChangeAspect="1"/>
          </p:cNvPicPr>
          <p:nvPr>
            <p:ph type="pic" sz="quarter" idx="13"/>
          </p:nvPr>
        </p:nvPicPr>
        <p:blipFill rotWithShape="1">
          <a:blip r:embed="rId3"/>
          <a:srcRect l="20347" r="20347"/>
          <a:stretch/>
        </p:blipFill>
        <p:spPr/>
      </p:pic>
      <p:sp>
        <p:nvSpPr>
          <p:cNvPr id="3" name="Subtitle 2"/>
          <p:cNvSpPr>
            <a:spLocks noGrp="1"/>
          </p:cNvSpPr>
          <p:nvPr>
            <p:ph type="subTitle" idx="1"/>
          </p:nvPr>
        </p:nvSpPr>
        <p:spPr/>
        <p:txBody>
          <a:bodyPr vert="horz" lIns="91440" tIns="45720" rIns="91440" bIns="45720" rtlCol="0" anchor="t">
            <a:normAutofit/>
          </a:bodyPr>
          <a:lstStyle/>
          <a:p>
            <a:r>
              <a:rPr lang="en-GB">
                <a:cs typeface="Calibri Light"/>
              </a:rPr>
              <a:t>Lisa Ellis</a:t>
            </a:r>
          </a:p>
          <a:p>
            <a:r>
              <a:rPr lang="en-GB">
                <a:cs typeface="Calibri Light"/>
              </a:rPr>
              <a:t>Academic Liaison Librarian</a:t>
            </a:r>
          </a:p>
        </p:txBody>
      </p:sp>
      <p:sp>
        <p:nvSpPr>
          <p:cNvPr id="4" name="Title 3"/>
          <p:cNvSpPr>
            <a:spLocks noGrp="1"/>
          </p:cNvSpPr>
          <p:nvPr>
            <p:ph type="title"/>
          </p:nvPr>
        </p:nvSpPr>
        <p:spPr/>
        <p:txBody>
          <a:bodyPr>
            <a:normAutofit fontScale="90000"/>
          </a:bodyPr>
          <a:lstStyle/>
          <a:p>
            <a:r>
              <a:rPr lang="en-GB"/>
              <a:t>Harvard Referencing: </a:t>
            </a:r>
            <a:br>
              <a:rPr lang="en-GB"/>
            </a:br>
            <a:br>
              <a:rPr lang="en-GB"/>
            </a:br>
            <a:r>
              <a:rPr lang="en-GB" sz="3200"/>
              <a:t>The when, why and how</a:t>
            </a:r>
          </a:p>
        </p:txBody>
      </p:sp>
    </p:spTree>
    <p:extLst>
      <p:ext uri="{BB962C8B-B14F-4D97-AF65-F5344CB8AC3E}">
        <p14:creationId xmlns:p14="http://schemas.microsoft.com/office/powerpoint/2010/main" val="41538525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57FF9-A7C9-4D97-80BD-031E00E6A448}"/>
              </a:ext>
            </a:extLst>
          </p:cNvPr>
          <p:cNvSpPr>
            <a:spLocks noGrp="1"/>
          </p:cNvSpPr>
          <p:nvPr>
            <p:ph type="title"/>
          </p:nvPr>
        </p:nvSpPr>
        <p:spPr/>
        <p:txBody>
          <a:bodyPr/>
          <a:lstStyle/>
          <a:p>
            <a:r>
              <a:rPr lang="en-GB"/>
              <a:t>Aims...</a:t>
            </a:r>
          </a:p>
        </p:txBody>
      </p:sp>
      <p:sp>
        <p:nvSpPr>
          <p:cNvPr id="3" name="Text Placeholder 2">
            <a:extLst>
              <a:ext uri="{FF2B5EF4-FFF2-40B4-BE49-F238E27FC236}">
                <a16:creationId xmlns:a16="http://schemas.microsoft.com/office/drawing/2014/main" id="{B6BED126-7CE4-4397-A113-2358B5987042}"/>
              </a:ext>
            </a:extLst>
          </p:cNvPr>
          <p:cNvSpPr>
            <a:spLocks noGrp="1"/>
          </p:cNvSpPr>
          <p:nvPr>
            <p:ph type="body" sz="half" idx="2"/>
          </p:nvPr>
        </p:nvSpPr>
        <p:spPr>
          <a:xfrm>
            <a:off x="1580973" y="2001114"/>
            <a:ext cx="6744247" cy="692581"/>
          </a:xfrm>
        </p:spPr>
        <p:txBody>
          <a:bodyPr>
            <a:normAutofit/>
          </a:bodyPr>
          <a:lstStyle/>
          <a:p>
            <a:r>
              <a:rPr lang="en-GB">
                <a:latin typeface="Arial"/>
                <a:cs typeface="Calibri Light"/>
              </a:rPr>
              <a:t>The importance of referencing</a:t>
            </a:r>
            <a:endParaRPr lang="en-GB">
              <a:latin typeface="Arial"/>
              <a:cs typeface="Arial"/>
            </a:endParaRPr>
          </a:p>
        </p:txBody>
      </p:sp>
      <p:sp>
        <p:nvSpPr>
          <p:cNvPr id="4" name="Text Placeholder 3">
            <a:extLst>
              <a:ext uri="{FF2B5EF4-FFF2-40B4-BE49-F238E27FC236}">
                <a16:creationId xmlns:a16="http://schemas.microsoft.com/office/drawing/2014/main" id="{62342D1B-D428-4385-87C0-97B359DF0837}"/>
              </a:ext>
            </a:extLst>
          </p:cNvPr>
          <p:cNvSpPr>
            <a:spLocks noGrp="1"/>
          </p:cNvSpPr>
          <p:nvPr>
            <p:ph type="body" sz="quarter" idx="20"/>
          </p:nvPr>
        </p:nvSpPr>
        <p:spPr>
          <a:solidFill>
            <a:srgbClr val="FFC000"/>
          </a:solidFill>
        </p:spPr>
        <p:txBody>
          <a:bodyPr/>
          <a:lstStyle/>
          <a:p>
            <a:r>
              <a:rPr lang="en-GB">
                <a:cs typeface="Calibri Light"/>
              </a:rPr>
              <a:t>1</a:t>
            </a:r>
            <a:endParaRPr lang="en-GB"/>
          </a:p>
        </p:txBody>
      </p:sp>
      <p:sp>
        <p:nvSpPr>
          <p:cNvPr id="5" name="Text Placeholder 4">
            <a:extLst>
              <a:ext uri="{FF2B5EF4-FFF2-40B4-BE49-F238E27FC236}">
                <a16:creationId xmlns:a16="http://schemas.microsoft.com/office/drawing/2014/main" id="{ED05864B-001D-4BCB-8E6E-98DF2938453F}"/>
              </a:ext>
            </a:extLst>
          </p:cNvPr>
          <p:cNvSpPr>
            <a:spLocks noGrp="1"/>
          </p:cNvSpPr>
          <p:nvPr>
            <p:ph type="body" sz="half" idx="21"/>
          </p:nvPr>
        </p:nvSpPr>
        <p:spPr/>
        <p:txBody>
          <a:bodyPr>
            <a:normAutofit/>
          </a:bodyPr>
          <a:lstStyle/>
          <a:p>
            <a:r>
              <a:rPr lang="en-GB">
                <a:latin typeface="Arial"/>
                <a:cs typeface="Calibri Light"/>
              </a:rPr>
              <a:t>Creating citations</a:t>
            </a:r>
          </a:p>
        </p:txBody>
      </p:sp>
      <p:sp>
        <p:nvSpPr>
          <p:cNvPr id="6" name="Text Placeholder 5">
            <a:extLst>
              <a:ext uri="{FF2B5EF4-FFF2-40B4-BE49-F238E27FC236}">
                <a16:creationId xmlns:a16="http://schemas.microsoft.com/office/drawing/2014/main" id="{CBB13366-1D1E-46BA-9C75-7A04199A8A41}"/>
              </a:ext>
            </a:extLst>
          </p:cNvPr>
          <p:cNvSpPr>
            <a:spLocks noGrp="1"/>
          </p:cNvSpPr>
          <p:nvPr>
            <p:ph type="body" sz="quarter" idx="22"/>
          </p:nvPr>
        </p:nvSpPr>
        <p:spPr>
          <a:solidFill>
            <a:srgbClr val="FFC000"/>
          </a:solidFill>
        </p:spPr>
        <p:txBody>
          <a:bodyPr/>
          <a:lstStyle/>
          <a:p>
            <a:r>
              <a:rPr lang="en-GB">
                <a:cs typeface="Calibri Light"/>
              </a:rPr>
              <a:t>2</a:t>
            </a:r>
            <a:endParaRPr lang="en-GB"/>
          </a:p>
        </p:txBody>
      </p:sp>
      <p:sp>
        <p:nvSpPr>
          <p:cNvPr id="7" name="Text Placeholder 6">
            <a:extLst>
              <a:ext uri="{FF2B5EF4-FFF2-40B4-BE49-F238E27FC236}">
                <a16:creationId xmlns:a16="http://schemas.microsoft.com/office/drawing/2014/main" id="{5A18235E-E76F-4FB1-82E1-F5E261E35BF7}"/>
              </a:ext>
            </a:extLst>
          </p:cNvPr>
          <p:cNvSpPr>
            <a:spLocks noGrp="1"/>
          </p:cNvSpPr>
          <p:nvPr>
            <p:ph type="body" sz="half" idx="23"/>
          </p:nvPr>
        </p:nvSpPr>
        <p:spPr>
          <a:xfrm>
            <a:off x="1580973" y="3888279"/>
            <a:ext cx="8899814" cy="685717"/>
          </a:xfrm>
        </p:spPr>
        <p:txBody>
          <a:bodyPr>
            <a:noAutofit/>
          </a:bodyPr>
          <a:lstStyle/>
          <a:p>
            <a:pPr>
              <a:lnSpc>
                <a:spcPct val="110000"/>
              </a:lnSpc>
            </a:pPr>
            <a:r>
              <a:rPr lang="en-GB">
                <a:latin typeface="Arial"/>
                <a:cs typeface="Calibri Light"/>
              </a:rPr>
              <a:t>Referencing books and journals</a:t>
            </a:r>
          </a:p>
        </p:txBody>
      </p:sp>
      <p:sp>
        <p:nvSpPr>
          <p:cNvPr id="8" name="Text Placeholder 7">
            <a:extLst>
              <a:ext uri="{FF2B5EF4-FFF2-40B4-BE49-F238E27FC236}">
                <a16:creationId xmlns:a16="http://schemas.microsoft.com/office/drawing/2014/main" id="{663812E4-95FE-4EF1-A70C-D26E590DA69A}"/>
              </a:ext>
            </a:extLst>
          </p:cNvPr>
          <p:cNvSpPr>
            <a:spLocks noGrp="1"/>
          </p:cNvSpPr>
          <p:nvPr>
            <p:ph type="body" sz="quarter" idx="24"/>
          </p:nvPr>
        </p:nvSpPr>
        <p:spPr>
          <a:solidFill>
            <a:srgbClr val="FFC000"/>
          </a:solidFill>
        </p:spPr>
        <p:txBody>
          <a:bodyPr/>
          <a:lstStyle/>
          <a:p>
            <a:r>
              <a:rPr lang="en-GB">
                <a:cs typeface="Calibri Light"/>
              </a:rPr>
              <a:t>3</a:t>
            </a:r>
            <a:endParaRPr lang="en-GB"/>
          </a:p>
        </p:txBody>
      </p:sp>
      <p:sp>
        <p:nvSpPr>
          <p:cNvPr id="9" name="Text Placeholder 8">
            <a:extLst>
              <a:ext uri="{FF2B5EF4-FFF2-40B4-BE49-F238E27FC236}">
                <a16:creationId xmlns:a16="http://schemas.microsoft.com/office/drawing/2014/main" id="{DC105226-2DC7-4D57-86C1-047C90C2288D}"/>
              </a:ext>
            </a:extLst>
          </p:cNvPr>
          <p:cNvSpPr>
            <a:spLocks noGrp="1"/>
          </p:cNvSpPr>
          <p:nvPr>
            <p:ph type="body" sz="half" idx="25"/>
          </p:nvPr>
        </p:nvSpPr>
        <p:spPr/>
        <p:txBody>
          <a:bodyPr>
            <a:normAutofit/>
          </a:bodyPr>
          <a:lstStyle/>
          <a:p>
            <a:r>
              <a:rPr lang="en-GB">
                <a:latin typeface="Arial"/>
                <a:cs typeface="Calibri Light"/>
              </a:rPr>
              <a:t>RefWorks</a:t>
            </a:r>
          </a:p>
        </p:txBody>
      </p:sp>
      <p:sp>
        <p:nvSpPr>
          <p:cNvPr id="10" name="Text Placeholder 9">
            <a:extLst>
              <a:ext uri="{FF2B5EF4-FFF2-40B4-BE49-F238E27FC236}">
                <a16:creationId xmlns:a16="http://schemas.microsoft.com/office/drawing/2014/main" id="{71731B1D-2329-4C75-8C1E-737D8FC4B876}"/>
              </a:ext>
            </a:extLst>
          </p:cNvPr>
          <p:cNvSpPr>
            <a:spLocks noGrp="1"/>
          </p:cNvSpPr>
          <p:nvPr>
            <p:ph type="body" sz="quarter" idx="26"/>
          </p:nvPr>
        </p:nvSpPr>
        <p:spPr>
          <a:solidFill>
            <a:srgbClr val="FFC000"/>
          </a:solidFill>
        </p:spPr>
        <p:txBody>
          <a:bodyPr/>
          <a:lstStyle/>
          <a:p>
            <a:r>
              <a:rPr lang="en-GB">
                <a:cs typeface="Calibri Light"/>
              </a:rPr>
              <a:t>4</a:t>
            </a:r>
            <a:endParaRPr lang="en-GB"/>
          </a:p>
        </p:txBody>
      </p:sp>
    </p:spTree>
    <p:extLst>
      <p:ext uri="{BB962C8B-B14F-4D97-AF65-F5344CB8AC3E}">
        <p14:creationId xmlns:p14="http://schemas.microsoft.com/office/powerpoint/2010/main" val="3868818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4124348" y="970201"/>
            <a:ext cx="4568865" cy="3409041"/>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566515" y="3568556"/>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8119" y="3353522"/>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428595" y="3981306"/>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Explore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5473205" y="1713508"/>
            <a:ext cx="208511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Make notes, Use critical thinking and apply academic integrity to my work</a:t>
            </a:r>
            <a:endParaRPr lang="en-US"/>
          </a:p>
        </p:txBody>
      </p:sp>
      <p:sp>
        <p:nvSpPr>
          <p:cNvPr id="4" name="TextBox 3">
            <a:extLst>
              <a:ext uri="{FF2B5EF4-FFF2-40B4-BE49-F238E27FC236}">
                <a16:creationId xmlns:a16="http://schemas.microsoft.com/office/drawing/2014/main" id="{5BE0D3B0-4959-40C8-8717-15CE6A44019A}"/>
              </a:ext>
            </a:extLst>
          </p:cNvPr>
          <p:cNvSpPr txBox="1"/>
          <p:nvPr/>
        </p:nvSpPr>
        <p:spPr>
          <a:xfrm>
            <a:off x="9763991" y="5382492"/>
            <a:ext cx="225829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Original ideas built on attributed sources  </a:t>
            </a:r>
          </a:p>
        </p:txBody>
      </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3B88C026-ADEB-4175-B340-09490AF1AB7A}"/>
              </a:ext>
            </a:extLst>
          </p:cNvPr>
          <p:cNvPicPr>
            <a:picLocks noGrp="1" noChangeAspect="1"/>
          </p:cNvPicPr>
          <p:nvPr>
            <p:ph type="pic" sz="quarter" idx="13"/>
          </p:nvPr>
        </p:nvPicPr>
        <p:blipFill rotWithShape="1">
          <a:blip r:embed="rId3"/>
          <a:srcRect l="19891" r="3" b="2"/>
          <a:stretch/>
        </p:blipFill>
        <p:spPr>
          <a:xfrm>
            <a:off x="4315626" y="10"/>
            <a:ext cx="7876374" cy="6857990"/>
          </a:xfrm>
          <a:noFill/>
        </p:spPr>
      </p:pic>
      <p:sp>
        <p:nvSpPr>
          <p:cNvPr id="6" name="TextBox 5">
            <a:extLst>
              <a:ext uri="{FF2B5EF4-FFF2-40B4-BE49-F238E27FC236}">
                <a16:creationId xmlns:a16="http://schemas.microsoft.com/office/drawing/2014/main" id="{0780B868-C3A2-41A9-A21B-FE520B1B698D}"/>
              </a:ext>
            </a:extLst>
          </p:cNvPr>
          <p:cNvSpPr txBox="1"/>
          <p:nvPr/>
        </p:nvSpPr>
        <p:spPr>
          <a:xfrm>
            <a:off x="413221" y="1962033"/>
            <a:ext cx="3606981" cy="348309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r>
              <a:rPr lang="en-GB" sz="6000" i="1">
                <a:solidFill>
                  <a:schemeClr val="bg1"/>
                </a:solidFill>
              </a:rPr>
              <a:t>Standing on the shoulders of giants...</a:t>
            </a:r>
            <a:endParaRPr lang="en-US" sz="6000">
              <a:solidFill>
                <a:schemeClr val="bg1"/>
              </a:solidFill>
              <a:cs typeface="Calibri Light"/>
            </a:endParaRPr>
          </a:p>
        </p:txBody>
      </p:sp>
      <p:sp>
        <p:nvSpPr>
          <p:cNvPr id="4" name="TextBox 3">
            <a:extLst>
              <a:ext uri="{FF2B5EF4-FFF2-40B4-BE49-F238E27FC236}">
                <a16:creationId xmlns:a16="http://schemas.microsoft.com/office/drawing/2014/main" id="{7704C073-B158-41EC-84CA-6C2CFAD2D3FC}"/>
              </a:ext>
            </a:extLst>
          </p:cNvPr>
          <p:cNvSpPr txBox="1"/>
          <p:nvPr/>
        </p:nvSpPr>
        <p:spPr>
          <a:xfrm>
            <a:off x="286221" y="1263533"/>
            <a:ext cx="3670481" cy="321321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Bef>
                <a:spcPts val="1000"/>
              </a:spcBef>
            </a:pPr>
            <a:endParaRPr lang="en-GB" sz="4000" i="1">
              <a:solidFill>
                <a:schemeClr val="bg1"/>
              </a:solidFill>
            </a:endParaRPr>
          </a:p>
        </p:txBody>
      </p:sp>
      <p:sp>
        <p:nvSpPr>
          <p:cNvPr id="7" name="TextBox 6">
            <a:extLst>
              <a:ext uri="{FF2B5EF4-FFF2-40B4-BE49-F238E27FC236}">
                <a16:creationId xmlns:a16="http://schemas.microsoft.com/office/drawing/2014/main" id="{DB523E6D-2D79-492F-8671-031A13D79F77}"/>
              </a:ext>
            </a:extLst>
          </p:cNvPr>
          <p:cNvSpPr txBox="1"/>
          <p:nvPr/>
        </p:nvSpPr>
        <p:spPr>
          <a:xfrm>
            <a:off x="287338" y="6201728"/>
            <a:ext cx="27432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solidFill>
                  <a:schemeClr val="bg1"/>
                </a:solidFill>
                <a:ea typeface="+mn-lt"/>
                <a:cs typeface="+mn-lt"/>
                <a:hlinkClick r:id="rId4">
                  <a:extLst>
                    <a:ext uri="{A12FA001-AC4F-418D-AE19-62706E023703}">
                      <ahyp:hlinkClr xmlns:ahyp="http://schemas.microsoft.com/office/drawing/2018/hyperlinkcolor" val="tx"/>
                    </a:ext>
                  </a:extLst>
                </a:hlinkClick>
              </a:rPr>
              <a:t>Image by Pixabay</a:t>
            </a:r>
            <a:endParaRPr lang="en-GB" sz="2400">
              <a:solidFill>
                <a:schemeClr val="bg1"/>
              </a:solidFill>
              <a:ea typeface="+mn-lt"/>
              <a:cs typeface="+mn-lt"/>
            </a:endParaRPr>
          </a:p>
          <a:p>
            <a:pPr algn="l"/>
            <a:endParaRPr lang="en-GB">
              <a:cs typeface="Calibri Light"/>
            </a:endParaRPr>
          </a:p>
        </p:txBody>
      </p:sp>
    </p:spTree>
    <p:extLst>
      <p:ext uri="{BB962C8B-B14F-4D97-AF65-F5344CB8AC3E}">
        <p14:creationId xmlns:p14="http://schemas.microsoft.com/office/powerpoint/2010/main" val="4004584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a:t>We use referencing to…</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1" y="4642338"/>
            <a:ext cx="1543401"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442176" y="2215662"/>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78118" y="4642338"/>
            <a:ext cx="1679313" cy="1323439"/>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628270"/>
            <a:ext cx="1784820" cy="1015663"/>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8034543" y="4642338"/>
            <a:ext cx="1482252" cy="400110"/>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93906" y="4642338"/>
            <a:ext cx="1482252"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03AB6-907A-41EE-BF8A-7CC6996EB829}"/>
              </a:ext>
            </a:extLst>
          </p:cNvPr>
          <p:cNvSpPr>
            <a:spLocks noGrp="1"/>
          </p:cNvSpPr>
          <p:nvPr>
            <p:ph type="title"/>
          </p:nvPr>
        </p:nvSpPr>
        <p:spPr/>
        <p:txBody>
          <a:bodyPr/>
          <a:lstStyle/>
          <a:p>
            <a:r>
              <a:rPr lang="en-GB"/>
              <a:t>Plagiarism</a:t>
            </a:r>
          </a:p>
        </p:txBody>
      </p:sp>
      <p:sp>
        <p:nvSpPr>
          <p:cNvPr id="3" name="Content Placeholder 2">
            <a:extLst>
              <a:ext uri="{FF2B5EF4-FFF2-40B4-BE49-F238E27FC236}">
                <a16:creationId xmlns:a16="http://schemas.microsoft.com/office/drawing/2014/main" id="{46DEBCC0-7FBC-4743-8A6E-2A77D1FBDDE7}"/>
              </a:ext>
            </a:extLst>
          </p:cNvPr>
          <p:cNvSpPr>
            <a:spLocks noGrp="1"/>
          </p:cNvSpPr>
          <p:nvPr>
            <p:ph sz="quarter" idx="10"/>
          </p:nvPr>
        </p:nvSpPr>
        <p:spPr/>
        <p:txBody>
          <a:bodyPr vert="horz" lIns="91440" tIns="45720" rIns="91440" bIns="45720" rtlCol="0" anchor="t">
            <a:normAutofit fontScale="92500" lnSpcReduction="10000"/>
          </a:bodyPr>
          <a:lstStyle/>
          <a:p>
            <a:pPr marL="571500" indent="-571500">
              <a:spcBef>
                <a:spcPct val="0"/>
              </a:spcBef>
              <a:spcAft>
                <a:spcPts val="600"/>
              </a:spcAft>
              <a:buFont typeface="Arial,Sans-Serif" panose="05000000000000000000" pitchFamily="2" charset="2"/>
              <a:buChar char="•"/>
            </a:pPr>
            <a:r>
              <a:rPr lang="en-US">
                <a:latin typeface="Arial"/>
                <a:cs typeface="Arial"/>
              </a:rPr>
              <a:t>Different kinds of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Can be deliberate or accidental </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Presenting someone else’s work as your own</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Forgetting to reference correctly</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Self - plagiarism</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pPr marL="571500" indent="-571500">
              <a:spcBef>
                <a:spcPct val="0"/>
              </a:spcBef>
              <a:spcAft>
                <a:spcPts val="600"/>
              </a:spcAft>
              <a:buFont typeface="Arial,Sans-Serif" panose="05000000000000000000" pitchFamily="2" charset="2"/>
              <a:buChar char="•"/>
            </a:pPr>
            <a:r>
              <a:rPr lang="en-US">
                <a:latin typeface="Arial"/>
                <a:cs typeface="Arial"/>
              </a:rPr>
              <a:t>Essay Mills</a:t>
            </a:r>
            <a:endParaRPr lang="en-US">
              <a:latin typeface="Arial"/>
              <a:ea typeface="+mn-lt"/>
              <a:cs typeface="Arial"/>
            </a:endParaRPr>
          </a:p>
          <a:p>
            <a:pPr marL="571500" indent="-571500">
              <a:spcBef>
                <a:spcPct val="0"/>
              </a:spcBef>
              <a:spcAft>
                <a:spcPts val="600"/>
              </a:spcAft>
              <a:buFont typeface="Arial,Sans-Serif" panose="05000000000000000000" pitchFamily="2" charset="2"/>
              <a:buChar char="•"/>
            </a:pPr>
            <a:endParaRPr lang="en-US">
              <a:latin typeface="Arial"/>
              <a:ea typeface="+mn-lt"/>
              <a:cs typeface="+mn-lt"/>
            </a:endParaRPr>
          </a:p>
          <a:p>
            <a:endParaRPr lang="en-GB">
              <a:cs typeface="Calibri Light"/>
            </a:endParaRPr>
          </a:p>
        </p:txBody>
      </p:sp>
    </p:spTree>
    <p:extLst>
      <p:ext uri="{BB962C8B-B14F-4D97-AF65-F5344CB8AC3E}">
        <p14:creationId xmlns:p14="http://schemas.microsoft.com/office/powerpoint/2010/main" val="3232461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4" descr="Timeline&#10;&#10;Description automatically generated">
            <a:extLst>
              <a:ext uri="{FF2B5EF4-FFF2-40B4-BE49-F238E27FC236}">
                <a16:creationId xmlns:a16="http://schemas.microsoft.com/office/drawing/2014/main" id="{A3AAC7A7-0D21-4C18-9FA9-DD9E086305E6}"/>
              </a:ext>
            </a:extLst>
          </p:cNvPr>
          <p:cNvPicPr>
            <a:picLocks noGrp="1" noChangeAspect="1"/>
          </p:cNvPicPr>
          <p:nvPr>
            <p:ph idx="1"/>
          </p:nvPr>
        </p:nvPicPr>
        <p:blipFill rotWithShape="1">
          <a:blip r:embed="rId3"/>
          <a:srcRect t="2096" b="2985"/>
          <a:stretch/>
        </p:blipFill>
        <p:spPr>
          <a:xfrm>
            <a:off x="20" y="1282"/>
            <a:ext cx="12191980" cy="6856718"/>
          </a:xfrm>
          <a:prstGeom prst="rect">
            <a:avLst/>
          </a:prstGeom>
        </p:spPr>
      </p:pic>
    </p:spTree>
    <p:extLst>
      <p:ext uri="{BB962C8B-B14F-4D97-AF65-F5344CB8AC3E}">
        <p14:creationId xmlns:p14="http://schemas.microsoft.com/office/powerpoint/2010/main" val="691291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0DD3-D4B7-493B-82DE-7C4211BF7B15}"/>
              </a:ext>
            </a:extLst>
          </p:cNvPr>
          <p:cNvSpPr>
            <a:spLocks noGrp="1"/>
          </p:cNvSpPr>
          <p:nvPr>
            <p:ph type="title"/>
          </p:nvPr>
        </p:nvSpPr>
        <p:spPr/>
        <p:txBody>
          <a:bodyPr/>
          <a:lstStyle/>
          <a:p>
            <a:r>
              <a:rPr lang="en-GB"/>
              <a:t>Video</a:t>
            </a:r>
          </a:p>
        </p:txBody>
      </p:sp>
      <p:pic>
        <p:nvPicPr>
          <p:cNvPr id="4" name="Picture 4">
            <a:hlinkClick r:id="" action="ppaction://media"/>
            <a:extLst>
              <a:ext uri="{FF2B5EF4-FFF2-40B4-BE49-F238E27FC236}">
                <a16:creationId xmlns:a16="http://schemas.microsoft.com/office/drawing/2014/main" id="{C80DE36C-076D-461F-9111-5770AFB2724B}"/>
              </a:ext>
            </a:extLst>
          </p:cNvPr>
          <p:cNvPicPr>
            <a:picLocks noGrp="1" noRot="1" noChangeAspect="1"/>
          </p:cNvPicPr>
          <p:nvPr>
            <p:ph sz="quarter" idx="10"/>
            <a:videoFile r:link="rId1"/>
          </p:nvPr>
        </p:nvPicPr>
        <p:blipFill>
          <a:blip r:embed="rId4"/>
          <a:stretch>
            <a:fillRect/>
          </a:stretch>
        </p:blipFill>
        <p:spPr>
          <a:xfrm>
            <a:off x="2071687" y="1338263"/>
            <a:ext cx="8048625" cy="4857750"/>
          </a:xfrm>
        </p:spPr>
      </p:pic>
    </p:spTree>
    <p:extLst>
      <p:ext uri="{BB962C8B-B14F-4D97-AF65-F5344CB8AC3E}">
        <p14:creationId xmlns:p14="http://schemas.microsoft.com/office/powerpoint/2010/main" val="36878427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p:txBody>
          <a:bodyPr/>
          <a:lstStyle/>
          <a:p>
            <a:r>
              <a:rPr lang="en-GB"/>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342899" y="1445636"/>
            <a:ext cx="5747327" cy="48710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800" dirty="0">
                <a:latin typeface="Arial"/>
                <a:cs typeface="Arial"/>
              </a:rPr>
              <a:t>There are many different styles of referencing. </a:t>
            </a:r>
            <a:endParaRPr lang="en-GB" sz="2800" dirty="0">
              <a:latin typeface="Arial"/>
              <a:ea typeface="+mn-lt"/>
              <a:cs typeface="Arial"/>
            </a:endParaRP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dirty="0">
                <a:latin typeface="Arial"/>
                <a:cs typeface="Arial"/>
              </a:rPr>
              <a:t>You must follow UWTSD's version which currently follows the </a:t>
            </a:r>
            <a:r>
              <a:rPr lang="en-GB" sz="2800" b="1" dirty="0">
                <a:solidFill>
                  <a:schemeClr val="accent1"/>
                </a:solidFill>
                <a:latin typeface="Arial"/>
                <a:cs typeface="Arial"/>
              </a:rPr>
              <a:t>11th edition of Cite Them Right.</a:t>
            </a:r>
          </a:p>
          <a:p>
            <a:pPr marL="342900" indent="-342900">
              <a:lnSpc>
                <a:spcPct val="90000"/>
              </a:lnSpc>
              <a:spcBef>
                <a:spcPts val="1000"/>
              </a:spcBef>
              <a:buFont typeface="Arial"/>
              <a:buChar char="•"/>
            </a:pPr>
            <a:endParaRPr lang="en-GB" sz="2800">
              <a:latin typeface="Arial"/>
              <a:cs typeface="Arial"/>
            </a:endParaRPr>
          </a:p>
          <a:p>
            <a:pPr marL="342900" indent="-342900">
              <a:lnSpc>
                <a:spcPct val="90000"/>
              </a:lnSpc>
              <a:spcBef>
                <a:spcPts val="1000"/>
              </a:spcBef>
              <a:buFont typeface="Arial"/>
              <a:buChar char="•"/>
            </a:pPr>
            <a:r>
              <a:rPr lang="en-GB" sz="2800" dirty="0">
                <a:latin typeface="Arial"/>
                <a:cs typeface="Arial"/>
              </a:rPr>
              <a:t>The Cite Them Right </a:t>
            </a:r>
            <a:r>
              <a:rPr lang="en-GB" sz="2800" dirty="0" err="1">
                <a:latin typeface="Arial"/>
                <a:cs typeface="Arial"/>
              </a:rPr>
              <a:t>Ebook</a:t>
            </a:r>
            <a:r>
              <a:rPr lang="en-GB" sz="2800" dirty="0">
                <a:latin typeface="Arial"/>
                <a:cs typeface="Arial"/>
              </a:rPr>
              <a:t> is </a:t>
            </a:r>
            <a:r>
              <a:rPr lang="en-GB" sz="2800" dirty="0">
                <a:solidFill>
                  <a:schemeClr val="accent1"/>
                </a:solidFill>
                <a:latin typeface="Arial"/>
                <a:cs typeface="Arial"/>
              </a:rPr>
              <a:t>available online</a:t>
            </a:r>
            <a:r>
              <a:rPr lang="en-GB" sz="2800" dirty="0">
                <a:latin typeface="Arial"/>
                <a:cs typeface="Arial"/>
              </a:rPr>
              <a:t> through the library.</a:t>
            </a:r>
          </a:p>
        </p:txBody>
      </p:sp>
      <p:pic>
        <p:nvPicPr>
          <p:cNvPr id="12" name="Picture 12" descr="Text&#10;&#10;Description automatically generated">
            <a:extLst>
              <a:ext uri="{FF2B5EF4-FFF2-40B4-BE49-F238E27FC236}">
                <a16:creationId xmlns:a16="http://schemas.microsoft.com/office/drawing/2014/main" id="{07384D5F-0686-410E-B084-71BA8004DDDD}"/>
              </a:ext>
            </a:extLst>
          </p:cNvPr>
          <p:cNvPicPr>
            <a:picLocks noChangeAspect="1"/>
          </p:cNvPicPr>
          <p:nvPr/>
        </p:nvPicPr>
        <p:blipFill>
          <a:blip r:embed="rId3"/>
          <a:stretch>
            <a:fillRect/>
          </a:stretch>
        </p:blipFill>
        <p:spPr>
          <a:xfrm>
            <a:off x="8121072" y="1854665"/>
            <a:ext cx="2345747" cy="3086903"/>
          </a:xfrm>
          <a:prstGeom prst="rect">
            <a:avLst/>
          </a:prstGeom>
        </p:spPr>
      </p:pic>
      <p:sp>
        <p:nvSpPr>
          <p:cNvPr id="14" name="TextBox 13">
            <a:extLst>
              <a:ext uri="{FF2B5EF4-FFF2-40B4-BE49-F238E27FC236}">
                <a16:creationId xmlns:a16="http://schemas.microsoft.com/office/drawing/2014/main" id="{39C8D902-5FD8-4968-861E-02085937EDC3}"/>
              </a:ext>
            </a:extLst>
          </p:cNvPr>
          <p:cNvSpPr txBox="1"/>
          <p:nvPr/>
        </p:nvSpPr>
        <p:spPr>
          <a:xfrm>
            <a:off x="8119629" y="5340349"/>
            <a:ext cx="2562225" cy="461665"/>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4"/>
              </a:rPr>
              <a:t>Cite Them Right</a:t>
            </a:r>
            <a:endParaRPr lang="en-US"/>
          </a:p>
        </p:txBody>
      </p:sp>
    </p:spTree>
    <p:extLst>
      <p:ext uri="{BB962C8B-B14F-4D97-AF65-F5344CB8AC3E}">
        <p14:creationId xmlns:p14="http://schemas.microsoft.com/office/powerpoint/2010/main" val="127243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3AC38C0-C76B-4A47-A8C3-7E2341A36C6C}"/>
              </a:ext>
            </a:extLst>
          </p:cNvPr>
          <p:cNvSpPr>
            <a:spLocks noGrp="1"/>
          </p:cNvSpPr>
          <p:nvPr>
            <p:ph type="title"/>
          </p:nvPr>
        </p:nvSpPr>
        <p:spPr>
          <a:xfrm>
            <a:off x="698242" y="252284"/>
            <a:ext cx="10795518" cy="1003916"/>
          </a:xfrm>
        </p:spPr>
        <p:txBody>
          <a:bodyPr/>
          <a:lstStyle/>
          <a:p>
            <a:r>
              <a:rPr lang="en-US"/>
              <a:t>How to Harvard Reference</a:t>
            </a:r>
          </a:p>
        </p:txBody>
      </p:sp>
      <p:sp>
        <p:nvSpPr>
          <p:cNvPr id="7" name="TextBox 1">
            <a:extLst>
              <a:ext uri="{FF2B5EF4-FFF2-40B4-BE49-F238E27FC236}">
                <a16:creationId xmlns:a16="http://schemas.microsoft.com/office/drawing/2014/main" id="{1EE44EA6-02A6-492E-8597-4575A89D0B27}"/>
              </a:ext>
            </a:extLst>
          </p:cNvPr>
          <p:cNvSpPr txBox="1"/>
          <p:nvPr/>
        </p:nvSpPr>
        <p:spPr>
          <a:xfrm>
            <a:off x="3115404" y="6230351"/>
            <a:ext cx="9180947" cy="415498"/>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a:t>University of South Wales Libraries and Student Development and Study Skills Service (2019) </a:t>
            </a:r>
            <a:r>
              <a:rPr lang="en-GB" sz="1050" i="1"/>
              <a:t>The University of South Wales Guide to Harvard Referencing</a:t>
            </a:r>
            <a:r>
              <a:rPr lang="en-GB" sz="1050"/>
              <a:t>. Available at: </a:t>
            </a:r>
            <a:r>
              <a:rPr lang="en-GB" sz="1050" u="sng">
                <a:hlinkClick r:id="rId3"/>
              </a:rPr>
              <a:t>https://library.southwales.ac.uk/collections-subject-guides/referencing</a:t>
            </a:r>
            <a:r>
              <a:rPr lang="en-GB" sz="1050">
                <a:hlinkClick r:id="rId3"/>
              </a:rPr>
              <a:t>/</a:t>
            </a:r>
            <a:r>
              <a:rPr lang="en-GB" sz="1050"/>
              <a:t>   (Accessed: 9 June 2020). </a:t>
            </a:r>
          </a:p>
        </p:txBody>
      </p:sp>
      <p:sp>
        <p:nvSpPr>
          <p:cNvPr id="8" name="TextBox 1">
            <a:extLst>
              <a:ext uri="{FF2B5EF4-FFF2-40B4-BE49-F238E27FC236}">
                <a16:creationId xmlns:a16="http://schemas.microsoft.com/office/drawing/2014/main" id="{1EE44EA6-02A6-492E-8597-4575A89D0B27}"/>
              </a:ext>
            </a:extLst>
          </p:cNvPr>
          <p:cNvSpPr txBox="1"/>
          <p:nvPr/>
        </p:nvSpPr>
        <p:spPr>
          <a:xfrm>
            <a:off x="378100" y="5243090"/>
            <a:ext cx="4021573" cy="900246"/>
          </a:xfrm>
          <a:prstGeom prst="rect">
            <a:avLst/>
          </a:prstGeom>
          <a:noFill/>
        </p:spPr>
        <p:txBody>
          <a:bodyPr wrap="square" rtlCol="0">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50"/>
              <a:t>University of South Wales Libraries and Student Development and Study Skills Service (2019) </a:t>
            </a:r>
            <a:r>
              <a:rPr lang="en-GB" sz="1050" i="1"/>
              <a:t>The University of South Wales Guide to Harvard Referencing</a:t>
            </a:r>
            <a:r>
              <a:rPr lang="en-GB" sz="1050"/>
              <a:t>. Available at: </a:t>
            </a:r>
            <a:r>
              <a:rPr lang="en-GB" sz="1050" u="sng">
                <a:hlinkClick r:id="rId3"/>
              </a:rPr>
              <a:t>https://library.southwales.ac.uk/collections-subject-guides/referencing</a:t>
            </a:r>
            <a:r>
              <a:rPr lang="en-GB" sz="1050">
                <a:hlinkClick r:id="rId3"/>
              </a:rPr>
              <a:t>/</a:t>
            </a:r>
            <a:r>
              <a:rPr lang="en-GB" sz="1050"/>
              <a:t>   (Accessed: 9 June 2020). </a:t>
            </a:r>
          </a:p>
        </p:txBody>
      </p:sp>
      <p:sp>
        <p:nvSpPr>
          <p:cNvPr id="5" name="TextBox 4">
            <a:extLst>
              <a:ext uri="{FF2B5EF4-FFF2-40B4-BE49-F238E27FC236}">
                <a16:creationId xmlns:a16="http://schemas.microsoft.com/office/drawing/2014/main" id="{D2881CB2-6878-401A-88D5-BD74C52FE592}"/>
              </a:ext>
            </a:extLst>
          </p:cNvPr>
          <p:cNvSpPr txBox="1"/>
          <p:nvPr/>
        </p:nvSpPr>
        <p:spPr>
          <a:xfrm>
            <a:off x="375784" y="1504706"/>
            <a:ext cx="369569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2 parts to Harvard Referencing:</a:t>
            </a:r>
          </a:p>
          <a:p>
            <a:endParaRPr lang="en-GB" sz="2400">
              <a:latin typeface="Arial"/>
              <a:cs typeface="Arial"/>
            </a:endParaRPr>
          </a:p>
          <a:p>
            <a:endParaRPr lang="en-GB" sz="2400">
              <a:latin typeface="Arial"/>
              <a:cs typeface="Arial"/>
            </a:endParaRPr>
          </a:p>
          <a:p>
            <a:r>
              <a:rPr lang="en-GB" sz="2400" b="1" dirty="0">
                <a:latin typeface="Arial"/>
                <a:cs typeface="Calibri Light"/>
              </a:rPr>
              <a:t>1. In-text citation </a:t>
            </a:r>
          </a:p>
          <a:p>
            <a:endParaRPr lang="en-GB" sz="2400" b="1">
              <a:latin typeface="Arial"/>
              <a:cs typeface="Calibri Light"/>
            </a:endParaRPr>
          </a:p>
          <a:p>
            <a:endParaRPr lang="en-GB" sz="2400" b="1" dirty="0">
              <a:latin typeface="Arial"/>
              <a:cs typeface="Calibri Light"/>
            </a:endParaRPr>
          </a:p>
          <a:p>
            <a:r>
              <a:rPr lang="en-GB" sz="2400" b="1" dirty="0">
                <a:latin typeface="Arial"/>
                <a:cs typeface="Calibri Light"/>
              </a:rPr>
              <a:t>2. full reference list</a:t>
            </a:r>
          </a:p>
          <a:p>
            <a:endParaRPr lang="en-GB" sz="2400" b="1">
              <a:latin typeface="Arial"/>
              <a:cs typeface="Calibri Light"/>
            </a:endParaRPr>
          </a:p>
        </p:txBody>
      </p:sp>
      <p:sp>
        <p:nvSpPr>
          <p:cNvPr id="2" name="Arrow: Right 1">
            <a:extLst>
              <a:ext uri="{FF2B5EF4-FFF2-40B4-BE49-F238E27FC236}">
                <a16:creationId xmlns:a16="http://schemas.microsoft.com/office/drawing/2014/main" id="{4B5DC215-3B0C-4311-8DCB-109AD12D905A}"/>
              </a:ext>
            </a:extLst>
          </p:cNvPr>
          <p:cNvSpPr/>
          <p:nvPr/>
        </p:nvSpPr>
        <p:spPr>
          <a:xfrm rot="-1320000">
            <a:off x="3054940" y="2548952"/>
            <a:ext cx="2639784" cy="20864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9A4E2D98-7A0E-4EDF-AD3A-843BDEAEE401}"/>
              </a:ext>
            </a:extLst>
          </p:cNvPr>
          <p:cNvSpPr/>
          <p:nvPr/>
        </p:nvSpPr>
        <p:spPr>
          <a:xfrm rot="420000">
            <a:off x="3387317" y="4407634"/>
            <a:ext cx="5300434" cy="331559"/>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1" descr="Timeline&#10;&#10;Description automatically generated">
            <a:extLst>
              <a:ext uri="{FF2B5EF4-FFF2-40B4-BE49-F238E27FC236}">
                <a16:creationId xmlns:a16="http://schemas.microsoft.com/office/drawing/2014/main" id="{B9724380-AA2D-0D1E-BAB6-7347D1C2AC41}"/>
              </a:ext>
            </a:extLst>
          </p:cNvPr>
          <p:cNvPicPr>
            <a:picLocks noGrp="1" noChangeAspect="1"/>
          </p:cNvPicPr>
          <p:nvPr>
            <p:ph type="pic" sz="quarter" idx="10"/>
          </p:nvPr>
        </p:nvPicPr>
        <p:blipFill rotWithShape="1">
          <a:blip r:embed="rId4"/>
          <a:srcRect t="16240" b="16240"/>
          <a:stretch/>
        </p:blipFill>
        <p:spPr>
          <a:xfrm>
            <a:off x="4670273" y="1505672"/>
            <a:ext cx="7284909" cy="4574040"/>
          </a:xfrm>
        </p:spPr>
      </p:pic>
    </p:spTree>
    <p:extLst>
      <p:ext uri="{BB962C8B-B14F-4D97-AF65-F5344CB8AC3E}">
        <p14:creationId xmlns:p14="http://schemas.microsoft.com/office/powerpoint/2010/main" val="375823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kern="1200">
                <a:latin typeface="+mj-lt"/>
                <a:ea typeface="+mj-ea"/>
                <a:cs typeface="+mj-cs"/>
              </a:rPr>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citation</a:t>
            </a:r>
            <a:r>
              <a:rPr lang="en-US" sz="3000" kern="1200">
                <a:latin typeface="Arial"/>
                <a:cs typeface="Arial"/>
              </a:rPr>
              <a:t>.</a:t>
            </a: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5521325" cy="35578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This includes, but not limited to:</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Direct quotes</a:t>
            </a:r>
            <a:endParaRPr lang="en-US" sz="2400">
              <a:ea typeface="+mn-lt"/>
              <a:cs typeface="+mn-lt"/>
            </a:endParaRPr>
          </a:p>
          <a:p>
            <a:pPr marL="285750" indent="-285750">
              <a:lnSpc>
                <a:spcPct val="90000"/>
              </a:lnSpc>
              <a:spcBef>
                <a:spcPts val="1000"/>
              </a:spcBef>
              <a:buFont typeface="Arial"/>
              <a:buChar char="•"/>
            </a:pPr>
            <a:r>
              <a:rPr lang="en-GB" sz="2400">
                <a:latin typeface="Arial"/>
                <a:cs typeface="Arial"/>
              </a:rPr>
              <a:t>Paraphrased material</a:t>
            </a:r>
            <a:endParaRPr lang="en-US" sz="2400">
              <a:ea typeface="+mn-lt"/>
              <a:cs typeface="+mn-lt"/>
            </a:endParaRPr>
          </a:p>
          <a:p>
            <a:pPr marL="285750" indent="-285750">
              <a:lnSpc>
                <a:spcPct val="90000"/>
              </a:lnSpc>
              <a:spcBef>
                <a:spcPts val="1000"/>
              </a:spcBef>
              <a:buFont typeface="Arial"/>
              <a:buChar char="•"/>
            </a:pPr>
            <a:r>
              <a:rPr lang="en-GB" sz="2400">
                <a:latin typeface="Arial"/>
                <a:ea typeface="+mn-lt"/>
                <a:cs typeface="Arial"/>
              </a:rPr>
              <a:t>Summarising</a:t>
            </a:r>
          </a:p>
          <a:p>
            <a:pPr marL="285750" indent="-285750">
              <a:lnSpc>
                <a:spcPct val="90000"/>
              </a:lnSpc>
              <a:spcBef>
                <a:spcPts val="1000"/>
              </a:spcBef>
              <a:buFont typeface="Arial"/>
              <a:buChar char="•"/>
            </a:pPr>
            <a:r>
              <a:rPr lang="en-GB" sz="2400">
                <a:latin typeface="Arial"/>
                <a:cs typeface="Arial"/>
              </a:rPr>
              <a:t>Images</a:t>
            </a:r>
          </a:p>
          <a:p>
            <a:pPr marL="285750" indent="-285750">
              <a:lnSpc>
                <a:spcPct val="90000"/>
              </a:lnSpc>
              <a:spcBef>
                <a:spcPts val="1000"/>
              </a:spcBef>
              <a:buFont typeface="Arial"/>
              <a:buChar char="•"/>
            </a:pPr>
            <a:r>
              <a:rPr lang="en-GB" sz="2400">
                <a:latin typeface="Arial"/>
                <a:cs typeface="Arial"/>
              </a:rPr>
              <a:t>Tables</a:t>
            </a:r>
          </a:p>
          <a:p>
            <a:pPr marL="285750" indent="-285750">
              <a:lnSpc>
                <a:spcPct val="90000"/>
              </a:lnSpc>
              <a:spcBef>
                <a:spcPts val="1000"/>
              </a:spcBef>
              <a:buFont typeface="Arial"/>
              <a:buChar char="•"/>
            </a:pPr>
            <a:r>
              <a:rPr lang="en-GB" sz="2400">
                <a:latin typeface="Arial"/>
                <a:cs typeface="Arial"/>
              </a:rPr>
              <a:t>Graphs</a:t>
            </a:r>
          </a:p>
          <a:p>
            <a:pPr algn="l">
              <a:spcAft>
                <a:spcPts val="600"/>
              </a:spcAft>
            </a:pPr>
            <a:endParaRPr lang="en-GB" sz="2400">
              <a:cs typeface="Calibri"/>
            </a:endParaRPr>
          </a:p>
        </p:txBody>
      </p:sp>
    </p:spTree>
    <p:extLst>
      <p:ext uri="{BB962C8B-B14F-4D97-AF65-F5344CB8AC3E}">
        <p14:creationId xmlns:p14="http://schemas.microsoft.com/office/powerpoint/2010/main" val="3279050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7055" y="1485323"/>
            <a:ext cx="8072956" cy="2339417"/>
          </a:xfrm>
        </p:spPr>
        <p:txBody>
          <a:bodyPr vert="horz" lIns="91440" tIns="45720" rIns="91440" bIns="45720" rtlCol="0" anchor="t">
            <a:noAutofit/>
          </a:bodyPr>
          <a:lstStyle/>
          <a:p>
            <a:pPr marL="0" indent="0">
              <a:spcBef>
                <a:spcPts val="1200"/>
              </a:spcBef>
              <a:buNone/>
            </a:pPr>
            <a:r>
              <a:rPr lang="en-US" sz="2800">
                <a:latin typeface="Arial"/>
                <a:ea typeface="+mn-lt"/>
                <a:cs typeface="+mn-lt"/>
              </a:rPr>
              <a:t>Goes</a:t>
            </a:r>
            <a:r>
              <a:rPr lang="en-US" sz="2800">
                <a:latin typeface="Arial"/>
                <a:cs typeface="Calibri Light"/>
              </a:rPr>
              <a:t> into the body of your </a:t>
            </a:r>
            <a:r>
              <a:rPr lang="en-US">
                <a:latin typeface="Arial"/>
                <a:cs typeface="Calibri Light"/>
              </a:rPr>
              <a:t>writing and includes:</a:t>
            </a:r>
            <a:endParaRPr lang="en-GB">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FFFFFF"/>
                </a:solidFill>
                <a:latin typeface="Arial"/>
                <a:cs typeface="Segoe UI"/>
              </a:rPr>
              <a:t>Author(s) or editor(s) surname/family name</a:t>
            </a:r>
            <a:r>
              <a:rPr lang="en-US" sz="3600">
                <a:latin typeface="Arial"/>
                <a:cs typeface="Segoe UI"/>
              </a:rPr>
              <a:t>​</a:t>
            </a:r>
          </a:p>
          <a:p>
            <a:endParaRPr lang="en-US" sz="3600">
              <a:solidFill>
                <a:srgbClr val="000000"/>
              </a:solidFill>
              <a:latin typeface="Arial"/>
              <a:cs typeface="Segoe UI"/>
            </a:endParaRPr>
          </a:p>
          <a:p>
            <a:r>
              <a:rPr lang="en-GB" sz="3600" b="1">
                <a:solidFill>
                  <a:srgbClr val="FFFFFF"/>
                </a:solidFill>
                <a:latin typeface="Arial"/>
                <a:cs typeface="Segoe UI"/>
              </a:rPr>
              <a:t>Year of publication</a:t>
            </a:r>
          </a:p>
          <a:p>
            <a:endParaRPr lang="en-GB" sz="3600" b="1">
              <a:solidFill>
                <a:srgbClr val="FFFFFF"/>
              </a:solidFill>
              <a:latin typeface="Arial"/>
              <a:cs typeface="Segoe UI"/>
            </a:endParaRPr>
          </a:p>
          <a:p>
            <a:r>
              <a:rPr lang="en-GB" sz="3600" b="1">
                <a:solidFill>
                  <a:srgbClr val="FFFFFF"/>
                </a:solidFill>
                <a:latin typeface="Arial"/>
                <a:cs typeface="Segoe UI"/>
              </a:rPr>
              <a:t>Page number(s) if required</a:t>
            </a:r>
            <a:r>
              <a:rPr lang="en-US" sz="3600">
                <a:latin typeface="Arial"/>
                <a:cs typeface="Segoe UI"/>
              </a:rPr>
              <a:t>​</a:t>
            </a:r>
            <a:endParaRPr lang="en-US" sz="360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698242" y="265291"/>
            <a:ext cx="10795518" cy="1003916"/>
          </a:xfrm>
        </p:spPr>
        <p:txBody>
          <a:bodyPr vert="horz" lIns="91440" tIns="45720" rIns="91440" bIns="45720" rtlCol="0" anchor="b">
            <a:normAutofit/>
          </a:bodyPr>
          <a:lstStyle/>
          <a:p>
            <a:r>
              <a:rPr lang="en-GB"/>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345373" y="1787214"/>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1 author</a:t>
            </a:r>
          </a:p>
          <a:p>
            <a:r>
              <a:rPr lang="en-US" sz="2800">
                <a:latin typeface="Arial"/>
                <a:cs typeface="Calibri Light"/>
              </a:rPr>
              <a:t>(Smith,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343313" y="3277197"/>
            <a:ext cx="6582887"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a:solidFill>
                  <a:srgbClr val="37858C"/>
                </a:solidFill>
                <a:latin typeface="Arial"/>
                <a:cs typeface="Arial"/>
              </a:rPr>
              <a:t>2 or 3 authors</a:t>
            </a:r>
          </a:p>
          <a:p>
            <a:r>
              <a:rPr lang="en-US" sz="2800">
                <a:latin typeface="Arial"/>
                <a:cs typeface="Calibri Light"/>
              </a:rPr>
              <a:t>(Phillips and Renton,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377121" y="4850780"/>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rPr>
              <a:t> </a:t>
            </a:r>
            <a:r>
              <a:rPr lang="en-US" sz="2800" b="1" dirty="0">
                <a:solidFill>
                  <a:srgbClr val="37858C"/>
                </a:solidFill>
                <a:latin typeface="Arial"/>
                <a:cs typeface="Arial"/>
              </a:rPr>
              <a:t>4 or more authors</a:t>
            </a:r>
          </a:p>
          <a:p>
            <a:r>
              <a:rPr lang="en-US" sz="2800" dirty="0">
                <a:latin typeface="Arial"/>
                <a:cs typeface="Calibri Light"/>
              </a:rPr>
              <a:t>(Morton </a:t>
            </a:r>
            <a:r>
              <a:rPr lang="en-US" sz="2800" i="1" dirty="0">
                <a:latin typeface="Arial"/>
                <a:cs typeface="Calibri Light"/>
              </a:rPr>
              <a:t>et al</a:t>
            </a:r>
            <a:r>
              <a:rPr lang="en-US" sz="2800" dirty="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74367" y="2660073"/>
            <a:ext cx="11954393" cy="3506230"/>
          </a:xfrm>
        </p:spPr>
        <p:txBody>
          <a:bodyPr vert="horz" lIns="91440" tIns="45720" rIns="91440" bIns="45720" rtlCol="0" anchor="t">
            <a:noAutofit/>
          </a:bodyPr>
          <a:lstStyle/>
          <a:p>
            <a:pPr marL="0" indent="0">
              <a:spcBef>
                <a:spcPts val="1200"/>
              </a:spcBef>
              <a:buNone/>
            </a:pPr>
            <a:endParaRPr lang="en-GB" sz="3600">
              <a:latin typeface="Arial"/>
              <a:ea typeface="+mn-lt"/>
              <a:cs typeface="+mn-lt"/>
            </a:endParaRPr>
          </a:p>
          <a:p>
            <a:pPr marL="457200" lvl="1" indent="0">
              <a:spcBef>
                <a:spcPts val="250"/>
              </a:spcBef>
              <a:spcAft>
                <a:spcPts val="250"/>
              </a:spcAft>
              <a:buNone/>
            </a:pPr>
            <a:endParaRPr lang="en-GB">
              <a:latin typeface="Arial"/>
              <a:ea typeface="+mn-lt"/>
              <a:cs typeface="+mn-lt"/>
            </a:endParaRPr>
          </a:p>
          <a:p>
            <a:pPr lvl="1">
              <a:spcBef>
                <a:spcPts val="250"/>
              </a:spcBef>
              <a:spcAft>
                <a:spcPts val="250"/>
              </a:spcAft>
            </a:pPr>
            <a:r>
              <a:rPr lang="en-US" sz="2800">
                <a:latin typeface="Arial"/>
                <a:ea typeface="+mn-lt"/>
                <a:cs typeface="+mn-lt"/>
              </a:rPr>
              <a:t>Scotland is taking a radical approach to tackling knife crime by treating it as a public health issue </a:t>
            </a:r>
            <a:r>
              <a:rPr lang="en-US" sz="2800" b="1">
                <a:solidFill>
                  <a:srgbClr val="37858C"/>
                </a:solidFill>
                <a:latin typeface="Arial"/>
                <a:ea typeface="+mn-lt"/>
                <a:cs typeface="+mn-lt"/>
              </a:rPr>
              <a:t>(Roberts, 2019, p. 99)</a:t>
            </a:r>
            <a:r>
              <a:rPr lang="en-US" sz="2800" b="1">
                <a:solidFill>
                  <a:srgbClr val="0070C0"/>
                </a:solidFill>
                <a:latin typeface="Arial"/>
                <a:ea typeface="+mn-lt"/>
                <a:cs typeface="+mn-lt"/>
              </a:rPr>
              <a:t>.</a:t>
            </a:r>
            <a:r>
              <a:rPr lang="en-US" sz="2800" b="1">
                <a:latin typeface="Arial"/>
                <a:ea typeface="+mn-lt"/>
                <a:cs typeface="+mn-lt"/>
              </a:rPr>
              <a:t> </a:t>
            </a:r>
          </a:p>
          <a:p>
            <a:pPr marL="457200" lvl="1" indent="0">
              <a:spcBef>
                <a:spcPts val="250"/>
              </a:spcBef>
              <a:spcAft>
                <a:spcPts val="250"/>
              </a:spcAft>
              <a:buNone/>
            </a:pPr>
            <a:endParaRPr lang="en-US" sz="2800" b="1">
              <a:latin typeface="Arial"/>
              <a:cs typeface="Calibri"/>
            </a:endParaRPr>
          </a:p>
          <a:p>
            <a:pPr lvl="1">
              <a:spcBef>
                <a:spcPts val="250"/>
              </a:spcBef>
              <a:spcAft>
                <a:spcPts val="250"/>
              </a:spcAft>
            </a:pPr>
            <a:r>
              <a:rPr lang="en-US" sz="2800">
                <a:latin typeface="Arial"/>
                <a:cs typeface="Calibri"/>
              </a:rPr>
              <a:t>According to </a:t>
            </a:r>
            <a:r>
              <a:rPr lang="en-US" sz="2800" b="1">
                <a:solidFill>
                  <a:srgbClr val="37858C"/>
                </a:solidFill>
                <a:latin typeface="Arial"/>
                <a:cs typeface="Calibri"/>
              </a:rPr>
              <a:t>Roberts (2019, p.99)</a:t>
            </a:r>
            <a:r>
              <a:rPr lang="en-US" sz="2800">
                <a:latin typeface="Arial"/>
                <a:cs typeface="Calibri"/>
              </a:rPr>
              <a:t> </a:t>
            </a:r>
            <a:r>
              <a:rPr lang="en-US" sz="2800">
                <a:latin typeface="Arial"/>
                <a:cs typeface="Arial"/>
              </a:rPr>
              <a:t>Scotland is taking a radical approach to tackling knife crime by treating it as a public health issue.</a:t>
            </a:r>
            <a:endParaRPr lang="en-GB" sz="2800">
              <a:latin typeface="Arial"/>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541316" y="1538021"/>
            <a:ext cx="11485419" cy="1231106"/>
          </a:xfrm>
          <a:prstGeom prst="rect">
            <a:avLst/>
          </a:prstGeom>
          <a:noFill/>
        </p:spPr>
        <p:txBody>
          <a:bodyPr wrap="square" lIns="91440" tIns="45720" rIns="91440" bIns="45720" rtlCol="0" anchor="t">
            <a:spAutoFit/>
          </a:bodyPr>
          <a:lstStyle/>
          <a:p>
            <a:pPr>
              <a:spcBef>
                <a:spcPts val="1200"/>
              </a:spcBef>
            </a:pPr>
            <a:r>
              <a:rPr lang="en-GB" sz="3200">
                <a:latin typeface="Arial"/>
                <a:ea typeface="+mn-lt"/>
                <a:cs typeface="+mn-lt"/>
              </a:rPr>
              <a:t>Author's </a:t>
            </a:r>
            <a:r>
              <a:rPr lang="en-GB" sz="3200" b="1">
                <a:solidFill>
                  <a:srgbClr val="37858C"/>
                </a:solidFill>
                <a:latin typeface="Arial"/>
                <a:ea typeface="+mn-lt"/>
                <a:cs typeface="+mn-lt"/>
              </a:rPr>
              <a:t>Surname</a:t>
            </a:r>
            <a:r>
              <a:rPr lang="en-GB" sz="3200">
                <a:solidFill>
                  <a:srgbClr val="37858C"/>
                </a:solidFill>
                <a:latin typeface="Arial"/>
                <a:ea typeface="+mn-lt"/>
                <a:cs typeface="+mn-lt"/>
              </a:rPr>
              <a:t>,</a:t>
            </a:r>
            <a:r>
              <a:rPr lang="en-GB" sz="3200">
                <a:solidFill>
                  <a:srgbClr val="0070C0"/>
                </a:solidFill>
                <a:latin typeface="Arial"/>
                <a:ea typeface="+mn-lt"/>
                <a:cs typeface="+mn-lt"/>
              </a:rPr>
              <a:t> </a:t>
            </a:r>
            <a:endParaRPr lang="en-US"/>
          </a:p>
          <a:p>
            <a:pPr marL="0" indent="0">
              <a:spcBef>
                <a:spcPts val="1200"/>
              </a:spcBef>
              <a:buNone/>
            </a:pPr>
            <a:r>
              <a:rPr lang="en-GB" sz="3200" b="1">
                <a:solidFill>
                  <a:srgbClr val="37858C"/>
                </a:solidFill>
                <a:latin typeface="Arial"/>
                <a:ea typeface="+mn-lt"/>
                <a:cs typeface="+mn-lt"/>
              </a:rPr>
              <a:t>(year</a:t>
            </a:r>
            <a:r>
              <a:rPr lang="en-GB" sz="3200">
                <a:latin typeface="Arial"/>
                <a:ea typeface="+mn-lt"/>
                <a:cs typeface="+mn-lt"/>
              </a:rPr>
              <a:t> (</a:t>
            </a:r>
            <a:r>
              <a:rPr lang="en-GB" sz="3200" i="1">
                <a:latin typeface="Arial"/>
                <a:ea typeface="+mn-lt"/>
                <a:cs typeface="+mn-lt"/>
              </a:rPr>
              <a:t>&amp; </a:t>
            </a:r>
            <a:r>
              <a:rPr lang="en-GB" sz="3200" b="1" i="1">
                <a:solidFill>
                  <a:srgbClr val="37858C"/>
                </a:solidFill>
                <a:latin typeface="Arial"/>
                <a:ea typeface="+mn-lt"/>
                <a:cs typeface="+mn-lt"/>
              </a:rPr>
              <a:t>page number</a:t>
            </a:r>
            <a:r>
              <a:rPr lang="en-GB" sz="3200" i="1">
                <a:solidFill>
                  <a:srgbClr val="37858C"/>
                </a:solidFill>
                <a:latin typeface="Arial"/>
                <a:ea typeface="+mn-lt"/>
                <a:cs typeface="+mn-lt"/>
              </a:rPr>
              <a:t> </a:t>
            </a:r>
            <a:r>
              <a:rPr lang="en-GB" sz="3200" i="1">
                <a:latin typeface="Arial"/>
                <a:ea typeface="+mn-lt"/>
                <a:cs typeface="+mn-lt"/>
              </a:rPr>
              <a:t>if required</a:t>
            </a:r>
            <a:r>
              <a:rPr lang="en-GB" sz="3200">
                <a:latin typeface="Arial"/>
                <a:ea typeface="+mn-lt"/>
                <a:cs typeface="+mn-lt"/>
              </a:rPr>
              <a:t>) in brackets)</a:t>
            </a:r>
            <a:endParaRPr lang="en-GB"/>
          </a:p>
        </p:txBody>
      </p:sp>
    </p:spTree>
    <p:extLst>
      <p:ext uri="{BB962C8B-B14F-4D97-AF65-F5344CB8AC3E}">
        <p14:creationId xmlns:p14="http://schemas.microsoft.com/office/powerpoint/2010/main" val="296525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Direct Quotes</a:t>
            </a:r>
            <a:endParaRPr lang="en-US"/>
          </a:p>
        </p:txBody>
      </p:sp>
      <p:sp>
        <p:nvSpPr>
          <p:cNvPr id="8" name="TextBox 7">
            <a:extLst>
              <a:ext uri="{FF2B5EF4-FFF2-40B4-BE49-F238E27FC236}">
                <a16:creationId xmlns:a16="http://schemas.microsoft.com/office/drawing/2014/main" id="{7ED5A81D-2155-41F3-922A-3BC8C263C6F3}"/>
              </a:ext>
            </a:extLst>
          </p:cNvPr>
          <p:cNvSpPr txBox="1"/>
          <p:nvPr/>
        </p:nvSpPr>
        <p:spPr>
          <a:xfrm>
            <a:off x="2615057" y="1308474"/>
            <a:ext cx="8219960"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Use quotations marks</a:t>
            </a:r>
          </a:p>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Integrate into your writing</a:t>
            </a:r>
          </a:p>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Show page number if possible</a:t>
            </a:r>
          </a:p>
        </p:txBody>
      </p:sp>
      <p:sp>
        <p:nvSpPr>
          <p:cNvPr id="11" name="TextBox 10">
            <a:extLst>
              <a:ext uri="{FF2B5EF4-FFF2-40B4-BE49-F238E27FC236}">
                <a16:creationId xmlns:a16="http://schemas.microsoft.com/office/drawing/2014/main" id="{34334CDA-7FB7-4AF2-926A-CA6DE703DA54}"/>
              </a:ext>
            </a:extLst>
          </p:cNvPr>
          <p:cNvSpPr txBox="1"/>
          <p:nvPr/>
        </p:nvSpPr>
        <p:spPr>
          <a:xfrm>
            <a:off x="153102" y="3654824"/>
            <a:ext cx="12036091" cy="320577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a:t>
            </a:r>
            <a:r>
              <a:rPr lang="en-US" sz="4000" b="1">
                <a:solidFill>
                  <a:srgbClr val="FFC000"/>
                </a:solidFill>
                <a:latin typeface="Arial"/>
                <a:cs typeface="Arial"/>
              </a:rPr>
              <a:t> </a:t>
            </a:r>
            <a:r>
              <a:rPr lang="en-US" sz="4000">
                <a:latin typeface="Arial"/>
                <a:cs typeface="Arial"/>
              </a:rPr>
              <a:t>When writing assignments, the </a:t>
            </a:r>
            <a:r>
              <a:rPr lang="en-US" sz="4000" b="1">
                <a:solidFill>
                  <a:schemeClr val="accent1"/>
                </a:solidFill>
                <a:latin typeface="Arial"/>
                <a:cs typeface="Arial"/>
              </a:rPr>
              <a:t>“</a:t>
            </a:r>
            <a:r>
              <a:rPr lang="en-US" sz="4000">
                <a:latin typeface="Arial"/>
                <a:cs typeface="Arial"/>
              </a:rPr>
              <a:t>aim should always be to reference reliable sources of information</a:t>
            </a:r>
            <a:r>
              <a:rPr lang="en-US" sz="4000" b="1">
                <a:solidFill>
                  <a:schemeClr val="accent1"/>
                </a:solidFill>
                <a:latin typeface="Arial"/>
                <a:cs typeface="Arial"/>
              </a:rPr>
              <a:t>”</a:t>
            </a:r>
            <a:r>
              <a:rPr lang="en-US" sz="4000">
                <a:latin typeface="Arial"/>
                <a:cs typeface="Arial"/>
              </a:rPr>
              <a:t> </a:t>
            </a:r>
            <a:r>
              <a:rPr lang="en-US" sz="3600" b="1">
                <a:solidFill>
                  <a:schemeClr val="accent1"/>
                </a:solidFill>
                <a:latin typeface="Arial"/>
                <a:cs typeface="Arial"/>
              </a:rPr>
              <a:t>(Pears and Shields, 2016, p. 2)</a:t>
            </a:r>
            <a:r>
              <a:rPr lang="en-US" sz="4000">
                <a:solidFill>
                  <a:schemeClr val="accent1"/>
                </a:solidFill>
                <a:latin typeface="Arial"/>
                <a:cs typeface="Arial"/>
              </a:rPr>
              <a:t>.</a:t>
            </a:r>
          </a:p>
        </p:txBody>
      </p:sp>
    </p:spTree>
    <p:extLst>
      <p:ext uri="{BB962C8B-B14F-4D97-AF65-F5344CB8AC3E}">
        <p14:creationId xmlns:p14="http://schemas.microsoft.com/office/powerpoint/2010/main" val="1000716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DB794-AA5A-4266-BFEF-C3348E0142E0}"/>
              </a:ext>
            </a:extLst>
          </p:cNvPr>
          <p:cNvSpPr>
            <a:spLocks noGrp="1"/>
          </p:cNvSpPr>
          <p:nvPr>
            <p:ph type="title"/>
          </p:nvPr>
        </p:nvSpPr>
        <p:spPr/>
        <p:txBody>
          <a:bodyPr/>
          <a:lstStyle/>
          <a:p>
            <a:r>
              <a:rPr lang="en-GB"/>
              <a:t>Quotations</a:t>
            </a:r>
          </a:p>
        </p:txBody>
      </p:sp>
      <p:sp>
        <p:nvSpPr>
          <p:cNvPr id="5" name="TextBox 4">
            <a:extLst>
              <a:ext uri="{FF2B5EF4-FFF2-40B4-BE49-F238E27FC236}">
                <a16:creationId xmlns:a16="http://schemas.microsoft.com/office/drawing/2014/main" id="{0FE4BC25-A532-4F0B-B165-9814215FA830}"/>
              </a:ext>
            </a:extLst>
          </p:cNvPr>
          <p:cNvSpPr txBox="1"/>
          <p:nvPr/>
        </p:nvSpPr>
        <p:spPr>
          <a:xfrm>
            <a:off x="2240796" y="1502434"/>
            <a:ext cx="9882505"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571500" indent="-571500">
              <a:lnSpc>
                <a:spcPct val="90000"/>
              </a:lnSpc>
              <a:spcAft>
                <a:spcPts val="600"/>
              </a:spcAft>
              <a:buClr>
                <a:schemeClr val="accent1"/>
              </a:buClr>
              <a:buFont typeface="Arial" panose="020B0604020202020204" pitchFamily="34" charset="0"/>
              <a:buChar char="•"/>
            </a:pPr>
            <a:r>
              <a:rPr lang="en-US" sz="4000">
                <a:latin typeface="Arial"/>
                <a:cs typeface="Arial"/>
              </a:rPr>
              <a:t>Vary your sentence structure</a:t>
            </a:r>
          </a:p>
          <a:p>
            <a:pPr marL="571500" indent="-571500">
              <a:lnSpc>
                <a:spcPct val="90000"/>
              </a:lnSpc>
              <a:spcAft>
                <a:spcPts val="600"/>
              </a:spcAft>
              <a:buClr>
                <a:schemeClr val="accent1"/>
              </a:buClr>
              <a:buFont typeface="Arial" panose="020B0604020202020204" pitchFamily="34" charset="0"/>
              <a:buChar char="•"/>
            </a:pPr>
            <a:r>
              <a:rPr lang="en-GB" sz="4000">
                <a:latin typeface="Arial"/>
                <a:cs typeface="Arial"/>
              </a:rPr>
              <a:t>Date in brackets immediately after author’s name.</a:t>
            </a:r>
          </a:p>
          <a:p>
            <a:pPr marL="571500" indent="-571500">
              <a:lnSpc>
                <a:spcPct val="90000"/>
              </a:lnSpc>
              <a:spcAft>
                <a:spcPts val="600"/>
              </a:spcAft>
              <a:buClr>
                <a:schemeClr val="accent1"/>
              </a:buClr>
              <a:buFont typeface="Arial" panose="020B0604020202020204" pitchFamily="34" charset="0"/>
              <a:buChar char="•"/>
            </a:pPr>
            <a:endParaRPr lang="en-US" sz="4400"/>
          </a:p>
        </p:txBody>
      </p:sp>
      <p:sp>
        <p:nvSpPr>
          <p:cNvPr id="7" name="TextBox 6">
            <a:extLst>
              <a:ext uri="{FF2B5EF4-FFF2-40B4-BE49-F238E27FC236}">
                <a16:creationId xmlns:a16="http://schemas.microsoft.com/office/drawing/2014/main" id="{8DAFBD5E-9820-4F6A-8A9D-7A0D605F65E8}"/>
              </a:ext>
            </a:extLst>
          </p:cNvPr>
          <p:cNvSpPr txBox="1"/>
          <p:nvPr/>
        </p:nvSpPr>
        <p:spPr>
          <a:xfrm>
            <a:off x="439705" y="3620701"/>
            <a:ext cx="11695141" cy="266090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4000" b="1">
                <a:solidFill>
                  <a:schemeClr val="accent1"/>
                </a:solidFill>
                <a:latin typeface="Arial"/>
                <a:cs typeface="Arial"/>
              </a:rPr>
              <a:t>Example: </a:t>
            </a:r>
          </a:p>
          <a:p>
            <a:pPr>
              <a:lnSpc>
                <a:spcPct val="90000"/>
              </a:lnSpc>
              <a:spcAft>
                <a:spcPts val="600"/>
              </a:spcAft>
              <a:buClr>
                <a:schemeClr val="accent1"/>
              </a:buClr>
            </a:pPr>
            <a:r>
              <a:rPr lang="en-US" sz="3600" b="1">
                <a:solidFill>
                  <a:schemeClr val="accent1"/>
                </a:solidFill>
                <a:latin typeface="Arial"/>
                <a:cs typeface="Arial"/>
              </a:rPr>
              <a:t>Pears and Shields (2016, p. 2)</a:t>
            </a:r>
            <a:r>
              <a:rPr lang="en-US" sz="4000">
                <a:solidFill>
                  <a:schemeClr val="accent1"/>
                </a:solidFill>
                <a:latin typeface="Arial"/>
                <a:cs typeface="Arial"/>
              </a:rPr>
              <a:t> </a:t>
            </a:r>
            <a:r>
              <a:rPr lang="en-US" sz="4000">
                <a:latin typeface="Arial"/>
                <a:cs typeface="Arial"/>
              </a:rPr>
              <a:t>argue that when writing assignments, the </a:t>
            </a:r>
            <a:r>
              <a:rPr lang="en-US" sz="4000" b="1">
                <a:solidFill>
                  <a:schemeClr val="accent1"/>
                </a:solidFill>
                <a:latin typeface="Arial"/>
                <a:cs typeface="Arial"/>
              </a:rPr>
              <a:t>“</a:t>
            </a:r>
            <a:r>
              <a:rPr lang="en-US" sz="4000">
                <a:latin typeface="Arial"/>
                <a:cs typeface="Arial"/>
              </a:rPr>
              <a:t>aim should always be to reference reliable sources of information</a:t>
            </a:r>
            <a:r>
              <a:rPr lang="en-US" sz="4000" b="1">
                <a:latin typeface="Arial"/>
                <a:cs typeface="Arial"/>
              </a:rPr>
              <a:t>.</a:t>
            </a:r>
            <a:r>
              <a:rPr lang="en-US" sz="4000" b="1">
                <a:solidFill>
                  <a:schemeClr val="accent1"/>
                </a:solidFill>
                <a:latin typeface="Arial"/>
                <a:cs typeface="Arial"/>
              </a:rPr>
              <a:t>”</a:t>
            </a:r>
          </a:p>
        </p:txBody>
      </p:sp>
    </p:spTree>
    <p:extLst>
      <p:ext uri="{BB962C8B-B14F-4D97-AF65-F5344CB8AC3E}">
        <p14:creationId xmlns:p14="http://schemas.microsoft.com/office/powerpoint/2010/main" val="32056214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7930027" y="2218604"/>
            <a:ext cx="4071735" cy="1430790"/>
          </a:xfrm>
        </p:spPr>
        <p:txBody>
          <a:bodyPr vert="horz" lIns="91440" tIns="45720" rIns="91440" bIns="45720" rtlCol="0" anchor="t">
            <a:normAutofit fontScale="85000" lnSpcReduction="20000"/>
          </a:bodyPr>
          <a:lstStyle/>
          <a:p>
            <a:pPr marL="0" indent="0">
              <a:buNone/>
            </a:pPr>
            <a:endParaRPr lang="en-GB"/>
          </a:p>
          <a:p>
            <a:pPr marL="0" indent="0">
              <a:buNone/>
            </a:pPr>
            <a:endParaRPr lang="en-GB"/>
          </a:p>
          <a:p>
            <a:pPr marL="0" indent="0">
              <a:buNone/>
            </a:pPr>
            <a:r>
              <a:rPr lang="en-GB" b="1">
                <a:solidFill>
                  <a:schemeClr val="accent1"/>
                </a:solidFill>
                <a:latin typeface="Arial"/>
                <a:cs typeface="Calibri Light"/>
              </a:rPr>
              <a:t>Your interpretation of someone else's ideas. </a:t>
            </a:r>
          </a:p>
        </p:txBody>
      </p:sp>
      <p:pic>
        <p:nvPicPr>
          <p:cNvPr id="18" name="Picture 18">
            <a:extLst>
              <a:ext uri="{FF2B5EF4-FFF2-40B4-BE49-F238E27FC236}">
                <a16:creationId xmlns:a16="http://schemas.microsoft.com/office/drawing/2014/main" id="{79C2782F-88E6-4244-8F3E-6BFD5402DEFE}"/>
              </a:ext>
            </a:extLst>
          </p:cNvPr>
          <p:cNvPicPr>
            <a:picLocks noChangeAspect="1"/>
          </p:cNvPicPr>
          <p:nvPr/>
        </p:nvPicPr>
        <p:blipFill>
          <a:blip r:embed="rId3"/>
          <a:stretch>
            <a:fillRect/>
          </a:stretch>
        </p:blipFill>
        <p:spPr>
          <a:xfrm>
            <a:off x="374650" y="1337468"/>
            <a:ext cx="6934200" cy="4913316"/>
          </a:xfrm>
          <a:prstGeom prst="rect">
            <a:avLst/>
          </a:prstGeom>
        </p:spPr>
      </p:pic>
      <p:sp>
        <p:nvSpPr>
          <p:cNvPr id="19" name="TextBox 18">
            <a:extLst>
              <a:ext uri="{FF2B5EF4-FFF2-40B4-BE49-F238E27FC236}">
                <a16:creationId xmlns:a16="http://schemas.microsoft.com/office/drawing/2014/main" id="{07E2DA21-6FF1-4336-BCEB-34787F2FC29F}"/>
              </a:ext>
            </a:extLst>
          </p:cNvPr>
          <p:cNvSpPr txBox="1"/>
          <p:nvPr/>
        </p:nvSpPr>
        <p:spPr>
          <a:xfrm>
            <a:off x="7931150" y="5327650"/>
            <a:ext cx="43227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Godfrey, J. (2018) </a:t>
            </a:r>
            <a:r>
              <a:rPr lang="en-GB" i="1">
                <a:latin typeface="Arial"/>
                <a:cs typeface="Arial"/>
              </a:rPr>
              <a:t>How to use your reading in your essays.</a:t>
            </a:r>
            <a:r>
              <a:rPr lang="en-GB">
                <a:latin typeface="Arial"/>
                <a:cs typeface="Arial"/>
              </a:rPr>
              <a:t> 3rd </a:t>
            </a:r>
            <a:r>
              <a:rPr lang="en-GB" err="1">
                <a:latin typeface="Arial"/>
                <a:cs typeface="Arial"/>
              </a:rPr>
              <a:t>edn</a:t>
            </a:r>
            <a:r>
              <a:rPr lang="en-GB">
                <a:latin typeface="Arial"/>
                <a:cs typeface="Arial"/>
              </a:rPr>
              <a:t>. London: Palgrave.</a:t>
            </a:r>
          </a:p>
        </p:txBody>
      </p:sp>
    </p:spTree>
    <p:extLst>
      <p:ext uri="{BB962C8B-B14F-4D97-AF65-F5344CB8AC3E}">
        <p14:creationId xmlns:p14="http://schemas.microsoft.com/office/powerpoint/2010/main" val="39125475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A44627-7DAF-4369-A084-E705C9C7CDA6}"/>
              </a:ext>
            </a:extLst>
          </p:cNvPr>
          <p:cNvPicPr>
            <a:picLocks noChangeAspect="1"/>
          </p:cNvPicPr>
          <p:nvPr/>
        </p:nvPicPr>
        <p:blipFill>
          <a:blip r:embed="rId3"/>
          <a:stretch>
            <a:fillRect/>
          </a:stretch>
        </p:blipFill>
        <p:spPr>
          <a:xfrm>
            <a:off x="-245122" y="0"/>
            <a:ext cx="12412667" cy="6858000"/>
          </a:xfrm>
          <a:prstGeom prst="rect">
            <a:avLst/>
          </a:prstGeom>
        </p:spPr>
      </p:pic>
    </p:spTree>
    <p:extLst>
      <p:ext uri="{BB962C8B-B14F-4D97-AF65-F5344CB8AC3E}">
        <p14:creationId xmlns:p14="http://schemas.microsoft.com/office/powerpoint/2010/main" val="4122950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2BF98-DCA2-4833-8139-EBC820F4F108}"/>
              </a:ext>
            </a:extLst>
          </p:cNvPr>
          <p:cNvSpPr>
            <a:spLocks noGrp="1"/>
          </p:cNvSpPr>
          <p:nvPr>
            <p:ph type="title"/>
          </p:nvPr>
        </p:nvSpPr>
        <p:spPr/>
        <p:txBody>
          <a:bodyPr/>
          <a:lstStyle/>
          <a:p>
            <a:r>
              <a:rPr lang="en-GB"/>
              <a:t>When NOT to cite...</a:t>
            </a:r>
          </a:p>
        </p:txBody>
      </p:sp>
      <p:sp>
        <p:nvSpPr>
          <p:cNvPr id="3" name="Content Placeholder 2">
            <a:extLst>
              <a:ext uri="{FF2B5EF4-FFF2-40B4-BE49-F238E27FC236}">
                <a16:creationId xmlns:a16="http://schemas.microsoft.com/office/drawing/2014/main" id="{7339E316-D7F7-4529-B158-FF9433CC8688}"/>
              </a:ext>
            </a:extLst>
          </p:cNvPr>
          <p:cNvSpPr>
            <a:spLocks noGrp="1"/>
          </p:cNvSpPr>
          <p:nvPr>
            <p:ph sz="quarter" idx="10"/>
          </p:nvPr>
        </p:nvSpPr>
        <p:spPr>
          <a:xfrm>
            <a:off x="698242" y="1410423"/>
            <a:ext cx="10795518" cy="4755880"/>
          </a:xfrm>
        </p:spPr>
        <p:txBody>
          <a:bodyPr vert="horz" lIns="91440" tIns="45720" rIns="91440" bIns="45720" rtlCol="0" anchor="t">
            <a:normAutofit fontScale="70000" lnSpcReduction="20000"/>
          </a:bodyPr>
          <a:lstStyle/>
          <a:p>
            <a:pPr marL="0" indent="0">
              <a:spcBef>
                <a:spcPts val="1200"/>
              </a:spcBef>
              <a:buNone/>
            </a:pPr>
            <a:endParaRPr lang="en-US">
              <a:ea typeface="+mn-lt"/>
              <a:cs typeface="+mn-lt"/>
            </a:endParaRPr>
          </a:p>
          <a:p>
            <a:pPr marL="0" indent="0" algn="ctr">
              <a:spcBef>
                <a:spcPts val="1200"/>
              </a:spcBef>
              <a:buNone/>
            </a:pPr>
            <a:r>
              <a:rPr lang="en-US" sz="6000" b="1">
                <a:solidFill>
                  <a:schemeClr val="accent1"/>
                </a:solidFill>
                <a:highlight>
                  <a:srgbClr val="C0C0C0"/>
                </a:highlight>
                <a:ea typeface="+mn-lt"/>
                <a:cs typeface="+mn-lt"/>
              </a:rPr>
              <a:t>Common knowledge</a:t>
            </a:r>
            <a:endParaRPr lang="en-US" sz="6000">
              <a:solidFill>
                <a:schemeClr val="accent1"/>
              </a:solidFill>
              <a:highlight>
                <a:srgbClr val="C0C0C0"/>
              </a:highlight>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a:spcBef>
                <a:spcPts val="1200"/>
              </a:spcBef>
              <a:buFont typeface="Wingdings"/>
              <a:buChar char="§"/>
            </a:pPr>
            <a:r>
              <a:rPr lang="en-US" sz="3200">
                <a:latin typeface="Arial"/>
                <a:cs typeface="Arial"/>
              </a:rPr>
              <a:t>Not all ideas belong to others</a:t>
            </a:r>
            <a:endParaRPr lang="en-US" sz="3200">
              <a:ea typeface="+mn-lt"/>
              <a:cs typeface="+mn-lt"/>
            </a:endParaRPr>
          </a:p>
          <a:p>
            <a:pPr>
              <a:spcBef>
                <a:spcPts val="1200"/>
              </a:spcBef>
              <a:buFont typeface="Wingdings"/>
              <a:buChar char="§"/>
            </a:pPr>
            <a:r>
              <a:rPr lang="en-US" sz="3200">
                <a:latin typeface="Arial"/>
                <a:cs typeface="Arial"/>
              </a:rPr>
              <a:t>Facts, dates, events generally known in a particular subject</a:t>
            </a:r>
            <a:endParaRPr lang="en-US" sz="3200">
              <a:ea typeface="+mn-lt"/>
              <a:cs typeface="+mn-lt"/>
            </a:endParaRPr>
          </a:p>
          <a:p>
            <a:pPr marL="0" indent="0" algn="ctr">
              <a:spcBef>
                <a:spcPts val="1200"/>
              </a:spcBef>
              <a:buNone/>
            </a:pPr>
            <a:endParaRPr lang="en-US" sz="6000" b="1">
              <a:solidFill>
                <a:schemeClr val="accent1"/>
              </a:solidFill>
              <a:highlight>
                <a:srgbClr val="C0C0C0"/>
              </a:highlight>
              <a:latin typeface="Calibri Light"/>
              <a:cs typeface="Calibri Light"/>
            </a:endParaRPr>
          </a:p>
          <a:p>
            <a:pPr marL="0" indent="0">
              <a:buNone/>
            </a:pPr>
            <a:r>
              <a:rPr lang="en-GB" sz="2400" b="1">
                <a:latin typeface="Arial"/>
                <a:cs typeface="Calibri Light"/>
              </a:rPr>
              <a:t>Ask yourself:</a:t>
            </a:r>
            <a:endParaRPr lang="en-GB" sz="2400" b="1">
              <a:solidFill>
                <a:srgbClr val="000000"/>
              </a:solidFill>
              <a:latin typeface="Arial"/>
              <a:cs typeface="Calibri Light"/>
            </a:endParaRPr>
          </a:p>
          <a:p>
            <a:pPr marL="342900" indent="-342900"/>
            <a:r>
              <a:rPr lang="en-GB" sz="2400">
                <a:solidFill>
                  <a:srgbClr val="000000"/>
                </a:solidFill>
                <a:latin typeface="Arial"/>
                <a:cs typeface="Calibri Light"/>
              </a:rPr>
              <a:t>Did I know this before I started this course?</a:t>
            </a:r>
          </a:p>
          <a:p>
            <a:pPr marL="342900" indent="-342900"/>
            <a:r>
              <a:rPr lang="en-GB" sz="2400">
                <a:solidFill>
                  <a:srgbClr val="000000"/>
                </a:solidFill>
                <a:latin typeface="Arial"/>
                <a:cs typeface="Calibri Light"/>
              </a:rPr>
              <a:t>Did this idea come from me, or from something I have heard, read, discussed?</a:t>
            </a:r>
          </a:p>
          <a:p>
            <a:pPr marL="342900" indent="-342900"/>
            <a:endParaRPr lang="en-GB" sz="2400">
              <a:solidFill>
                <a:srgbClr val="000000"/>
              </a:solidFill>
              <a:latin typeface="Arial"/>
              <a:cs typeface="Calibri Light"/>
            </a:endParaRPr>
          </a:p>
          <a:p>
            <a:pPr marL="0" indent="0">
              <a:buNone/>
            </a:pPr>
            <a:r>
              <a:rPr lang="en-GB" b="1">
                <a:solidFill>
                  <a:schemeClr val="accent1"/>
                </a:solidFill>
                <a:latin typeface="Arial"/>
                <a:cs typeface="Calibri Light"/>
              </a:rPr>
              <a:t>If in doubt – CITE!</a:t>
            </a:r>
          </a:p>
        </p:txBody>
      </p:sp>
    </p:spTree>
    <p:extLst>
      <p:ext uri="{BB962C8B-B14F-4D97-AF65-F5344CB8AC3E}">
        <p14:creationId xmlns:p14="http://schemas.microsoft.com/office/powerpoint/2010/main" val="42271497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a:t>Creating a reference list</a:t>
            </a:r>
          </a:p>
          <a:p>
            <a:endParaRPr lang="en-GB"/>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extLst>
              <p:ext uri="{D42A27DB-BD31-4B8C-83A1-F6EECF244321}">
                <p14:modId xmlns:p14="http://schemas.microsoft.com/office/powerpoint/2010/main" val="2776948435"/>
              </p:ext>
            </p:extLst>
          </p:nvPr>
        </p:nvGraphicFramePr>
        <p:xfrm>
          <a:off x="718457" y="1600201"/>
          <a:ext cx="5233081" cy="4565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44070" y="2400877"/>
            <a:ext cx="5838825"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latin typeface="Arial"/>
                <a:cs typeface="Arial"/>
              </a:rPr>
              <a:t>Format each reference according to resource cited.</a:t>
            </a:r>
            <a:endParaRPr lang="en-US" sz="2800">
              <a:latin typeface="Arial"/>
              <a:cs typeface="Arial"/>
            </a:endParaRPr>
          </a:p>
          <a:p>
            <a:pPr marL="342900" indent="-342900">
              <a:buFont typeface="Arial"/>
              <a:buChar char="•"/>
            </a:pPr>
            <a:endParaRPr lang="en-GB" sz="2800">
              <a:latin typeface="Arial"/>
              <a:cs typeface="Arial"/>
            </a:endParaRPr>
          </a:p>
          <a:p>
            <a:pPr marL="342900" indent="-342900">
              <a:buFont typeface="Arial"/>
              <a:buChar char="•"/>
            </a:pPr>
            <a:r>
              <a:rPr lang="en-GB" sz="2800">
                <a:latin typeface="Arial"/>
                <a:cs typeface="Calibri Light"/>
              </a:rPr>
              <a:t>Who</a:t>
            </a:r>
          </a:p>
          <a:p>
            <a:pPr marL="342900" indent="-342900">
              <a:buFont typeface="Arial"/>
              <a:buChar char="•"/>
            </a:pPr>
            <a:r>
              <a:rPr lang="en-GB" sz="2800">
                <a:latin typeface="Arial"/>
                <a:cs typeface="Calibri Light"/>
              </a:rPr>
              <a:t>When</a:t>
            </a:r>
          </a:p>
          <a:p>
            <a:pPr marL="342900" indent="-342900">
              <a:buFont typeface="Arial"/>
              <a:buChar char="•"/>
            </a:pPr>
            <a:r>
              <a:rPr lang="en-GB" sz="2800">
                <a:latin typeface="Arial"/>
                <a:cs typeface="Calibri Light"/>
              </a:rPr>
              <a:t>What</a:t>
            </a:r>
          </a:p>
          <a:p>
            <a:pPr marL="342900" indent="-342900">
              <a:buFont typeface="Arial"/>
              <a:buChar char="•"/>
            </a:pPr>
            <a:r>
              <a:rPr lang="en-GB" sz="2800">
                <a:latin typeface="Arial"/>
                <a:cs typeface="Calibri Light"/>
              </a:rPr>
              <a:t>Where</a:t>
            </a:r>
          </a:p>
          <a:p>
            <a:pPr marL="342900" indent="-342900">
              <a:buFont typeface="Arial"/>
              <a:buChar char="•"/>
            </a:pPr>
            <a:endParaRPr lang="en-GB" sz="280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1052464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dirty="0"/>
              <a:t>Finding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Author</a:t>
            </a:r>
            <a:r>
              <a:rPr lang="en-GB" sz="2400" dirty="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t>Date</a:t>
            </a:r>
            <a:endParaRPr lang="en-US" b="1" dirty="0"/>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Place of Publication</a:t>
            </a:r>
            <a:r>
              <a:rPr lang="en-GB" sz="2400" dirty="0"/>
              <a:t> </a:t>
            </a:r>
            <a:r>
              <a:rPr lang="en-GB" sz="2000" dirty="0"/>
              <a:t>(publisher's address).</a:t>
            </a:r>
            <a:endParaRPr lang="en-US" sz="2000" dirty="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66621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a:blip r:embed="rId3"/>
          <a:stretch>
            <a:fillRect/>
          </a:stretch>
        </p:blipFill>
        <p:spPr>
          <a:xfrm>
            <a:off x="317242" y="2025243"/>
            <a:ext cx="11557518" cy="3835080"/>
          </a:xfrm>
        </p:spPr>
      </p:pic>
    </p:spTree>
    <p:extLst>
      <p:ext uri="{BB962C8B-B14F-4D97-AF65-F5344CB8AC3E}">
        <p14:creationId xmlns:p14="http://schemas.microsoft.com/office/powerpoint/2010/main" val="31073900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8BB-FF68-4812-822B-14908427B0D7}"/>
              </a:ext>
            </a:extLst>
          </p:cNvPr>
          <p:cNvSpPr>
            <a:spLocks noGrp="1"/>
          </p:cNvSpPr>
          <p:nvPr>
            <p:ph type="title"/>
          </p:nvPr>
        </p:nvSpPr>
        <p:spPr/>
        <p:txBody>
          <a:bodyPr/>
          <a:lstStyle/>
          <a:p>
            <a:r>
              <a:rPr lang="en-GB"/>
              <a:t>Reference List: journal article</a:t>
            </a:r>
            <a:endParaRPr lang="en-US"/>
          </a:p>
        </p:txBody>
      </p:sp>
      <p:sp>
        <p:nvSpPr>
          <p:cNvPr id="5" name="TextBox 4">
            <a:extLst>
              <a:ext uri="{FF2B5EF4-FFF2-40B4-BE49-F238E27FC236}">
                <a16:creationId xmlns:a16="http://schemas.microsoft.com/office/drawing/2014/main" id="{43831B4E-1ADF-472A-AA75-833593B7786E}"/>
              </a:ext>
            </a:extLst>
          </p:cNvPr>
          <p:cNvSpPr txBox="1"/>
          <p:nvPr/>
        </p:nvSpPr>
        <p:spPr>
          <a:xfrm>
            <a:off x="237167" y="3067898"/>
            <a:ext cx="11715583" cy="1912511"/>
          </a:xfrm>
          <a:prstGeom prst="rect">
            <a:avLst/>
          </a:prstGeom>
          <a:solidFill>
            <a:schemeClr val="accent1"/>
          </a:solidFill>
        </p:spPr>
        <p:txBody>
          <a:bodyPr wrap="square" lIns="91440" tIns="45720" rIns="91440" bIns="45720" rtlCol="0" anchor="t">
            <a:spAutoFit/>
          </a:bodyPr>
          <a:lstStyle/>
          <a:p>
            <a:pPr>
              <a:lnSpc>
                <a:spcPct val="120000"/>
              </a:lnSpc>
              <a:spcBef>
                <a:spcPts val="600"/>
              </a:spcBef>
            </a:pPr>
            <a:r>
              <a:rPr lang="en-GB" sz="2400">
                <a:solidFill>
                  <a:schemeClr val="bg1"/>
                </a:solidFill>
                <a:latin typeface="Arial"/>
                <a:ea typeface="+mn-lt"/>
                <a:cs typeface="+mn-lt"/>
              </a:rPr>
              <a:t>Pascoe, K.M., Waterhouse-Bradley, B. and McGinn, T. (2021) 'Systematic literature searching in social work: A practical guide with database appraisal'</a:t>
            </a:r>
            <a:r>
              <a:rPr lang="en-GB" sz="2400" i="1">
                <a:solidFill>
                  <a:schemeClr val="bg1"/>
                </a:solidFill>
                <a:latin typeface="Arial"/>
                <a:ea typeface="+mn-lt"/>
                <a:cs typeface="+mn-lt"/>
              </a:rPr>
              <a:t>, Research on Social Work Practice, </a:t>
            </a:r>
            <a:r>
              <a:rPr lang="en-GB" sz="2400">
                <a:solidFill>
                  <a:schemeClr val="bg1"/>
                </a:solidFill>
                <a:latin typeface="Arial"/>
                <a:ea typeface="+mn-lt"/>
                <a:cs typeface="+mn-lt"/>
              </a:rPr>
              <a:t>31(5), pp. 541-551. doi:10.1177/1049731520986857</a:t>
            </a:r>
            <a:endParaRPr lang="en-US">
              <a:solidFill>
                <a:schemeClr val="bg1"/>
              </a:solidFill>
              <a:latin typeface="Arial"/>
              <a:ea typeface="+mn-lt"/>
              <a:cs typeface="+mn-lt"/>
            </a:endParaRPr>
          </a:p>
          <a:p>
            <a:pPr>
              <a:lnSpc>
                <a:spcPct val="120000"/>
              </a:lnSpc>
              <a:spcBef>
                <a:spcPts val="600"/>
              </a:spcBef>
            </a:pPr>
            <a:endParaRPr lang="en-GB" sz="2400">
              <a:solidFill>
                <a:schemeClr val="bg1"/>
              </a:solidFill>
              <a:ea typeface="+mn-lt"/>
              <a:cs typeface="+mn-lt"/>
            </a:endParaRPr>
          </a:p>
        </p:txBody>
      </p:sp>
      <p:sp>
        <p:nvSpPr>
          <p:cNvPr id="7" name="Content Placeholder 3">
            <a:extLst>
              <a:ext uri="{FF2B5EF4-FFF2-40B4-BE49-F238E27FC236}">
                <a16:creationId xmlns:a16="http://schemas.microsoft.com/office/drawing/2014/main" id="{2E14705B-AFB3-4DAB-AC5B-B6407DBF4490}"/>
              </a:ext>
            </a:extLst>
          </p:cNvPr>
          <p:cNvSpPr txBox="1">
            <a:spLocks/>
          </p:cNvSpPr>
          <p:nvPr/>
        </p:nvSpPr>
        <p:spPr>
          <a:xfrm>
            <a:off x="293452" y="1516736"/>
            <a:ext cx="11634765" cy="1738776"/>
          </a:xfrm>
          <a:prstGeom prst="rect">
            <a:avLst/>
          </a:prstGeom>
        </p:spPr>
        <p:txBody>
          <a:bodyPr lIns="91440" tIns="45720" rIns="91440" bIns="45720" anchor="t"/>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atin typeface="Arial"/>
                <a:cs typeface="Arial"/>
              </a:rPr>
              <a:t>Surname, Initial. (Year of publication) 'Title of article', </a:t>
            </a:r>
            <a:r>
              <a:rPr lang="en-GB" i="1">
                <a:latin typeface="Arial"/>
                <a:cs typeface="Arial"/>
              </a:rPr>
              <a:t>Title of Journal</a:t>
            </a:r>
            <a:r>
              <a:rPr lang="en-GB">
                <a:latin typeface="Arial"/>
                <a:cs typeface="Arial"/>
              </a:rPr>
              <a:t>, Issue information, Page reference. Doi / Available at: URL (Accessed date).</a:t>
            </a:r>
            <a:endParaRPr lang="en-GB" sz="2400">
              <a:latin typeface="Arial"/>
              <a:cs typeface="Arial"/>
            </a:endParaRPr>
          </a:p>
        </p:txBody>
      </p:sp>
      <p:sp>
        <p:nvSpPr>
          <p:cNvPr id="8" name="TextBox 7">
            <a:extLst>
              <a:ext uri="{FF2B5EF4-FFF2-40B4-BE49-F238E27FC236}">
                <a16:creationId xmlns:a16="http://schemas.microsoft.com/office/drawing/2014/main" id="{EA6E9E06-9716-4ABF-999A-4EAE675558BF}"/>
              </a:ext>
            </a:extLst>
          </p:cNvPr>
          <p:cNvSpPr txBox="1"/>
          <p:nvPr/>
        </p:nvSpPr>
        <p:spPr>
          <a:xfrm>
            <a:off x="4138468" y="5223741"/>
            <a:ext cx="7892472" cy="830997"/>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In-Text Citation:</a:t>
            </a:r>
          </a:p>
          <a:p>
            <a:r>
              <a:rPr lang="en-GB" sz="2400">
                <a:latin typeface="Arial"/>
                <a:cs typeface="Calibri Light"/>
              </a:rPr>
              <a:t>(Pascoe, Waterhouse-Bradley and McGuinn, 2021)</a:t>
            </a:r>
          </a:p>
        </p:txBody>
      </p:sp>
    </p:spTree>
    <p:extLst>
      <p:ext uri="{BB962C8B-B14F-4D97-AF65-F5344CB8AC3E}">
        <p14:creationId xmlns:p14="http://schemas.microsoft.com/office/powerpoint/2010/main" val="21205309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pic>
        <p:nvPicPr>
          <p:cNvPr id="4" name="Picture 4" descr="Graphical user interface, text, application, email&#10;&#10;Description automatically generated">
            <a:extLst>
              <a:ext uri="{FF2B5EF4-FFF2-40B4-BE49-F238E27FC236}">
                <a16:creationId xmlns:a16="http://schemas.microsoft.com/office/drawing/2014/main" id="{AC5F8CB3-63D6-440A-AEBD-0C1373E3AC2A}"/>
              </a:ext>
            </a:extLst>
          </p:cNvPr>
          <p:cNvPicPr>
            <a:picLocks noGrp="1" noChangeAspect="1"/>
          </p:cNvPicPr>
          <p:nvPr>
            <p:ph sz="quarter" idx="10"/>
          </p:nvPr>
        </p:nvPicPr>
        <p:blipFill>
          <a:blip r:embed="rId2"/>
          <a:stretch>
            <a:fillRect/>
          </a:stretch>
        </p:blipFill>
        <p:spPr>
          <a:xfrm>
            <a:off x="757238" y="1764733"/>
            <a:ext cx="10972800" cy="3562350"/>
          </a:xfrm>
        </p:spPr>
      </p:pic>
      <p:cxnSp>
        <p:nvCxnSpPr>
          <p:cNvPr id="6" name="Straight Arrow Connector 5">
            <a:extLst>
              <a:ext uri="{FF2B5EF4-FFF2-40B4-BE49-F238E27FC236}">
                <a16:creationId xmlns:a16="http://schemas.microsoft.com/office/drawing/2014/main" id="{EADA1EA4-E53A-4B55-BABB-756D173D9D15}"/>
              </a:ext>
            </a:extLst>
          </p:cNvPr>
          <p:cNvCxnSpPr/>
          <p:nvPr/>
        </p:nvCxnSpPr>
        <p:spPr>
          <a:xfrm>
            <a:off x="3314700" y="1543050"/>
            <a:ext cx="733425" cy="58102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C97C8FBC-4A74-41D0-BD1C-E7590F75E906}"/>
              </a:ext>
            </a:extLst>
          </p:cNvPr>
          <p:cNvCxnSpPr>
            <a:cxnSpLocks/>
          </p:cNvCxnSpPr>
          <p:nvPr/>
        </p:nvCxnSpPr>
        <p:spPr>
          <a:xfrm flipV="1">
            <a:off x="844470" y="2820561"/>
            <a:ext cx="1453145" cy="2522731"/>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1E7D5D2-8902-46BF-A370-D516EEAB48FD}"/>
              </a:ext>
            </a:extLst>
          </p:cNvPr>
          <p:cNvCxnSpPr>
            <a:cxnSpLocks/>
          </p:cNvCxnSpPr>
          <p:nvPr/>
        </p:nvCxnSpPr>
        <p:spPr>
          <a:xfrm flipH="1" flipV="1">
            <a:off x="5988668" y="3408324"/>
            <a:ext cx="1317006" cy="235383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177EDDDD-7446-4434-9169-939B5C2DF137}"/>
              </a:ext>
            </a:extLst>
          </p:cNvPr>
          <p:cNvCxnSpPr>
            <a:cxnSpLocks/>
          </p:cNvCxnSpPr>
          <p:nvPr/>
        </p:nvCxnSpPr>
        <p:spPr>
          <a:xfrm flipV="1">
            <a:off x="3076574" y="3400424"/>
            <a:ext cx="828675" cy="236220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86ECCFD7-6927-46A8-BEBB-8A15471C27B4}"/>
              </a:ext>
            </a:extLst>
          </p:cNvPr>
          <p:cNvSpPr txBox="1"/>
          <p:nvPr/>
        </p:nvSpPr>
        <p:spPr>
          <a:xfrm>
            <a:off x="2086440" y="1305854"/>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Article title</a:t>
            </a:r>
            <a:endParaRPr lang="en-US" b="1">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116391" y="5329585"/>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Authors</a:t>
            </a:r>
            <a:endParaRPr lang="en-US">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2486025" y="576634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Journal</a:t>
            </a:r>
            <a:r>
              <a:rPr lang="en-GB"/>
              <a:t> </a:t>
            </a:r>
            <a:r>
              <a:rPr lang="en-GB" b="1"/>
              <a:t>title</a:t>
            </a:r>
            <a:endParaRPr lang="en-US" b="1">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6918634" y="5766341"/>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Date &amp; issue information</a:t>
            </a:r>
            <a:endParaRPr lang="en-GB" b="1">
              <a:cs typeface="Calibri Light"/>
            </a:endParaRPr>
          </a:p>
        </p:txBody>
      </p:sp>
      <p:sp>
        <p:nvSpPr>
          <p:cNvPr id="14" name="Oval 13">
            <a:extLst>
              <a:ext uri="{FF2B5EF4-FFF2-40B4-BE49-F238E27FC236}">
                <a16:creationId xmlns:a16="http://schemas.microsoft.com/office/drawing/2014/main" id="{54FB9CC0-FAB4-4649-ACC3-EF5BE0BCF697}"/>
              </a:ext>
            </a:extLst>
          </p:cNvPr>
          <p:cNvSpPr/>
          <p:nvPr/>
        </p:nvSpPr>
        <p:spPr>
          <a:xfrm>
            <a:off x="7277100" y="4476750"/>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55678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EB9F6-B260-43B5-8015-D51E959E6F8C}"/>
              </a:ext>
            </a:extLst>
          </p:cNvPr>
          <p:cNvSpPr>
            <a:spLocks noGrp="1"/>
          </p:cNvSpPr>
          <p:nvPr>
            <p:ph type="title"/>
          </p:nvPr>
        </p:nvSpPr>
        <p:spPr/>
        <p:txBody>
          <a:bodyPr/>
          <a:lstStyle/>
          <a:p>
            <a:r>
              <a:rPr lang="en-GB"/>
              <a:t>Citation</a:t>
            </a:r>
          </a:p>
        </p:txBody>
      </p:sp>
      <p:pic>
        <p:nvPicPr>
          <p:cNvPr id="4" name="Picture 4" descr="Graphical user interface, text, application, email&#10;&#10;Description automatically generated">
            <a:extLst>
              <a:ext uri="{FF2B5EF4-FFF2-40B4-BE49-F238E27FC236}">
                <a16:creationId xmlns:a16="http://schemas.microsoft.com/office/drawing/2014/main" id="{5D992F4C-CD80-4889-AE0B-FE48A486F001}"/>
              </a:ext>
            </a:extLst>
          </p:cNvPr>
          <p:cNvPicPr>
            <a:picLocks noGrp="1" noChangeAspect="1"/>
          </p:cNvPicPr>
          <p:nvPr>
            <p:ph sz="quarter" idx="10"/>
          </p:nvPr>
        </p:nvPicPr>
        <p:blipFill>
          <a:blip r:embed="rId2"/>
          <a:stretch>
            <a:fillRect/>
          </a:stretch>
        </p:blipFill>
        <p:spPr>
          <a:xfrm>
            <a:off x="361951" y="1950470"/>
            <a:ext cx="11325225" cy="3743325"/>
          </a:xfrm>
        </p:spPr>
      </p:pic>
      <p:sp>
        <p:nvSpPr>
          <p:cNvPr id="5" name="Oval 4">
            <a:extLst>
              <a:ext uri="{FF2B5EF4-FFF2-40B4-BE49-F238E27FC236}">
                <a16:creationId xmlns:a16="http://schemas.microsoft.com/office/drawing/2014/main" id="{6A911CC0-E72B-4F44-B179-00601A0BB0CD}"/>
              </a:ext>
            </a:extLst>
          </p:cNvPr>
          <p:cNvSpPr/>
          <p:nvPr/>
        </p:nvSpPr>
        <p:spPr>
          <a:xfrm>
            <a:off x="6991350" y="1876425"/>
            <a:ext cx="914400" cy="91440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A1E25ACD-BD0D-42F6-8567-37FAAF95B14B}"/>
              </a:ext>
            </a:extLst>
          </p:cNvPr>
          <p:cNvSpPr/>
          <p:nvPr/>
        </p:nvSpPr>
        <p:spPr>
          <a:xfrm>
            <a:off x="609600" y="3371850"/>
            <a:ext cx="2238375" cy="847725"/>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76735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9B985-D1E6-4B12-8261-65FAD005FB08}"/>
              </a:ext>
            </a:extLst>
          </p:cNvPr>
          <p:cNvSpPr>
            <a:spLocks noGrp="1"/>
          </p:cNvSpPr>
          <p:nvPr>
            <p:ph type="title"/>
          </p:nvPr>
        </p:nvSpPr>
        <p:spPr/>
        <p:txBody>
          <a:bodyPr/>
          <a:lstStyle/>
          <a:p>
            <a:r>
              <a:rPr lang="en-GB"/>
              <a:t>Secondary Referencing</a:t>
            </a:r>
          </a:p>
        </p:txBody>
      </p:sp>
      <p:sp>
        <p:nvSpPr>
          <p:cNvPr id="3" name="Content Placeholder 2">
            <a:extLst>
              <a:ext uri="{FF2B5EF4-FFF2-40B4-BE49-F238E27FC236}">
                <a16:creationId xmlns:a16="http://schemas.microsoft.com/office/drawing/2014/main" id="{5451F5DC-0BC7-461F-8811-F469A1EF01D6}"/>
              </a:ext>
            </a:extLst>
          </p:cNvPr>
          <p:cNvSpPr>
            <a:spLocks noGrp="1"/>
          </p:cNvSpPr>
          <p:nvPr>
            <p:ph sz="quarter" idx="10"/>
          </p:nvPr>
        </p:nvSpPr>
        <p:spPr/>
        <p:txBody>
          <a:bodyPr vert="horz" lIns="91440" tIns="45720" rIns="91440" bIns="45720" rtlCol="0" anchor="t">
            <a:normAutofit lnSpcReduction="10000"/>
          </a:bodyPr>
          <a:lstStyle/>
          <a:p>
            <a:r>
              <a:rPr lang="en-GB" sz="2000">
                <a:latin typeface="Arial"/>
                <a:cs typeface="Calibri Light"/>
              </a:rPr>
              <a:t>Always try to locate, read and cite the original </a:t>
            </a:r>
            <a:r>
              <a:rPr lang="en-GB" sz="2000">
                <a:solidFill>
                  <a:srgbClr val="FF0000"/>
                </a:solidFill>
                <a:latin typeface="Arial"/>
                <a:cs typeface="Calibri Light"/>
              </a:rPr>
              <a:t>(primary)</a:t>
            </a:r>
            <a:r>
              <a:rPr lang="en-GB" sz="2000">
                <a:latin typeface="Arial"/>
                <a:cs typeface="Calibri Light"/>
              </a:rPr>
              <a:t> source wherever possible.</a:t>
            </a:r>
          </a:p>
          <a:p>
            <a:r>
              <a:rPr lang="en-GB" sz="2000">
                <a:latin typeface="Arial"/>
                <a:cs typeface="Calibri Light"/>
              </a:rPr>
              <a:t>Your interpretation may differ to the </a:t>
            </a:r>
            <a:r>
              <a:rPr lang="en-GB" sz="2000">
                <a:solidFill>
                  <a:srgbClr val="0070C0"/>
                </a:solidFill>
                <a:latin typeface="Arial"/>
                <a:cs typeface="Calibri Light"/>
              </a:rPr>
              <a:t>(secondary)</a:t>
            </a:r>
            <a:r>
              <a:rPr lang="en-GB" sz="2000">
                <a:latin typeface="Arial"/>
                <a:cs typeface="Calibri Light"/>
              </a:rPr>
              <a:t> author whose article you are reading.</a:t>
            </a:r>
          </a:p>
          <a:p>
            <a:r>
              <a:rPr lang="en-GB" sz="2000">
                <a:latin typeface="Arial"/>
                <a:cs typeface="Calibri Light"/>
              </a:rPr>
              <a:t>If this is not possible, you must only include the source you have </a:t>
            </a:r>
            <a:r>
              <a:rPr lang="en-GB" sz="2000" b="1">
                <a:solidFill>
                  <a:schemeClr val="accent1"/>
                </a:solidFill>
                <a:latin typeface="Arial"/>
                <a:cs typeface="Calibri Light"/>
              </a:rPr>
              <a:t>actually read</a:t>
            </a:r>
            <a:r>
              <a:rPr lang="en-GB" sz="2000">
                <a:latin typeface="Arial"/>
                <a:cs typeface="Calibri Light"/>
              </a:rPr>
              <a:t> in your reference list.</a:t>
            </a:r>
          </a:p>
          <a:p>
            <a:r>
              <a:rPr lang="en-GB" sz="2000">
                <a:latin typeface="Arial"/>
                <a:cs typeface="Calibri Light"/>
              </a:rPr>
              <a:t>You must include both authors in your in-text citation and use the words, 'quoted in', or 'cited in' depending if the </a:t>
            </a:r>
            <a:r>
              <a:rPr lang="en-GB" sz="2000">
                <a:solidFill>
                  <a:srgbClr val="0070C0"/>
                </a:solidFill>
                <a:latin typeface="Arial"/>
                <a:cs typeface="Calibri Light"/>
              </a:rPr>
              <a:t>(secondary)</a:t>
            </a:r>
            <a:r>
              <a:rPr lang="en-GB" sz="2000">
                <a:latin typeface="Arial"/>
                <a:cs typeface="Calibri Light"/>
              </a:rPr>
              <a:t> author is directly quoting or summarising.</a:t>
            </a:r>
          </a:p>
          <a:p>
            <a:endParaRPr lang="en-GB" sz="2000">
              <a:latin typeface="Arial"/>
              <a:cs typeface="Calibri Light"/>
            </a:endParaRPr>
          </a:p>
          <a:p>
            <a:pPr marL="0" indent="0">
              <a:buNone/>
            </a:pPr>
            <a:r>
              <a:rPr lang="en-GB" sz="2000" b="1">
                <a:solidFill>
                  <a:schemeClr val="accent1"/>
                </a:solidFill>
                <a:latin typeface="Arial"/>
                <a:cs typeface="Calibri Light"/>
              </a:rPr>
              <a:t>Examples</a:t>
            </a:r>
          </a:p>
          <a:p>
            <a:pPr marL="0" indent="0">
              <a:buNone/>
            </a:pPr>
            <a:r>
              <a:rPr lang="en-GB" sz="2000">
                <a:solidFill>
                  <a:srgbClr val="FF0000"/>
                </a:solidFill>
                <a:latin typeface="Arial"/>
                <a:cs typeface="Calibri Light"/>
              </a:rPr>
              <a:t>Harvey</a:t>
            </a:r>
            <a:r>
              <a:rPr lang="en-GB" sz="2000">
                <a:latin typeface="Arial"/>
                <a:cs typeface="Calibri Light"/>
              </a:rPr>
              <a:t> (2015, quoted in </a:t>
            </a:r>
            <a:r>
              <a:rPr lang="en-GB" sz="2000">
                <a:solidFill>
                  <a:srgbClr val="0070C0"/>
                </a:solidFill>
                <a:latin typeface="Arial"/>
                <a:cs typeface="Calibri Light"/>
              </a:rPr>
              <a:t>Lewis,</a:t>
            </a:r>
            <a:r>
              <a:rPr lang="en-GB" sz="2000">
                <a:latin typeface="Arial"/>
                <a:cs typeface="Calibri Light"/>
              </a:rPr>
              <a:t> 2018, p.86) provides an excellent survey...</a:t>
            </a:r>
          </a:p>
          <a:p>
            <a:pPr marL="0" indent="0">
              <a:buNone/>
            </a:pPr>
            <a:r>
              <a:rPr lang="en-GB" sz="2000">
                <a:solidFill>
                  <a:srgbClr val="FF0000"/>
                </a:solidFill>
                <a:latin typeface="Arial"/>
                <a:cs typeface="Calibri Light"/>
              </a:rPr>
              <a:t>White's</a:t>
            </a:r>
            <a:r>
              <a:rPr lang="en-GB" sz="2000">
                <a:latin typeface="Arial"/>
                <a:cs typeface="Calibri Light"/>
              </a:rPr>
              <a:t> views on genetics (2014, cited in </a:t>
            </a:r>
            <a:r>
              <a:rPr lang="en-GB" sz="2000">
                <a:solidFill>
                  <a:srgbClr val="0070C0"/>
                </a:solidFill>
                <a:latin typeface="Arial"/>
                <a:cs typeface="Calibri Light"/>
              </a:rPr>
              <a:t>Murray</a:t>
            </a:r>
            <a:r>
              <a:rPr lang="en-GB" sz="2000">
                <a:latin typeface="Arial"/>
                <a:cs typeface="Calibri Light"/>
              </a:rPr>
              <a:t>, 2018) support the idea that...</a:t>
            </a:r>
          </a:p>
          <a:p>
            <a:pPr marL="0" indent="0">
              <a:buNone/>
            </a:pPr>
            <a:endParaRPr lang="en-GB" sz="2000">
              <a:latin typeface="Arial"/>
              <a:cs typeface="Calibri Light"/>
            </a:endParaRPr>
          </a:p>
          <a:p>
            <a:pPr marL="0" indent="0">
              <a:buNone/>
            </a:pPr>
            <a:r>
              <a:rPr lang="en-GB" sz="1800" b="1">
                <a:latin typeface="Arial"/>
                <a:cs typeface="Calibri Light"/>
              </a:rPr>
              <a:t>N.B. Only Lewis and Murray will be in your reference list, if you have not read the original authors' work.</a:t>
            </a:r>
          </a:p>
          <a:p>
            <a:endParaRPr lang="en-GB" sz="2000">
              <a:latin typeface="Arial"/>
              <a:cs typeface="Calibri Light"/>
            </a:endParaRPr>
          </a:p>
          <a:p>
            <a:endParaRPr lang="en-GB" sz="2000">
              <a:latin typeface="Arial"/>
              <a:cs typeface="Calibri Light"/>
            </a:endParaRPr>
          </a:p>
          <a:p>
            <a:endParaRPr lang="en-GB" sz="2000">
              <a:latin typeface="Arial"/>
              <a:cs typeface="Calibri Light"/>
            </a:endParaRPr>
          </a:p>
        </p:txBody>
      </p:sp>
    </p:spTree>
    <p:extLst>
      <p:ext uri="{BB962C8B-B14F-4D97-AF65-F5344CB8AC3E}">
        <p14:creationId xmlns:p14="http://schemas.microsoft.com/office/powerpoint/2010/main" val="18547893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2F832-2F13-4EAC-8085-6FC3BDF2013E}"/>
              </a:ext>
            </a:extLst>
          </p:cNvPr>
          <p:cNvSpPr>
            <a:spLocks noGrp="1"/>
          </p:cNvSpPr>
          <p:nvPr>
            <p:ph type="title"/>
          </p:nvPr>
        </p:nvSpPr>
        <p:spPr/>
        <p:txBody>
          <a:bodyPr/>
          <a:lstStyle/>
          <a:p>
            <a:r>
              <a:rPr lang="en-GB"/>
              <a:t>Reminder</a:t>
            </a:r>
          </a:p>
        </p:txBody>
      </p:sp>
      <p:pic>
        <p:nvPicPr>
          <p:cNvPr id="5" name="Picture 4" descr="Timeline&#10;&#10;Description automatically generated">
            <a:extLst>
              <a:ext uri="{FF2B5EF4-FFF2-40B4-BE49-F238E27FC236}">
                <a16:creationId xmlns:a16="http://schemas.microsoft.com/office/drawing/2014/main" id="{531055FF-443A-4A01-B1A8-194BEB7FF237}"/>
              </a:ext>
            </a:extLst>
          </p:cNvPr>
          <p:cNvPicPr>
            <a:picLocks noChangeAspect="1"/>
          </p:cNvPicPr>
          <p:nvPr/>
        </p:nvPicPr>
        <p:blipFill rotWithShape="1">
          <a:blip r:embed="rId3"/>
          <a:stretch/>
        </p:blipFill>
        <p:spPr>
          <a:xfrm>
            <a:off x="1697285" y="1250950"/>
            <a:ext cx="8249743" cy="5177289"/>
          </a:xfrm>
          <a:prstGeom prst="rect">
            <a:avLst/>
          </a:prstGeom>
          <a:noFill/>
        </p:spPr>
      </p:pic>
    </p:spTree>
    <p:extLst>
      <p:ext uri="{BB962C8B-B14F-4D97-AF65-F5344CB8AC3E}">
        <p14:creationId xmlns:p14="http://schemas.microsoft.com/office/powerpoint/2010/main" val="6135494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6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63428-6E23-400E-B4C1-6664F42895AE}"/>
              </a:ext>
            </a:extLst>
          </p:cNvPr>
          <p:cNvSpPr>
            <a:spLocks noGrp="1"/>
          </p:cNvSpPr>
          <p:nvPr>
            <p:ph type="title"/>
          </p:nvPr>
        </p:nvSpPr>
        <p:spPr>
          <a:xfrm>
            <a:off x="640080" y="1994988"/>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4800" b="1" kern="1200">
                <a:solidFill>
                  <a:srgbClr val="FFFFFF"/>
                </a:solidFill>
                <a:latin typeface="Arial"/>
                <a:cs typeface="Arial"/>
              </a:rPr>
              <a:t>Tips</a:t>
            </a:r>
          </a:p>
        </p:txBody>
      </p:sp>
      <p:pic>
        <p:nvPicPr>
          <p:cNvPr id="4" name="Picture 4" descr="Graphical user interface, application, Teams&#10;&#10;Description automatically generated">
            <a:extLst>
              <a:ext uri="{FF2B5EF4-FFF2-40B4-BE49-F238E27FC236}">
                <a16:creationId xmlns:a16="http://schemas.microsoft.com/office/drawing/2014/main" id="{CB73B9F5-05B8-461A-B499-231C8F459343}"/>
              </a:ext>
            </a:extLst>
          </p:cNvPr>
          <p:cNvPicPr>
            <a:picLocks noChangeAspect="1"/>
          </p:cNvPicPr>
          <p:nvPr/>
        </p:nvPicPr>
        <p:blipFill>
          <a:blip r:embed="rId3"/>
          <a:stretch>
            <a:fillRect/>
          </a:stretch>
        </p:blipFill>
        <p:spPr>
          <a:xfrm>
            <a:off x="4449956" y="96625"/>
            <a:ext cx="7540236" cy="6677237"/>
          </a:xfrm>
          <a:prstGeom prst="rect">
            <a:avLst/>
          </a:prstGeom>
        </p:spPr>
      </p:pic>
    </p:spTree>
    <p:extLst>
      <p:ext uri="{BB962C8B-B14F-4D97-AF65-F5344CB8AC3E}">
        <p14:creationId xmlns:p14="http://schemas.microsoft.com/office/powerpoint/2010/main" val="39636379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62CE3-1DFE-4FA1-BA8C-AA30668272B8}"/>
              </a:ext>
            </a:extLst>
          </p:cNvPr>
          <p:cNvSpPr>
            <a:spLocks noGrp="1"/>
          </p:cNvSpPr>
          <p:nvPr>
            <p:ph type="title"/>
          </p:nvPr>
        </p:nvSpPr>
        <p:spPr/>
        <p:txBody>
          <a:bodyPr/>
          <a:lstStyle/>
          <a:p>
            <a:r>
              <a:rPr lang="en-GB"/>
              <a:t>Create a RefWorks Account</a:t>
            </a:r>
          </a:p>
        </p:txBody>
      </p:sp>
      <p:pic>
        <p:nvPicPr>
          <p:cNvPr id="3" name="Picture 3" descr="Graphical user interface, text, application, email&#10;&#10;Description automatically generated">
            <a:extLst>
              <a:ext uri="{FF2B5EF4-FFF2-40B4-BE49-F238E27FC236}">
                <a16:creationId xmlns:a16="http://schemas.microsoft.com/office/drawing/2014/main" id="{AE73CEA1-E981-494F-9EC6-74D46B8AB286}"/>
              </a:ext>
            </a:extLst>
          </p:cNvPr>
          <p:cNvPicPr>
            <a:picLocks noChangeAspect="1"/>
          </p:cNvPicPr>
          <p:nvPr/>
        </p:nvPicPr>
        <p:blipFill>
          <a:blip r:embed="rId3"/>
          <a:stretch>
            <a:fillRect/>
          </a:stretch>
        </p:blipFill>
        <p:spPr>
          <a:xfrm>
            <a:off x="1184275" y="1369609"/>
            <a:ext cx="9505950" cy="4539469"/>
          </a:xfrm>
          <a:prstGeom prst="rect">
            <a:avLst/>
          </a:prstGeom>
        </p:spPr>
      </p:pic>
      <p:sp>
        <p:nvSpPr>
          <p:cNvPr id="4" name="Oval 3">
            <a:extLst>
              <a:ext uri="{FF2B5EF4-FFF2-40B4-BE49-F238E27FC236}">
                <a16:creationId xmlns:a16="http://schemas.microsoft.com/office/drawing/2014/main" id="{458731DA-6805-4FAF-8356-C2E7EC403320}"/>
              </a:ext>
            </a:extLst>
          </p:cNvPr>
          <p:cNvSpPr/>
          <p:nvPr/>
        </p:nvSpPr>
        <p:spPr>
          <a:xfrm>
            <a:off x="3829050" y="3797300"/>
            <a:ext cx="5310187" cy="91281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F8D8FCD-2C4F-4DA0-9DF8-F8672CD61419}"/>
              </a:ext>
            </a:extLst>
          </p:cNvPr>
          <p:cNvSpPr txBox="1"/>
          <p:nvPr/>
        </p:nvSpPr>
        <p:spPr>
          <a:xfrm>
            <a:off x="9002712" y="5788025"/>
            <a:ext cx="50927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hlinkClick r:id="rId4"/>
              </a:rPr>
              <a:t>RefWorks | UWTSD</a:t>
            </a:r>
            <a:endParaRPr lang="en-US" sz="2400">
              <a:latin typeface="Arial"/>
            </a:endParaRPr>
          </a:p>
        </p:txBody>
      </p:sp>
    </p:spTree>
    <p:extLst>
      <p:ext uri="{BB962C8B-B14F-4D97-AF65-F5344CB8AC3E}">
        <p14:creationId xmlns:p14="http://schemas.microsoft.com/office/powerpoint/2010/main" val="35948788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EDB53-6B1D-42E7-9385-AC3666268AFA}"/>
              </a:ext>
            </a:extLst>
          </p:cNvPr>
          <p:cNvSpPr>
            <a:spLocks noGrp="1"/>
          </p:cNvSpPr>
          <p:nvPr>
            <p:ph type="title"/>
          </p:nvPr>
        </p:nvSpPr>
        <p:spPr/>
        <p:txBody>
          <a:bodyPr/>
          <a:lstStyle/>
          <a:p>
            <a:r>
              <a:rPr lang="en-GB"/>
              <a:t>Add to RefWorks</a:t>
            </a:r>
          </a:p>
        </p:txBody>
      </p:sp>
      <p:pic>
        <p:nvPicPr>
          <p:cNvPr id="3" name="Picture 3" descr="Graphical user interface, text, application, email&#10;&#10;Description automatically generated">
            <a:extLst>
              <a:ext uri="{FF2B5EF4-FFF2-40B4-BE49-F238E27FC236}">
                <a16:creationId xmlns:a16="http://schemas.microsoft.com/office/drawing/2014/main" id="{E0884492-53C4-4993-A2BB-6D6265B3D393}"/>
              </a:ext>
            </a:extLst>
          </p:cNvPr>
          <p:cNvPicPr>
            <a:picLocks noChangeAspect="1"/>
          </p:cNvPicPr>
          <p:nvPr/>
        </p:nvPicPr>
        <p:blipFill>
          <a:blip r:embed="rId3"/>
          <a:stretch>
            <a:fillRect/>
          </a:stretch>
        </p:blipFill>
        <p:spPr>
          <a:xfrm>
            <a:off x="835025" y="1252073"/>
            <a:ext cx="10656887" cy="3520417"/>
          </a:xfrm>
          <a:prstGeom prst="rect">
            <a:avLst/>
          </a:prstGeom>
        </p:spPr>
      </p:pic>
      <p:pic>
        <p:nvPicPr>
          <p:cNvPr id="4" name="Picture 4" descr="Graphical user interface, application&#10;&#10;Description automatically generated">
            <a:extLst>
              <a:ext uri="{FF2B5EF4-FFF2-40B4-BE49-F238E27FC236}">
                <a16:creationId xmlns:a16="http://schemas.microsoft.com/office/drawing/2014/main" id="{040DC1B6-904C-4C4C-9CB6-7B707F5858B8}"/>
              </a:ext>
            </a:extLst>
          </p:cNvPr>
          <p:cNvPicPr>
            <a:picLocks noChangeAspect="1"/>
          </p:cNvPicPr>
          <p:nvPr/>
        </p:nvPicPr>
        <p:blipFill>
          <a:blip r:embed="rId4"/>
          <a:stretch>
            <a:fillRect/>
          </a:stretch>
        </p:blipFill>
        <p:spPr>
          <a:xfrm>
            <a:off x="3184525" y="4931813"/>
            <a:ext cx="6172200" cy="1066311"/>
          </a:xfrm>
          <a:prstGeom prst="rect">
            <a:avLst/>
          </a:prstGeom>
        </p:spPr>
      </p:pic>
      <p:cxnSp>
        <p:nvCxnSpPr>
          <p:cNvPr id="5" name="Straight Arrow Connector 4">
            <a:extLst>
              <a:ext uri="{FF2B5EF4-FFF2-40B4-BE49-F238E27FC236}">
                <a16:creationId xmlns:a16="http://schemas.microsoft.com/office/drawing/2014/main" id="{D29B3C3A-71BB-49F7-83B8-FCBB3FC1D860}"/>
              </a:ext>
            </a:extLst>
          </p:cNvPr>
          <p:cNvCxnSpPr/>
          <p:nvPr/>
        </p:nvCxnSpPr>
        <p:spPr>
          <a:xfrm flipV="1">
            <a:off x="10782300" y="1569173"/>
            <a:ext cx="329911" cy="379181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C3D8E401-23A6-4567-9F19-A876D7979B9B}"/>
              </a:ext>
            </a:extLst>
          </p:cNvPr>
          <p:cNvCxnSpPr>
            <a:cxnSpLocks/>
          </p:cNvCxnSpPr>
          <p:nvPr/>
        </p:nvCxnSpPr>
        <p:spPr>
          <a:xfrm flipH="1">
            <a:off x="5902325" y="5360987"/>
            <a:ext cx="4911725" cy="1746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04688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5" descr="Theatre with solid fill">
            <a:extLst>
              <a:ext uri="{FF2B5EF4-FFF2-40B4-BE49-F238E27FC236}">
                <a16:creationId xmlns:a16="http://schemas.microsoft.com/office/drawing/2014/main" id="{14695AC7-B74A-4373-9610-68A391926D2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34212" y="1454492"/>
            <a:ext cx="4425608" cy="4441483"/>
          </a:xfrm>
          <a:prstGeom prst="rect">
            <a:avLst/>
          </a:prstGeom>
        </p:spPr>
      </p:pic>
      <p:sp>
        <p:nvSpPr>
          <p:cNvPr id="3" name="Content Placeholder 2">
            <a:extLst>
              <a:ext uri="{FF2B5EF4-FFF2-40B4-BE49-F238E27FC236}">
                <a16:creationId xmlns:a16="http://schemas.microsoft.com/office/drawing/2014/main" id="{D6B69CC7-CDE6-437A-86F6-2ED780DF7FDE}"/>
              </a:ext>
            </a:extLst>
          </p:cNvPr>
          <p:cNvSpPr>
            <a:spLocks noGrp="1"/>
          </p:cNvSpPr>
          <p:nvPr>
            <p:ph sz="quarter" idx="4"/>
          </p:nvPr>
        </p:nvSpPr>
        <p:spPr>
          <a:xfrm>
            <a:off x="5468938" y="1517991"/>
            <a:ext cx="6370637" cy="4060483"/>
          </a:xfrm>
        </p:spPr>
        <p:txBody>
          <a:bodyPr vert="horz" lIns="91440" tIns="45720" rIns="91440" bIns="45720" rtlCol="0" anchor="t">
            <a:normAutofit/>
          </a:bodyPr>
          <a:lstStyle/>
          <a:p>
            <a:r>
              <a:rPr lang="en-GB">
                <a:latin typeface="Arial"/>
                <a:cs typeface="Arial"/>
                <a:hlinkClick r:id="rId5"/>
              </a:rPr>
              <a:t>Sign up for RefWorks</a:t>
            </a:r>
            <a:r>
              <a:rPr lang="en-GB">
                <a:latin typeface="Arial"/>
                <a:cs typeface="Arial"/>
              </a:rPr>
              <a:t> </a:t>
            </a:r>
          </a:p>
          <a:p>
            <a:endParaRPr lang="en-GB">
              <a:latin typeface="Arial"/>
              <a:cs typeface="Arial"/>
            </a:endParaRPr>
          </a:p>
          <a:p>
            <a:r>
              <a:rPr lang="en-GB">
                <a:latin typeface="Arial"/>
                <a:cs typeface="Arial"/>
                <a:hlinkClick r:id="rId6"/>
              </a:rPr>
              <a:t>Exporting references to Refworks</a:t>
            </a:r>
          </a:p>
          <a:p>
            <a:endParaRPr lang="en-GB">
              <a:latin typeface="Arial"/>
              <a:cs typeface="Arial"/>
            </a:endParaRPr>
          </a:p>
          <a:p>
            <a:r>
              <a:rPr lang="en-GB">
                <a:latin typeface="Arial"/>
                <a:cs typeface="Arial"/>
                <a:hlinkClick r:id="rId7"/>
              </a:rPr>
              <a:t>Creating and adding documents to Refworks</a:t>
            </a:r>
            <a:endParaRPr lang="en-GB">
              <a:latin typeface="Arial"/>
              <a:cs typeface="Arial"/>
            </a:endParaRPr>
          </a:p>
          <a:p>
            <a:endParaRPr lang="en-GB">
              <a:latin typeface="Arial"/>
              <a:cs typeface="Arial"/>
            </a:endParaRPr>
          </a:p>
          <a:p>
            <a:r>
              <a:rPr lang="en-GB">
                <a:latin typeface="Arial"/>
                <a:cs typeface="Arial"/>
                <a:hlinkClick r:id="rId8"/>
              </a:rPr>
              <a:t>RefWorks YouTubeTutorials</a:t>
            </a:r>
            <a:endParaRPr lang="en-GB">
              <a:latin typeface="Arial"/>
              <a:cs typeface="Arial"/>
            </a:endParaRPr>
          </a:p>
          <a:p>
            <a:pPr marL="0" indent="0">
              <a:buNone/>
            </a:pPr>
            <a:endParaRPr lang="en-GB">
              <a:cs typeface="Calibri Light"/>
            </a:endParaRPr>
          </a:p>
        </p:txBody>
      </p:sp>
      <p:sp>
        <p:nvSpPr>
          <p:cNvPr id="2" name="Title 1">
            <a:extLst>
              <a:ext uri="{FF2B5EF4-FFF2-40B4-BE49-F238E27FC236}">
                <a16:creationId xmlns:a16="http://schemas.microsoft.com/office/drawing/2014/main" id="{DCDB7D68-ADDD-400F-A148-C65AF2B0FA8E}"/>
              </a:ext>
            </a:extLst>
          </p:cNvPr>
          <p:cNvSpPr>
            <a:spLocks noGrp="1"/>
          </p:cNvSpPr>
          <p:nvPr>
            <p:ph type="title"/>
          </p:nvPr>
        </p:nvSpPr>
        <p:spPr>
          <a:xfrm>
            <a:off x="698242" y="265291"/>
            <a:ext cx="10795518" cy="1003916"/>
          </a:xfrm>
        </p:spPr>
        <p:txBody>
          <a:bodyPr anchor="b">
            <a:normAutofit/>
          </a:bodyPr>
          <a:lstStyle/>
          <a:p>
            <a:r>
              <a:rPr lang="en-GB"/>
              <a:t>RefWorks Links</a:t>
            </a:r>
          </a:p>
        </p:txBody>
      </p:sp>
    </p:spTree>
    <p:extLst>
      <p:ext uri="{BB962C8B-B14F-4D97-AF65-F5344CB8AC3E}">
        <p14:creationId xmlns:p14="http://schemas.microsoft.com/office/powerpoint/2010/main" val="24292116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Title 1">
            <a:extLst>
              <a:ext uri="{FF2B5EF4-FFF2-40B4-BE49-F238E27FC236}">
                <a16:creationId xmlns:a16="http://schemas.microsoft.com/office/drawing/2014/main" id="{B458F686-DC8F-41FD-BC34-B54092E45070}"/>
              </a:ext>
            </a:extLst>
          </p:cNvPr>
          <p:cNvSpPr>
            <a:spLocks noGrp="1"/>
          </p:cNvSpPr>
          <p:nvPr>
            <p:ph type="title"/>
          </p:nvPr>
        </p:nvSpPr>
        <p:spPr>
          <a:xfrm>
            <a:off x="698242" y="252284"/>
            <a:ext cx="10795518" cy="1003916"/>
          </a:xfrm>
        </p:spPr>
        <p:txBody>
          <a:bodyPr/>
          <a:lstStyle/>
          <a:p>
            <a:r>
              <a:rPr lang="en-US"/>
              <a:t>Useful Study Skills Resources</a:t>
            </a:r>
          </a:p>
        </p:txBody>
      </p:sp>
      <p:pic>
        <p:nvPicPr>
          <p:cNvPr id="3" name="Picture 3" descr="A picture containing text, newspaper, accessory&#10;&#10;Description automatically generated">
            <a:extLst>
              <a:ext uri="{FF2B5EF4-FFF2-40B4-BE49-F238E27FC236}">
                <a16:creationId xmlns:a16="http://schemas.microsoft.com/office/drawing/2014/main" id="{793FBF99-69F9-4C0B-B61C-C4F3723CCE32}"/>
              </a:ext>
            </a:extLst>
          </p:cNvPr>
          <p:cNvPicPr>
            <a:picLocks noChangeAspect="1"/>
          </p:cNvPicPr>
          <p:nvPr/>
        </p:nvPicPr>
        <p:blipFill rotWithShape="1">
          <a:blip r:embed="rId3"/>
          <a:srcRect b="3513"/>
          <a:stretch/>
        </p:blipFill>
        <p:spPr>
          <a:xfrm>
            <a:off x="1190367" y="1392819"/>
            <a:ext cx="9636643" cy="3599740"/>
          </a:xfrm>
          <a:prstGeom prst="rect">
            <a:avLst/>
          </a:prstGeom>
          <a:noFill/>
        </p:spPr>
      </p:pic>
      <p:sp>
        <p:nvSpPr>
          <p:cNvPr id="58" name="TextBox 57">
            <a:extLst>
              <a:ext uri="{FF2B5EF4-FFF2-40B4-BE49-F238E27FC236}">
                <a16:creationId xmlns:a16="http://schemas.microsoft.com/office/drawing/2014/main" id="{219A583C-56BB-4658-8812-6ABBAF830F8C}"/>
              </a:ext>
            </a:extLst>
          </p:cNvPr>
          <p:cNvSpPr txBox="1"/>
          <p:nvPr/>
        </p:nvSpPr>
        <p:spPr>
          <a:xfrm>
            <a:off x="1526309" y="5170343"/>
            <a:ext cx="1520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4"/>
              </a:rPr>
              <a:t>Critical Thinking</a:t>
            </a:r>
            <a:endParaRPr lang="en-US" sz="2400">
              <a:latin typeface="Arial"/>
              <a:cs typeface="Arial"/>
            </a:endParaRPr>
          </a:p>
        </p:txBody>
      </p:sp>
      <p:sp>
        <p:nvSpPr>
          <p:cNvPr id="60" name="TextBox 59">
            <a:extLst>
              <a:ext uri="{FF2B5EF4-FFF2-40B4-BE49-F238E27FC236}">
                <a16:creationId xmlns:a16="http://schemas.microsoft.com/office/drawing/2014/main" id="{27E43163-3119-4A61-B9ED-A2308CF8251B}"/>
              </a:ext>
            </a:extLst>
          </p:cNvPr>
          <p:cNvSpPr txBox="1"/>
          <p:nvPr/>
        </p:nvSpPr>
        <p:spPr>
          <a:xfrm>
            <a:off x="3708399" y="5216524"/>
            <a:ext cx="229870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5"/>
              </a:rPr>
              <a:t>Use Reading In Your Essays</a:t>
            </a:r>
            <a:endParaRPr lang="en-US" sz="2400">
              <a:cs typeface="Calibri Light"/>
            </a:endParaRPr>
          </a:p>
        </p:txBody>
      </p:sp>
      <p:sp>
        <p:nvSpPr>
          <p:cNvPr id="61" name="TextBox 60">
            <a:extLst>
              <a:ext uri="{FF2B5EF4-FFF2-40B4-BE49-F238E27FC236}">
                <a16:creationId xmlns:a16="http://schemas.microsoft.com/office/drawing/2014/main" id="{1F6C1DBB-9EC9-4C39-A0B3-290B44ACEE76}"/>
              </a:ext>
            </a:extLst>
          </p:cNvPr>
          <p:cNvSpPr txBox="1"/>
          <p:nvPr/>
        </p:nvSpPr>
        <p:spPr>
          <a:xfrm>
            <a:off x="6486524" y="5264149"/>
            <a:ext cx="1647825"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6"/>
              </a:rPr>
              <a:t>Cite Them Right</a:t>
            </a:r>
            <a:endParaRPr lang="en-US"/>
          </a:p>
        </p:txBody>
      </p:sp>
      <p:sp>
        <p:nvSpPr>
          <p:cNvPr id="63" name="TextBox 62">
            <a:extLst>
              <a:ext uri="{FF2B5EF4-FFF2-40B4-BE49-F238E27FC236}">
                <a16:creationId xmlns:a16="http://schemas.microsoft.com/office/drawing/2014/main" id="{9C795C3E-4C8B-4673-8A2C-3C1F1E925080}"/>
              </a:ext>
            </a:extLst>
          </p:cNvPr>
          <p:cNvSpPr txBox="1"/>
          <p:nvPr/>
        </p:nvSpPr>
        <p:spPr>
          <a:xfrm>
            <a:off x="8812211" y="5216524"/>
            <a:ext cx="2012950" cy="830997"/>
          </a:xfrm>
          <a:prstGeom prst="rect">
            <a:avLst/>
          </a:prstGeom>
          <a:noFill/>
          <a:ln w="28575">
            <a:solidFill>
              <a:srgbClr val="37858C"/>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hlinkClick r:id="rId7"/>
              </a:rPr>
              <a:t>Write Better Essays</a:t>
            </a:r>
            <a:endParaRPr lang="en-US"/>
          </a:p>
        </p:txBody>
      </p:sp>
    </p:spTree>
    <p:extLst>
      <p:ext uri="{BB962C8B-B14F-4D97-AF65-F5344CB8AC3E}">
        <p14:creationId xmlns:p14="http://schemas.microsoft.com/office/powerpoint/2010/main" val="5486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F4964-49DA-4E36-A7F0-9CA19B2F6660}"/>
              </a:ext>
            </a:extLst>
          </p:cNvPr>
          <p:cNvSpPr>
            <a:spLocks noGrp="1"/>
          </p:cNvSpPr>
          <p:nvPr>
            <p:ph type="title"/>
          </p:nvPr>
        </p:nvSpPr>
        <p:spPr/>
        <p:txBody>
          <a:bodyPr anchor="ctr">
            <a:normAutofit/>
          </a:bodyPr>
          <a:lstStyle/>
          <a:p>
            <a:r>
              <a:rPr lang="en-GB" sz="5000" b="1">
                <a:latin typeface="Arial"/>
                <a:cs typeface="Calibri Light"/>
              </a:rPr>
              <a:t>Library Support</a:t>
            </a:r>
            <a:endParaRPr lang="en-GB" sz="5000" b="1">
              <a:latin typeface="Arial"/>
              <a:cs typeface="Arial"/>
            </a:endParaRPr>
          </a:p>
        </p:txBody>
      </p:sp>
      <p:graphicFrame>
        <p:nvGraphicFramePr>
          <p:cNvPr id="38" name="Content Placeholder 2">
            <a:extLst>
              <a:ext uri="{FF2B5EF4-FFF2-40B4-BE49-F238E27FC236}">
                <a16:creationId xmlns:a16="http://schemas.microsoft.com/office/drawing/2014/main" id="{247A744E-BC80-4FDF-A510-9499793E079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429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A9283527-082C-42B8-9F4C-865F66380498}"/>
              </a:ext>
            </a:extLst>
          </p:cNvPr>
          <p:cNvPicPr>
            <a:picLocks noGrp="1" noChangeAspect="1"/>
          </p:cNvPicPr>
          <p:nvPr>
            <p:ph sz="half" idx="2"/>
          </p:nvPr>
        </p:nvPicPr>
        <p:blipFill>
          <a:blip r:embed="rId3"/>
          <a:stretch>
            <a:fillRect/>
          </a:stretch>
        </p:blipFill>
        <p:spPr>
          <a:xfrm>
            <a:off x="118806" y="1511650"/>
            <a:ext cx="6277233" cy="4128729"/>
          </a:xfrm>
          <a:noFill/>
        </p:spPr>
      </p:pic>
      <p:sp>
        <p:nvSpPr>
          <p:cNvPr id="15" name="Title 5">
            <a:extLst>
              <a:ext uri="{FF2B5EF4-FFF2-40B4-BE49-F238E27FC236}">
                <a16:creationId xmlns:a16="http://schemas.microsoft.com/office/drawing/2014/main" id="{A7DC3A00-7DF4-496F-A47E-E894D17B60A8}"/>
              </a:ext>
            </a:extLst>
          </p:cNvPr>
          <p:cNvSpPr>
            <a:spLocks noGrp="1"/>
          </p:cNvSpPr>
          <p:nvPr>
            <p:ph type="title"/>
          </p:nvPr>
        </p:nvSpPr>
        <p:spPr>
          <a:xfrm>
            <a:off x="698242" y="265291"/>
            <a:ext cx="10795518" cy="1003916"/>
          </a:xfrm>
        </p:spPr>
        <p:txBody>
          <a:bodyPr/>
          <a:lstStyle/>
          <a:p>
            <a:r>
              <a:rPr lang="en-US"/>
              <a:t>Contact</a:t>
            </a:r>
          </a:p>
        </p:txBody>
      </p:sp>
      <p:sp>
        <p:nvSpPr>
          <p:cNvPr id="7" name="Content Placeholder 6">
            <a:extLst>
              <a:ext uri="{FF2B5EF4-FFF2-40B4-BE49-F238E27FC236}">
                <a16:creationId xmlns:a16="http://schemas.microsoft.com/office/drawing/2014/main" id="{BA30FE74-5EA9-4E7D-9892-829A952115D9}"/>
              </a:ext>
            </a:extLst>
          </p:cNvPr>
          <p:cNvSpPr>
            <a:spLocks noGrp="1"/>
          </p:cNvSpPr>
          <p:nvPr>
            <p:ph sz="quarter" idx="4"/>
          </p:nvPr>
        </p:nvSpPr>
        <p:spPr>
          <a:xfrm>
            <a:off x="6715125" y="2414928"/>
            <a:ext cx="5195887" cy="2663483"/>
          </a:xfrm>
        </p:spPr>
        <p:txBody>
          <a:bodyPr vert="horz" lIns="91440" tIns="45720" rIns="91440" bIns="45720" rtlCol="0" anchor="t">
            <a:normAutofit/>
          </a:bodyPr>
          <a:lstStyle/>
          <a:p>
            <a:r>
              <a:rPr lang="en-GB">
                <a:latin typeface="Arial"/>
                <a:cs typeface="Arial"/>
              </a:rPr>
              <a:t>L</a:t>
            </a:r>
            <a:r>
              <a:rPr lang="en-GB" sz="3200">
                <a:latin typeface="Arial"/>
                <a:cs typeface="Arial"/>
              </a:rPr>
              <a:t>isa Ellis</a:t>
            </a:r>
            <a:endParaRPr lang="en-US" sz="3200">
              <a:latin typeface="Arial"/>
              <a:ea typeface="+mn-lt"/>
              <a:cs typeface="+mn-lt"/>
            </a:endParaRPr>
          </a:p>
          <a:p>
            <a:r>
              <a:rPr lang="en-GB" sz="3200">
                <a:latin typeface="Arial"/>
                <a:cs typeface="Arial"/>
              </a:rPr>
              <a:t>IMH Academic Liaison Librarian</a:t>
            </a:r>
            <a:endParaRPr lang="en-US" sz="3200">
              <a:latin typeface="Arial"/>
              <a:ea typeface="+mn-lt"/>
              <a:cs typeface="+mn-lt"/>
            </a:endParaRPr>
          </a:p>
          <a:p>
            <a:r>
              <a:rPr lang="en-GB" sz="3200">
                <a:latin typeface="Arial"/>
                <a:cs typeface="Arial"/>
              </a:rPr>
              <a:t>Email: </a:t>
            </a:r>
            <a:r>
              <a:rPr lang="en-GB" sz="3200">
                <a:latin typeface="Arial"/>
                <a:cs typeface="Arial"/>
                <a:hlinkClick r:id="rId4"/>
              </a:rPr>
              <a:t>l.ellis@uwtsd.ac.uk</a:t>
            </a:r>
            <a:endParaRPr lang="en-GB" sz="3200">
              <a:latin typeface="Arial"/>
              <a:ea typeface="+mn-lt"/>
              <a:cs typeface="+mn-lt"/>
            </a:endParaRPr>
          </a:p>
          <a:p>
            <a:endParaRPr lang="en-GB" sz="3200">
              <a:latin typeface="Arial"/>
              <a:cs typeface="Calibri Light"/>
            </a:endParaRPr>
          </a:p>
        </p:txBody>
      </p:sp>
    </p:spTree>
    <p:extLst>
      <p:ext uri="{BB962C8B-B14F-4D97-AF65-F5344CB8AC3E}">
        <p14:creationId xmlns:p14="http://schemas.microsoft.com/office/powerpoint/2010/main" val="2496133622"/>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5.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teal" id="{5F77363E-5AF0-49D2-8CCA-A776A690FE5B}" vid="{EE7B1C84-4E20-4DBA-8043-6856F3EF4AD8}"/>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E71865688677B4DA44BFFE6D32FF457" ma:contentTypeVersion="0" ma:contentTypeDescription="Create a new document." ma:contentTypeScope="" ma:versionID="f106b71d7dff1b69d2e18f7a6661f02d">
  <xsd:schema xmlns:xsd="http://www.w3.org/2001/XMLSchema" xmlns:xs="http://www.w3.org/2001/XMLSchema" xmlns:p="http://schemas.microsoft.com/office/2006/metadata/properties" targetNamespace="http://schemas.microsoft.com/office/2006/metadata/properties" ma:root="true" ma:fieldsID="e0f2a42028fbb4b03d9402103800ab09">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A9E6867-A8B8-4648-82F2-FBA621C8823C}">
  <ds:schemaRefs>
    <ds:schemaRef ds:uri="http://purl.org/dc/elements/1.1/"/>
    <ds:schemaRef ds:uri="http://purl.org/dc/terms/"/>
    <ds:schemaRef ds:uri="http://schemas.microsoft.com/internal/obd"/>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Presentation-teal</Template>
  <Application>Microsoft Office PowerPoint</Application>
  <PresentationFormat>Widescreen</PresentationFormat>
  <Slides>35</Slides>
  <Notes>30</Notes>
  <HiddenSlides>0</HiddenSlides>
  <ScaleCrop>false</ScaleCrop>
  <HeadingPairs>
    <vt:vector size="4" baseType="variant">
      <vt:variant>
        <vt:lpstr>Theme</vt:lpstr>
      </vt:variant>
      <vt:variant>
        <vt:i4>5</vt:i4>
      </vt:variant>
      <vt:variant>
        <vt:lpstr>Slide Titles</vt:lpstr>
      </vt:variant>
      <vt:variant>
        <vt:i4>35</vt:i4>
      </vt:variant>
    </vt:vector>
  </HeadingPairs>
  <TitlesOfParts>
    <vt:vector size="40" baseType="lpstr">
      <vt:lpstr>Office Theme</vt:lpstr>
      <vt:lpstr>Frame</vt:lpstr>
      <vt:lpstr>Office Theme</vt:lpstr>
      <vt:lpstr>Frame</vt:lpstr>
      <vt:lpstr>Office Theme</vt:lpstr>
      <vt:lpstr>Harvard Referencing:   The when, why and how</vt:lpstr>
      <vt:lpstr>Aims...</vt:lpstr>
      <vt:lpstr>Research Process</vt:lpstr>
      <vt:lpstr>PowerPoint Presentation</vt:lpstr>
      <vt:lpstr>We use referencing to…</vt:lpstr>
      <vt:lpstr>Plagiarism</vt:lpstr>
      <vt:lpstr>PowerPoint Presentation</vt:lpstr>
      <vt:lpstr>Video</vt:lpstr>
      <vt:lpstr>Harvard Referencing Style</vt:lpstr>
      <vt:lpstr>How to Harvard Reference</vt:lpstr>
      <vt:lpstr>Citations</vt:lpstr>
      <vt:lpstr>In-text citation</vt:lpstr>
      <vt:lpstr>Examples</vt:lpstr>
      <vt:lpstr>In-text citation</vt:lpstr>
      <vt:lpstr>Direct Quotes</vt:lpstr>
      <vt:lpstr>Quotations</vt:lpstr>
      <vt:lpstr>Paraphrasing</vt:lpstr>
      <vt:lpstr>PowerPoint Presentation</vt:lpstr>
      <vt:lpstr>When NOT to cite...</vt:lpstr>
      <vt:lpstr>Creating a reference list </vt:lpstr>
      <vt:lpstr>Reference List: book</vt:lpstr>
      <vt:lpstr>Finding the information</vt:lpstr>
      <vt:lpstr>Reference List: journal article</vt:lpstr>
      <vt:lpstr>Reference List: journal article</vt:lpstr>
      <vt:lpstr>Finding the information</vt:lpstr>
      <vt:lpstr>Citation</vt:lpstr>
      <vt:lpstr>Secondary Referencing</vt:lpstr>
      <vt:lpstr>Reminder</vt:lpstr>
      <vt:lpstr>Tips</vt:lpstr>
      <vt:lpstr>Create a RefWorks Account</vt:lpstr>
      <vt:lpstr>Add to RefWorks</vt:lpstr>
      <vt:lpstr>RefWorks Links</vt:lpstr>
      <vt:lpstr>Useful Study Skills Resources</vt:lpstr>
      <vt:lpstr>Library Support</vt:lpstr>
      <vt:lpstr>Contact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revision>92</cp:revision>
  <dcterms:created xsi:type="dcterms:W3CDTF">2019-08-13T10:59:48Z</dcterms:created>
  <dcterms:modified xsi:type="dcterms:W3CDTF">2024-01-09T10:37:04Z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0x010100AE71865688677B4DA44BFFE6D32FF457</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