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3"/>
  </p:sldMasterIdLst>
  <p:notesMasterIdLst>
    <p:notesMasterId r:id="rId14"/>
  </p:notesMasterIdLst>
  <p:handoutMasterIdLst>
    <p:handoutMasterId r:id="rId15"/>
  </p:handoutMasterIdLst>
  <p:sldIdLst>
    <p:sldId id="256" r:id="rId4"/>
    <p:sldId id="257" r:id="rId5"/>
    <p:sldId id="258" r:id="rId6"/>
    <p:sldId id="259" r:id="rId7"/>
    <p:sldId id="260" r:id="rId8"/>
    <p:sldId id="261" r:id="rId9"/>
    <p:sldId id="265" r:id="rId10"/>
    <p:sldId id="263" r:id="rId11"/>
    <p:sldId id="264" r:id="rId12"/>
    <p:sldId id="266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06F6F2-C313-6F44-B464-0E3ADC713A70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846C1A-FA1B-E448-9E9D-5CC5C5F256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7111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11/12/2017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/>
          </a:bodyPr>
          <a:lstStyle/>
          <a:p>
            <a:r>
              <a:rPr lang="en-US" i="1" dirty="0" err="1">
                <a:solidFill>
                  <a:schemeClr val="bg1"/>
                </a:solidFill>
              </a:rPr>
              <a:t>Polarised</a:t>
            </a:r>
            <a:r>
              <a:rPr lang="en-US" i="1" dirty="0">
                <a:solidFill>
                  <a:schemeClr val="bg1"/>
                </a:solidFill>
              </a:rPr>
              <a:t> vs HIIT vs THR vs HVT</a:t>
            </a:r>
            <a:br>
              <a:rPr lang="en-US" i="1" dirty="0">
                <a:solidFill>
                  <a:schemeClr val="bg1"/>
                </a:solidFill>
              </a:rPr>
            </a:br>
            <a:r>
              <a:rPr lang="en-US" i="1" dirty="0" err="1">
                <a:solidFill>
                  <a:schemeClr val="bg1"/>
                </a:solidFill>
              </a:rPr>
              <a:t>Stoggl</a:t>
            </a:r>
            <a:r>
              <a:rPr lang="en-US" i="1" dirty="0">
                <a:solidFill>
                  <a:schemeClr val="bg1"/>
                </a:solidFill>
              </a:rPr>
              <a:t> &amp; </a:t>
            </a:r>
            <a:r>
              <a:rPr lang="en-US" i="1" dirty="0" err="1">
                <a:solidFill>
                  <a:schemeClr val="bg1"/>
                </a:solidFill>
              </a:rPr>
              <a:t>Sperlich</a:t>
            </a:r>
            <a:r>
              <a:rPr lang="en-US" i="1" dirty="0">
                <a:solidFill>
                  <a:schemeClr val="bg1"/>
                </a:solidFill>
              </a:rPr>
              <a:t> (2014)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/>
              <a:t>Population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752" y="1538567"/>
            <a:ext cx="7550496" cy="3241251"/>
          </a:xfrm>
        </p:spPr>
        <p:txBody>
          <a:bodyPr>
            <a:normAutofit fontScale="92500" lnSpcReduction="20000"/>
          </a:bodyPr>
          <a:lstStyle/>
          <a:p>
            <a:r>
              <a:rPr lang="en-US"/>
              <a:t>48 international </a:t>
            </a:r>
            <a:r>
              <a:rPr lang="en-US" dirty="0"/>
              <a:t>runners, triathletes, cross-country skiers and cyclists</a:t>
            </a:r>
          </a:p>
          <a:p>
            <a:r>
              <a:rPr lang="en-US" dirty="0"/>
              <a:t>Age 31 +/- 6 yrs</a:t>
            </a:r>
          </a:p>
          <a:p>
            <a:r>
              <a:rPr lang="en-US" dirty="0"/>
              <a:t>Body Mass 73.8 +/- 9 kg</a:t>
            </a:r>
          </a:p>
          <a:p>
            <a:r>
              <a:rPr lang="en-US" dirty="0"/>
              <a:t>Height 180 +/- 8cm</a:t>
            </a:r>
          </a:p>
          <a:p>
            <a:r>
              <a:rPr lang="en-US" dirty="0"/>
              <a:t>VO2peak 62.6 +/- 7.1 ml/kg/min</a:t>
            </a:r>
          </a:p>
          <a:p>
            <a:r>
              <a:rPr lang="en-US" dirty="0"/>
              <a:t>Training status – 10-20 h/wk for 8-20 years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Intervention &amp; Comparison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Split into four groups:</a:t>
            </a:r>
          </a:p>
          <a:p>
            <a:pPr lvl="1"/>
            <a:r>
              <a:rPr lang="en-US" dirty="0"/>
              <a:t>HVT – High Volume Training</a:t>
            </a:r>
          </a:p>
          <a:p>
            <a:pPr lvl="1"/>
            <a:r>
              <a:rPr lang="en-US" dirty="0"/>
              <a:t>THR – Threshold Training</a:t>
            </a:r>
          </a:p>
          <a:p>
            <a:pPr lvl="1"/>
            <a:r>
              <a:rPr lang="en-US" dirty="0"/>
              <a:t>HIIT – High Intensity Interval Training</a:t>
            </a:r>
          </a:p>
          <a:p>
            <a:pPr lvl="1"/>
            <a:r>
              <a:rPr lang="en-US" dirty="0"/>
              <a:t>POL – </a:t>
            </a:r>
            <a:r>
              <a:rPr lang="en-US" dirty="0" err="1"/>
              <a:t>Polarised</a:t>
            </a:r>
            <a:r>
              <a:rPr lang="en-US" dirty="0"/>
              <a:t> Training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F55D83-25AD-F94A-A5FA-64477346A5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6480EEF-5B17-914D-B6E2-6E75B4BFF6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3671" y="392547"/>
            <a:ext cx="7763129" cy="5147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36900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C7C68C-D06D-DF41-B16E-F56BBC1A3A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3A7262D-A35B-564A-AFFC-2F71E79A2DA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74638"/>
            <a:ext cx="8017164" cy="5137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61346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DB06B-92AF-BB4E-80B8-9E6EFE59C7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ADC0575-46E7-3340-BF01-3AD00F31DE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74638"/>
            <a:ext cx="8229600" cy="4782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4405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2A363B-3565-4240-BACC-1A94203BBC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15BD02-5012-4641-BA75-603115DCE0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POL demonstrated greatest increase in VO2peak (+11.7%), ramp test time to exhaustion (+17.4%) and peak velocity/power (+5.1%)</a:t>
            </a:r>
          </a:p>
          <a:p>
            <a:r>
              <a:rPr lang="en-US" dirty="0"/>
              <a:t>POL (+8.1%) &amp; HIIT (+5.6%) increased velocity/power @ </a:t>
            </a:r>
            <a:r>
              <a:rPr lang="en-US" dirty="0" err="1"/>
              <a:t>4mmol</a:t>
            </a:r>
            <a:r>
              <a:rPr lang="en-US" dirty="0"/>
              <a:t>/l lactate</a:t>
            </a:r>
          </a:p>
          <a:p>
            <a:r>
              <a:rPr lang="en-US" dirty="0"/>
              <a:t>Body mass (-3.7%) in HIIT</a:t>
            </a:r>
          </a:p>
        </p:txBody>
      </p:sp>
    </p:spTree>
    <p:extLst>
      <p:ext uri="{BB962C8B-B14F-4D97-AF65-F5344CB8AC3E}">
        <p14:creationId xmlns:p14="http://schemas.microsoft.com/office/powerpoint/2010/main" val="29983499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2BC52-7269-4542-956F-D8AEAC9E06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F56B22C-4F1B-DC4D-A5D9-D21D259EEC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16911"/>
            <a:ext cx="8513980" cy="4874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07583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6CD43-513A-6043-B45C-561D131FAC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A0E2474-3DE2-4042-8DD8-7575131EF2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655" y="1417638"/>
            <a:ext cx="8229600" cy="2731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04844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00FE17-6E72-5F45-927F-68B947566E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C1AB26-776A-D84E-A918-13C3B93FF2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9 weeks</a:t>
            </a:r>
          </a:p>
        </p:txBody>
      </p:sp>
    </p:spTree>
    <p:extLst>
      <p:ext uri="{BB962C8B-B14F-4D97-AF65-F5344CB8AC3E}">
        <p14:creationId xmlns:p14="http://schemas.microsoft.com/office/powerpoint/2010/main" val="138520216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www.w3.org/2000/xmlns/"/>
    <ds:schemaRef ds:uri="303dbf9b-b85b-46a0-94f1-894078c07ecd"/>
  </ds:schemaRefs>
</ds:datastoreItem>
</file>

<file path=customXml/itemProps2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303dbf9b-b85b-46a0-94f1-894078c07ec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48</TotalTime>
  <Words>17</Words>
  <Application>Microsoft Office PowerPoint</Application>
  <PresentationFormat>On-screen Show (4:3)</PresentationFormat>
  <Paragraphs>4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20140311PresentationUWTSDTemplate</vt:lpstr>
      <vt:lpstr>Polarised vs HIIT vs THR vs HVT Stoggl &amp; Sperlich (2014)</vt:lpstr>
      <vt:lpstr>Population</vt:lpstr>
      <vt:lpstr>Intervention &amp; Comparison</vt:lpstr>
      <vt:lpstr>PowerPoint Presentation</vt:lpstr>
      <vt:lpstr>PowerPoint Presentation</vt:lpstr>
      <vt:lpstr>PowerPoint Presentation</vt:lpstr>
      <vt:lpstr>Outcomes</vt:lpstr>
      <vt:lpstr>PowerPoint Presentation</vt:lpstr>
      <vt:lpstr>PowerPoint Presentation</vt:lpstr>
      <vt:lpstr>Time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Geraint Forster</cp:lastModifiedBy>
  <cp:revision>7</cp:revision>
  <dcterms:created xsi:type="dcterms:W3CDTF">2015-04-14T15:21:28Z</dcterms:created>
  <dcterms:modified xsi:type="dcterms:W3CDTF">2017-12-11T18:25:27Z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