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中度样式 2 - 强调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56" d="100"/>
          <a:sy n="56" d="100"/>
        </p:scale>
        <p:origin x="331" y="-685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5/3/2020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5/3/2020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5/3/2020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5/3/2020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5/3/2020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5/3/2020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US" altLang="en-US" sz="4800" dirty="0">
                <a:solidFill>
                  <a:srgbClr val="002060"/>
                </a:solidFill>
                <a:latin typeface="Calibri" charset="0"/>
                <a:ea typeface="Calibri" charset="0"/>
                <a:cs typeface="Calibri" charset="0"/>
              </a:rPr>
              <a:t>Investigation into the influence of tube size on chassis performance</a:t>
            </a:r>
            <a:endParaRPr lang="en-GB" altLang="en-US" sz="4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Yitao Zhao</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Roger Dowden</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a:lnSpc>
                <a:spcPct val="110000"/>
              </a:lnSpc>
              <a:spcBef>
                <a:spcPct val="0"/>
              </a:spcBef>
              <a:buNone/>
            </a:pPr>
            <a:r>
              <a:rPr lang="en-GB" altLang="en-US" sz="3600" dirty="0">
                <a:solidFill>
                  <a:srgbClr val="002060"/>
                </a:solidFill>
                <a:latin typeface="Calibri" charset="0"/>
                <a:ea typeface="Calibri" charset="0"/>
                <a:cs typeface="Calibri" charset="0"/>
              </a:rPr>
              <a:t>Level 6, BEng (Hons) </a:t>
            </a:r>
            <a:r>
              <a:rPr lang="en-US" altLang="en-US" sz="3600" dirty="0">
                <a:solidFill>
                  <a:srgbClr val="002060"/>
                </a:solidFill>
                <a:latin typeface="Calibri" charset="0"/>
                <a:ea typeface="Calibri" charset="0"/>
                <a:cs typeface="Calibri" charset="0"/>
              </a:rPr>
              <a:t>Faculty of Architecture Computing and</a:t>
            </a:r>
            <a:r>
              <a:rPr lang="en-GB" altLang="en-US" sz="3600" dirty="0">
                <a:solidFill>
                  <a:srgbClr val="002060"/>
                </a:solidFill>
                <a:latin typeface="Calibri" charset="0"/>
                <a:ea typeface="Calibri" charset="0"/>
                <a:cs typeface="Calibri" charset="0"/>
              </a:rPr>
              <a: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8413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US" sz="2800" dirty="0"/>
              <a:t>As the bones of a car, the importance of the chassis is self-evident. In order to improve the overall performance, the major project will be divided into several parts to analyze the chassis, including</a:t>
            </a:r>
          </a:p>
          <a:p>
            <a:pPr lvl="0" defTabSz="2771345">
              <a:spcBef>
                <a:spcPct val="50000"/>
              </a:spcBef>
            </a:pPr>
            <a:r>
              <a:rPr lang="en-GB" altLang="en-US" sz="2800" dirty="0">
                <a:solidFill>
                  <a:prstClr val="black"/>
                </a:solidFill>
                <a:latin typeface="Arial" panose="020B0604020202020204" pitchFamily="34" charset="0"/>
                <a:ea typeface="+mn-ea"/>
                <a:cs typeface="Arial" panose="020B0604020202020204" pitchFamily="34" charset="0"/>
              </a:rPr>
              <a:t>-</a:t>
            </a:r>
            <a:r>
              <a:rPr lang="en-GB" altLang="zh-CN" sz="2800" dirty="0">
                <a:solidFill>
                  <a:prstClr val="black"/>
                </a:solidFill>
                <a:latin typeface="Arial" panose="020B0604020202020204" pitchFamily="34" charset="0"/>
                <a:ea typeface="+mn-ea"/>
                <a:cs typeface="Arial" panose="020B0604020202020204" pitchFamily="34" charset="0"/>
              </a:rPr>
              <a:t> Dimensional measurement</a:t>
            </a:r>
            <a:endParaRPr lang="en-GB" altLang="en-US" sz="2800" dirty="0">
              <a:solidFill>
                <a:prstClr val="black"/>
              </a:solidFill>
              <a:latin typeface="Arial" panose="020B0604020202020204" pitchFamily="34" charset="0"/>
              <a:ea typeface="+mn-ea"/>
              <a:cs typeface="Arial" panose="020B0604020202020204" pitchFamily="34" charset="0"/>
            </a:endParaRPr>
          </a:p>
          <a:p>
            <a:pPr lvl="0" defTabSz="2771345">
              <a:spcBef>
                <a:spcPct val="50000"/>
              </a:spcBef>
            </a:pPr>
            <a:r>
              <a:rPr lang="en-GB" altLang="en-US" sz="2800" dirty="0">
                <a:solidFill>
                  <a:prstClr val="black"/>
                </a:solidFill>
                <a:latin typeface="Arial" panose="020B0604020202020204" pitchFamily="34" charset="0"/>
                <a:ea typeface="+mn-ea"/>
                <a:cs typeface="Arial" panose="020B0604020202020204" pitchFamily="34" charset="0"/>
              </a:rPr>
              <a:t>-</a:t>
            </a:r>
            <a:r>
              <a:rPr lang="en-GB" altLang="zh-CN" sz="2800" dirty="0">
                <a:solidFill>
                  <a:prstClr val="black"/>
                </a:solidFill>
                <a:latin typeface="Arial" panose="020B0604020202020204" pitchFamily="34" charset="0"/>
                <a:ea typeface="+mn-ea"/>
                <a:cs typeface="Arial" panose="020B0604020202020204" pitchFamily="34" charset="0"/>
              </a:rPr>
              <a:t> </a:t>
            </a:r>
            <a:r>
              <a:rPr lang="en-US" altLang="zh-CN" sz="2800" dirty="0">
                <a:solidFill>
                  <a:prstClr val="black"/>
                </a:solidFill>
                <a:latin typeface="Arial" panose="020B0604020202020204" pitchFamily="34" charset="0"/>
                <a:ea typeface="+mn-ea"/>
                <a:cs typeface="Arial" panose="020B0604020202020204" pitchFamily="34" charset="0"/>
              </a:rPr>
              <a:t>Draw three-dimensional models in        Solidworks 2019</a:t>
            </a:r>
            <a:endParaRPr lang="en-GB" altLang="en-US" sz="2800" dirty="0">
              <a:solidFill>
                <a:prstClr val="black"/>
              </a:solidFill>
              <a:latin typeface="Arial" panose="020B0604020202020204" pitchFamily="34" charset="0"/>
              <a:ea typeface="+mn-ea"/>
              <a:cs typeface="Arial" panose="020B0604020202020204" pitchFamily="34" charset="0"/>
            </a:endParaRPr>
          </a:p>
          <a:p>
            <a:pPr lvl="0" defTabSz="2771345">
              <a:spcBef>
                <a:spcPct val="50000"/>
              </a:spcBef>
            </a:pPr>
            <a:r>
              <a:rPr lang="en-GB" altLang="en-US" sz="2800" dirty="0">
                <a:solidFill>
                  <a:prstClr val="black"/>
                </a:solidFill>
                <a:latin typeface="Arial" panose="020B0604020202020204" pitchFamily="34" charset="0"/>
                <a:ea typeface="+mn-ea"/>
                <a:cs typeface="Arial" panose="020B0604020202020204" pitchFamily="34" charset="0"/>
              </a:rPr>
              <a:t>-</a:t>
            </a:r>
            <a:r>
              <a:rPr lang="en-GB" altLang="zh-CN" sz="2800" dirty="0">
                <a:solidFill>
                  <a:prstClr val="black"/>
                </a:solidFill>
                <a:latin typeface="Arial" panose="020B0604020202020204" pitchFamily="34" charset="0"/>
                <a:ea typeface="+mn-ea"/>
                <a:cs typeface="Arial" panose="020B0604020202020204" pitchFamily="34" charset="0"/>
              </a:rPr>
              <a:t> </a:t>
            </a:r>
            <a:r>
              <a:rPr lang="en-US" altLang="zh-CN" sz="2800" dirty="0">
                <a:solidFill>
                  <a:prstClr val="black"/>
                </a:solidFill>
                <a:latin typeface="Arial" panose="020B0604020202020204" pitchFamily="34" charset="0"/>
                <a:ea typeface="+mn-ea"/>
                <a:cs typeface="Arial" panose="020B0604020202020204" pitchFamily="34" charset="0"/>
              </a:rPr>
              <a:t>Read literature references which are helpful for the design</a:t>
            </a:r>
          </a:p>
          <a:p>
            <a:pPr lvl="0" defTabSz="2771345">
              <a:spcBef>
                <a:spcPct val="50000"/>
              </a:spcBef>
            </a:pPr>
            <a:r>
              <a:rPr lang="en-US" altLang="en-US" sz="2800" dirty="0">
                <a:solidFill>
                  <a:prstClr val="black"/>
                </a:solidFill>
                <a:latin typeface="Arial" panose="020B0604020202020204" pitchFamily="34" charset="0"/>
                <a:ea typeface="+mn-ea"/>
                <a:cs typeface="Arial" panose="020B0604020202020204" pitchFamily="34" charset="0"/>
              </a:rPr>
              <a:t>- Undertake FEA to quantify improvement</a:t>
            </a:r>
          </a:p>
          <a:p>
            <a:endParaRPr lang="en-US" altLang="en-US" sz="2800" dirty="0"/>
          </a:p>
        </p:txBody>
      </p:sp>
      <p:sp>
        <p:nvSpPr>
          <p:cNvPr id="23" name="Text Box 11"/>
          <p:cNvSpPr txBox="1">
            <a:spLocks noChangeArrowheads="1"/>
          </p:cNvSpPr>
          <p:nvPr/>
        </p:nvSpPr>
        <p:spPr bwMode="auto">
          <a:xfrm>
            <a:off x="14723394" y="24767728"/>
            <a:ext cx="6415087" cy="39971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[1] </a:t>
            </a:r>
            <a:r>
              <a:rPr lang="en-AU" altLang="en-US" sz="1800" dirty="0" err="1">
                <a:ea typeface="Arial" charset="0"/>
                <a:cs typeface="Arial" charset="0"/>
              </a:rPr>
              <a:t>Fazidah</a:t>
            </a:r>
            <a:r>
              <a:rPr lang="en-AU" altLang="en-US" sz="1800" dirty="0">
                <a:ea typeface="Arial" charset="0"/>
                <a:cs typeface="Arial" charset="0"/>
              </a:rPr>
              <a:t>, </a:t>
            </a:r>
            <a:r>
              <a:rPr lang="en-US" altLang="en-US" sz="1800" dirty="0">
                <a:ea typeface="Arial" charset="0"/>
                <a:cs typeface="Arial" charset="0"/>
              </a:rPr>
              <a:t>“Stress and Modal Analysis Assessment of Race Cars Chassis Structure,” Applied Mechanics and Materials, vol.663, pp.103-107, 2014.</a:t>
            </a:r>
            <a:endParaRPr lang="en-AU" altLang="en-US" sz="1800" dirty="0">
              <a:ea typeface="Arial" charset="0"/>
              <a:cs typeface="Arial" charset="0"/>
            </a:endParaRPr>
          </a:p>
          <a:p>
            <a:pPr marL="0" indent="0">
              <a:spcBef>
                <a:spcPct val="50000"/>
              </a:spcBef>
            </a:pPr>
            <a:r>
              <a:rPr lang="en-AU" altLang="en-US" sz="1800" dirty="0">
                <a:ea typeface="Arial" charset="0"/>
                <a:cs typeface="Arial" charset="0"/>
              </a:rPr>
              <a:t>[2] Rajpal, </a:t>
            </a:r>
            <a:r>
              <a:rPr lang="en-US" altLang="en-US" sz="1800" dirty="0">
                <a:ea typeface="Arial" charset="0"/>
                <a:cs typeface="Arial" charset="0"/>
              </a:rPr>
              <a:t>“Design Considerations for Automobile Chassis for Prevention of Rolling over of a Vehicle,” Applied Mechanics and Materials, vol.612, pp.41-49, 2014.</a:t>
            </a:r>
            <a:endParaRPr lang="en-AU" altLang="en-US" sz="1800" dirty="0">
              <a:ea typeface="Arial" charset="0"/>
              <a:cs typeface="Arial" charset="0"/>
            </a:endParaRPr>
          </a:p>
          <a:p>
            <a:pPr marL="0" indent="0">
              <a:spcBef>
                <a:spcPct val="50000"/>
              </a:spcBef>
            </a:pPr>
            <a:r>
              <a:rPr lang="en-AU" altLang="en-US" sz="1800" dirty="0">
                <a:ea typeface="Arial" charset="0"/>
                <a:cs typeface="Arial" charset="0"/>
              </a:rPr>
              <a:t>[3] Kranz, </a:t>
            </a:r>
            <a:r>
              <a:rPr lang="en-US" altLang="en-US" sz="1800" dirty="0">
                <a:ea typeface="Arial" charset="0"/>
                <a:cs typeface="Arial" charset="0"/>
              </a:rPr>
              <a:t>“At Volvo, safety starts at sites of accidents,” (2006) Automotive News, Crain Communications Inc., vol.81 (6223), p.4-4.</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4" name="Text Box 6"/>
          <p:cNvSpPr txBox="1">
            <a:spLocks noChangeArrowheads="1"/>
          </p:cNvSpPr>
          <p:nvPr/>
        </p:nvSpPr>
        <p:spPr bwMode="auto">
          <a:xfrm>
            <a:off x="222301" y="13942445"/>
            <a:ext cx="6415087" cy="7336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US" sz="2800" dirty="0"/>
              <a:t>With a rapid development of computer technology and calculation methods, the FEA becomes more and more popular in automotive engineering. Based on physical tests, this project will find out how FEA simulations help to improve the chassis by:</a:t>
            </a:r>
            <a:endParaRPr lang="en-GB" sz="2800" dirty="0"/>
          </a:p>
          <a:p>
            <a:pPr>
              <a:spcBef>
                <a:spcPct val="50000"/>
              </a:spcBef>
            </a:pPr>
            <a:r>
              <a:rPr lang="en-GB" altLang="en-US" sz="2800" dirty="0"/>
              <a:t>-</a:t>
            </a:r>
            <a:r>
              <a:rPr lang="en-GB" sz="2800" dirty="0"/>
              <a:t> Lighter and lower CG</a:t>
            </a:r>
            <a:endParaRPr lang="en-GB" altLang="en-US" sz="2800" dirty="0"/>
          </a:p>
          <a:p>
            <a:pPr>
              <a:spcBef>
                <a:spcPct val="50000"/>
              </a:spcBef>
            </a:pPr>
            <a:r>
              <a:rPr lang="en-GB" altLang="en-US" sz="2800" dirty="0"/>
              <a:t>-</a:t>
            </a:r>
            <a:r>
              <a:rPr lang="en-GB" sz="2800" dirty="0"/>
              <a:t> Stronger</a:t>
            </a:r>
            <a:endParaRPr lang="en-GB" altLang="en-US" sz="2800" dirty="0"/>
          </a:p>
          <a:p>
            <a:pPr>
              <a:spcBef>
                <a:spcPct val="50000"/>
              </a:spcBef>
            </a:pPr>
            <a:r>
              <a:rPr lang="en-GB" altLang="en-US" sz="2800" dirty="0"/>
              <a:t>-</a:t>
            </a:r>
            <a:r>
              <a:rPr lang="en-GB" sz="2800" dirty="0"/>
              <a:t> </a:t>
            </a:r>
            <a:r>
              <a:rPr lang="en-US" sz="2800" dirty="0"/>
              <a:t>Stiffer in bending and torsion</a:t>
            </a:r>
          </a:p>
          <a:p>
            <a:pPr>
              <a:spcBef>
                <a:spcPct val="50000"/>
              </a:spcBef>
            </a:pPr>
            <a:r>
              <a:rPr lang="en-US" altLang="en-US" sz="2800" dirty="0"/>
              <a:t>- Cheaper to manufacture</a:t>
            </a:r>
          </a:p>
        </p:txBody>
      </p:sp>
      <p:sp>
        <p:nvSpPr>
          <p:cNvPr id="46" name="Text Box 6"/>
          <p:cNvSpPr txBox="1">
            <a:spLocks noChangeArrowheads="1"/>
          </p:cNvSpPr>
          <p:nvPr/>
        </p:nvSpPr>
        <p:spPr bwMode="auto">
          <a:xfrm>
            <a:off x="389277" y="20954270"/>
            <a:ext cx="6415087" cy="3889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lvl="0" defTabSz="2771345">
              <a:spcBef>
                <a:spcPct val="50000"/>
              </a:spcBef>
            </a:pPr>
            <a:r>
              <a:rPr lang="en-AU" altLang="en-US" sz="3600" b="1" dirty="0">
                <a:latin typeface="Arial" panose="020B0604020202020204" pitchFamily="34" charset="0"/>
                <a:cs typeface="Arial" panose="020B0604020202020204" pitchFamily="34" charset="0"/>
              </a:rPr>
              <a:t>Methodology</a:t>
            </a:r>
            <a:endParaRPr lang="en-AU" altLang="en-US" sz="3600" b="1" dirty="0">
              <a:solidFill>
                <a:prstClr val="black"/>
              </a:solidFill>
              <a:latin typeface="Arial" panose="020B0604020202020204" pitchFamily="34" charset="0"/>
              <a:ea typeface="+mn-ea"/>
              <a:cs typeface="Arial" panose="020B0604020202020204" pitchFamily="34" charset="0"/>
            </a:endParaRPr>
          </a:p>
          <a:p>
            <a:pPr lvl="0" defTabSz="2771345">
              <a:spcBef>
                <a:spcPct val="50000"/>
              </a:spcBef>
            </a:pPr>
            <a:r>
              <a:rPr lang="en-GB" sz="2800" dirty="0"/>
              <a:t>The data of the FEA model was measured from the real chassis in workshop. Due to the limitations of computer performance, a simplified model was finally applied for the finite element analysis:</a:t>
            </a:r>
          </a:p>
        </p:txBody>
      </p:sp>
      <p:sp>
        <p:nvSpPr>
          <p:cNvPr id="47" name="Text Box 6"/>
          <p:cNvSpPr txBox="1">
            <a:spLocks noChangeArrowheads="1"/>
          </p:cNvSpPr>
          <p:nvPr/>
        </p:nvSpPr>
        <p:spPr bwMode="auto">
          <a:xfrm>
            <a:off x="7437707" y="18074699"/>
            <a:ext cx="6415087" cy="107836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altLang="en-US" sz="2800" dirty="0"/>
              <a:t>The modal analysis showed that with the same cross-sectional area and external tube dimension, both square tube and round tube had a similar inherent frequency. The bigger tube external dimension and larger wall thickness had higher frequency.</a:t>
            </a:r>
          </a:p>
          <a:p>
            <a:pPr>
              <a:spcBef>
                <a:spcPct val="50000"/>
              </a:spcBef>
            </a:pPr>
            <a:r>
              <a:rPr lang="en-US" altLang="en-US" sz="2800" dirty="0"/>
              <a:t>For the displacement results, the smaller tube external dimension and wall thickness would lead to bigger displacement. In addition, round tube always had smaller deformation than square tube, which meant that round tube had bigger torsional stiffness. The result of twist angle also showed the same conclusion.</a:t>
            </a:r>
          </a:p>
          <a:p>
            <a:pPr>
              <a:spcBef>
                <a:spcPct val="50000"/>
              </a:spcBef>
            </a:pPr>
            <a:r>
              <a:rPr lang="en-US" altLang="en-US" sz="2800" dirty="0"/>
              <a:t>More than that, the displacement and twist angle results of physical test and finite element analysis had been compared, which showed the same variation trend.</a:t>
            </a:r>
          </a:p>
        </p:txBody>
      </p:sp>
      <p:sp>
        <p:nvSpPr>
          <p:cNvPr id="48" name="Text Box 6"/>
          <p:cNvSpPr txBox="1">
            <a:spLocks noChangeArrowheads="1"/>
          </p:cNvSpPr>
          <p:nvPr/>
        </p:nvSpPr>
        <p:spPr bwMode="auto">
          <a:xfrm>
            <a:off x="14625098" y="15837786"/>
            <a:ext cx="6415087" cy="3458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altLang="en-US" sz="2800" dirty="0"/>
              <a:t>During the project, </a:t>
            </a:r>
            <a:r>
              <a:rPr lang="en-US" altLang="en-US" sz="2800" dirty="0"/>
              <a:t>in order to explore the best chassis tube size, different external dimensions, tube shapes and cross-sectional areas were tried separately. </a:t>
            </a:r>
          </a:p>
        </p:txBody>
      </p:sp>
      <p:sp>
        <p:nvSpPr>
          <p:cNvPr id="49" name="Text Box 6"/>
          <p:cNvSpPr txBox="1">
            <a:spLocks noChangeArrowheads="1"/>
          </p:cNvSpPr>
          <p:nvPr/>
        </p:nvSpPr>
        <p:spPr bwMode="auto">
          <a:xfrm>
            <a:off x="7484455" y="6257121"/>
            <a:ext cx="6415087" cy="12168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Based on this model, 5 other models with different tube sizes have been made then:</a:t>
            </a:r>
          </a:p>
          <a:p>
            <a:pPr lvl="0" defTabSz="2771345">
              <a:spcBef>
                <a:spcPct val="50000"/>
              </a:spcBef>
            </a:pPr>
            <a:r>
              <a:rPr lang="en-GB" altLang="en-US" sz="2800" dirty="0">
                <a:solidFill>
                  <a:prstClr val="black"/>
                </a:solidFill>
                <a:latin typeface="Arial" panose="020B0604020202020204" pitchFamily="34" charset="0"/>
                <a:ea typeface="+mn-ea"/>
                <a:cs typeface="Arial" panose="020B0604020202020204" pitchFamily="34" charset="0"/>
              </a:rPr>
              <a:t>-</a:t>
            </a:r>
            <a:r>
              <a:rPr lang="en-GB" altLang="zh-CN" sz="2800" dirty="0">
                <a:solidFill>
                  <a:prstClr val="black"/>
                </a:solidFill>
                <a:latin typeface="Arial" panose="020B0604020202020204" pitchFamily="34" charset="0"/>
                <a:ea typeface="宋体" panose="02010600030101010101" pitchFamily="2" charset="-122"/>
                <a:cs typeface="Arial" panose="020B0604020202020204" pitchFamily="34" charset="0"/>
              </a:rPr>
              <a:t> </a:t>
            </a:r>
            <a:r>
              <a:rPr lang="en-US" altLang="zh-CN" sz="2800" dirty="0">
                <a:solidFill>
                  <a:prstClr val="black"/>
                </a:solidFill>
                <a:latin typeface="Arial" panose="020B0604020202020204" pitchFamily="34" charset="0"/>
                <a:ea typeface="宋体" panose="02010600030101010101" pitchFamily="2" charset="-122"/>
                <a:cs typeface="Arial" panose="020B0604020202020204" pitchFamily="34" charset="0"/>
              </a:rPr>
              <a:t>Group 1: Square tubes, 30mm external diameter, 4mm thickness;</a:t>
            </a:r>
            <a:endParaRPr lang="en-GB" altLang="en-US" sz="2800" dirty="0">
              <a:solidFill>
                <a:prstClr val="black"/>
              </a:solidFill>
              <a:latin typeface="Arial" panose="020B0604020202020204" pitchFamily="34" charset="0"/>
              <a:ea typeface="+mn-ea"/>
              <a:cs typeface="Arial" panose="020B0604020202020204" pitchFamily="34" charset="0"/>
            </a:endParaRPr>
          </a:p>
          <a:p>
            <a:pPr lvl="0" defTabSz="2771345">
              <a:spcBef>
                <a:spcPct val="50000"/>
              </a:spcBef>
            </a:pPr>
            <a:r>
              <a:rPr lang="en-GB" altLang="en-US" sz="2800" dirty="0">
                <a:solidFill>
                  <a:prstClr val="black"/>
                </a:solidFill>
                <a:latin typeface="Arial" panose="020B0604020202020204" pitchFamily="34" charset="0"/>
                <a:ea typeface="+mn-ea"/>
                <a:cs typeface="Arial" panose="020B0604020202020204" pitchFamily="34" charset="0"/>
              </a:rPr>
              <a:t>-</a:t>
            </a:r>
            <a:r>
              <a:rPr lang="en-GB" altLang="zh-CN" sz="2800" dirty="0">
                <a:solidFill>
                  <a:prstClr val="black"/>
                </a:solidFill>
                <a:latin typeface="Arial" panose="020B0604020202020204" pitchFamily="34" charset="0"/>
                <a:ea typeface="宋体" panose="02010600030101010101" pitchFamily="2" charset="-122"/>
                <a:cs typeface="Arial" panose="020B0604020202020204" pitchFamily="34" charset="0"/>
              </a:rPr>
              <a:t> </a:t>
            </a:r>
            <a:r>
              <a:rPr lang="en-US" altLang="zh-CN" sz="2800" dirty="0">
                <a:solidFill>
                  <a:prstClr val="black"/>
                </a:solidFill>
                <a:latin typeface="Arial" panose="020B0604020202020204" pitchFamily="34" charset="0"/>
                <a:ea typeface="宋体" panose="02010600030101010101" pitchFamily="2" charset="-122"/>
                <a:cs typeface="Arial" panose="020B0604020202020204" pitchFamily="34" charset="0"/>
              </a:rPr>
              <a:t>Group 2: Square tubes, 36mm external diameter, 7mm thickness;</a:t>
            </a:r>
            <a:endParaRPr lang="en-GB" altLang="en-US" sz="2800" dirty="0">
              <a:solidFill>
                <a:prstClr val="black"/>
              </a:solidFill>
              <a:latin typeface="Arial" panose="020B0604020202020204" pitchFamily="34" charset="0"/>
              <a:ea typeface="+mn-ea"/>
              <a:cs typeface="Arial" panose="020B0604020202020204" pitchFamily="34" charset="0"/>
            </a:endParaRPr>
          </a:p>
          <a:p>
            <a:pPr lvl="0" defTabSz="2771345">
              <a:spcBef>
                <a:spcPct val="50000"/>
              </a:spcBef>
            </a:pPr>
            <a:r>
              <a:rPr lang="en-GB" altLang="en-US" sz="2800" dirty="0">
                <a:solidFill>
                  <a:prstClr val="black"/>
                </a:solidFill>
                <a:latin typeface="Arial" panose="020B0604020202020204" pitchFamily="34" charset="0"/>
                <a:ea typeface="+mn-ea"/>
                <a:cs typeface="Arial" panose="020B0604020202020204" pitchFamily="34" charset="0"/>
              </a:rPr>
              <a:t>-</a:t>
            </a:r>
            <a:r>
              <a:rPr lang="en-GB" altLang="zh-CN" sz="2800" dirty="0">
                <a:solidFill>
                  <a:prstClr val="black"/>
                </a:solidFill>
                <a:latin typeface="Arial" panose="020B0604020202020204" pitchFamily="34" charset="0"/>
                <a:ea typeface="宋体" panose="02010600030101010101" pitchFamily="2" charset="-122"/>
                <a:cs typeface="Arial" panose="020B0604020202020204" pitchFamily="34" charset="0"/>
              </a:rPr>
              <a:t> </a:t>
            </a:r>
            <a:r>
              <a:rPr lang="en-US" altLang="zh-CN" sz="2800" dirty="0">
                <a:solidFill>
                  <a:prstClr val="black"/>
                </a:solidFill>
                <a:latin typeface="Arial" panose="020B0604020202020204" pitchFamily="34" charset="0"/>
                <a:ea typeface="宋体" panose="02010600030101010101" pitchFamily="2" charset="-122"/>
                <a:cs typeface="Arial" panose="020B0604020202020204" pitchFamily="34" charset="0"/>
              </a:rPr>
              <a:t>Group 3: Square tubes, 36mm external diameter, 3.2mm thickness;</a:t>
            </a:r>
          </a:p>
          <a:p>
            <a:pPr lvl="0" defTabSz="2771345">
              <a:spcBef>
                <a:spcPct val="50000"/>
              </a:spcBef>
            </a:pPr>
            <a:r>
              <a:rPr lang="en-US" altLang="en-US" sz="2800" dirty="0">
                <a:solidFill>
                  <a:prstClr val="black"/>
                </a:solidFill>
                <a:latin typeface="Arial" panose="020B0604020202020204" pitchFamily="34" charset="0"/>
                <a:ea typeface="+mn-ea"/>
                <a:cs typeface="Arial" panose="020B0604020202020204" pitchFamily="34" charset="0"/>
              </a:rPr>
              <a:t>- Group 4: Round tubes, 30mm external diameter, 5.4mm thickness;</a:t>
            </a:r>
          </a:p>
          <a:p>
            <a:pPr lvl="0" defTabSz="2771345">
              <a:spcBef>
                <a:spcPct val="50000"/>
              </a:spcBef>
            </a:pPr>
            <a:r>
              <a:rPr lang="en-US" altLang="en-US" sz="2800" dirty="0">
                <a:solidFill>
                  <a:prstClr val="black"/>
                </a:solidFill>
                <a:latin typeface="Arial" panose="020B0604020202020204" pitchFamily="34" charset="0"/>
                <a:ea typeface="+mn-ea"/>
                <a:cs typeface="Arial" panose="020B0604020202020204" pitchFamily="34" charset="0"/>
              </a:rPr>
              <a:t>- Group 5: Round tubes, 36mm external diameter, 8.4mm thickness;</a:t>
            </a:r>
          </a:p>
          <a:p>
            <a:pPr lvl="0" defTabSz="2771345">
              <a:spcBef>
                <a:spcPct val="50000"/>
              </a:spcBef>
            </a:pPr>
            <a:r>
              <a:rPr lang="en-US" altLang="en-US" sz="2800" dirty="0">
                <a:solidFill>
                  <a:prstClr val="black"/>
                </a:solidFill>
                <a:latin typeface="Arial" panose="020B0604020202020204" pitchFamily="34" charset="0"/>
                <a:ea typeface="+mn-ea"/>
                <a:cs typeface="Arial" panose="020B0604020202020204" pitchFamily="34" charset="0"/>
              </a:rPr>
              <a:t>- Group 6: Round tubes, 36mm external diameter, 4.2mm thickness.</a:t>
            </a:r>
          </a:p>
          <a:p>
            <a:endParaRPr lang="en-GB" sz="2800" dirty="0"/>
          </a:p>
          <a:p>
            <a:r>
              <a:rPr lang="en-GB" sz="2800" dirty="0"/>
              <a:t>The FEA simulation included modal analysis, stress and displacement. Besides, twist angle was calculated by the deformation of tubes. Physical tests about displacement and twist angle were done on the real chassis as well, and they showed a high correlation to the FEA results. </a:t>
            </a:r>
          </a:p>
        </p:txBody>
      </p:sp>
      <p:sp>
        <p:nvSpPr>
          <p:cNvPr id="50" name="Text Box 19"/>
          <p:cNvSpPr txBox="1">
            <a:spLocks noChangeArrowheads="1"/>
          </p:cNvSpPr>
          <p:nvPr/>
        </p:nvSpPr>
        <p:spPr bwMode="auto">
          <a:xfrm>
            <a:off x="14793675" y="13945074"/>
            <a:ext cx="6410325" cy="2073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000" i="1" dirty="0">
                <a:latin typeface="Times New Roman" charset="0"/>
              </a:rPr>
              <a:t>Take displacement as an example, due to the different structure and metal fatigue, the real chassis had a deformation much more than the FEA model. But both of the results had the maximum value at the 4</a:t>
            </a:r>
            <a:r>
              <a:rPr lang="en-US" altLang="en-US" sz="2000" i="1" baseline="30000" dirty="0">
                <a:latin typeface="Times New Roman" charset="0"/>
              </a:rPr>
              <a:t>th</a:t>
            </a:r>
            <a:r>
              <a:rPr lang="en-US" altLang="en-US" sz="2000" i="1" dirty="0">
                <a:latin typeface="Times New Roman" charset="0"/>
              </a:rPr>
              <a:t> measuring point, which showed a strong correlation.</a:t>
            </a:r>
            <a:endParaRPr lang="en-AU" altLang="en-US" sz="2000" i="1" dirty="0">
              <a:latin typeface="Times New Roman" charset="0"/>
            </a:endParaRPr>
          </a:p>
        </p:txBody>
      </p:sp>
      <p:sp>
        <p:nvSpPr>
          <p:cNvPr id="53" name="Text Box 19"/>
          <p:cNvSpPr txBox="1">
            <a:spLocks noChangeArrowheads="1"/>
          </p:cNvSpPr>
          <p:nvPr/>
        </p:nvSpPr>
        <p:spPr bwMode="auto">
          <a:xfrm>
            <a:off x="394039" y="27433226"/>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a:latin typeface="Times New Roman" charset="0"/>
              </a:rPr>
              <a:t>Here is the simplified model of the FEA simulation. It can be seen that the main structures have a high similarity as the original chassis .</a:t>
            </a:r>
            <a:endParaRPr lang="en-AU" altLang="en-US" sz="2000" i="1" dirty="0">
              <a:latin typeface="Times New Roman" charset="0"/>
            </a:endParaRPr>
          </a:p>
        </p:txBody>
      </p:sp>
      <p:sp>
        <p:nvSpPr>
          <p:cNvPr id="60" name="Text Box 25"/>
          <p:cNvSpPr txBox="1">
            <a:spLocks noChangeArrowheads="1"/>
          </p:cNvSpPr>
          <p:nvPr/>
        </p:nvSpPr>
        <p:spPr bwMode="auto">
          <a:xfrm>
            <a:off x="14793675" y="9784732"/>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The twist angle diagram showed that round tube with big wall thickness had the biggest torsional stiffness. </a:t>
            </a:r>
          </a:p>
        </p:txBody>
      </p:sp>
      <p:pic>
        <p:nvPicPr>
          <p:cNvPr id="20" name="图片 19">
            <a:extLst>
              <a:ext uri="{FF2B5EF4-FFF2-40B4-BE49-F238E27FC236}">
                <a16:creationId xmlns:a16="http://schemas.microsoft.com/office/drawing/2014/main" id="{F1AD2C2B-4BD3-44C2-B66E-9B7F41C825BD}"/>
              </a:ext>
            </a:extLst>
          </p:cNvPr>
          <p:cNvPicPr>
            <a:picLocks noChangeAspect="1"/>
          </p:cNvPicPr>
          <p:nvPr/>
        </p:nvPicPr>
        <p:blipFill>
          <a:blip r:embed="rId4"/>
          <a:stretch>
            <a:fillRect/>
          </a:stretch>
        </p:blipFill>
        <p:spPr>
          <a:xfrm>
            <a:off x="440291" y="1977083"/>
            <a:ext cx="2456407" cy="3548785"/>
          </a:xfrm>
          <a:prstGeom prst="rect">
            <a:avLst/>
          </a:prstGeom>
        </p:spPr>
      </p:pic>
      <p:pic>
        <p:nvPicPr>
          <p:cNvPr id="24" name="图片 23">
            <a:extLst>
              <a:ext uri="{FF2B5EF4-FFF2-40B4-BE49-F238E27FC236}">
                <a16:creationId xmlns:a16="http://schemas.microsoft.com/office/drawing/2014/main" id="{20B6A940-E283-429B-9B80-04BF08F3D3D4}"/>
              </a:ext>
            </a:extLst>
          </p:cNvPr>
          <p:cNvPicPr>
            <a:picLocks noChangeAspect="1"/>
          </p:cNvPicPr>
          <p:nvPr/>
        </p:nvPicPr>
        <p:blipFill>
          <a:blip r:embed="rId5"/>
          <a:stretch>
            <a:fillRect/>
          </a:stretch>
        </p:blipFill>
        <p:spPr>
          <a:xfrm>
            <a:off x="599011" y="24699850"/>
            <a:ext cx="5661666" cy="2890990"/>
          </a:xfrm>
          <a:prstGeom prst="rect">
            <a:avLst/>
          </a:prstGeom>
        </p:spPr>
      </p:pic>
      <p:pic>
        <p:nvPicPr>
          <p:cNvPr id="25" name="图片 24">
            <a:extLst>
              <a:ext uri="{FF2B5EF4-FFF2-40B4-BE49-F238E27FC236}">
                <a16:creationId xmlns:a16="http://schemas.microsoft.com/office/drawing/2014/main" id="{D207F347-30D8-460B-B732-516C55562F0B}"/>
              </a:ext>
            </a:extLst>
          </p:cNvPr>
          <p:cNvPicPr>
            <a:picLocks noChangeAspect="1"/>
          </p:cNvPicPr>
          <p:nvPr/>
        </p:nvPicPr>
        <p:blipFill>
          <a:blip r:embed="rId6"/>
          <a:stretch>
            <a:fillRect/>
          </a:stretch>
        </p:blipFill>
        <p:spPr>
          <a:xfrm>
            <a:off x="14774156" y="6460892"/>
            <a:ext cx="5867074" cy="3534731"/>
          </a:xfrm>
          <a:prstGeom prst="rect">
            <a:avLst/>
          </a:prstGeom>
        </p:spPr>
      </p:pic>
      <p:pic>
        <p:nvPicPr>
          <p:cNvPr id="26" name="图片 25">
            <a:extLst>
              <a:ext uri="{FF2B5EF4-FFF2-40B4-BE49-F238E27FC236}">
                <a16:creationId xmlns:a16="http://schemas.microsoft.com/office/drawing/2014/main" id="{512E9A48-6C05-4517-A1B5-6EACF85B7179}"/>
              </a:ext>
            </a:extLst>
          </p:cNvPr>
          <p:cNvPicPr>
            <a:picLocks noChangeAspect="1"/>
          </p:cNvPicPr>
          <p:nvPr/>
        </p:nvPicPr>
        <p:blipFill>
          <a:blip r:embed="rId7"/>
          <a:stretch>
            <a:fillRect/>
          </a:stretch>
        </p:blipFill>
        <p:spPr>
          <a:xfrm>
            <a:off x="14788910" y="10681659"/>
            <a:ext cx="5945109" cy="3534731"/>
          </a:xfrm>
          <a:prstGeom prst="rect">
            <a:avLst/>
          </a:prstGeom>
        </p:spPr>
      </p:pic>
      <p:graphicFrame>
        <p:nvGraphicFramePr>
          <p:cNvPr id="27" name="表格 27">
            <a:extLst>
              <a:ext uri="{FF2B5EF4-FFF2-40B4-BE49-F238E27FC236}">
                <a16:creationId xmlns:a16="http://schemas.microsoft.com/office/drawing/2014/main" id="{EFC65A3F-7C1E-43F9-80DD-37BADD6164AD}"/>
              </a:ext>
            </a:extLst>
          </p:cNvPr>
          <p:cNvGraphicFramePr>
            <a:graphicFrameLocks noGrp="1"/>
          </p:cNvGraphicFramePr>
          <p:nvPr>
            <p:extLst>
              <p:ext uri="{D42A27DB-BD31-4B8C-83A1-F6EECF244321}">
                <p14:modId xmlns:p14="http://schemas.microsoft.com/office/powerpoint/2010/main" val="2500605507"/>
              </p:ext>
            </p:extLst>
          </p:nvPr>
        </p:nvGraphicFramePr>
        <p:xfrm>
          <a:off x="14895651" y="20134754"/>
          <a:ext cx="6070572" cy="1639032"/>
        </p:xfrm>
        <a:graphic>
          <a:graphicData uri="http://schemas.openxmlformats.org/drawingml/2006/table">
            <a:tbl>
              <a:tblPr firstRow="1" bandRow="1">
                <a:tableStyleId>{21E4AEA4-8DFA-4A89-87EB-49C32662AFE0}</a:tableStyleId>
              </a:tblPr>
              <a:tblGrid>
                <a:gridCol w="1342103">
                  <a:extLst>
                    <a:ext uri="{9D8B030D-6E8A-4147-A177-3AD203B41FA5}">
                      <a16:colId xmlns:a16="http://schemas.microsoft.com/office/drawing/2014/main" val="1803149808"/>
                    </a:ext>
                  </a:extLst>
                </a:gridCol>
                <a:gridCol w="796413">
                  <a:extLst>
                    <a:ext uri="{9D8B030D-6E8A-4147-A177-3AD203B41FA5}">
                      <a16:colId xmlns:a16="http://schemas.microsoft.com/office/drawing/2014/main" val="2008306253"/>
                    </a:ext>
                  </a:extLst>
                </a:gridCol>
                <a:gridCol w="796413">
                  <a:extLst>
                    <a:ext uri="{9D8B030D-6E8A-4147-A177-3AD203B41FA5}">
                      <a16:colId xmlns:a16="http://schemas.microsoft.com/office/drawing/2014/main" val="1744965251"/>
                    </a:ext>
                  </a:extLst>
                </a:gridCol>
                <a:gridCol w="811161">
                  <a:extLst>
                    <a:ext uri="{9D8B030D-6E8A-4147-A177-3AD203B41FA5}">
                      <a16:colId xmlns:a16="http://schemas.microsoft.com/office/drawing/2014/main" val="748864288"/>
                    </a:ext>
                  </a:extLst>
                </a:gridCol>
                <a:gridCol w="796413">
                  <a:extLst>
                    <a:ext uri="{9D8B030D-6E8A-4147-A177-3AD203B41FA5}">
                      <a16:colId xmlns:a16="http://schemas.microsoft.com/office/drawing/2014/main" val="3661491039"/>
                    </a:ext>
                  </a:extLst>
                </a:gridCol>
                <a:gridCol w="786579">
                  <a:extLst>
                    <a:ext uri="{9D8B030D-6E8A-4147-A177-3AD203B41FA5}">
                      <a16:colId xmlns:a16="http://schemas.microsoft.com/office/drawing/2014/main" val="949217773"/>
                    </a:ext>
                  </a:extLst>
                </a:gridCol>
                <a:gridCol w="741490">
                  <a:extLst>
                    <a:ext uri="{9D8B030D-6E8A-4147-A177-3AD203B41FA5}">
                      <a16:colId xmlns:a16="http://schemas.microsoft.com/office/drawing/2014/main" val="2871909263"/>
                    </a:ext>
                  </a:extLst>
                </a:gridCol>
              </a:tblGrid>
              <a:tr h="392013">
                <a:tc>
                  <a:txBody>
                    <a:bodyPr/>
                    <a:lstStyle/>
                    <a:p>
                      <a:endParaRPr lang="zh-CN" altLang="en-US" sz="1100" dirty="0"/>
                    </a:p>
                  </a:txBody>
                  <a:tcPr/>
                </a:tc>
                <a:tc>
                  <a:txBody>
                    <a:bodyPr/>
                    <a:lstStyle/>
                    <a:p>
                      <a:pPr algn="just">
                        <a:lnSpc>
                          <a:spcPct val="150000"/>
                        </a:lnSpc>
                        <a:spcAft>
                          <a:spcPts val="0"/>
                        </a:spcAft>
                      </a:pPr>
                      <a:r>
                        <a:rPr lang="en-US" sz="1100" kern="100" dirty="0">
                          <a:effectLst/>
                          <a:latin typeface="Arial" panose="020B0604020202020204" pitchFamily="34" charset="0"/>
                          <a:ea typeface="等线" panose="02010600030101010101" pitchFamily="2" charset="-122"/>
                          <a:cs typeface="Times New Roman" panose="02020603050405020304" pitchFamily="18" charset="0"/>
                        </a:rPr>
                        <a:t>Group 1</a:t>
                      </a:r>
                      <a:endParaRPr lang="zh-CN" sz="1050" kern="100" dirty="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Group 2</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Group 3</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Group 4</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Group 5</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dirty="0">
                          <a:effectLst/>
                          <a:latin typeface="Arial" panose="020B0604020202020204" pitchFamily="34" charset="0"/>
                          <a:ea typeface="等线" panose="02010600030101010101" pitchFamily="2" charset="-122"/>
                          <a:cs typeface="Times New Roman" panose="02020603050405020304" pitchFamily="18" charset="0"/>
                        </a:rPr>
                        <a:t>Group 6</a:t>
                      </a:r>
                      <a:endParaRPr lang="zh-CN" sz="1050" kern="100" dirty="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282993820"/>
                  </a:ext>
                </a:extLst>
              </a:tr>
              <a:tr h="415673">
                <a:tc>
                  <a:txBody>
                    <a:bodyPr/>
                    <a:lstStyle/>
                    <a:p>
                      <a:pPr algn="just">
                        <a:lnSpc>
                          <a:spcPct val="150000"/>
                        </a:lnSpc>
                        <a:spcAft>
                          <a:spcPts val="0"/>
                        </a:spcAft>
                      </a:pPr>
                      <a:r>
                        <a:rPr lang="en-US" sz="1100" kern="100" dirty="0">
                          <a:effectLst/>
                          <a:latin typeface="Arial" panose="020B0604020202020204" pitchFamily="34" charset="0"/>
                          <a:ea typeface="等线" panose="02010600030101010101" pitchFamily="2" charset="-122"/>
                          <a:cs typeface="Times New Roman" panose="02020603050405020304" pitchFamily="18" charset="0"/>
                        </a:rPr>
                        <a:t>Torsional Stiffness</a:t>
                      </a:r>
                      <a:endParaRPr lang="zh-CN" sz="1050" kern="100" dirty="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F</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D</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dirty="0">
                          <a:effectLst/>
                          <a:latin typeface="Arial" panose="020B0604020202020204" pitchFamily="34" charset="0"/>
                          <a:ea typeface="等线" panose="02010600030101010101" pitchFamily="2" charset="-122"/>
                          <a:cs typeface="Times New Roman" panose="02020603050405020304" pitchFamily="18" charset="0"/>
                        </a:rPr>
                        <a:t>E</a:t>
                      </a:r>
                      <a:endParaRPr lang="zh-CN" sz="1050" kern="100" dirty="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C</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A</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B</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973240118"/>
                  </a:ext>
                </a:extLst>
              </a:tr>
              <a:tr h="415673">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Weight</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A</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C</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A</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B</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D</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B</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68235499"/>
                  </a:ext>
                </a:extLst>
              </a:tr>
              <a:tr h="415673">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Cost</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A</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B</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A</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C</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a:effectLst/>
                          <a:latin typeface="Arial" panose="020B0604020202020204" pitchFamily="34" charset="0"/>
                          <a:ea typeface="等线" panose="02010600030101010101" pitchFamily="2" charset="-122"/>
                          <a:cs typeface="Times New Roman" panose="02020603050405020304" pitchFamily="18" charset="0"/>
                        </a:rPr>
                        <a:t>D</a:t>
                      </a:r>
                      <a:endParaRPr lang="zh-CN" sz="1050" kern="10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tc>
                  <a:txBody>
                    <a:bodyPr/>
                    <a:lstStyle/>
                    <a:p>
                      <a:pPr algn="just">
                        <a:lnSpc>
                          <a:spcPct val="150000"/>
                        </a:lnSpc>
                        <a:spcAft>
                          <a:spcPts val="0"/>
                        </a:spcAft>
                      </a:pPr>
                      <a:r>
                        <a:rPr lang="en-US" sz="1100" kern="100" dirty="0">
                          <a:effectLst/>
                          <a:latin typeface="Arial" panose="020B0604020202020204" pitchFamily="34" charset="0"/>
                          <a:ea typeface="等线" panose="02010600030101010101" pitchFamily="2" charset="-122"/>
                          <a:cs typeface="Times New Roman" panose="02020603050405020304" pitchFamily="18" charset="0"/>
                        </a:rPr>
                        <a:t>C</a:t>
                      </a:r>
                      <a:endParaRPr lang="zh-CN" sz="1050" kern="100" dirty="0">
                        <a:effectLst/>
                        <a:latin typeface="等线" panose="02010600030101010101" pitchFamily="2" charset="-122"/>
                        <a:ea typeface="等线"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94120550"/>
                  </a:ext>
                </a:extLst>
              </a:tr>
            </a:tbl>
          </a:graphicData>
        </a:graphic>
      </p:graphicFrame>
      <p:sp>
        <p:nvSpPr>
          <p:cNvPr id="55" name="Text Box 25">
            <a:extLst>
              <a:ext uri="{FF2B5EF4-FFF2-40B4-BE49-F238E27FC236}">
                <a16:creationId xmlns:a16="http://schemas.microsoft.com/office/drawing/2014/main" id="{375B1455-436D-4A39-926B-B10EA71AF1A6}"/>
              </a:ext>
            </a:extLst>
          </p:cNvPr>
          <p:cNvSpPr txBox="1">
            <a:spLocks noChangeArrowheads="1"/>
          </p:cNvSpPr>
          <p:nvPr/>
        </p:nvSpPr>
        <p:spPr bwMode="auto">
          <a:xfrm>
            <a:off x="14793675" y="18812736"/>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The table below showed </a:t>
            </a:r>
            <a:r>
              <a:rPr lang="en-US" altLang="en-US" sz="2000" i="1" dirty="0">
                <a:latin typeface="Times New Roman" charset="0"/>
              </a:rPr>
              <a:t>scores about torsional stiffness, weight and cost of each group</a:t>
            </a:r>
            <a:r>
              <a:rPr lang="en-AU" altLang="en-US" sz="2000" i="1" dirty="0">
                <a:latin typeface="Times New Roman" charset="0"/>
              </a:rPr>
              <a:t>. </a:t>
            </a:r>
            <a:r>
              <a:rPr lang="en-US" altLang="en-US" sz="2000" i="1" dirty="0">
                <a:latin typeface="Times New Roman" charset="0"/>
              </a:rPr>
              <a:t>The letters A to F indicate different levels (from good to bad)</a:t>
            </a:r>
            <a:endParaRPr lang="en-AU" altLang="en-US" sz="2000" i="1" dirty="0">
              <a:latin typeface="Times New Roman" charset="0"/>
            </a:endParaRPr>
          </a:p>
        </p:txBody>
      </p:sp>
      <p:sp>
        <p:nvSpPr>
          <p:cNvPr id="57" name="Text Box 6">
            <a:extLst>
              <a:ext uri="{FF2B5EF4-FFF2-40B4-BE49-F238E27FC236}">
                <a16:creationId xmlns:a16="http://schemas.microsoft.com/office/drawing/2014/main" id="{66E3CA7B-00E3-44E9-AEF7-2BE2AEC8E441}"/>
              </a:ext>
            </a:extLst>
          </p:cNvPr>
          <p:cNvSpPr txBox="1">
            <a:spLocks noChangeArrowheads="1"/>
          </p:cNvSpPr>
          <p:nvPr/>
        </p:nvSpPr>
        <p:spPr bwMode="auto">
          <a:xfrm>
            <a:off x="14630101" y="21592891"/>
            <a:ext cx="6415087" cy="3550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US" altLang="en-US" sz="2800" dirty="0"/>
              <a:t>Considering that the cockpit requires higher torsional stiffness, the tube size of Group 6 will be applied to this area. For cost and impact energy absorption considerations, the tube size in Group 3 will be used for the front and rear parts of the final frame.</a:t>
            </a:r>
          </a:p>
        </p:txBody>
      </p:sp>
      <p:pic>
        <p:nvPicPr>
          <p:cNvPr id="3" name="图片 2">
            <a:extLst>
              <a:ext uri="{FF2B5EF4-FFF2-40B4-BE49-F238E27FC236}">
                <a16:creationId xmlns:a16="http://schemas.microsoft.com/office/drawing/2014/main" id="{B7475981-3B29-41C7-B1DD-F8481CB8E0FA}"/>
              </a:ext>
            </a:extLst>
          </p:cNvPr>
          <p:cNvPicPr>
            <a:picLocks noChangeAspect="1"/>
          </p:cNvPicPr>
          <p:nvPr/>
        </p:nvPicPr>
        <p:blipFill>
          <a:blip r:embed="rId8"/>
          <a:stretch>
            <a:fillRect/>
          </a:stretch>
        </p:blipFill>
        <p:spPr>
          <a:xfrm>
            <a:off x="599011" y="28953448"/>
            <a:ext cx="1416102" cy="1080014"/>
          </a:xfrm>
          <a:prstGeom prst="rect">
            <a:avLst/>
          </a:prstGeom>
        </p:spPr>
      </p:pic>
      <p:pic>
        <p:nvPicPr>
          <p:cNvPr id="5" name="图片 4">
            <a:extLst>
              <a:ext uri="{FF2B5EF4-FFF2-40B4-BE49-F238E27FC236}">
                <a16:creationId xmlns:a16="http://schemas.microsoft.com/office/drawing/2014/main" id="{DCA42374-658B-4848-BBF5-81FCC100B4F1}"/>
              </a:ext>
            </a:extLst>
          </p:cNvPr>
          <p:cNvPicPr>
            <a:picLocks noChangeAspect="1"/>
          </p:cNvPicPr>
          <p:nvPr/>
        </p:nvPicPr>
        <p:blipFill rotWithShape="1">
          <a:blip r:embed="rId9"/>
          <a:srcRect t="16521" b="28804"/>
          <a:stretch/>
        </p:blipFill>
        <p:spPr>
          <a:xfrm>
            <a:off x="1974231" y="29035689"/>
            <a:ext cx="3245177" cy="915531"/>
          </a:xfrm>
          <a:prstGeom prst="rect">
            <a:avLst/>
          </a:prstGeom>
        </p:spPr>
      </p:pic>
      <p:pic>
        <p:nvPicPr>
          <p:cNvPr id="10" name="图片 9">
            <a:extLst>
              <a:ext uri="{FF2B5EF4-FFF2-40B4-BE49-F238E27FC236}">
                <a16:creationId xmlns:a16="http://schemas.microsoft.com/office/drawing/2014/main" id="{E51A4E50-85D3-47D2-925D-FE5FE1F82C80}"/>
              </a:ext>
            </a:extLst>
          </p:cNvPr>
          <p:cNvPicPr>
            <a:picLocks noChangeAspect="1"/>
          </p:cNvPicPr>
          <p:nvPr/>
        </p:nvPicPr>
        <p:blipFill rotWithShape="1">
          <a:blip r:embed="rId10"/>
          <a:srcRect t="6505"/>
          <a:stretch/>
        </p:blipFill>
        <p:spPr>
          <a:xfrm>
            <a:off x="5319098" y="28964291"/>
            <a:ext cx="1886920" cy="1069172"/>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1020</TotalTime>
  <Words>808</Words>
  <Application>Microsoft Office PowerPoint</Application>
  <PresentationFormat>自定义</PresentationFormat>
  <Paragraphs>72</Paragraphs>
  <Slides>1</Slides>
  <Notes>0</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vt:i4>
      </vt:variant>
    </vt:vector>
  </HeadingPairs>
  <TitlesOfParts>
    <vt:vector size="8" baseType="lpstr">
      <vt:lpstr>等线</vt:lpstr>
      <vt:lpstr>Arial</vt:lpstr>
      <vt:lpstr>Calibri</vt:lpstr>
      <vt:lpstr>Calibri Light</vt:lpstr>
      <vt:lpstr>Georgia</vt:lpstr>
      <vt:lpstr>Times New Roman</vt:lpstr>
      <vt:lpstr>Office Theme</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艺陶</cp:lastModifiedBy>
  <cp:revision>49</cp:revision>
  <dcterms:created xsi:type="dcterms:W3CDTF">2016-02-25T08:27:32Z</dcterms:created>
  <dcterms:modified xsi:type="dcterms:W3CDTF">2020-05-03T11:07:34Z</dcterms:modified>
</cp:coreProperties>
</file>