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625" r:id="rId3"/>
    <p:sldId id="600" r:id="rId4"/>
    <p:sldId id="415" r:id="rId5"/>
    <p:sldId id="416" r:id="rId6"/>
    <p:sldId id="417" r:id="rId7"/>
    <p:sldId id="418" r:id="rId8"/>
    <p:sldId id="423" r:id="rId9"/>
    <p:sldId id="424" r:id="rId10"/>
    <p:sldId id="425" r:id="rId11"/>
    <p:sldId id="437" r:id="rId12"/>
    <p:sldId id="444" r:id="rId13"/>
    <p:sldId id="445" r:id="rId14"/>
    <p:sldId id="446" r:id="rId15"/>
    <p:sldId id="447" r:id="rId16"/>
    <p:sldId id="448" r:id="rId17"/>
    <p:sldId id="449" r:id="rId18"/>
    <p:sldId id="603" r:id="rId19"/>
    <p:sldId id="555" r:id="rId20"/>
    <p:sldId id="556" r:id="rId21"/>
    <p:sldId id="559" r:id="rId22"/>
    <p:sldId id="560" r:id="rId23"/>
    <p:sldId id="561" r:id="rId24"/>
    <p:sldId id="563" r:id="rId25"/>
    <p:sldId id="564" r:id="rId26"/>
    <p:sldId id="565" r:id="rId27"/>
    <p:sldId id="566" r:id="rId28"/>
    <p:sldId id="567" r:id="rId29"/>
    <p:sldId id="568" r:id="rId30"/>
    <p:sldId id="569" r:id="rId31"/>
    <p:sldId id="571"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7">
            <a:extLst>
              <a:ext uri="{FF2B5EF4-FFF2-40B4-BE49-F238E27FC236}">
                <a16:creationId xmlns:a16="http://schemas.microsoft.com/office/drawing/2014/main" id="{A6E1B858-7436-4120-AD55-C0E27A72C9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32ACCEF-4616-4F7D-A160-9792037D8CC4}" type="slidenum">
              <a:rPr lang="cs-CZ" altLang="en-US"/>
              <a:pPr eaLnBrk="1" hangingPunct="1"/>
              <a:t>3</a:t>
            </a:fld>
            <a:endParaRPr lang="cs-CZ" altLang="en-US"/>
          </a:p>
        </p:txBody>
      </p:sp>
      <p:sp>
        <p:nvSpPr>
          <p:cNvPr id="253955" name="Rectangle 2">
            <a:extLst>
              <a:ext uri="{FF2B5EF4-FFF2-40B4-BE49-F238E27FC236}">
                <a16:creationId xmlns:a16="http://schemas.microsoft.com/office/drawing/2014/main" id="{9B028EEF-7714-4B67-BA3B-6CFC99FD7767}"/>
              </a:ext>
            </a:extLst>
          </p:cNvPr>
          <p:cNvSpPr>
            <a:spLocks noGrp="1" noRot="1" noChangeAspect="1" noChangeArrowheads="1" noTextEdit="1"/>
          </p:cNvSpPr>
          <p:nvPr>
            <p:ph type="sldImg"/>
          </p:nvPr>
        </p:nvSpPr>
        <p:spPr>
          <a:ln/>
        </p:spPr>
      </p:sp>
      <p:sp>
        <p:nvSpPr>
          <p:cNvPr id="253956" name="Rectangle 3">
            <a:extLst>
              <a:ext uri="{FF2B5EF4-FFF2-40B4-BE49-F238E27FC236}">
                <a16:creationId xmlns:a16="http://schemas.microsoft.com/office/drawing/2014/main" id="{B8257F68-77EC-4A82-AD72-0B20A141110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73734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7">
            <a:extLst>
              <a:ext uri="{FF2B5EF4-FFF2-40B4-BE49-F238E27FC236}">
                <a16:creationId xmlns:a16="http://schemas.microsoft.com/office/drawing/2014/main" id="{538F8083-763D-42C1-B708-15D2795038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5681A8-BD59-4EDD-9D19-6B893DCF5AB7}" type="slidenum">
              <a:rPr lang="cs-CZ" altLang="en-US"/>
              <a:pPr eaLnBrk="1" hangingPunct="1"/>
              <a:t>4</a:t>
            </a:fld>
            <a:endParaRPr lang="cs-CZ" altLang="en-US"/>
          </a:p>
        </p:txBody>
      </p:sp>
      <p:sp>
        <p:nvSpPr>
          <p:cNvPr id="254979" name="Rectangle 2">
            <a:extLst>
              <a:ext uri="{FF2B5EF4-FFF2-40B4-BE49-F238E27FC236}">
                <a16:creationId xmlns:a16="http://schemas.microsoft.com/office/drawing/2014/main" id="{007203E5-93EF-4DED-BD53-97EBA49D7271}"/>
              </a:ext>
            </a:extLst>
          </p:cNvPr>
          <p:cNvSpPr>
            <a:spLocks noGrp="1" noRot="1" noChangeAspect="1" noChangeArrowheads="1" noTextEdit="1"/>
          </p:cNvSpPr>
          <p:nvPr>
            <p:ph type="sldImg"/>
          </p:nvPr>
        </p:nvSpPr>
        <p:spPr>
          <a:ln/>
        </p:spPr>
      </p:sp>
      <p:sp>
        <p:nvSpPr>
          <p:cNvPr id="254980" name="Rectangle 3">
            <a:extLst>
              <a:ext uri="{FF2B5EF4-FFF2-40B4-BE49-F238E27FC236}">
                <a16:creationId xmlns:a16="http://schemas.microsoft.com/office/drawing/2014/main" id="{2E5E9552-BD1D-4E36-92BA-02E1F876F0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a:extLst>
              <a:ext uri="{FF2B5EF4-FFF2-40B4-BE49-F238E27FC236}">
                <a16:creationId xmlns:a16="http://schemas.microsoft.com/office/drawing/2014/main" id="{71935E4D-5166-43FB-A987-B53F6D6AA5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CEC6913-D5B4-44A7-9BEF-879D95D417E0}" type="slidenum">
              <a:rPr lang="cs-CZ" altLang="en-US"/>
              <a:pPr eaLnBrk="1" hangingPunct="1"/>
              <a:t>5</a:t>
            </a:fld>
            <a:endParaRPr lang="cs-CZ" altLang="en-US"/>
          </a:p>
        </p:txBody>
      </p:sp>
      <p:sp>
        <p:nvSpPr>
          <p:cNvPr id="256003" name="Rectangle 2">
            <a:extLst>
              <a:ext uri="{FF2B5EF4-FFF2-40B4-BE49-F238E27FC236}">
                <a16:creationId xmlns:a16="http://schemas.microsoft.com/office/drawing/2014/main" id="{96FB84F7-D2B7-4D36-B95F-A66767508BE5}"/>
              </a:ext>
            </a:extLst>
          </p:cNvPr>
          <p:cNvSpPr>
            <a:spLocks noGrp="1" noRot="1" noChangeAspect="1" noChangeArrowheads="1" noTextEdit="1"/>
          </p:cNvSpPr>
          <p:nvPr>
            <p:ph type="sldImg"/>
          </p:nvPr>
        </p:nvSpPr>
        <p:spPr>
          <a:ln/>
        </p:spPr>
      </p:sp>
      <p:sp>
        <p:nvSpPr>
          <p:cNvPr id="256004" name="Rectangle 3">
            <a:extLst>
              <a:ext uri="{FF2B5EF4-FFF2-40B4-BE49-F238E27FC236}">
                <a16:creationId xmlns:a16="http://schemas.microsoft.com/office/drawing/2014/main" id="{C8897853-D690-4E47-A929-530FAAA386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7">
            <a:extLst>
              <a:ext uri="{FF2B5EF4-FFF2-40B4-BE49-F238E27FC236}">
                <a16:creationId xmlns:a16="http://schemas.microsoft.com/office/drawing/2014/main" id="{B4418CC3-4192-4EE6-84F7-5A30F1F0C7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776B180-AFA0-4080-99D8-69A029B30CE0}" type="slidenum">
              <a:rPr lang="cs-CZ" altLang="en-US"/>
              <a:pPr eaLnBrk="1" hangingPunct="1"/>
              <a:t>6</a:t>
            </a:fld>
            <a:endParaRPr lang="cs-CZ" altLang="en-US"/>
          </a:p>
        </p:txBody>
      </p:sp>
      <p:sp>
        <p:nvSpPr>
          <p:cNvPr id="257027" name="Rectangle 2">
            <a:extLst>
              <a:ext uri="{FF2B5EF4-FFF2-40B4-BE49-F238E27FC236}">
                <a16:creationId xmlns:a16="http://schemas.microsoft.com/office/drawing/2014/main" id="{07037657-88F3-4DB9-B777-A12CDD296A41}"/>
              </a:ext>
            </a:extLst>
          </p:cNvPr>
          <p:cNvSpPr>
            <a:spLocks noGrp="1" noRot="1" noChangeAspect="1" noChangeArrowheads="1" noTextEdit="1"/>
          </p:cNvSpPr>
          <p:nvPr>
            <p:ph type="sldImg"/>
          </p:nvPr>
        </p:nvSpPr>
        <p:spPr>
          <a:ln/>
        </p:spPr>
      </p:sp>
      <p:sp>
        <p:nvSpPr>
          <p:cNvPr id="257028" name="Rectangle 3">
            <a:extLst>
              <a:ext uri="{FF2B5EF4-FFF2-40B4-BE49-F238E27FC236}">
                <a16:creationId xmlns:a16="http://schemas.microsoft.com/office/drawing/2014/main" id="{EF843B5C-6EE4-4C4D-9F19-3F380D688C0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7">
            <a:extLst>
              <a:ext uri="{FF2B5EF4-FFF2-40B4-BE49-F238E27FC236}">
                <a16:creationId xmlns:a16="http://schemas.microsoft.com/office/drawing/2014/main" id="{4EBBEA00-3349-470B-861E-3B456C29E6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F03A31F-B0A2-4D39-96BD-E40259773FBC}" type="slidenum">
              <a:rPr lang="cs-CZ" altLang="en-US"/>
              <a:pPr eaLnBrk="1" hangingPunct="1"/>
              <a:t>7</a:t>
            </a:fld>
            <a:endParaRPr lang="cs-CZ" altLang="en-US"/>
          </a:p>
        </p:txBody>
      </p:sp>
      <p:sp>
        <p:nvSpPr>
          <p:cNvPr id="258051" name="Rectangle 2">
            <a:extLst>
              <a:ext uri="{FF2B5EF4-FFF2-40B4-BE49-F238E27FC236}">
                <a16:creationId xmlns:a16="http://schemas.microsoft.com/office/drawing/2014/main" id="{3F60BCD2-EB07-4A6B-94E8-0192F3CD9168}"/>
              </a:ext>
            </a:extLst>
          </p:cNvPr>
          <p:cNvSpPr>
            <a:spLocks noGrp="1" noRot="1" noChangeAspect="1" noChangeArrowheads="1" noTextEdit="1"/>
          </p:cNvSpPr>
          <p:nvPr>
            <p:ph type="sldImg"/>
          </p:nvPr>
        </p:nvSpPr>
        <p:spPr>
          <a:ln/>
        </p:spPr>
      </p:sp>
      <p:sp>
        <p:nvSpPr>
          <p:cNvPr id="258052" name="Rectangle 3">
            <a:extLst>
              <a:ext uri="{FF2B5EF4-FFF2-40B4-BE49-F238E27FC236}">
                <a16:creationId xmlns:a16="http://schemas.microsoft.com/office/drawing/2014/main" id="{832623E1-653F-43CF-A6B0-C27B3A508D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7">
            <a:extLst>
              <a:ext uri="{FF2B5EF4-FFF2-40B4-BE49-F238E27FC236}">
                <a16:creationId xmlns:a16="http://schemas.microsoft.com/office/drawing/2014/main" id="{99E73020-CA0F-450E-8BB0-BBABB416F3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0E60F38-6038-424C-A5B0-8023130CC78C}" type="slidenum">
              <a:rPr lang="cs-CZ" altLang="en-US"/>
              <a:pPr eaLnBrk="1" hangingPunct="1"/>
              <a:t>8</a:t>
            </a:fld>
            <a:endParaRPr lang="cs-CZ" altLang="en-US"/>
          </a:p>
        </p:txBody>
      </p:sp>
      <p:sp>
        <p:nvSpPr>
          <p:cNvPr id="263171" name="Rectangle 2">
            <a:extLst>
              <a:ext uri="{FF2B5EF4-FFF2-40B4-BE49-F238E27FC236}">
                <a16:creationId xmlns:a16="http://schemas.microsoft.com/office/drawing/2014/main" id="{9EB6C3E9-596D-4FE2-A3BD-004D7F9A8358}"/>
              </a:ext>
            </a:extLst>
          </p:cNvPr>
          <p:cNvSpPr>
            <a:spLocks noGrp="1" noRot="1" noChangeAspect="1" noChangeArrowheads="1" noTextEdit="1"/>
          </p:cNvSpPr>
          <p:nvPr>
            <p:ph type="sldImg"/>
          </p:nvPr>
        </p:nvSpPr>
        <p:spPr>
          <a:ln/>
        </p:spPr>
      </p:sp>
      <p:sp>
        <p:nvSpPr>
          <p:cNvPr id="263172" name="Rectangle 3">
            <a:extLst>
              <a:ext uri="{FF2B5EF4-FFF2-40B4-BE49-F238E27FC236}">
                <a16:creationId xmlns:a16="http://schemas.microsoft.com/office/drawing/2014/main" id="{7471B762-2100-4E94-B218-B60D037806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7">
            <a:extLst>
              <a:ext uri="{FF2B5EF4-FFF2-40B4-BE49-F238E27FC236}">
                <a16:creationId xmlns:a16="http://schemas.microsoft.com/office/drawing/2014/main" id="{B5513BFC-328E-4DC9-9086-93CB3A6653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DD68D5-B7B7-4A47-A70F-8DC9CBCFE0B5}" type="slidenum">
              <a:rPr lang="cs-CZ" altLang="en-US"/>
              <a:pPr eaLnBrk="1" hangingPunct="1"/>
              <a:t>9</a:t>
            </a:fld>
            <a:endParaRPr lang="cs-CZ" altLang="en-US"/>
          </a:p>
        </p:txBody>
      </p:sp>
      <p:sp>
        <p:nvSpPr>
          <p:cNvPr id="264195" name="Rectangle 2">
            <a:extLst>
              <a:ext uri="{FF2B5EF4-FFF2-40B4-BE49-F238E27FC236}">
                <a16:creationId xmlns:a16="http://schemas.microsoft.com/office/drawing/2014/main" id="{AEEBD8C0-B401-4C16-8638-ABDBAF018CCC}"/>
              </a:ext>
            </a:extLst>
          </p:cNvPr>
          <p:cNvSpPr>
            <a:spLocks noGrp="1" noRot="1" noChangeAspect="1" noChangeArrowheads="1" noTextEdit="1"/>
          </p:cNvSpPr>
          <p:nvPr>
            <p:ph type="sldImg"/>
          </p:nvPr>
        </p:nvSpPr>
        <p:spPr>
          <a:ln/>
        </p:spPr>
      </p:sp>
      <p:sp>
        <p:nvSpPr>
          <p:cNvPr id="264196" name="Rectangle 3">
            <a:extLst>
              <a:ext uri="{FF2B5EF4-FFF2-40B4-BE49-F238E27FC236}">
                <a16:creationId xmlns:a16="http://schemas.microsoft.com/office/drawing/2014/main" id="{FCE65C49-8AA0-45B0-845C-65ADA4CCC5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7">
            <a:extLst>
              <a:ext uri="{FF2B5EF4-FFF2-40B4-BE49-F238E27FC236}">
                <a16:creationId xmlns:a16="http://schemas.microsoft.com/office/drawing/2014/main" id="{BCFF8F2A-3228-414D-8D39-9E88597B9F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A71D6E-D48E-49EF-AA6F-0B23F60BA7E7}" type="slidenum">
              <a:rPr lang="cs-CZ" altLang="en-US"/>
              <a:pPr eaLnBrk="1" hangingPunct="1"/>
              <a:t>10</a:t>
            </a:fld>
            <a:endParaRPr lang="cs-CZ" altLang="en-US"/>
          </a:p>
        </p:txBody>
      </p:sp>
      <p:sp>
        <p:nvSpPr>
          <p:cNvPr id="265219" name="Rectangle 2">
            <a:extLst>
              <a:ext uri="{FF2B5EF4-FFF2-40B4-BE49-F238E27FC236}">
                <a16:creationId xmlns:a16="http://schemas.microsoft.com/office/drawing/2014/main" id="{A897CD7F-137E-45BD-BAFF-6799A312E7ED}"/>
              </a:ext>
            </a:extLst>
          </p:cNvPr>
          <p:cNvSpPr>
            <a:spLocks noGrp="1" noRot="1" noChangeAspect="1" noChangeArrowheads="1" noTextEdit="1"/>
          </p:cNvSpPr>
          <p:nvPr>
            <p:ph type="sldImg"/>
          </p:nvPr>
        </p:nvSpPr>
        <p:spPr>
          <a:ln/>
        </p:spPr>
      </p:sp>
      <p:sp>
        <p:nvSpPr>
          <p:cNvPr id="265220" name="Rectangle 3">
            <a:extLst>
              <a:ext uri="{FF2B5EF4-FFF2-40B4-BE49-F238E27FC236}">
                <a16:creationId xmlns:a16="http://schemas.microsoft.com/office/drawing/2014/main" id="{7DAC3266-DEFD-4AE0-89AC-083AD497EA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7">
            <a:extLst>
              <a:ext uri="{FF2B5EF4-FFF2-40B4-BE49-F238E27FC236}">
                <a16:creationId xmlns:a16="http://schemas.microsoft.com/office/drawing/2014/main" id="{4B372ECA-260C-4935-BCCE-0B7311FD8A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20A320-EEE4-4821-9110-2FC1DEEAC178}" type="slidenum">
              <a:rPr lang="cs-CZ" altLang="en-US"/>
              <a:pPr eaLnBrk="1" hangingPunct="1"/>
              <a:t>11</a:t>
            </a:fld>
            <a:endParaRPr lang="cs-CZ" altLang="en-US"/>
          </a:p>
        </p:txBody>
      </p:sp>
      <p:sp>
        <p:nvSpPr>
          <p:cNvPr id="273411" name="Rectangle 2">
            <a:extLst>
              <a:ext uri="{FF2B5EF4-FFF2-40B4-BE49-F238E27FC236}">
                <a16:creationId xmlns:a16="http://schemas.microsoft.com/office/drawing/2014/main" id="{3697BB4F-F7F6-4B42-B510-1C416C70C23A}"/>
              </a:ext>
            </a:extLst>
          </p:cNvPr>
          <p:cNvSpPr>
            <a:spLocks noGrp="1" noRot="1" noChangeAspect="1" noChangeArrowheads="1" noTextEdit="1"/>
          </p:cNvSpPr>
          <p:nvPr>
            <p:ph type="sldImg"/>
          </p:nvPr>
        </p:nvSpPr>
        <p:spPr>
          <a:ln/>
        </p:spPr>
      </p:sp>
      <p:sp>
        <p:nvSpPr>
          <p:cNvPr id="273412" name="Rectangle 3">
            <a:extLst>
              <a:ext uri="{FF2B5EF4-FFF2-40B4-BE49-F238E27FC236}">
                <a16:creationId xmlns:a16="http://schemas.microsoft.com/office/drawing/2014/main" id="{1F7B6D69-A0F0-4FFF-9B3B-34E365ED73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7">
            <a:extLst>
              <a:ext uri="{FF2B5EF4-FFF2-40B4-BE49-F238E27FC236}">
                <a16:creationId xmlns:a16="http://schemas.microsoft.com/office/drawing/2014/main" id="{030BDE9A-9B57-4BFE-BC17-6F963BCD40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287285-FAC5-4071-934E-4817AA30BEA0}" type="slidenum">
              <a:rPr lang="cs-CZ" altLang="en-US"/>
              <a:pPr eaLnBrk="1" hangingPunct="1"/>
              <a:t>12</a:t>
            </a:fld>
            <a:endParaRPr lang="cs-CZ" altLang="en-US"/>
          </a:p>
        </p:txBody>
      </p:sp>
      <p:sp>
        <p:nvSpPr>
          <p:cNvPr id="274435" name="Rectangle 2">
            <a:extLst>
              <a:ext uri="{FF2B5EF4-FFF2-40B4-BE49-F238E27FC236}">
                <a16:creationId xmlns:a16="http://schemas.microsoft.com/office/drawing/2014/main" id="{30B2CFC8-C64A-4ACD-8CF9-3D170D471A4C}"/>
              </a:ext>
            </a:extLst>
          </p:cNvPr>
          <p:cNvSpPr>
            <a:spLocks noGrp="1" noRot="1" noChangeAspect="1" noChangeArrowheads="1" noTextEdit="1"/>
          </p:cNvSpPr>
          <p:nvPr>
            <p:ph type="sldImg"/>
          </p:nvPr>
        </p:nvSpPr>
        <p:spPr>
          <a:ln/>
        </p:spPr>
      </p:sp>
      <p:sp>
        <p:nvSpPr>
          <p:cNvPr id="274436" name="Rectangle 3">
            <a:extLst>
              <a:ext uri="{FF2B5EF4-FFF2-40B4-BE49-F238E27FC236}">
                <a16:creationId xmlns:a16="http://schemas.microsoft.com/office/drawing/2014/main" id="{4EE8D58E-3741-4F24-8A3B-998FC58A4A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7">
            <a:extLst>
              <a:ext uri="{FF2B5EF4-FFF2-40B4-BE49-F238E27FC236}">
                <a16:creationId xmlns:a16="http://schemas.microsoft.com/office/drawing/2014/main" id="{DDD6707E-BD47-49C4-93E5-9CA57865BDA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CBE3CA0-681F-4DE6-8476-3185FF8DF511}" type="slidenum">
              <a:rPr lang="cs-CZ" altLang="en-US"/>
              <a:pPr eaLnBrk="1" hangingPunct="1"/>
              <a:t>13</a:t>
            </a:fld>
            <a:endParaRPr lang="cs-CZ" altLang="en-US"/>
          </a:p>
        </p:txBody>
      </p:sp>
      <p:sp>
        <p:nvSpPr>
          <p:cNvPr id="275459" name="Rectangle 2">
            <a:extLst>
              <a:ext uri="{FF2B5EF4-FFF2-40B4-BE49-F238E27FC236}">
                <a16:creationId xmlns:a16="http://schemas.microsoft.com/office/drawing/2014/main" id="{595A9215-1225-4346-A74F-EA68B2DAC957}"/>
              </a:ext>
            </a:extLst>
          </p:cNvPr>
          <p:cNvSpPr>
            <a:spLocks noGrp="1" noRot="1" noChangeAspect="1" noChangeArrowheads="1" noTextEdit="1"/>
          </p:cNvSpPr>
          <p:nvPr>
            <p:ph type="sldImg"/>
          </p:nvPr>
        </p:nvSpPr>
        <p:spPr>
          <a:ln/>
        </p:spPr>
      </p:sp>
      <p:sp>
        <p:nvSpPr>
          <p:cNvPr id="275460" name="Rectangle 3">
            <a:extLst>
              <a:ext uri="{FF2B5EF4-FFF2-40B4-BE49-F238E27FC236}">
                <a16:creationId xmlns:a16="http://schemas.microsoft.com/office/drawing/2014/main" id="{0B914ED9-CD52-42A1-AED5-5D3DFD327B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7">
            <a:extLst>
              <a:ext uri="{FF2B5EF4-FFF2-40B4-BE49-F238E27FC236}">
                <a16:creationId xmlns:a16="http://schemas.microsoft.com/office/drawing/2014/main" id="{4423B6BB-9C2A-4805-B42B-C5A52014D1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9BB52B1-0430-48A3-BD54-CA9B17AA8B56}" type="slidenum">
              <a:rPr lang="cs-CZ" altLang="en-US"/>
              <a:pPr eaLnBrk="1" hangingPunct="1"/>
              <a:t>14</a:t>
            </a:fld>
            <a:endParaRPr lang="cs-CZ" altLang="en-US"/>
          </a:p>
        </p:txBody>
      </p:sp>
      <p:sp>
        <p:nvSpPr>
          <p:cNvPr id="276483" name="Rectangle 2">
            <a:extLst>
              <a:ext uri="{FF2B5EF4-FFF2-40B4-BE49-F238E27FC236}">
                <a16:creationId xmlns:a16="http://schemas.microsoft.com/office/drawing/2014/main" id="{C7393C17-4F63-49BB-95D7-09406F4E36FF}"/>
              </a:ext>
            </a:extLst>
          </p:cNvPr>
          <p:cNvSpPr>
            <a:spLocks noGrp="1" noRot="1" noChangeAspect="1" noChangeArrowheads="1" noTextEdit="1"/>
          </p:cNvSpPr>
          <p:nvPr>
            <p:ph type="sldImg"/>
          </p:nvPr>
        </p:nvSpPr>
        <p:spPr>
          <a:ln/>
        </p:spPr>
      </p:sp>
      <p:sp>
        <p:nvSpPr>
          <p:cNvPr id="276484" name="Rectangle 3">
            <a:extLst>
              <a:ext uri="{FF2B5EF4-FFF2-40B4-BE49-F238E27FC236}">
                <a16:creationId xmlns:a16="http://schemas.microsoft.com/office/drawing/2014/main" id="{96189555-C63D-4526-9970-EC74D852FC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7">
            <a:extLst>
              <a:ext uri="{FF2B5EF4-FFF2-40B4-BE49-F238E27FC236}">
                <a16:creationId xmlns:a16="http://schemas.microsoft.com/office/drawing/2014/main" id="{3526F4A9-B9DD-4EFA-93BD-963B74C16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B0FB22-4162-4057-B79A-D3D54754B62F}" type="slidenum">
              <a:rPr lang="cs-CZ" altLang="en-US"/>
              <a:pPr eaLnBrk="1" hangingPunct="1"/>
              <a:t>15</a:t>
            </a:fld>
            <a:endParaRPr lang="cs-CZ" altLang="en-US"/>
          </a:p>
        </p:txBody>
      </p:sp>
      <p:sp>
        <p:nvSpPr>
          <p:cNvPr id="277507" name="Rectangle 2">
            <a:extLst>
              <a:ext uri="{FF2B5EF4-FFF2-40B4-BE49-F238E27FC236}">
                <a16:creationId xmlns:a16="http://schemas.microsoft.com/office/drawing/2014/main" id="{AEE9E305-9E8A-43CD-A156-A264045CADA2}"/>
              </a:ext>
            </a:extLst>
          </p:cNvPr>
          <p:cNvSpPr>
            <a:spLocks noGrp="1" noRot="1" noChangeAspect="1" noChangeArrowheads="1" noTextEdit="1"/>
          </p:cNvSpPr>
          <p:nvPr>
            <p:ph type="sldImg"/>
          </p:nvPr>
        </p:nvSpPr>
        <p:spPr>
          <a:ln/>
        </p:spPr>
      </p:sp>
      <p:sp>
        <p:nvSpPr>
          <p:cNvPr id="277508" name="Rectangle 3">
            <a:extLst>
              <a:ext uri="{FF2B5EF4-FFF2-40B4-BE49-F238E27FC236}">
                <a16:creationId xmlns:a16="http://schemas.microsoft.com/office/drawing/2014/main" id="{F74DE258-4FE4-40E7-A0F2-646F84ABFE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7">
            <a:extLst>
              <a:ext uri="{FF2B5EF4-FFF2-40B4-BE49-F238E27FC236}">
                <a16:creationId xmlns:a16="http://schemas.microsoft.com/office/drawing/2014/main" id="{D38BD3BF-E83F-460A-A485-6BC605CD11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75B780-DD69-4AD5-9EFB-220126428F27}" type="slidenum">
              <a:rPr lang="cs-CZ" altLang="en-US"/>
              <a:pPr eaLnBrk="1" hangingPunct="1"/>
              <a:t>16</a:t>
            </a:fld>
            <a:endParaRPr lang="cs-CZ" altLang="en-US"/>
          </a:p>
        </p:txBody>
      </p:sp>
      <p:sp>
        <p:nvSpPr>
          <p:cNvPr id="278531" name="Rectangle 2">
            <a:extLst>
              <a:ext uri="{FF2B5EF4-FFF2-40B4-BE49-F238E27FC236}">
                <a16:creationId xmlns:a16="http://schemas.microsoft.com/office/drawing/2014/main" id="{00F8FAA1-DDEF-4916-91D1-3642842A5775}"/>
              </a:ext>
            </a:extLst>
          </p:cNvPr>
          <p:cNvSpPr>
            <a:spLocks noGrp="1" noRot="1" noChangeAspect="1" noChangeArrowheads="1" noTextEdit="1"/>
          </p:cNvSpPr>
          <p:nvPr>
            <p:ph type="sldImg"/>
          </p:nvPr>
        </p:nvSpPr>
        <p:spPr>
          <a:ln/>
        </p:spPr>
      </p:sp>
      <p:sp>
        <p:nvSpPr>
          <p:cNvPr id="278532" name="Rectangle 3">
            <a:extLst>
              <a:ext uri="{FF2B5EF4-FFF2-40B4-BE49-F238E27FC236}">
                <a16:creationId xmlns:a16="http://schemas.microsoft.com/office/drawing/2014/main" id="{4D27F713-DD84-4C70-A7EC-C2F0D0146B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7">
            <a:extLst>
              <a:ext uri="{FF2B5EF4-FFF2-40B4-BE49-F238E27FC236}">
                <a16:creationId xmlns:a16="http://schemas.microsoft.com/office/drawing/2014/main" id="{B01D216B-77C1-4A73-ACE2-4764AA1368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96C8302-EC9D-4974-82DB-7A65EAEA6CBD}" type="slidenum">
              <a:rPr lang="cs-CZ" altLang="en-US"/>
              <a:pPr eaLnBrk="1" hangingPunct="1"/>
              <a:t>17</a:t>
            </a:fld>
            <a:endParaRPr lang="cs-CZ" altLang="en-US"/>
          </a:p>
        </p:txBody>
      </p:sp>
      <p:sp>
        <p:nvSpPr>
          <p:cNvPr id="279555" name="Rectangle 2">
            <a:extLst>
              <a:ext uri="{FF2B5EF4-FFF2-40B4-BE49-F238E27FC236}">
                <a16:creationId xmlns:a16="http://schemas.microsoft.com/office/drawing/2014/main" id="{3551D20B-E8E0-480A-8D31-28582A4DE64E}"/>
              </a:ext>
            </a:extLst>
          </p:cNvPr>
          <p:cNvSpPr>
            <a:spLocks noGrp="1" noRot="1" noChangeAspect="1" noChangeArrowheads="1" noTextEdit="1"/>
          </p:cNvSpPr>
          <p:nvPr>
            <p:ph type="sldImg"/>
          </p:nvPr>
        </p:nvSpPr>
        <p:spPr>
          <a:ln/>
        </p:spPr>
      </p:sp>
      <p:sp>
        <p:nvSpPr>
          <p:cNvPr id="279556" name="Rectangle 3">
            <a:extLst>
              <a:ext uri="{FF2B5EF4-FFF2-40B4-BE49-F238E27FC236}">
                <a16:creationId xmlns:a16="http://schemas.microsoft.com/office/drawing/2014/main" id="{2D178DC5-313D-49E4-9D14-86D9BAC1BD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4" name="Rectangle 2">
            <a:extLst>
              <a:ext uri="{FF2B5EF4-FFF2-40B4-BE49-F238E27FC236}">
                <a16:creationId xmlns:a16="http://schemas.microsoft.com/office/drawing/2014/main" id="{9D5FB5AB-C33B-464D-974B-A1F8FC19244F}"/>
              </a:ext>
            </a:extLst>
          </p:cNvPr>
          <p:cNvSpPr>
            <a:spLocks noGrp="1" noRot="1" noChangeAspect="1" noChangeArrowheads="1" noTextEdit="1"/>
          </p:cNvSpPr>
          <p:nvPr>
            <p:ph type="sldImg"/>
          </p:nvPr>
        </p:nvSpPr>
        <p:spPr>
          <a:xfrm>
            <a:off x="992188" y="768350"/>
            <a:ext cx="5114925" cy="3836988"/>
          </a:xfrm>
          <a:ln/>
        </p:spPr>
      </p:sp>
      <p:sp>
        <p:nvSpPr>
          <p:cNvPr id="591875" name="Rectangle 3">
            <a:extLst>
              <a:ext uri="{FF2B5EF4-FFF2-40B4-BE49-F238E27FC236}">
                <a16:creationId xmlns:a16="http://schemas.microsoft.com/office/drawing/2014/main" id="{82193525-763B-44AE-8BDE-27689BAAC154}"/>
              </a:ext>
            </a:extLst>
          </p:cNvPr>
          <p:cNvSpPr>
            <a:spLocks noGrp="1" noChangeArrowheads="1"/>
          </p:cNvSpPr>
          <p:nvPr>
            <p:ph type="body" idx="1"/>
          </p:nvPr>
        </p:nvSpPr>
        <p:spPr>
          <a:xfrm>
            <a:off x="709613" y="4860925"/>
            <a:ext cx="5680075" cy="4605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tigerscientific.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619672" y="1700808"/>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6 (Part 1)</a:t>
            </a:r>
            <a:br>
              <a:rPr lang="en-US" altLang="en-US" sz="4000" b="1" dirty="0">
                <a:solidFill>
                  <a:srgbClr val="FF0000"/>
                </a:solidFill>
              </a:rPr>
            </a:br>
            <a:r>
              <a:rPr lang="cs-CZ" altLang="en-US" sz="3600" b="1" dirty="0">
                <a:latin typeface="Tahoma" panose="020B0604030504040204" pitchFamily="34" charset="0"/>
                <a:ea typeface="Tahoma" panose="020B0604030504040204" pitchFamily="34" charset="0"/>
                <a:cs typeface="Tahoma" panose="020B0604030504040204" pitchFamily="34" charset="0"/>
              </a:rPr>
              <a:t>Disruptive </a:t>
            </a:r>
            <a:r>
              <a:rPr lang="en-GB" altLang="en-US" sz="3600" b="1" dirty="0">
                <a:latin typeface="Tahoma" panose="020B0604030504040204" pitchFamily="34" charset="0"/>
                <a:ea typeface="Tahoma" panose="020B0604030504040204" pitchFamily="34" charset="0"/>
                <a:cs typeface="Tahoma" panose="020B0604030504040204" pitchFamily="34" charset="0"/>
              </a:rPr>
              <a:t>I</a:t>
            </a:r>
            <a:r>
              <a:rPr lang="cs-CZ" altLang="en-US" sz="3600" b="1" dirty="0">
                <a:latin typeface="Tahoma" panose="020B0604030504040204" pitchFamily="34" charset="0"/>
                <a:ea typeface="Tahoma" panose="020B0604030504040204" pitchFamily="34" charset="0"/>
                <a:cs typeface="Tahoma" panose="020B0604030504040204" pitchFamily="34" charset="0"/>
              </a:rPr>
              <a:t>nnovations</a:t>
            </a:r>
            <a:br>
              <a:rPr lang="en-GB" sz="3600"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r>
              <a:rPr lang="en-GB" sz="2000" dirty="0"/>
              <a:t>Week 1 (Introduction to DIB)</a:t>
            </a:r>
          </a:p>
          <a:p>
            <a:r>
              <a:rPr lang="en-GB" sz="2000" dirty="0"/>
              <a:t>Week 2 (Creativity, Innovation, and Entrepreneurship".</a:t>
            </a:r>
          </a:p>
          <a:p>
            <a:r>
              <a:rPr lang="en-GB" sz="2000" dirty="0"/>
              <a:t>Week 3: </a:t>
            </a:r>
            <a:r>
              <a:rPr lang="en-GB" sz="2000" b="1" i="1" dirty="0"/>
              <a:t>Part 1</a:t>
            </a:r>
            <a:r>
              <a:rPr lang="en-GB" sz="2000" dirty="0"/>
              <a:t>: </a:t>
            </a:r>
            <a:r>
              <a:rPr lang="en-GB" altLang="en-US" sz="2000" dirty="0"/>
              <a:t>Concepts &amp; techniques of innovation &amp; creativity &amp; </a:t>
            </a:r>
            <a:r>
              <a:rPr lang="en-GB" altLang="en-US" sz="2000" b="1" i="1" dirty="0"/>
              <a:t>Part 2</a:t>
            </a:r>
            <a:r>
              <a:rPr lang="en-GB" altLang="en-US" sz="2000" dirty="0"/>
              <a:t>: </a:t>
            </a:r>
            <a:r>
              <a:rPr lang="en-US" altLang="en-US" sz="2000" dirty="0"/>
              <a:t> New-Product Development and Product  Life-Cycle Strategies</a:t>
            </a:r>
          </a:p>
          <a:p>
            <a:r>
              <a:rPr lang="en-US" sz="2000" dirty="0"/>
              <a:t>Week 4: </a:t>
            </a:r>
            <a:r>
              <a:rPr lang="en-GB" sz="2000" b="1" i="1" dirty="0"/>
              <a:t>Part 1</a:t>
            </a:r>
            <a:r>
              <a:rPr lang="en-GB" sz="2000" dirty="0"/>
              <a:t>: </a:t>
            </a:r>
            <a:r>
              <a:rPr lang="en-GB" altLang="en-US" sz="2000" dirty="0"/>
              <a:t>Concepts &amp; techniques of innovation &amp; creativity &amp; </a:t>
            </a:r>
            <a:r>
              <a:rPr lang="en-GB" altLang="en-US" sz="2000" b="1" i="1" dirty="0"/>
              <a:t>Part 2</a:t>
            </a:r>
            <a:r>
              <a:rPr lang="en-GB" altLang="en-US" sz="2000" dirty="0"/>
              <a:t>: </a:t>
            </a:r>
            <a:r>
              <a:rPr lang="en-US" altLang="en-US" sz="2000" dirty="0"/>
              <a:t> New-Product Development and Product  Life-Cycle Strategies</a:t>
            </a:r>
          </a:p>
          <a:p>
            <a:r>
              <a:rPr lang="en-US" sz="2000" dirty="0"/>
              <a:t>Week 5: </a:t>
            </a:r>
            <a:r>
              <a:rPr lang="en-GB" sz="2000" b="1" i="1" dirty="0"/>
              <a:t>Part 1</a:t>
            </a:r>
            <a:r>
              <a:rPr lang="en-GB" sz="2000" dirty="0"/>
              <a:t>: </a:t>
            </a:r>
            <a:r>
              <a:rPr lang="en-GB" altLang="en-US" sz="2000" dirty="0"/>
              <a:t>Innovation, Growth &amp; Competition &amp; </a:t>
            </a:r>
            <a:r>
              <a:rPr lang="en-GB" altLang="en-US" sz="2000" b="1" i="1" dirty="0"/>
              <a:t>Part 2</a:t>
            </a:r>
            <a:r>
              <a:rPr lang="en-GB" altLang="en-US" sz="2000" dirty="0"/>
              <a:t>:</a:t>
            </a:r>
            <a:r>
              <a:rPr lang="en-US" altLang="en-US" sz="2000" b="1" dirty="0"/>
              <a:t> </a:t>
            </a:r>
            <a:r>
              <a:rPr lang="en-US" altLang="en-US" sz="2000" dirty="0"/>
              <a:t>Open and Closed Innovation</a:t>
            </a:r>
          </a:p>
          <a:p>
            <a:pPr marL="0" indent="0">
              <a:buNone/>
            </a:pPr>
            <a:endParaRPr lang="en-GB" sz="2000" dirty="0"/>
          </a:p>
          <a:p>
            <a:pPr marL="0" indent="0">
              <a:buNone/>
            </a:pPr>
            <a:r>
              <a:rPr lang="en-GB" sz="2000" dirty="0"/>
              <a:t>This week we will look at: </a:t>
            </a:r>
          </a:p>
          <a:p>
            <a:pPr marL="0" indent="0">
              <a:buNone/>
            </a:pPr>
            <a:r>
              <a:rPr lang="en-GB" sz="2000" b="1" i="1" dirty="0"/>
              <a:t>	Part 1</a:t>
            </a:r>
            <a:r>
              <a:rPr lang="en-GB" sz="2000" dirty="0"/>
              <a:t>: </a:t>
            </a:r>
            <a:r>
              <a:rPr lang="cs-CZ" altLang="en-US" sz="2000" b="1" u="sng" dirty="0">
                <a:latin typeface="Tahoma" panose="020B0604030504040204" pitchFamily="34" charset="0"/>
                <a:ea typeface="Tahoma" panose="020B0604030504040204" pitchFamily="34" charset="0"/>
                <a:cs typeface="Tahoma" panose="020B0604030504040204" pitchFamily="34" charset="0"/>
              </a:rPr>
              <a:t>Disruptive </a:t>
            </a:r>
            <a:r>
              <a:rPr lang="en-GB" altLang="en-US" sz="2000" b="1" u="sng" dirty="0">
                <a:latin typeface="Tahoma" panose="020B0604030504040204" pitchFamily="34" charset="0"/>
                <a:ea typeface="Tahoma" panose="020B0604030504040204" pitchFamily="34" charset="0"/>
                <a:cs typeface="Tahoma" panose="020B0604030504040204" pitchFamily="34" charset="0"/>
              </a:rPr>
              <a:t>I</a:t>
            </a:r>
            <a:r>
              <a:rPr lang="cs-CZ" altLang="en-US" sz="2000" b="1" u="sng" dirty="0">
                <a:latin typeface="Tahoma" panose="020B0604030504040204" pitchFamily="34" charset="0"/>
                <a:ea typeface="Tahoma" panose="020B0604030504040204" pitchFamily="34" charset="0"/>
                <a:cs typeface="Tahoma" panose="020B0604030504040204" pitchFamily="34" charset="0"/>
              </a:rPr>
              <a:t>nnovations </a:t>
            </a:r>
            <a:endParaRPr lang="en-GB" altLang="en-US" sz="2000" b="1" u="sng"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000" b="1" i="1" dirty="0"/>
              <a:t>	Part 2</a:t>
            </a:r>
            <a:r>
              <a:rPr lang="en-GB" sz="2000" dirty="0"/>
              <a:t>: </a:t>
            </a:r>
            <a:r>
              <a:rPr lang="cs-CZ" altLang="en-US" sz="2000" dirty="0">
                <a:latin typeface="Tahoma" panose="020B0604030504040204" pitchFamily="34" charset="0"/>
                <a:ea typeface="Tahoma" panose="020B0604030504040204" pitchFamily="34" charset="0"/>
                <a:cs typeface="Tahoma" panose="020B0604030504040204" pitchFamily="34" charset="0"/>
              </a:rPr>
              <a:t>Innovation Impulses</a:t>
            </a:r>
            <a:endParaRPr lang="en-GB" sz="2000" dirty="0"/>
          </a:p>
          <a:p>
            <a:pPr marL="0" indent="0">
              <a:buNone/>
            </a:pPr>
            <a:br>
              <a:rPr lang="en-US" sz="2000" b="1" dirty="0">
                <a:latin typeface="Tahoma" panose="020B0604030504040204" pitchFamily="34" charset="0"/>
                <a:ea typeface="Tahoma" panose="020B0604030504040204" pitchFamily="34" charset="0"/>
                <a:cs typeface="Tahoma" panose="020B0604030504040204" pitchFamily="34" charset="0"/>
              </a:rPr>
            </a:br>
            <a:endParaRPr lang="en-GB" sz="2000" dirty="0"/>
          </a:p>
          <a:p>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325148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9C79CCC-6D94-4DA5-A441-32268BFE91CC}"/>
              </a:ext>
            </a:extLst>
          </p:cNvPr>
          <p:cNvSpPr>
            <a:spLocks noGrp="1" noChangeArrowheads="1"/>
          </p:cNvSpPr>
          <p:nvPr>
            <p:ph type="title"/>
          </p:nvPr>
        </p:nvSpPr>
        <p:spPr/>
        <p:txBody>
          <a:bodyPr>
            <a:normAutofit fontScale="90000"/>
          </a:bodyPr>
          <a:lstStyle/>
          <a:p>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Disruptive </a:t>
            </a:r>
            <a:r>
              <a:rPr lang="en-GB"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I</a:t>
            </a:r>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nnovations</a:t>
            </a:r>
            <a:br>
              <a:rPr lang="en-GB"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br>
            <a:br>
              <a:rPr lang="en-GB" altLang="en-US" b="1" dirty="0"/>
            </a:br>
            <a:r>
              <a:rPr lang="en-US" altLang="en-US" b="1" dirty="0"/>
              <a:t>Innovation categories</a:t>
            </a:r>
          </a:p>
        </p:txBody>
      </p:sp>
      <p:sp>
        <p:nvSpPr>
          <p:cNvPr id="21507" name="Rectangle 3">
            <a:extLst>
              <a:ext uri="{FF2B5EF4-FFF2-40B4-BE49-F238E27FC236}">
                <a16:creationId xmlns:a16="http://schemas.microsoft.com/office/drawing/2014/main" id="{BDFC99A7-D00B-4D59-96C6-875BE5C40C02}"/>
              </a:ext>
            </a:extLst>
          </p:cNvPr>
          <p:cNvSpPr>
            <a:spLocks noGrp="1" noChangeArrowheads="1"/>
          </p:cNvSpPr>
          <p:nvPr>
            <p:ph type="body" idx="1"/>
          </p:nvPr>
        </p:nvSpPr>
        <p:spPr/>
        <p:txBody>
          <a:bodyPr/>
          <a:lstStyle/>
          <a:p>
            <a:pPr eaLnBrk="1" hangingPunct="1"/>
            <a:r>
              <a:rPr lang="en-US" altLang="en-US" b="1" dirty="0"/>
              <a:t>sustaining</a:t>
            </a:r>
            <a:r>
              <a:rPr lang="en-US" altLang="en-US" dirty="0"/>
              <a:t> – better products that can be sold with higher margin to demanding customers; incumbents win</a:t>
            </a:r>
          </a:p>
          <a:p>
            <a:pPr eaLnBrk="1" hangingPunct="1"/>
            <a:endParaRPr lang="en-US" altLang="en-US" dirty="0"/>
          </a:p>
          <a:p>
            <a:pPr eaLnBrk="1" hangingPunct="1"/>
            <a:r>
              <a:rPr lang="en-US" altLang="en-US" b="1" dirty="0"/>
              <a:t>disruptive</a:t>
            </a:r>
            <a:r>
              <a:rPr lang="en-US" altLang="en-US" dirty="0"/>
              <a:t> – commercialization of simpler, more user-friendly  products, which are </a:t>
            </a:r>
            <a:r>
              <a:rPr lang="en-US" altLang="en-US" dirty="0" err="1"/>
              <a:t>chepaer</a:t>
            </a:r>
            <a:r>
              <a:rPr lang="en-US" altLang="en-US" dirty="0"/>
              <a:t> and targeted to new or less demanding customers; new entrants win</a:t>
            </a:r>
          </a:p>
        </p:txBody>
      </p:sp>
    </p:spTree>
    <p:extLst>
      <p:ext uri="{BB962C8B-B14F-4D97-AF65-F5344CB8AC3E}">
        <p14:creationId xmlns:p14="http://schemas.microsoft.com/office/powerpoint/2010/main" val="1966218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3DF049F-3421-49FA-AB85-C85DCE7E1B9F}"/>
              </a:ext>
            </a:extLst>
          </p:cNvPr>
          <p:cNvSpPr>
            <a:spLocks noGrp="1" noChangeArrowheads="1"/>
          </p:cNvSpPr>
          <p:nvPr>
            <p:ph type="title"/>
          </p:nvPr>
        </p:nvSpPr>
        <p:spPr/>
        <p:txBody>
          <a:bodyPr/>
          <a:lstStyle/>
          <a:p>
            <a:pPr eaLnBrk="1" hangingPunct="1"/>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Key elements of disruption</a:t>
            </a:r>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 </a:t>
            </a:r>
          </a:p>
        </p:txBody>
      </p:sp>
      <p:sp>
        <p:nvSpPr>
          <p:cNvPr id="22531" name="Rectangle 3">
            <a:extLst>
              <a:ext uri="{FF2B5EF4-FFF2-40B4-BE49-F238E27FC236}">
                <a16:creationId xmlns:a16="http://schemas.microsoft.com/office/drawing/2014/main" id="{EA446315-225B-4F69-978A-ABE1F83130D2}"/>
              </a:ext>
            </a:extLst>
          </p:cNvPr>
          <p:cNvSpPr>
            <a:spLocks noGrp="1" noChangeArrowheads="1"/>
          </p:cNvSpPr>
          <p:nvPr>
            <p:ph type="body" idx="1"/>
          </p:nvPr>
        </p:nvSpPr>
        <p:spPr/>
        <p:txBody>
          <a:bodyPr/>
          <a:lstStyle/>
          <a:p>
            <a:pPr marL="609600" indent="-609600" eaLnBrk="1" hangingPunct="1"/>
            <a:r>
              <a:rPr lang="en-US" altLang="en-US" dirty="0"/>
              <a:t>Customers at each market has limited absorption capacity</a:t>
            </a:r>
          </a:p>
          <a:p>
            <a:pPr marL="609600" indent="-609600" eaLnBrk="1" hangingPunct="1"/>
            <a:r>
              <a:rPr lang="en-US" altLang="en-US" dirty="0"/>
              <a:t>Technological progress usually is faster that the ability of the market to employ it. </a:t>
            </a:r>
          </a:p>
          <a:p>
            <a:pPr marL="609600" indent="-609600" eaLnBrk="1" hangingPunct="1"/>
            <a:r>
              <a:rPr lang="en-US" altLang="en-US" dirty="0"/>
              <a:t>Companies focus on better products to be sold with higher margin to unsatisfied customers.</a:t>
            </a:r>
          </a:p>
          <a:p>
            <a:pPr marL="609600" indent="-609600" eaLnBrk="1" hangingPunct="1">
              <a:buFontTx/>
              <a:buNone/>
            </a:pPr>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C799325-D57B-4890-9383-DF59E549D6B6}"/>
              </a:ext>
            </a:extLst>
          </p:cNvPr>
          <p:cNvSpPr>
            <a:spLocks noGrp="1" noChangeArrowheads="1"/>
          </p:cNvSpPr>
          <p:nvPr>
            <p:ph type="title"/>
          </p:nvPr>
        </p:nvSpPr>
        <p:spPr>
          <a:xfrm>
            <a:off x="468313" y="260350"/>
            <a:ext cx="8229600" cy="993775"/>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Sustaining </a:t>
            </a:r>
            <a:r>
              <a:rPr lang="en-US" altLang="en-US" b="1" dirty="0">
                <a:solidFill>
                  <a:srgbClr val="FF0000"/>
                </a:solidFill>
                <a:latin typeface="Tahoma" panose="020B0604030504040204" pitchFamily="34" charset="0"/>
                <a:ea typeface="Tahoma" panose="020B0604030504040204" pitchFamily="34" charset="0"/>
                <a:cs typeface="Tahoma" panose="020B0604030504040204" pitchFamily="34" charset="0"/>
              </a:rPr>
              <a:t>Vs</a:t>
            </a:r>
            <a:r>
              <a:rPr lang="en-US" altLang="en-US" b="1" dirty="0">
                <a:latin typeface="Tahoma" panose="020B0604030504040204" pitchFamily="34" charset="0"/>
                <a:ea typeface="Tahoma" panose="020B0604030504040204" pitchFamily="34" charset="0"/>
                <a:cs typeface="Tahoma" panose="020B0604030504040204" pitchFamily="34" charset="0"/>
              </a:rPr>
              <a:t> Disruptive</a:t>
            </a:r>
          </a:p>
        </p:txBody>
      </p:sp>
      <p:sp>
        <p:nvSpPr>
          <p:cNvPr id="23555" name="Rectangle 3">
            <a:extLst>
              <a:ext uri="{FF2B5EF4-FFF2-40B4-BE49-F238E27FC236}">
                <a16:creationId xmlns:a16="http://schemas.microsoft.com/office/drawing/2014/main" id="{0986B46D-D7E0-4455-89CD-29619C549D66}"/>
              </a:ext>
            </a:extLst>
          </p:cNvPr>
          <p:cNvSpPr>
            <a:spLocks noGrp="1" noChangeArrowheads="1"/>
          </p:cNvSpPr>
          <p:nvPr>
            <p:ph type="body" idx="1"/>
          </p:nvPr>
        </p:nvSpPr>
        <p:spPr>
          <a:xfrm>
            <a:off x="468313" y="1412875"/>
            <a:ext cx="8229600" cy="4525963"/>
          </a:xfrm>
        </p:spPr>
        <p:txBody>
          <a:bodyPr/>
          <a:lstStyle/>
          <a:p>
            <a:pPr eaLnBrk="1" hangingPunct="1"/>
            <a:r>
              <a:rPr lang="en-US" altLang="en-US" sz="2800" b="1" dirty="0"/>
              <a:t>Sustaining</a:t>
            </a:r>
            <a:r>
              <a:rPr lang="en-US" altLang="en-US" sz="2800" dirty="0"/>
              <a:t>: focused on demanding customers; both incremental and radical. Incumbents have resources and motivation.</a:t>
            </a:r>
          </a:p>
          <a:p>
            <a:pPr eaLnBrk="1" hangingPunct="1"/>
            <a:endParaRPr lang="en-US" altLang="en-US" sz="2800" dirty="0"/>
          </a:p>
          <a:p>
            <a:pPr eaLnBrk="1" hangingPunct="1"/>
            <a:r>
              <a:rPr lang="en-US" altLang="en-US" sz="2800" b="1" dirty="0"/>
              <a:t>Disruptive</a:t>
            </a:r>
            <a:r>
              <a:rPr lang="en-US" altLang="en-US" sz="2800" dirty="0"/>
              <a:t>: introduce products and services not as advanced as existing ones, but  offering other advantages (simpler, cheaper, more user friendly, ...) and focus on new or less demanding customers.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1">
            <a:extLst>
              <a:ext uri="{FF2B5EF4-FFF2-40B4-BE49-F238E27FC236}">
                <a16:creationId xmlns:a16="http://schemas.microsoft.com/office/drawing/2014/main" id="{9C2C98E1-FB8E-4078-97A3-DE6B9ABE14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632700" cy="549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 Box 3">
            <a:extLst>
              <a:ext uri="{FF2B5EF4-FFF2-40B4-BE49-F238E27FC236}">
                <a16:creationId xmlns:a16="http://schemas.microsoft.com/office/drawing/2014/main" id="{B06E3414-EFD5-46B9-B8D9-A2026E7BF00D}"/>
              </a:ext>
            </a:extLst>
          </p:cNvPr>
          <p:cNvSpPr txBox="1">
            <a:spLocks noChangeArrowheads="1"/>
          </p:cNvSpPr>
          <p:nvPr/>
        </p:nvSpPr>
        <p:spPr bwMode="auto">
          <a:xfrm>
            <a:off x="900113" y="6035675"/>
            <a:ext cx="7921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spcBef>
                <a:spcPct val="50000"/>
              </a:spcBef>
            </a:pPr>
            <a:r>
              <a:rPr lang="cs-CZ" altLang="en-US">
                <a:latin typeface="Times New Roman" panose="02020603050405020304" pitchFamily="18" charset="0"/>
              </a:rPr>
              <a:t>Clayton M. Christensen: The Innovator´s Solution, Harvard Business Press, 2003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3B4B0899-7921-428C-844F-61D0ECBEEBDD}"/>
              </a:ext>
            </a:extLst>
          </p:cNvPr>
          <p:cNvSpPr>
            <a:spLocks noGrp="1" noChangeArrowheads="1"/>
          </p:cNvSpPr>
          <p:nvPr>
            <p:ph type="body" idx="1"/>
          </p:nvPr>
        </p:nvSpPr>
        <p:spPr>
          <a:xfrm>
            <a:off x="384396" y="1943554"/>
            <a:ext cx="8641615" cy="4525963"/>
          </a:xfrm>
        </p:spPr>
        <p:txBody>
          <a:bodyPr>
            <a:normAutofit lnSpcReduction="10000"/>
          </a:bodyPr>
          <a:lstStyle/>
          <a:p>
            <a:pPr marL="0" indent="0" eaLnBrk="1" hangingPunct="1">
              <a:buNone/>
            </a:pPr>
            <a:r>
              <a:rPr lang="en-US" altLang="en-US" sz="3200" dirty="0"/>
              <a:t>Due to technological progress the trajectory of the disruptive innovation after some time crosses the trajectory of demands of more demanding customers and starts to replace: </a:t>
            </a:r>
          </a:p>
          <a:p>
            <a:pPr marL="0" indent="0" eaLnBrk="1" hangingPunct="1">
              <a:buNone/>
            </a:pPr>
            <a:endParaRPr lang="en-US" altLang="en-US" sz="3200" dirty="0"/>
          </a:p>
          <a:p>
            <a:pPr marL="0" indent="0" eaLnBrk="1" hangingPunct="1">
              <a:buNone/>
            </a:pPr>
            <a:r>
              <a:rPr lang="en-US" altLang="en-US" sz="3200" dirty="0"/>
              <a:t> incumbents who are not principally ready to react adequately, as they are motivated to succeed at „better“ markets, not to defend themselves on „inferior“ ones.</a:t>
            </a:r>
          </a:p>
        </p:txBody>
      </p:sp>
      <p:sp>
        <p:nvSpPr>
          <p:cNvPr id="3" name="Rectangle 3">
            <a:extLst>
              <a:ext uri="{FF2B5EF4-FFF2-40B4-BE49-F238E27FC236}">
                <a16:creationId xmlns:a16="http://schemas.microsoft.com/office/drawing/2014/main" id="{06859B85-F36B-4A50-9748-CE00F4FA88C5}"/>
              </a:ext>
            </a:extLst>
          </p:cNvPr>
          <p:cNvSpPr txBox="1">
            <a:spLocks noChangeArrowheads="1"/>
          </p:cNvSpPr>
          <p:nvPr/>
        </p:nvSpPr>
        <p:spPr>
          <a:xfrm>
            <a:off x="-1" y="415481"/>
            <a:ext cx="9026013" cy="1109362"/>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altLang="en-US" sz="3200" b="1" dirty="0">
                <a:latin typeface="Tahoma" panose="020B0604030504040204" pitchFamily="34" charset="0"/>
                <a:ea typeface="Tahoma" panose="020B0604030504040204" pitchFamily="34" charset="0"/>
                <a:cs typeface="Tahoma" panose="020B0604030504040204" pitchFamily="34" charset="0"/>
              </a:rPr>
              <a:t>Trajectory of the disruptive innovation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1B6A346-FB0C-4637-ABBA-C5D49C448290}"/>
              </a:ext>
            </a:extLst>
          </p:cNvPr>
          <p:cNvSpPr>
            <a:spLocks noGrp="1" noChangeArrowheads="1"/>
          </p:cNvSpPr>
          <p:nvPr>
            <p:ph type="title"/>
          </p:nvPr>
        </p:nvSpPr>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Conditions for success</a:t>
            </a:r>
            <a:r>
              <a:rPr lang="cs-CZ" altLang="en-US" b="1" dirty="0">
                <a:latin typeface="Tahoma" panose="020B0604030504040204" pitchFamily="34" charset="0"/>
                <a:ea typeface="Tahoma" panose="020B0604030504040204" pitchFamily="34" charset="0"/>
                <a:cs typeface="Tahoma" panose="020B0604030504040204" pitchFamily="34" charset="0"/>
              </a:rPr>
              <a:t> - 1</a:t>
            </a:r>
          </a:p>
        </p:txBody>
      </p:sp>
      <p:sp>
        <p:nvSpPr>
          <p:cNvPr id="30723" name="Rectangle 3">
            <a:extLst>
              <a:ext uri="{FF2B5EF4-FFF2-40B4-BE49-F238E27FC236}">
                <a16:creationId xmlns:a16="http://schemas.microsoft.com/office/drawing/2014/main" id="{88B16AEB-11E4-459F-ABA9-93FA92B19BA7}"/>
              </a:ext>
            </a:extLst>
          </p:cNvPr>
          <p:cNvSpPr>
            <a:spLocks noGrp="1" noChangeArrowheads="1"/>
          </p:cNvSpPr>
          <p:nvPr>
            <p:ph type="body" idx="1"/>
          </p:nvPr>
        </p:nvSpPr>
        <p:spPr/>
        <p:txBody>
          <a:bodyPr>
            <a:normAutofit/>
          </a:bodyPr>
          <a:lstStyle/>
          <a:p>
            <a:pPr eaLnBrk="1" hangingPunct="1"/>
            <a:r>
              <a:rPr lang="en-US" altLang="en-US" sz="2800" dirty="0"/>
              <a:t>Disruption is successful, as it is easier to defeat competition that tries to escape than the competition who fights</a:t>
            </a:r>
          </a:p>
          <a:p>
            <a:pPr marL="0" indent="0" eaLnBrk="1" hangingPunct="1">
              <a:buNone/>
            </a:pPr>
            <a:endParaRPr lang="en-US" altLang="en-US" sz="2800" dirty="0"/>
          </a:p>
          <a:p>
            <a:pPr eaLnBrk="1" hangingPunct="1"/>
            <a:r>
              <a:rPr lang="en-US" altLang="en-US" sz="2800" dirty="0"/>
              <a:t>Innovation must be disruptive for all companies in the industry</a:t>
            </a:r>
          </a:p>
          <a:p>
            <a:pPr eaLnBrk="1" hangingPunct="1"/>
            <a:r>
              <a:rPr lang="en-US" altLang="en-US" sz="2800" dirty="0"/>
              <a:t>Ex. Internet; E-Commerce. E-Business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CBC4346-0E24-472B-ACE1-CC8084B76C32}"/>
              </a:ext>
            </a:extLst>
          </p:cNvPr>
          <p:cNvSpPr>
            <a:spLocks noGrp="1" noChangeArrowheads="1"/>
          </p:cNvSpPr>
          <p:nvPr>
            <p:ph type="title"/>
          </p:nvPr>
        </p:nvSpPr>
        <p:spPr/>
        <p:txBody>
          <a:bodyPr/>
          <a:lstStyle/>
          <a:p>
            <a:pPr eaLnBrk="1" hangingPunct="1"/>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Conditions for success - 2</a:t>
            </a:r>
          </a:p>
        </p:txBody>
      </p:sp>
      <p:sp>
        <p:nvSpPr>
          <p:cNvPr id="31747" name="Rectangle 3">
            <a:extLst>
              <a:ext uri="{FF2B5EF4-FFF2-40B4-BE49-F238E27FC236}">
                <a16:creationId xmlns:a16="http://schemas.microsoft.com/office/drawing/2014/main" id="{5220BA07-3562-44F5-B622-BF9CAE9BDF62}"/>
              </a:ext>
            </a:extLst>
          </p:cNvPr>
          <p:cNvSpPr>
            <a:spLocks noGrp="1" noChangeArrowheads="1"/>
          </p:cNvSpPr>
          <p:nvPr>
            <p:ph type="body" idx="1"/>
          </p:nvPr>
        </p:nvSpPr>
        <p:spPr>
          <a:xfrm>
            <a:off x="148046" y="1480456"/>
            <a:ext cx="8367304" cy="5190309"/>
          </a:xfrm>
        </p:spPr>
        <p:txBody>
          <a:bodyPr>
            <a:normAutofit fontScale="92500" lnSpcReduction="20000"/>
          </a:bodyPr>
          <a:lstStyle/>
          <a:p>
            <a:pPr eaLnBrk="1" hangingPunct="1"/>
            <a:r>
              <a:rPr lang="en-US" altLang="en-US" sz="3200" dirty="0"/>
              <a:t>Following the trajectory upwards to market tiers where it is possible to attain higher margins is what good manager is expected to do.</a:t>
            </a:r>
          </a:p>
          <a:p>
            <a:pPr eaLnBrk="1" hangingPunct="1"/>
            <a:endParaRPr lang="en-US" altLang="en-US" sz="3200" dirty="0"/>
          </a:p>
          <a:p>
            <a:pPr eaLnBrk="1" hangingPunct="1"/>
            <a:r>
              <a:rPr lang="en-US" altLang="en-US" sz="3200" dirty="0"/>
              <a:t>Each company therefore prepares its own disruption. This is the innovator´s dilemma, but also the start of innovator´s solution.</a:t>
            </a:r>
          </a:p>
          <a:p>
            <a:pPr eaLnBrk="1" hangingPunct="1"/>
            <a:endParaRPr lang="en-US" altLang="en-US" sz="3200" dirty="0"/>
          </a:p>
          <a:p>
            <a:pPr eaLnBrk="1" hangingPunct="1"/>
            <a:r>
              <a:rPr lang="en-US" altLang="en-US" sz="3200" dirty="0"/>
              <a:t>The advice to new, growing firms: focus on products and markets ignored or neglected </a:t>
            </a:r>
            <a:r>
              <a:rPr lang="en-US" altLang="en-US" sz="3200" dirty="0" err="1"/>
              <a:t>ba</a:t>
            </a:r>
            <a:r>
              <a:rPr lang="en-US" altLang="en-US" sz="3200" dirty="0"/>
              <a:t> incumbents.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1A6B5893-FAE1-4340-875B-8535374D6D62}"/>
              </a:ext>
            </a:extLst>
          </p:cNvPr>
          <p:cNvSpPr>
            <a:spLocks noGrp="1" noChangeArrowheads="1"/>
          </p:cNvSpPr>
          <p:nvPr>
            <p:ph type="title"/>
          </p:nvPr>
        </p:nvSpPr>
        <p:spPr/>
        <p:txBody>
          <a:bodyPr/>
          <a:lstStyle/>
          <a:p>
            <a:pPr algn="ctr" eaLnBrk="1" hangingPunct="1"/>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Two types of disruption</a:t>
            </a:r>
            <a:r>
              <a:rPr lang="cs-CZ" altLang="en-US" dirty="0">
                <a:solidFill>
                  <a:srgbClr val="0000FF"/>
                </a:solidFill>
                <a:latin typeface="Tahoma" panose="020B0604030504040204" pitchFamily="34" charset="0"/>
                <a:ea typeface="Tahoma" panose="020B0604030504040204" pitchFamily="34" charset="0"/>
                <a:cs typeface="Tahoma" panose="020B0604030504040204" pitchFamily="34" charset="0"/>
              </a:rPr>
              <a:t> </a:t>
            </a:r>
          </a:p>
        </p:txBody>
      </p:sp>
      <p:sp>
        <p:nvSpPr>
          <p:cNvPr id="32771" name="Rectangle 3">
            <a:extLst>
              <a:ext uri="{FF2B5EF4-FFF2-40B4-BE49-F238E27FC236}">
                <a16:creationId xmlns:a16="http://schemas.microsoft.com/office/drawing/2014/main" id="{4172EC65-CA1A-490D-8A4B-F2BE65452D33}"/>
              </a:ext>
            </a:extLst>
          </p:cNvPr>
          <p:cNvSpPr>
            <a:spLocks noGrp="1" noChangeArrowheads="1"/>
          </p:cNvSpPr>
          <p:nvPr>
            <p:ph type="body" idx="1"/>
          </p:nvPr>
        </p:nvSpPr>
        <p:spPr/>
        <p:txBody>
          <a:bodyPr>
            <a:normAutofit fontScale="92500" lnSpcReduction="10000"/>
          </a:bodyPr>
          <a:lstStyle/>
          <a:p>
            <a:pPr eaLnBrk="1" hangingPunct="1"/>
            <a:r>
              <a:rPr lang="en-US" altLang="en-US" sz="3200" b="1" dirty="0"/>
              <a:t>New markets: </a:t>
            </a:r>
          </a:p>
          <a:p>
            <a:pPr marL="0" indent="0" eaLnBrk="1" hangingPunct="1">
              <a:buNone/>
            </a:pPr>
            <a:r>
              <a:rPr lang="en-US" altLang="en-US" sz="2800" dirty="0"/>
              <a:t>Compete with non-consumption: simpler, more user friendly, can be used by less sophisticated customers (PC, transistor radio, desk copiers). </a:t>
            </a:r>
          </a:p>
          <a:p>
            <a:pPr marL="0" indent="0" eaLnBrk="1" hangingPunct="1">
              <a:buNone/>
            </a:pPr>
            <a:endParaRPr lang="en-US" altLang="en-US" sz="2800" dirty="0"/>
          </a:p>
          <a:p>
            <a:pPr eaLnBrk="1" hangingPunct="1"/>
            <a:r>
              <a:rPr lang="en-US" altLang="en-US" sz="3200" b="1" dirty="0"/>
              <a:t>Low-end: </a:t>
            </a:r>
          </a:p>
          <a:p>
            <a:pPr marL="0" indent="0" eaLnBrk="1" hangingPunct="1">
              <a:buNone/>
            </a:pPr>
            <a:r>
              <a:rPr lang="en-US" altLang="en-US" sz="2800" dirty="0"/>
              <a:t>Focus on lower tiers of main markets (</a:t>
            </a:r>
            <a:r>
              <a:rPr lang="en-US" altLang="en-US" sz="2800" dirty="0" err="1"/>
              <a:t>minimills</a:t>
            </a:r>
            <a:r>
              <a:rPr lang="en-US" altLang="en-US" sz="2800" dirty="0"/>
              <a:t>, discount stores, Korean auto-makers); motivate incumbents to leave the market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F2EE1124-8669-4009-9FDA-A2E0DD0EC311}"/>
              </a:ext>
            </a:extLst>
          </p:cNvPr>
          <p:cNvSpPr>
            <a:spLocks noGrp="1" noChangeArrowheads="1"/>
          </p:cNvSpPr>
          <p:nvPr>
            <p:ph type="title"/>
          </p:nvPr>
        </p:nvSpPr>
        <p:spPr/>
        <p:txBody>
          <a:bodyPr/>
          <a:lstStyle/>
          <a:p>
            <a:pPr algn="ctr" eaLnBrk="1" hangingPunct="1"/>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OPEN INNOVATION </a:t>
            </a:r>
          </a:p>
        </p:txBody>
      </p:sp>
      <p:sp>
        <p:nvSpPr>
          <p:cNvPr id="40963" name="Rectangle 3">
            <a:extLst>
              <a:ext uri="{FF2B5EF4-FFF2-40B4-BE49-F238E27FC236}">
                <a16:creationId xmlns:a16="http://schemas.microsoft.com/office/drawing/2014/main" id="{CBC3BDD7-5F85-4706-8836-9F3793C7699F}"/>
              </a:ext>
            </a:extLst>
          </p:cNvPr>
          <p:cNvSpPr>
            <a:spLocks noGrp="1" noChangeArrowheads="1"/>
          </p:cNvSpPr>
          <p:nvPr>
            <p:ph type="body" idx="1"/>
          </p:nvPr>
        </p:nvSpPr>
        <p:spPr/>
        <p:txBody>
          <a:bodyPr/>
          <a:lstStyle/>
          <a:p>
            <a:pPr eaLnBrk="1" hangingPunct="1">
              <a:lnSpc>
                <a:spcPct val="90000"/>
              </a:lnSpc>
            </a:pPr>
            <a:r>
              <a:rPr lang="en-US" altLang="en-US" sz="2800"/>
              <a:t>Chesbrough, H., “</a:t>
            </a:r>
            <a:r>
              <a:rPr lang="en-US" altLang="en-US" sz="2800" i="1"/>
              <a:t>Open Innovation</a:t>
            </a:r>
            <a:r>
              <a:rPr lang="en-US" altLang="en-US" sz="2800"/>
              <a:t>”, Harvard Business School Publishing, Boston MA, 2003</a:t>
            </a:r>
          </a:p>
          <a:p>
            <a:pPr eaLnBrk="1" hangingPunct="1">
              <a:lnSpc>
                <a:spcPct val="90000"/>
              </a:lnSpc>
            </a:pPr>
            <a:r>
              <a:rPr lang="en-US" altLang="en-US" sz="2800" b="1" i="1"/>
              <a:t>Closed innovation</a:t>
            </a:r>
            <a:r>
              <a:rPr lang="en-US" altLang="en-US" sz="2800"/>
              <a:t> - requires control </a:t>
            </a:r>
          </a:p>
          <a:p>
            <a:pPr eaLnBrk="1" hangingPunct="1">
              <a:lnSpc>
                <a:spcPct val="90000"/>
              </a:lnSpc>
            </a:pPr>
            <a:r>
              <a:rPr lang="en-US" altLang="en-US" sz="2800" b="1" i="1"/>
              <a:t>Open innovation</a:t>
            </a:r>
            <a:endParaRPr lang="en-US" altLang="en-US" sz="2800"/>
          </a:p>
          <a:p>
            <a:pPr lvl="1" eaLnBrk="1" hangingPunct="1">
              <a:lnSpc>
                <a:spcPct val="90000"/>
              </a:lnSpc>
            </a:pPr>
            <a:r>
              <a:rPr lang="en-US" altLang="en-US" sz="2400"/>
              <a:t>companies use external as well as internal ideas and both external and internal ways to market</a:t>
            </a:r>
          </a:p>
          <a:p>
            <a:pPr lvl="1" eaLnBrk="1" hangingPunct="1">
              <a:lnSpc>
                <a:spcPct val="90000"/>
              </a:lnSpc>
            </a:pPr>
            <a:r>
              <a:rPr lang="en-US" altLang="en-US" sz="2400"/>
              <a:t>internal ideas can be taken to the market through external channels to generate additional value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extLst>
              <a:ext uri="{FF2B5EF4-FFF2-40B4-BE49-F238E27FC236}">
                <a16:creationId xmlns:a16="http://schemas.microsoft.com/office/drawing/2014/main" id="{44B1F8D5-5F77-4CA0-AE8E-3097582454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0"/>
            <a:ext cx="6481762" cy="611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Text Box 3">
            <a:extLst>
              <a:ext uri="{FF2B5EF4-FFF2-40B4-BE49-F238E27FC236}">
                <a16:creationId xmlns:a16="http://schemas.microsoft.com/office/drawing/2014/main" id="{4A44AAFC-9255-4CB1-896D-110CFCE7C84D}"/>
              </a:ext>
            </a:extLst>
          </p:cNvPr>
          <p:cNvSpPr txBox="1">
            <a:spLocks noChangeArrowheads="1"/>
          </p:cNvSpPr>
          <p:nvPr/>
        </p:nvSpPr>
        <p:spPr bwMode="auto">
          <a:xfrm rot="5400000">
            <a:off x="5232400" y="2697163"/>
            <a:ext cx="5932487"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cs-CZ" altLang="en-US">
                <a:latin typeface="Verdana" panose="020B0604030504040204" pitchFamily="34" charset="0"/>
              </a:rPr>
              <a:t>Chesbrough H.W.: The Era of Open Innovation, MIT Sloan Management Review, Spring 203, p. 35 - 41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a:extLst>
              <a:ext uri="{FF2B5EF4-FFF2-40B4-BE49-F238E27FC236}">
                <a16:creationId xmlns:a16="http://schemas.microsoft.com/office/drawing/2014/main" id="{CFDB1D1B-AC0D-4FE5-A518-9F077013ED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260350"/>
            <a:ext cx="5678487" cy="611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71107" name="Group 67">
            <a:extLst>
              <a:ext uri="{FF2B5EF4-FFF2-40B4-BE49-F238E27FC236}">
                <a16:creationId xmlns:a16="http://schemas.microsoft.com/office/drawing/2014/main" id="{F2ECA7CF-C2E9-409F-9FE7-C677182AE282}"/>
              </a:ext>
            </a:extLst>
          </p:cNvPr>
          <p:cNvGraphicFramePr>
            <a:graphicFrameLocks noGrp="1"/>
          </p:cNvGraphicFramePr>
          <p:nvPr/>
        </p:nvGraphicFramePr>
        <p:xfrm>
          <a:off x="287384" y="333375"/>
          <a:ext cx="8461330" cy="6206760"/>
        </p:xfrm>
        <a:graphic>
          <a:graphicData uri="http://schemas.openxmlformats.org/drawingml/2006/table">
            <a:tbl>
              <a:tblPr/>
              <a:tblGrid>
                <a:gridCol w="4231483">
                  <a:extLst>
                    <a:ext uri="{9D8B030D-6E8A-4147-A177-3AD203B41FA5}">
                      <a16:colId xmlns:a16="http://schemas.microsoft.com/office/drawing/2014/main" val="20000"/>
                    </a:ext>
                  </a:extLst>
                </a:gridCol>
                <a:gridCol w="4229847">
                  <a:extLst>
                    <a:ext uri="{9D8B030D-6E8A-4147-A177-3AD203B41FA5}">
                      <a16:colId xmlns:a16="http://schemas.microsoft.com/office/drawing/2014/main" val="20001"/>
                    </a:ext>
                  </a:extLst>
                </a:gridCol>
              </a:tblGrid>
              <a:tr h="57887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FF"/>
                          </a:solidFill>
                          <a:effectLst/>
                          <a:latin typeface="Arial" pitchFamily="34" charset="0"/>
                          <a:cs typeface="Arial" pitchFamily="34" charset="0"/>
                        </a:rPr>
                        <a:t>Closed</a:t>
                      </a:r>
                      <a:r>
                        <a:rPr kumimoji="0" lang="en-US" sz="2400" b="1" i="0" u="none" strike="noStrike" cap="none" normalizeH="0" baseline="0" dirty="0">
                          <a:ln>
                            <a:noFill/>
                          </a:ln>
                          <a:solidFill>
                            <a:srgbClr val="0000FF"/>
                          </a:solidFill>
                          <a:effectLst/>
                          <a:latin typeface="Arial" pitchFamily="34" charset="0"/>
                          <a:cs typeface="Times New Roman" pitchFamily="18" charset="0"/>
                        </a:rPr>
                        <a:t> innovation</a:t>
                      </a:r>
                      <a:endParaRPr kumimoji="0" lang="en-US" sz="2000" b="0" i="0" u="none" strike="noStrike" cap="none" normalizeH="0" baseline="0" dirty="0">
                        <a:ln>
                          <a:noFill/>
                        </a:ln>
                        <a:solidFill>
                          <a:srgbClr val="0000FF"/>
                        </a:solidFill>
                        <a:effectLst/>
                        <a:latin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FF"/>
                          </a:solidFill>
                          <a:effectLst/>
                          <a:latin typeface="Tahoma" panose="020B0604030504040204" pitchFamily="34" charset="0"/>
                          <a:ea typeface="Tahoma" panose="020B0604030504040204" pitchFamily="34" charset="0"/>
                          <a:cs typeface="Tahoma" panose="020B0604030504040204" pitchFamily="34" charset="0"/>
                        </a:rPr>
                        <a:t>Open innovation</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8521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All the best people are working for us</a:t>
                      </a:r>
                      <a:endPar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Not all the best people are working for us</a:t>
                      </a: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 </a:t>
                      </a:r>
                      <a:r>
                        <a:rPr kumimoji="0" lang="en-US" sz="1600" b="0" i="0" u="none" strike="noStrike" cap="none" normalizeH="0" baseline="0">
                          <a:ln>
                            <a:noFill/>
                          </a:ln>
                          <a:solidFill>
                            <a:schemeClr val="tx1"/>
                          </a:solidFill>
                          <a:effectLst/>
                          <a:latin typeface="Arial" pitchFamily="34" charset="0"/>
                          <a:cs typeface="Arial" pitchFamily="34" charset="0"/>
                        </a:rPr>
                        <a:t>. We must work with clever people within and outside our company. </a:t>
                      </a:r>
                      <a:endParaRPr kumimoji="0" lang="en-US" sz="1600" b="0" i="0" u="none" strike="noStrike" cap="none" normalizeH="0" baseline="0">
                        <a:ln>
                          <a:noFill/>
                        </a:ln>
                        <a:solidFill>
                          <a:schemeClr val="tx1"/>
                        </a:solidFill>
                        <a:effectLst/>
                        <a:latin typeface="Arial" pitchFamily="34" charset="0"/>
                        <a:cs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8521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R</a:t>
                      </a: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&amp;</a:t>
                      </a:r>
                      <a:r>
                        <a:rPr kumimoji="0" lang="en-US" sz="1600" b="0" i="0" u="none" strike="noStrike" cap="none" normalizeH="0" baseline="0">
                          <a:ln>
                            <a:noFill/>
                          </a:ln>
                          <a:solidFill>
                            <a:schemeClr val="tx1"/>
                          </a:solidFill>
                          <a:effectLst/>
                          <a:latin typeface="Arial" pitchFamily="34" charset="0"/>
                          <a:cs typeface="Arial" pitchFamily="34" charset="0"/>
                        </a:rPr>
                        <a:t>D creates profit only when we invent, develop and market everything ourselves. </a:t>
                      </a:r>
                      <a:endParaRPr kumimoji="0" lang="en-US" sz="1600" b="0" i="0" u="none" strike="noStrike" cap="none" normalizeH="0" baseline="0">
                        <a:ln>
                          <a:noFill/>
                        </a:ln>
                        <a:solidFill>
                          <a:schemeClr val="tx1"/>
                        </a:solidFill>
                        <a:effectLst/>
                        <a:latin typeface="Arial" pitchFamily="34" charset="0"/>
                        <a:cs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External R&amp;D can create remarkable value; to employ it, we need absorption capacity, often as internal R&amp;D. </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7941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If we develop the product ourselves, we will be the first on the market. </a:t>
                      </a:r>
                      <a:endPar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R</a:t>
                      </a: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&amp;</a:t>
                      </a:r>
                      <a:r>
                        <a:rPr kumimoji="0" lang="en-US" sz="1600" b="0" i="0" u="none" strike="noStrike" cap="none" normalizeH="0" baseline="0">
                          <a:ln>
                            <a:noFill/>
                          </a:ln>
                          <a:solidFill>
                            <a:schemeClr val="tx1"/>
                          </a:solidFill>
                          <a:effectLst/>
                          <a:latin typeface="Arial" pitchFamily="34" charset="0"/>
                          <a:cs typeface="Arial" pitchFamily="34" charset="0"/>
                        </a:rPr>
                        <a:t>D can create profit even if we do not initialize an</a:t>
                      </a:r>
                      <a:r>
                        <a:rPr kumimoji="0" lang="cs-CZ" sz="1600" b="0" i="0" u="none" strike="noStrike" cap="none" normalizeH="0" baseline="0">
                          <a:ln>
                            <a:noFill/>
                          </a:ln>
                          <a:solidFill>
                            <a:schemeClr val="tx1"/>
                          </a:solidFill>
                          <a:effectLst/>
                          <a:latin typeface="Arial" pitchFamily="34" charset="0"/>
                          <a:cs typeface="Arial" pitchFamily="34" charset="0"/>
                        </a:rPr>
                        <a:t>d</a:t>
                      </a:r>
                      <a:r>
                        <a:rPr kumimoji="0" lang="en-US" sz="1600" b="0" i="0" u="none" strike="noStrike" cap="none" normalizeH="0" baseline="0">
                          <a:ln>
                            <a:noFill/>
                          </a:ln>
                          <a:solidFill>
                            <a:schemeClr val="tx1"/>
                          </a:solidFill>
                          <a:effectLst/>
                          <a:latin typeface="Arial" pitchFamily="34" charset="0"/>
                          <a:cs typeface="Arial" pitchFamily="34" charset="0"/>
                        </a:rPr>
                        <a:t> perform it ourselves. </a:t>
                      </a:r>
                      <a:endParaRPr kumimoji="0" lang="en-US" sz="1600" b="0" i="0" u="none" strike="noStrike" cap="none" normalizeH="0" baseline="0">
                        <a:ln>
                          <a:noFill/>
                        </a:ln>
                        <a:solidFill>
                          <a:schemeClr val="tx1"/>
                        </a:solidFill>
                        <a:effectLst/>
                        <a:latin typeface="Arial" pitchFamily="34" charset="0"/>
                        <a:cs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7941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Winner is who gets the innovation to the market first. </a:t>
                      </a:r>
                      <a:endPar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To develop better </a:t>
                      </a: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business model</a:t>
                      </a:r>
                      <a:r>
                        <a:rPr kumimoji="0" lang="en-US" sz="1600" b="0" i="0" u="none" strike="noStrike" cap="none" normalizeH="0" baseline="0">
                          <a:ln>
                            <a:noFill/>
                          </a:ln>
                          <a:solidFill>
                            <a:schemeClr val="tx1"/>
                          </a:solidFill>
                          <a:effectLst/>
                          <a:latin typeface="Arial" pitchFamily="34" charset="0"/>
                          <a:cs typeface="Arial" pitchFamily="34" charset="0"/>
                        </a:rPr>
                        <a:t> is more important than to be the first in the market. </a:t>
                      </a:r>
                      <a:endParaRPr kumimoji="0" lang="en-US" sz="1600" b="0" i="0" u="none" strike="noStrike" cap="none" normalizeH="0" baseline="0">
                        <a:ln>
                          <a:noFill/>
                        </a:ln>
                        <a:solidFill>
                          <a:schemeClr val="tx1"/>
                        </a:solidFill>
                        <a:effectLst/>
                        <a:latin typeface="Arial" pitchFamily="34" charset="0"/>
                        <a:cs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7941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We will win if we develop most of the ideas (an the best of them). </a:t>
                      </a:r>
                      <a:endPar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We will win if we make best use of </a:t>
                      </a:r>
                      <a:r>
                        <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rPr>
                        <a:t>intern</a:t>
                      </a:r>
                      <a:r>
                        <a:rPr kumimoji="0" lang="en-US" sz="1600" b="0" i="0" u="none" strike="noStrike" cap="none" normalizeH="0" baseline="0">
                          <a:ln>
                            <a:noFill/>
                          </a:ln>
                          <a:solidFill>
                            <a:schemeClr val="tx1"/>
                          </a:solidFill>
                          <a:effectLst/>
                          <a:latin typeface="Arial" pitchFamily="34" charset="0"/>
                          <a:cs typeface="Arial" pitchFamily="34" charset="0"/>
                        </a:rPr>
                        <a:t>al </a:t>
                      </a:r>
                      <a:r>
                        <a:rPr kumimoji="0" lang="en-US" sz="1600" b="0" i="0" u="none" strike="noStrike" cap="none" normalizeH="0" baseline="0">
                          <a:ln>
                            <a:noFill/>
                          </a:ln>
                          <a:solidFill>
                            <a:schemeClr val="tx1"/>
                          </a:solidFill>
                          <a:effectLst/>
                          <a:latin typeface="Arial" pitchFamily="34" charset="0"/>
                          <a:cs typeface="Times New Roman" pitchFamily="18" charset="0"/>
                        </a:rPr>
                        <a:t> </a:t>
                      </a:r>
                      <a:r>
                        <a:rPr kumimoji="0" lang="en-US" sz="1600" b="0" i="0" u="none" strike="noStrike" cap="none" normalizeH="0" baseline="0">
                          <a:ln>
                            <a:noFill/>
                          </a:ln>
                          <a:solidFill>
                            <a:schemeClr val="tx1"/>
                          </a:solidFill>
                          <a:effectLst/>
                          <a:latin typeface="Arial" pitchFamily="34" charset="0"/>
                          <a:cs typeface="Arial" pitchFamily="34" charset="0"/>
                        </a:rPr>
                        <a:t>and</a:t>
                      </a:r>
                      <a:r>
                        <a:rPr kumimoji="0" lang="en-US" sz="1600" b="0" i="0" u="none" strike="noStrike" cap="none" normalizeH="0" baseline="0">
                          <a:ln>
                            <a:noFill/>
                          </a:ln>
                          <a:solidFill>
                            <a:schemeClr val="tx1"/>
                          </a:solidFill>
                          <a:effectLst/>
                          <a:latin typeface="Arial" pitchFamily="34" charset="0"/>
                          <a:cs typeface="Times New Roman" pitchFamily="18" charset="0"/>
                        </a:rPr>
                        <a:t> extern</a:t>
                      </a:r>
                      <a:r>
                        <a:rPr kumimoji="0" lang="en-US" sz="1600" b="0" i="0" u="none" strike="noStrike" cap="none" normalizeH="0" baseline="0">
                          <a:ln>
                            <a:noFill/>
                          </a:ln>
                          <a:solidFill>
                            <a:schemeClr val="tx1"/>
                          </a:solidFill>
                          <a:effectLst/>
                          <a:latin typeface="Arial" pitchFamily="34" charset="0"/>
                          <a:cs typeface="Arial" pitchFamily="34" charset="0"/>
                        </a:rPr>
                        <a:t>al ideas. </a:t>
                      </a:r>
                      <a:endParaRPr kumimoji="0" lang="en-US" sz="1600" b="0" i="0" u="none" strike="noStrike" cap="none" normalizeH="0" baseline="0">
                        <a:ln>
                          <a:noFill/>
                        </a:ln>
                        <a:solidFill>
                          <a:schemeClr val="tx1"/>
                        </a:solidFill>
                        <a:effectLst/>
                        <a:latin typeface="Arial" pitchFamily="34" charset="0"/>
                        <a:cs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21922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34" charset="0"/>
                          <a:cs typeface="Arial" pitchFamily="34" charset="0"/>
                        </a:rPr>
                        <a:t>We must have our intellectual property under control so that our competitors can make advantage of it. </a:t>
                      </a:r>
                      <a:endParaRPr kumimoji="0" lang="en-US" sz="16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34" charset="0"/>
                          <a:cs typeface="Arial" pitchFamily="34" charset="0"/>
                        </a:rPr>
                        <a:t>We must be able to profit from others using our intellectual property and we must license the intellectual property if it supports our business model. </a:t>
                      </a:r>
                      <a:endParaRPr kumimoji="0" lang="en-US" sz="1600" b="0"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73124" name="Group 36">
            <a:extLst>
              <a:ext uri="{FF2B5EF4-FFF2-40B4-BE49-F238E27FC236}">
                <a16:creationId xmlns:a16="http://schemas.microsoft.com/office/drawing/2014/main" id="{9B3B0F53-3189-4F49-BEBA-D5E591B3B331}"/>
              </a:ext>
            </a:extLst>
          </p:cNvPr>
          <p:cNvGraphicFramePr>
            <a:graphicFrameLocks noGrp="1"/>
          </p:cNvGraphicFramePr>
          <p:nvPr>
            <p:extLst>
              <p:ext uri="{D42A27DB-BD31-4B8C-83A1-F6EECF244321}">
                <p14:modId xmlns:p14="http://schemas.microsoft.com/office/powerpoint/2010/main" val="2837813873"/>
              </p:ext>
            </p:extLst>
          </p:nvPr>
        </p:nvGraphicFramePr>
        <p:xfrm>
          <a:off x="261256" y="496390"/>
          <a:ext cx="8604070" cy="4948835"/>
        </p:xfrm>
        <a:graphic>
          <a:graphicData uri="http://schemas.openxmlformats.org/drawingml/2006/table">
            <a:tbl>
              <a:tblPr/>
              <a:tblGrid>
                <a:gridCol w="4302035">
                  <a:extLst>
                    <a:ext uri="{9D8B030D-6E8A-4147-A177-3AD203B41FA5}">
                      <a16:colId xmlns:a16="http://schemas.microsoft.com/office/drawing/2014/main" val="20000"/>
                    </a:ext>
                  </a:extLst>
                </a:gridCol>
                <a:gridCol w="4302035">
                  <a:extLst>
                    <a:ext uri="{9D8B030D-6E8A-4147-A177-3AD203B41FA5}">
                      <a16:colId xmlns:a16="http://schemas.microsoft.com/office/drawing/2014/main" val="20001"/>
                    </a:ext>
                  </a:extLst>
                </a:gridCol>
              </a:tblGrid>
              <a:tr h="5485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FF"/>
                          </a:solidFill>
                          <a:effectLst/>
                          <a:latin typeface="Tahoma" panose="020B0604030504040204" pitchFamily="34" charset="0"/>
                          <a:ea typeface="Tahoma" panose="020B0604030504040204" pitchFamily="34" charset="0"/>
                          <a:cs typeface="Tahoma" panose="020B0604030504040204" pitchFamily="34" charset="0"/>
                        </a:rPr>
                        <a:t>Closed innovation</a:t>
                      </a:r>
                      <a:endParaRPr kumimoji="0" lang="en-US" sz="2000" b="0" i="0" u="none" strike="noStrike" cap="none" normalizeH="0" baseline="0" dirty="0">
                        <a:ln>
                          <a:noFill/>
                        </a:ln>
                        <a:solidFill>
                          <a:srgbClr val="0000FF"/>
                        </a:solidFill>
                        <a:effectLst/>
                        <a:latin typeface="Tahoma" panose="020B0604030504040204" pitchFamily="34" charset="0"/>
                        <a:ea typeface="Tahoma" panose="020B0604030504040204" pitchFamily="34" charset="0"/>
                        <a:cs typeface="Tahoma" panose="020B060403050404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FF"/>
                          </a:solidFill>
                          <a:effectLst/>
                          <a:latin typeface="Tahoma" panose="020B0604030504040204" pitchFamily="34" charset="0"/>
                          <a:ea typeface="Tahoma" panose="020B0604030504040204" pitchFamily="34" charset="0"/>
                          <a:cs typeface="Tahoma" panose="020B0604030504040204" pitchFamily="34" charset="0"/>
                        </a:rPr>
                        <a:t>Open innovation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651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Examples</a:t>
                      </a: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 </a:t>
                      </a:r>
                      <a:r>
                        <a:rPr kumimoji="0" lang="en-US" sz="1800" b="0" i="0" u="none" strike="noStrike" cap="none" normalizeH="0" baseline="0">
                          <a:ln>
                            <a:noFill/>
                          </a:ln>
                          <a:solidFill>
                            <a:schemeClr val="tx1"/>
                          </a:solidFill>
                          <a:effectLst/>
                          <a:latin typeface="Arial" pitchFamily="34" charset="0"/>
                          <a:cs typeface="Arial" pitchFamily="34" charset="0"/>
                        </a:rPr>
                        <a:t>nuclear industry, mainframe computers</a:t>
                      </a:r>
                      <a:endParaRPr kumimoji="0" lang="en-US" sz="3200" b="0" i="0" u="none" strike="noStrike" cap="none" normalizeH="0" baseline="0">
                        <a:ln>
                          <a:noFill/>
                        </a:ln>
                        <a:solidFill>
                          <a:schemeClr val="tx1"/>
                        </a:solidFill>
                        <a:effectLst/>
                        <a:latin typeface="Arial" pitchFamily="34"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34" charset="0"/>
                          <a:cs typeface="Arial" pitchFamily="34" charset="0"/>
                        </a:rPr>
                        <a:t>Examples</a:t>
                      </a:r>
                      <a:r>
                        <a:rPr kumimoji="0" lang="en-US" sz="1800" b="0" i="0" u="none" strike="noStrike" cap="none" normalizeH="0" baseline="0" dirty="0">
                          <a:ln>
                            <a:noFill/>
                          </a:ln>
                          <a:solidFill>
                            <a:schemeClr val="tx1"/>
                          </a:solidFill>
                          <a:effectLst/>
                          <a:latin typeface="Arial" pitchFamily="34" charset="0"/>
                          <a:ea typeface="Times New Roman" pitchFamily="18" charset="0"/>
                          <a:cs typeface="Arial" pitchFamily="34" charset="0"/>
                        </a:rPr>
                        <a:t> : PC, </a:t>
                      </a:r>
                      <a:r>
                        <a:rPr kumimoji="0" lang="en-US" sz="1800" b="0" i="0" u="none" strike="noStrike" cap="none" normalizeH="0" baseline="0" dirty="0">
                          <a:ln>
                            <a:noFill/>
                          </a:ln>
                          <a:solidFill>
                            <a:schemeClr val="tx1"/>
                          </a:solidFill>
                          <a:effectLst/>
                          <a:latin typeface="Arial" pitchFamily="34" charset="0"/>
                          <a:cs typeface="Arial" pitchFamily="34" charset="0"/>
                        </a:rPr>
                        <a:t>movies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771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Mostly </a:t>
                      </a: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intern</a:t>
                      </a:r>
                      <a:r>
                        <a:rPr kumimoji="0" lang="en-US" sz="1800" b="0" i="0" u="none" strike="noStrike" cap="none" normalizeH="0" baseline="0">
                          <a:ln>
                            <a:noFill/>
                          </a:ln>
                          <a:solidFill>
                            <a:schemeClr val="tx1"/>
                          </a:solidFill>
                          <a:effectLst/>
                          <a:latin typeface="Arial" pitchFamily="34" charset="0"/>
                          <a:cs typeface="Arial" pitchFamily="34" charset="0"/>
                        </a:rPr>
                        <a:t>al ideas</a:t>
                      </a:r>
                      <a:endParaRPr kumimoji="0" lang="en-US" sz="3200" b="0" i="0" u="none" strike="noStrike" cap="none" normalizeH="0" baseline="0">
                        <a:ln>
                          <a:noFill/>
                        </a:ln>
                        <a:solidFill>
                          <a:schemeClr val="tx1"/>
                        </a:solidFill>
                        <a:effectLst/>
                        <a:latin typeface="Arial" pitchFamily="34"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Many external ideas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59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Low workforce mobility</a:t>
                      </a:r>
                      <a:endParaRPr kumimoji="0" lang="en-US" sz="32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High workforce mobility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0771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Low</a:t>
                      </a: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 role </a:t>
                      </a:r>
                      <a:r>
                        <a:rPr kumimoji="0" lang="en-US" sz="1800" b="0" i="0" u="none" strike="noStrike" cap="none" normalizeH="0" baseline="0">
                          <a:ln>
                            <a:noFill/>
                          </a:ln>
                          <a:solidFill>
                            <a:schemeClr val="tx1"/>
                          </a:solidFill>
                          <a:effectLst/>
                          <a:latin typeface="Arial" pitchFamily="34" charset="0"/>
                          <a:cs typeface="Arial" pitchFamily="34" charset="0"/>
                        </a:rPr>
                        <a:t>of the venture capital</a:t>
                      </a:r>
                      <a:endParaRPr kumimoji="0" lang="en-US" sz="3200" b="0" i="0" u="none" strike="noStrike" cap="none" normalizeH="0" baseline="0">
                        <a:ln>
                          <a:noFill/>
                        </a:ln>
                        <a:solidFill>
                          <a:schemeClr val="tx1"/>
                        </a:solidFill>
                        <a:effectLst/>
                        <a:latin typeface="Arial" pitchFamily="34"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Active venture capital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59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Few new businesses, weak ones</a:t>
                      </a:r>
                      <a:endParaRPr kumimoji="0" lang="en-US" sz="32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Many new businesses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0771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ea typeface="Times New Roman" pitchFamily="18" charset="0"/>
                          <a:cs typeface="Arial" pitchFamily="34" charset="0"/>
                        </a:rPr>
                        <a:t>Universities are not important as the sources of ideas</a:t>
                      </a:r>
                      <a:endParaRPr kumimoji="0" lang="en-US" sz="3200" b="0" i="0" u="none" strike="noStrike" cap="none" normalizeH="0" baseline="0">
                        <a:ln>
                          <a:noFill/>
                        </a:ln>
                        <a:solidFill>
                          <a:schemeClr val="tx1"/>
                        </a:solidFill>
                        <a:effectLst/>
                        <a:latin typeface="Arial" pitchFamily="34" charset="0"/>
                        <a:ea typeface="Times New Roman" pitchFamily="18" charset="0"/>
                        <a:cs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34" charset="0"/>
                          <a:ea typeface="Times New Roman" pitchFamily="18" charset="0"/>
                          <a:cs typeface="Arial" pitchFamily="34" charset="0"/>
                        </a:rPr>
                        <a:t>Universities are not important as the sources of ideas and people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017AA11-1FFE-4FF6-BB6C-1517B9859FF1}"/>
              </a:ext>
            </a:extLst>
          </p:cNvPr>
          <p:cNvSpPr>
            <a:spLocks noGrp="1" noChangeArrowheads="1"/>
          </p:cNvSpPr>
          <p:nvPr>
            <p:ph type="title"/>
          </p:nvPr>
        </p:nvSpPr>
        <p:spPr>
          <a:xfrm>
            <a:off x="628650" y="173538"/>
            <a:ext cx="7886700" cy="766988"/>
          </a:xfrm>
        </p:spPr>
        <p:txBody>
          <a:bodyPr/>
          <a:lstStyle/>
          <a:p>
            <a:pPr algn="ctr" eaLnBrk="1" hangingPunct="1"/>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Business model</a:t>
            </a:r>
            <a:r>
              <a:rPr lang="cs-CZ" altLang="en-US" dirty="0">
                <a:solidFill>
                  <a:srgbClr val="0000FF"/>
                </a:solidFill>
                <a:latin typeface="Tahoma" panose="020B0604030504040204" pitchFamily="34" charset="0"/>
                <a:ea typeface="Tahoma" panose="020B0604030504040204" pitchFamily="34" charset="0"/>
                <a:cs typeface="Tahoma" panose="020B0604030504040204" pitchFamily="34" charset="0"/>
              </a:rPr>
              <a:t> </a:t>
            </a:r>
          </a:p>
        </p:txBody>
      </p:sp>
      <p:sp>
        <p:nvSpPr>
          <p:cNvPr id="46083" name="Rectangle 3">
            <a:extLst>
              <a:ext uri="{FF2B5EF4-FFF2-40B4-BE49-F238E27FC236}">
                <a16:creationId xmlns:a16="http://schemas.microsoft.com/office/drawing/2014/main" id="{2C243A74-670F-4B1E-A3FE-9B112D817086}"/>
              </a:ext>
            </a:extLst>
          </p:cNvPr>
          <p:cNvSpPr>
            <a:spLocks noGrp="1" noChangeArrowheads="1"/>
          </p:cNvSpPr>
          <p:nvPr>
            <p:ph type="body" idx="1"/>
          </p:nvPr>
        </p:nvSpPr>
        <p:spPr>
          <a:xfrm>
            <a:off x="181247" y="1124950"/>
            <a:ext cx="8229600" cy="4801867"/>
          </a:xfrm>
        </p:spPr>
        <p:txBody>
          <a:bodyPr>
            <a:normAutofit fontScale="92500"/>
          </a:bodyPr>
          <a:lstStyle/>
          <a:p>
            <a:pPr marL="609600" indent="-609600" eaLnBrk="1" hangingPunct="1">
              <a:lnSpc>
                <a:spcPct val="80000"/>
              </a:lnSpc>
            </a:pPr>
            <a:r>
              <a:rPr lang="en-US" altLang="en-US" sz="2400" dirty="0"/>
              <a:t>Formulate </a:t>
            </a:r>
            <a:r>
              <a:rPr lang="en-US" altLang="en-US" sz="2400" b="1" i="1" dirty="0"/>
              <a:t>value proposition</a:t>
            </a:r>
            <a:r>
              <a:rPr lang="en-US" altLang="en-US" sz="2400" i="1" dirty="0"/>
              <a:t>, </a:t>
            </a:r>
            <a:r>
              <a:rPr lang="en-US" altLang="en-US" sz="2400" dirty="0"/>
              <a:t> i.e. the value delivered to the customer by the product based on specific technology.</a:t>
            </a:r>
          </a:p>
          <a:p>
            <a:pPr marL="609600" indent="-609600" eaLnBrk="1" hangingPunct="1">
              <a:lnSpc>
                <a:spcPct val="80000"/>
              </a:lnSpc>
            </a:pPr>
            <a:endParaRPr lang="en-US" altLang="en-US" sz="2400" dirty="0"/>
          </a:p>
          <a:p>
            <a:pPr marL="609600" indent="-609600" eaLnBrk="1" hangingPunct="1">
              <a:lnSpc>
                <a:spcPct val="80000"/>
              </a:lnSpc>
            </a:pPr>
            <a:r>
              <a:rPr lang="en-US" altLang="en-US" sz="2400" dirty="0"/>
              <a:t>Identify </a:t>
            </a:r>
            <a:r>
              <a:rPr lang="en-US" altLang="en-US" sz="2400" b="1" i="1" dirty="0"/>
              <a:t>market</a:t>
            </a:r>
            <a:r>
              <a:rPr lang="en-US" altLang="en-US" sz="2400" dirty="0"/>
              <a:t> </a:t>
            </a:r>
            <a:r>
              <a:rPr lang="en-US" altLang="en-US" sz="2400" b="1" i="1" dirty="0"/>
              <a:t>segment</a:t>
            </a:r>
            <a:r>
              <a:rPr lang="en-US" altLang="en-US" sz="2400" dirty="0"/>
              <a:t>, </a:t>
            </a:r>
            <a:r>
              <a:rPr lang="en-US" altLang="en-US" sz="2400" dirty="0" err="1"/>
              <a:t>ie</a:t>
            </a:r>
            <a:r>
              <a:rPr lang="en-US" altLang="en-US" sz="2400" dirty="0"/>
              <a:t>. users to whom the technology brings value and performs the job to be done. </a:t>
            </a:r>
          </a:p>
          <a:p>
            <a:pPr marL="609600" indent="-609600" eaLnBrk="1" hangingPunct="1">
              <a:lnSpc>
                <a:spcPct val="80000"/>
              </a:lnSpc>
            </a:pPr>
            <a:endParaRPr lang="en-US" altLang="en-US" sz="2400" dirty="0"/>
          </a:p>
          <a:p>
            <a:pPr marL="609600" indent="-609600" eaLnBrk="1" hangingPunct="1">
              <a:lnSpc>
                <a:spcPct val="80000"/>
              </a:lnSpc>
            </a:pPr>
            <a:r>
              <a:rPr lang="en-US" altLang="en-US" sz="2400" dirty="0"/>
              <a:t>Define structure of the </a:t>
            </a:r>
            <a:r>
              <a:rPr lang="en-US" altLang="en-US" sz="2400" b="1" i="1" dirty="0"/>
              <a:t>value chain</a:t>
            </a:r>
            <a:r>
              <a:rPr lang="en-US" altLang="en-US" sz="2400" dirty="0"/>
              <a:t>, required for the product creation and distribution. </a:t>
            </a:r>
          </a:p>
          <a:p>
            <a:pPr marL="609600" indent="-609600" eaLnBrk="1" hangingPunct="1">
              <a:lnSpc>
                <a:spcPct val="80000"/>
              </a:lnSpc>
            </a:pPr>
            <a:endParaRPr lang="en-US" altLang="en-US" sz="2400" dirty="0"/>
          </a:p>
          <a:p>
            <a:pPr marL="609600" indent="-609600" eaLnBrk="1" hangingPunct="1">
              <a:lnSpc>
                <a:spcPct val="80000"/>
              </a:lnSpc>
            </a:pPr>
            <a:r>
              <a:rPr lang="en-US" altLang="en-US" sz="2400" dirty="0"/>
              <a:t>Value creation  is necessary, however not sufficient condition of profitability; value creation is conditioned by:</a:t>
            </a:r>
          </a:p>
          <a:p>
            <a:pPr marL="990600" lvl="1" indent="-533400" eaLnBrk="1" hangingPunct="1">
              <a:lnSpc>
                <a:spcPct val="80000"/>
              </a:lnSpc>
            </a:pPr>
            <a:r>
              <a:rPr lang="en-US" altLang="en-US" sz="2000" dirty="0"/>
              <a:t>balance of forces among our business, suppliers and competitors</a:t>
            </a:r>
          </a:p>
          <a:p>
            <a:pPr marL="990600" lvl="1" indent="-533400" eaLnBrk="1" hangingPunct="1">
              <a:lnSpc>
                <a:spcPct val="80000"/>
              </a:lnSpc>
            </a:pPr>
            <a:r>
              <a:rPr lang="en-US" altLang="en-US" sz="2000" dirty="0"/>
              <a:t>presence of complementary assets (e.g. in production, distribution, etc.) necessary for supporting the company position in the value chain.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C2FB4C6-241F-42DB-BB23-B8A294890DE0}"/>
              </a:ext>
            </a:extLst>
          </p:cNvPr>
          <p:cNvSpPr>
            <a:spLocks noGrp="1" noChangeArrowheads="1"/>
          </p:cNvSpPr>
          <p:nvPr>
            <p:ph type="title"/>
          </p:nvPr>
        </p:nvSpPr>
        <p:spPr/>
        <p:txBody>
          <a:bodyPr/>
          <a:lstStyle/>
          <a:p>
            <a:pPr eaLnBrk="1" hangingPunct="1"/>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Business model</a:t>
            </a:r>
            <a:r>
              <a:rPr lang="cs-CZ" altLang="en-US" b="1" dirty="0"/>
              <a:t>– cont´d</a:t>
            </a:r>
          </a:p>
        </p:txBody>
      </p:sp>
      <p:sp>
        <p:nvSpPr>
          <p:cNvPr id="47107" name="Rectangle 3">
            <a:extLst>
              <a:ext uri="{FF2B5EF4-FFF2-40B4-BE49-F238E27FC236}">
                <a16:creationId xmlns:a16="http://schemas.microsoft.com/office/drawing/2014/main" id="{8AE85BE7-F8E8-4676-9916-1B688C368C58}"/>
              </a:ext>
            </a:extLst>
          </p:cNvPr>
          <p:cNvSpPr>
            <a:spLocks noGrp="1" noChangeArrowheads="1"/>
          </p:cNvSpPr>
          <p:nvPr>
            <p:ph type="body" idx="1"/>
          </p:nvPr>
        </p:nvSpPr>
        <p:spPr>
          <a:xfrm>
            <a:off x="130629" y="1825625"/>
            <a:ext cx="8795657" cy="4351338"/>
          </a:xfrm>
        </p:spPr>
        <p:txBody>
          <a:bodyPr/>
          <a:lstStyle/>
          <a:p>
            <a:pPr marL="533400" indent="-533400" eaLnBrk="1" hangingPunct="1">
              <a:lnSpc>
                <a:spcPct val="80000"/>
              </a:lnSpc>
            </a:pPr>
            <a:r>
              <a:rPr lang="en-US" altLang="en-US" sz="2800" dirty="0"/>
              <a:t>Specify the mechanism of profit creation and evaluate product </a:t>
            </a:r>
            <a:r>
              <a:rPr lang="en-US" altLang="en-US" sz="2800" b="1" i="1" dirty="0"/>
              <a:t>cost</a:t>
            </a:r>
            <a:r>
              <a:rPr lang="en-US" altLang="en-US" sz="2800" dirty="0"/>
              <a:t> </a:t>
            </a:r>
            <a:r>
              <a:rPr lang="en-US" altLang="en-US" sz="2800" b="1" i="1" dirty="0"/>
              <a:t>structure </a:t>
            </a:r>
            <a:r>
              <a:rPr lang="en-US" altLang="en-US" sz="2800" dirty="0"/>
              <a:t>and </a:t>
            </a:r>
            <a:r>
              <a:rPr lang="en-US" altLang="en-US" sz="2800" b="1" i="1" dirty="0"/>
              <a:t>target margin</a:t>
            </a:r>
          </a:p>
          <a:p>
            <a:pPr marL="533400" indent="-533400" eaLnBrk="1" hangingPunct="1">
              <a:lnSpc>
                <a:spcPct val="80000"/>
              </a:lnSpc>
            </a:pPr>
            <a:endParaRPr lang="en-US" altLang="en-US" sz="2800" dirty="0"/>
          </a:p>
          <a:p>
            <a:pPr marL="533400" indent="-533400" eaLnBrk="1" hangingPunct="1">
              <a:lnSpc>
                <a:spcPct val="80000"/>
              </a:lnSpc>
            </a:pPr>
            <a:r>
              <a:rPr lang="en-US" altLang="en-US" sz="2800" dirty="0"/>
              <a:t>Describe the company position in the </a:t>
            </a:r>
            <a:r>
              <a:rPr lang="en-US" altLang="en-US" sz="2800" b="1" i="1" dirty="0"/>
              <a:t>value network </a:t>
            </a:r>
            <a:r>
              <a:rPr lang="en-US" altLang="en-US" sz="2800" dirty="0"/>
              <a:t>that connects  suppliers and customers, including identification of potential alternative producers and competitors. </a:t>
            </a:r>
          </a:p>
          <a:p>
            <a:pPr marL="533400" indent="-533400" eaLnBrk="1" hangingPunct="1">
              <a:lnSpc>
                <a:spcPct val="80000"/>
              </a:lnSpc>
            </a:pPr>
            <a:endParaRPr lang="en-US" altLang="en-US" sz="2800" dirty="0"/>
          </a:p>
          <a:p>
            <a:pPr marL="533400" indent="-533400" eaLnBrk="1" hangingPunct="1">
              <a:lnSpc>
                <a:spcPct val="80000"/>
              </a:lnSpc>
            </a:pPr>
            <a:r>
              <a:rPr lang="en-US" altLang="en-US" sz="2800" dirty="0"/>
              <a:t>Formulate </a:t>
            </a:r>
            <a:r>
              <a:rPr lang="en-US" altLang="en-US" sz="2800" b="1" i="1" dirty="0"/>
              <a:t>competitive strategy </a:t>
            </a:r>
            <a:r>
              <a:rPr lang="en-US" altLang="en-US" sz="2800" dirty="0"/>
              <a:t>enabling to the </a:t>
            </a:r>
            <a:r>
              <a:rPr lang="en-US" altLang="en-US" sz="2800" b="1" i="1" dirty="0"/>
              <a:t> </a:t>
            </a:r>
            <a:r>
              <a:rPr lang="en-US" altLang="en-US" sz="2800" dirty="0"/>
              <a:t>innovative company to gain and keep competitive advantage.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6755" name="Rectangle 3">
            <a:extLst>
              <a:ext uri="{FF2B5EF4-FFF2-40B4-BE49-F238E27FC236}">
                <a16:creationId xmlns:a16="http://schemas.microsoft.com/office/drawing/2014/main" id="{9C0DB6EF-1EFF-4D32-B2C3-894464F864DF}"/>
              </a:ext>
            </a:extLst>
          </p:cNvPr>
          <p:cNvSpPr>
            <a:spLocks noGrp="1" noChangeArrowheads="1"/>
          </p:cNvSpPr>
          <p:nvPr>
            <p:ph type="body" idx="1"/>
          </p:nvPr>
        </p:nvSpPr>
        <p:spPr/>
        <p:txBody>
          <a:bodyPr>
            <a:normAutofit/>
          </a:bodyPr>
          <a:lstStyle/>
          <a:p>
            <a:pPr marL="0" indent="0" algn="ctr">
              <a:lnSpc>
                <a:spcPct val="80000"/>
              </a:lnSpc>
              <a:buNone/>
            </a:pPr>
            <a:r>
              <a:rPr lang="en-US" altLang="en-US" sz="3600" b="1" dirty="0">
                <a:latin typeface="Tahoma" panose="020B0604030504040204" pitchFamily="34" charset="0"/>
                <a:ea typeface="Tahoma" panose="020B0604030504040204" pitchFamily="34" charset="0"/>
                <a:cs typeface="Tahoma" panose="020B0604030504040204" pitchFamily="34" charset="0"/>
              </a:rPr>
              <a:t>EVALUATION OF THE NEW PRODUCT DEVELOPMENT AND R&amp;</a:t>
            </a:r>
            <a:r>
              <a:rPr lang="cs-CZ" altLang="en-US" sz="3600" b="1" dirty="0">
                <a:latin typeface="Tahoma" panose="020B0604030504040204" pitchFamily="34" charset="0"/>
                <a:ea typeface="Tahoma" panose="020B0604030504040204" pitchFamily="34" charset="0"/>
                <a:cs typeface="Tahoma" panose="020B0604030504040204" pitchFamily="34" charset="0"/>
              </a:rPr>
              <a:t>D </a:t>
            </a:r>
            <a:r>
              <a:rPr lang="en-US" altLang="en-US" sz="3600" b="1" dirty="0">
                <a:latin typeface="Tahoma" panose="020B0604030504040204" pitchFamily="34" charset="0"/>
                <a:ea typeface="Tahoma" panose="020B0604030504040204" pitchFamily="34" charset="0"/>
                <a:cs typeface="Tahoma" panose="020B0604030504040204" pitchFamily="34" charset="0"/>
              </a:rPr>
              <a:t>PROJECTS</a:t>
            </a:r>
            <a:endParaRPr lang="en-US" altLang="en-US" sz="36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128418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5730" name="Rectangle 2">
            <a:extLst>
              <a:ext uri="{FF2B5EF4-FFF2-40B4-BE49-F238E27FC236}">
                <a16:creationId xmlns:a16="http://schemas.microsoft.com/office/drawing/2014/main" id="{D7CD1475-27A9-4B49-9C7C-0689E3D202BB}"/>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Stage-gate process</a:t>
            </a:r>
          </a:p>
        </p:txBody>
      </p:sp>
      <p:grpSp>
        <p:nvGrpSpPr>
          <p:cNvPr id="585731" name="Group 3">
            <a:extLst>
              <a:ext uri="{FF2B5EF4-FFF2-40B4-BE49-F238E27FC236}">
                <a16:creationId xmlns:a16="http://schemas.microsoft.com/office/drawing/2014/main" id="{100C9EB4-DBC4-4208-8FA0-E73044073F92}"/>
              </a:ext>
            </a:extLst>
          </p:cNvPr>
          <p:cNvGrpSpPr>
            <a:grpSpLocks noChangeAspect="1"/>
          </p:cNvGrpSpPr>
          <p:nvPr/>
        </p:nvGrpSpPr>
        <p:grpSpPr bwMode="auto">
          <a:xfrm>
            <a:off x="1187450" y="1557338"/>
            <a:ext cx="7056438" cy="4511675"/>
            <a:chOff x="2201" y="7864"/>
            <a:chExt cx="9908" cy="6336"/>
          </a:xfrm>
        </p:grpSpPr>
        <p:sp>
          <p:nvSpPr>
            <p:cNvPr id="585732" name="AutoShape 4">
              <a:extLst>
                <a:ext uri="{FF2B5EF4-FFF2-40B4-BE49-F238E27FC236}">
                  <a16:creationId xmlns:a16="http://schemas.microsoft.com/office/drawing/2014/main" id="{CCD14A51-CE88-4E21-AAC9-CEB56BD14C35}"/>
                </a:ext>
              </a:extLst>
            </p:cNvPr>
            <p:cNvSpPr>
              <a:spLocks noChangeAspect="1" noChangeArrowheads="1"/>
            </p:cNvSpPr>
            <p:nvPr/>
          </p:nvSpPr>
          <p:spPr bwMode="auto">
            <a:xfrm>
              <a:off x="2201" y="7864"/>
              <a:ext cx="9908" cy="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585733" name="Text Box 5">
              <a:extLst>
                <a:ext uri="{FF2B5EF4-FFF2-40B4-BE49-F238E27FC236}">
                  <a16:creationId xmlns:a16="http://schemas.microsoft.com/office/drawing/2014/main" id="{247AC339-4421-4929-BB33-2048D60FC0C7}"/>
                </a:ext>
              </a:extLst>
            </p:cNvPr>
            <p:cNvSpPr txBox="1">
              <a:spLocks noChangeArrowheads="1"/>
            </p:cNvSpPr>
            <p:nvPr/>
          </p:nvSpPr>
          <p:spPr bwMode="auto">
            <a:xfrm>
              <a:off x="2201" y="8061"/>
              <a:ext cx="1462" cy="642"/>
            </a:xfrm>
            <a:prstGeom prst="rect">
              <a:avLst/>
            </a:prstGeom>
            <a:solidFill>
              <a:srgbClr val="FFFFFF"/>
            </a:solidFill>
            <a:ln w="9525">
              <a:solidFill>
                <a:srgbClr val="000000"/>
              </a:solidFill>
              <a:miter lim="800000"/>
              <a:headEnd/>
              <a:tailEnd/>
            </a:ln>
          </p:spPr>
          <p:txBody>
            <a:bodyPr lIns="66751" tIns="33376" rIns="66751" bIns="33376"/>
            <a:lstStyle/>
            <a:p>
              <a:pPr algn="ctr">
                <a:spcBef>
                  <a:spcPts val="600"/>
                </a:spcBef>
              </a:pPr>
              <a:r>
                <a:rPr lang="en-US" altLang="ja-JP" sz="1200" b="1">
                  <a:solidFill>
                    <a:srgbClr val="000000"/>
                  </a:solidFill>
                  <a:ea typeface="MS Mincho" panose="02020609040205080304" pitchFamily="49" charset="-128"/>
                </a:rPr>
                <a:t>IDEA</a:t>
              </a:r>
              <a:endParaRPr lang="cs-CZ" altLang="en-US">
                <a:latin typeface="Verdana" panose="020B0604030504040204" pitchFamily="34" charset="0"/>
              </a:endParaRPr>
            </a:p>
          </p:txBody>
        </p:sp>
        <p:sp>
          <p:nvSpPr>
            <p:cNvPr id="585734" name="AutoShape 6">
              <a:extLst>
                <a:ext uri="{FF2B5EF4-FFF2-40B4-BE49-F238E27FC236}">
                  <a16:creationId xmlns:a16="http://schemas.microsoft.com/office/drawing/2014/main" id="{14F5CAB7-319C-4596-B9F7-9D4A9FFB0C90}"/>
                </a:ext>
              </a:extLst>
            </p:cNvPr>
            <p:cNvSpPr>
              <a:spLocks noChangeArrowheads="1"/>
            </p:cNvSpPr>
            <p:nvPr/>
          </p:nvSpPr>
          <p:spPr bwMode="auto">
            <a:xfrm>
              <a:off x="4287" y="7864"/>
              <a:ext cx="2580" cy="864"/>
            </a:xfrm>
            <a:prstGeom prst="roundRect">
              <a:avLst>
                <a:gd name="adj" fmla="val 16667"/>
              </a:avLst>
            </a:prstGeom>
            <a:solidFill>
              <a:srgbClr val="FFFFFF"/>
            </a:solidFill>
            <a:ln w="9525">
              <a:solidFill>
                <a:srgbClr val="000000"/>
              </a:solidFill>
              <a:round/>
              <a:headEnd/>
              <a:tailEnd/>
            </a:ln>
          </p:spPr>
          <p:txBody>
            <a:bodyPr/>
            <a:lstStyle/>
            <a:p>
              <a:endParaRPr lang="en-GB"/>
            </a:p>
          </p:txBody>
        </p:sp>
        <p:sp>
          <p:nvSpPr>
            <p:cNvPr id="585735" name="Text Box 7">
              <a:extLst>
                <a:ext uri="{FF2B5EF4-FFF2-40B4-BE49-F238E27FC236}">
                  <a16:creationId xmlns:a16="http://schemas.microsoft.com/office/drawing/2014/main" id="{891285BC-01A9-4473-9F84-F63EC4C1F30B}"/>
                </a:ext>
              </a:extLst>
            </p:cNvPr>
            <p:cNvSpPr txBox="1">
              <a:spLocks noChangeArrowheads="1"/>
            </p:cNvSpPr>
            <p:nvPr/>
          </p:nvSpPr>
          <p:spPr bwMode="auto">
            <a:xfrm>
              <a:off x="4559" y="8008"/>
              <a:ext cx="223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6751" tIns="33376" rIns="66751" bIns="33376"/>
            <a:lstStyle/>
            <a:p>
              <a:r>
                <a:rPr lang="en-US" altLang="ja-JP" sz="1200">
                  <a:solidFill>
                    <a:srgbClr val="000000"/>
                  </a:solidFill>
                  <a:ea typeface="MS Mincho" panose="02020609040205080304" pitchFamily="49" charset="-128"/>
                </a:rPr>
                <a:t>Gate 1</a:t>
              </a:r>
            </a:p>
            <a:p>
              <a:r>
                <a:rPr lang="en-US" altLang="ja-JP" sz="1200">
                  <a:solidFill>
                    <a:srgbClr val="000000"/>
                  </a:solidFill>
                  <a:ea typeface="MS Mincho" panose="02020609040205080304" pitchFamily="49" charset="-128"/>
                </a:rPr>
                <a:t>Idea screening</a:t>
              </a:r>
              <a:endParaRPr lang="cs-CZ" altLang="en-US">
                <a:latin typeface="Verdana" panose="020B0604030504040204" pitchFamily="34" charset="0"/>
              </a:endParaRPr>
            </a:p>
          </p:txBody>
        </p:sp>
        <p:sp>
          <p:nvSpPr>
            <p:cNvPr id="585736" name="Text Box 8">
              <a:extLst>
                <a:ext uri="{FF2B5EF4-FFF2-40B4-BE49-F238E27FC236}">
                  <a16:creationId xmlns:a16="http://schemas.microsoft.com/office/drawing/2014/main" id="{41E531E9-AF27-40DD-8630-42B81E81583F}"/>
                </a:ext>
              </a:extLst>
            </p:cNvPr>
            <p:cNvSpPr txBox="1">
              <a:spLocks noChangeArrowheads="1"/>
            </p:cNvSpPr>
            <p:nvPr/>
          </p:nvSpPr>
          <p:spPr bwMode="auto">
            <a:xfrm>
              <a:off x="7227" y="7864"/>
              <a:ext cx="2839" cy="864"/>
            </a:xfrm>
            <a:prstGeom prst="rect">
              <a:avLst/>
            </a:prstGeom>
            <a:solidFill>
              <a:srgbClr val="FFFFFF"/>
            </a:solidFill>
            <a:ln w="9525">
              <a:solidFill>
                <a:srgbClr val="000000"/>
              </a:solidFill>
              <a:miter lim="800000"/>
              <a:headEnd/>
              <a:tailEnd/>
            </a:ln>
          </p:spPr>
          <p:txBody>
            <a:bodyPr lIns="66751" tIns="33376" rIns="66751" bIns="33376"/>
            <a:lstStyle/>
            <a:p>
              <a:pPr>
                <a:spcBef>
                  <a:spcPts val="600"/>
                </a:spcBef>
              </a:pPr>
              <a:r>
                <a:rPr lang="en-US" altLang="ja-JP" sz="1100">
                  <a:solidFill>
                    <a:srgbClr val="000000"/>
                  </a:solidFill>
                  <a:ea typeface="MS Mincho" panose="02020609040205080304" pitchFamily="49" charset="-128"/>
                </a:rPr>
                <a:t>Stage 1</a:t>
              </a:r>
            </a:p>
            <a:p>
              <a:r>
                <a:rPr lang="en-US" altLang="ja-JP" sz="1100">
                  <a:solidFill>
                    <a:srgbClr val="000000"/>
                  </a:solidFill>
                  <a:ea typeface="MS Mincho" panose="02020609040205080304" pitchFamily="49" charset="-128"/>
                </a:rPr>
                <a:t>Preliminary evaluation</a:t>
              </a:r>
              <a:endParaRPr lang="cs-CZ" altLang="en-US">
                <a:latin typeface="Verdana" panose="020B0604030504040204" pitchFamily="34" charset="0"/>
              </a:endParaRPr>
            </a:p>
          </p:txBody>
        </p:sp>
        <p:sp>
          <p:nvSpPr>
            <p:cNvPr id="585737" name="Line 9">
              <a:extLst>
                <a:ext uri="{FF2B5EF4-FFF2-40B4-BE49-F238E27FC236}">
                  <a16:creationId xmlns:a16="http://schemas.microsoft.com/office/drawing/2014/main" id="{A4C8FC75-374A-4521-B529-274F90EBC8FB}"/>
                </a:ext>
              </a:extLst>
            </p:cNvPr>
            <p:cNvSpPr>
              <a:spLocks noChangeShapeType="1"/>
            </p:cNvSpPr>
            <p:nvPr/>
          </p:nvSpPr>
          <p:spPr bwMode="auto">
            <a:xfrm>
              <a:off x="6867" y="8296"/>
              <a:ext cx="36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85738" name="AutoShape 10">
              <a:extLst>
                <a:ext uri="{FF2B5EF4-FFF2-40B4-BE49-F238E27FC236}">
                  <a16:creationId xmlns:a16="http://schemas.microsoft.com/office/drawing/2014/main" id="{E180E3CF-5BA8-4F63-8451-6A768E1204D3}"/>
                </a:ext>
              </a:extLst>
            </p:cNvPr>
            <p:cNvSpPr>
              <a:spLocks noChangeArrowheads="1"/>
            </p:cNvSpPr>
            <p:nvPr/>
          </p:nvSpPr>
          <p:spPr bwMode="auto">
            <a:xfrm>
              <a:off x="4197" y="9278"/>
              <a:ext cx="2670" cy="890"/>
            </a:xfrm>
            <a:prstGeom prst="roundRect">
              <a:avLst>
                <a:gd name="adj" fmla="val 16667"/>
              </a:avLst>
            </a:prstGeom>
            <a:solidFill>
              <a:srgbClr val="FFFFFF"/>
            </a:solidFill>
            <a:ln w="9525">
              <a:solidFill>
                <a:srgbClr val="000000"/>
              </a:solidFill>
              <a:round/>
              <a:headEnd/>
              <a:tailEnd/>
            </a:ln>
          </p:spPr>
          <p:txBody>
            <a:bodyPr/>
            <a:lstStyle/>
            <a:p>
              <a:endParaRPr lang="en-GB"/>
            </a:p>
          </p:txBody>
        </p:sp>
        <p:sp>
          <p:nvSpPr>
            <p:cNvPr id="585739" name="Text Box 11">
              <a:extLst>
                <a:ext uri="{FF2B5EF4-FFF2-40B4-BE49-F238E27FC236}">
                  <a16:creationId xmlns:a16="http://schemas.microsoft.com/office/drawing/2014/main" id="{CEA5D55F-0DB5-48BE-ABC9-B69C0C76EAB4}"/>
                </a:ext>
              </a:extLst>
            </p:cNvPr>
            <p:cNvSpPr txBox="1">
              <a:spLocks noChangeArrowheads="1"/>
            </p:cNvSpPr>
            <p:nvPr/>
          </p:nvSpPr>
          <p:spPr bwMode="auto">
            <a:xfrm>
              <a:off x="4379" y="9448"/>
              <a:ext cx="241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6751" tIns="33376" rIns="66751" bIns="33376"/>
            <a:lstStyle/>
            <a:p>
              <a:r>
                <a:rPr lang="en-US" altLang="ja-JP" sz="1200">
                  <a:solidFill>
                    <a:srgbClr val="000000"/>
                  </a:solidFill>
                  <a:ea typeface="MS Mincho" panose="02020609040205080304" pitchFamily="49" charset="-128"/>
                </a:rPr>
                <a:t>Gate 2</a:t>
              </a:r>
            </a:p>
            <a:p>
              <a:r>
                <a:rPr lang="en-US" altLang="ja-JP" sz="1200">
                  <a:solidFill>
                    <a:srgbClr val="000000"/>
                  </a:solidFill>
                  <a:ea typeface="MS Mincho" panose="02020609040205080304" pitchFamily="49" charset="-128"/>
                </a:rPr>
                <a:t>Detailed evaluation</a:t>
              </a:r>
              <a:endParaRPr lang="cs-CZ" altLang="en-US">
                <a:latin typeface="Verdana" panose="020B0604030504040204" pitchFamily="34" charset="0"/>
              </a:endParaRPr>
            </a:p>
          </p:txBody>
        </p:sp>
        <p:sp>
          <p:nvSpPr>
            <p:cNvPr id="585740" name="Text Box 12">
              <a:extLst>
                <a:ext uri="{FF2B5EF4-FFF2-40B4-BE49-F238E27FC236}">
                  <a16:creationId xmlns:a16="http://schemas.microsoft.com/office/drawing/2014/main" id="{E233D29D-DC54-4818-BDCD-473E3CEBF338}"/>
                </a:ext>
              </a:extLst>
            </p:cNvPr>
            <p:cNvSpPr txBox="1">
              <a:spLocks noChangeArrowheads="1"/>
            </p:cNvSpPr>
            <p:nvPr/>
          </p:nvSpPr>
          <p:spPr bwMode="auto">
            <a:xfrm>
              <a:off x="7227" y="9304"/>
              <a:ext cx="2866" cy="864"/>
            </a:xfrm>
            <a:prstGeom prst="rect">
              <a:avLst/>
            </a:prstGeom>
            <a:solidFill>
              <a:srgbClr val="FFFFFF"/>
            </a:solidFill>
            <a:ln w="9525">
              <a:solidFill>
                <a:srgbClr val="000000"/>
              </a:solidFill>
              <a:miter lim="800000"/>
              <a:headEnd/>
              <a:tailEnd/>
            </a:ln>
          </p:spPr>
          <p:txBody>
            <a:bodyPr lIns="66751" tIns="33376" rIns="66751" bIns="33376"/>
            <a:lstStyle/>
            <a:p>
              <a:pPr>
                <a:spcBef>
                  <a:spcPts val="600"/>
                </a:spcBef>
              </a:pPr>
              <a:r>
                <a:rPr lang="en-US" altLang="ja-JP" sz="1100">
                  <a:solidFill>
                    <a:srgbClr val="000000"/>
                  </a:solidFill>
                  <a:ea typeface="MS Mincho" panose="02020609040205080304" pitchFamily="49" charset="-128"/>
                </a:rPr>
                <a:t>Stage 2</a:t>
              </a:r>
            </a:p>
            <a:p>
              <a:r>
                <a:rPr lang="en-US" altLang="ja-JP" sz="1100">
                  <a:solidFill>
                    <a:srgbClr val="000000"/>
                  </a:solidFill>
                  <a:ea typeface="MS Mincho" panose="02020609040205080304" pitchFamily="49" charset="-128"/>
                </a:rPr>
                <a:t>Product definition</a:t>
              </a:r>
              <a:endParaRPr lang="cs-CZ" altLang="en-US">
                <a:latin typeface="Verdana" panose="020B0604030504040204" pitchFamily="34" charset="0"/>
              </a:endParaRPr>
            </a:p>
          </p:txBody>
        </p:sp>
        <p:sp>
          <p:nvSpPr>
            <p:cNvPr id="585741" name="Line 13">
              <a:extLst>
                <a:ext uri="{FF2B5EF4-FFF2-40B4-BE49-F238E27FC236}">
                  <a16:creationId xmlns:a16="http://schemas.microsoft.com/office/drawing/2014/main" id="{AA38B5FB-16C4-45D2-9001-B1349767BF33}"/>
                </a:ext>
              </a:extLst>
            </p:cNvPr>
            <p:cNvSpPr>
              <a:spLocks noChangeShapeType="1"/>
            </p:cNvSpPr>
            <p:nvPr/>
          </p:nvSpPr>
          <p:spPr bwMode="auto">
            <a:xfrm>
              <a:off x="6867" y="9736"/>
              <a:ext cx="36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85742" name="AutoShape 14">
              <a:extLst>
                <a:ext uri="{FF2B5EF4-FFF2-40B4-BE49-F238E27FC236}">
                  <a16:creationId xmlns:a16="http://schemas.microsoft.com/office/drawing/2014/main" id="{F9BFD66A-AA91-4170-8733-894BCD444A33}"/>
                </a:ext>
              </a:extLst>
            </p:cNvPr>
            <p:cNvSpPr>
              <a:spLocks noChangeArrowheads="1"/>
            </p:cNvSpPr>
            <p:nvPr/>
          </p:nvSpPr>
          <p:spPr bwMode="auto">
            <a:xfrm>
              <a:off x="4287" y="10600"/>
              <a:ext cx="2580" cy="864"/>
            </a:xfrm>
            <a:prstGeom prst="roundRect">
              <a:avLst>
                <a:gd name="adj" fmla="val 16667"/>
              </a:avLst>
            </a:prstGeom>
            <a:solidFill>
              <a:srgbClr val="FFFFFF"/>
            </a:solidFill>
            <a:ln w="9525">
              <a:solidFill>
                <a:srgbClr val="000000"/>
              </a:solidFill>
              <a:round/>
              <a:headEnd/>
              <a:tailEnd/>
            </a:ln>
          </p:spPr>
          <p:txBody>
            <a:bodyPr/>
            <a:lstStyle/>
            <a:p>
              <a:endParaRPr lang="en-GB"/>
            </a:p>
          </p:txBody>
        </p:sp>
        <p:sp>
          <p:nvSpPr>
            <p:cNvPr id="585743" name="Text Box 15">
              <a:extLst>
                <a:ext uri="{FF2B5EF4-FFF2-40B4-BE49-F238E27FC236}">
                  <a16:creationId xmlns:a16="http://schemas.microsoft.com/office/drawing/2014/main" id="{61660A0F-85BF-4CD5-B6F8-AB2B2A817D9E}"/>
                </a:ext>
              </a:extLst>
            </p:cNvPr>
            <p:cNvSpPr txBox="1">
              <a:spLocks noChangeArrowheads="1"/>
            </p:cNvSpPr>
            <p:nvPr/>
          </p:nvSpPr>
          <p:spPr bwMode="auto">
            <a:xfrm>
              <a:off x="4379" y="10744"/>
              <a:ext cx="241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6751" tIns="33376" rIns="66751" bIns="33376"/>
            <a:lstStyle/>
            <a:p>
              <a:r>
                <a:rPr lang="en-US" altLang="ja-JP" sz="1200">
                  <a:solidFill>
                    <a:srgbClr val="000000"/>
                  </a:solidFill>
                  <a:ea typeface="MS Mincho" panose="02020609040205080304" pitchFamily="49" charset="-128"/>
                </a:rPr>
                <a:t>Gate 3</a:t>
              </a:r>
            </a:p>
            <a:p>
              <a:r>
                <a:rPr lang="en-US" altLang="ja-JP" sz="1200">
                  <a:solidFill>
                    <a:srgbClr val="000000"/>
                  </a:solidFill>
                  <a:ea typeface="MS Mincho" panose="02020609040205080304" pitchFamily="49" charset="-128"/>
                </a:rPr>
                <a:t>Decision to develop</a:t>
              </a:r>
              <a:endParaRPr lang="cs-CZ" altLang="en-US">
                <a:latin typeface="Verdana" panose="020B0604030504040204" pitchFamily="34" charset="0"/>
              </a:endParaRPr>
            </a:p>
          </p:txBody>
        </p:sp>
        <p:sp>
          <p:nvSpPr>
            <p:cNvPr id="585744" name="Text Box 16">
              <a:extLst>
                <a:ext uri="{FF2B5EF4-FFF2-40B4-BE49-F238E27FC236}">
                  <a16:creationId xmlns:a16="http://schemas.microsoft.com/office/drawing/2014/main" id="{E8A99039-D173-4857-A3B5-6562A8D11BDE}"/>
                </a:ext>
              </a:extLst>
            </p:cNvPr>
            <p:cNvSpPr txBox="1">
              <a:spLocks noChangeArrowheads="1"/>
            </p:cNvSpPr>
            <p:nvPr/>
          </p:nvSpPr>
          <p:spPr bwMode="auto">
            <a:xfrm>
              <a:off x="7227" y="10600"/>
              <a:ext cx="2160" cy="864"/>
            </a:xfrm>
            <a:prstGeom prst="rect">
              <a:avLst/>
            </a:prstGeom>
            <a:solidFill>
              <a:srgbClr val="FFFFFF"/>
            </a:solidFill>
            <a:ln w="9525">
              <a:solidFill>
                <a:srgbClr val="000000"/>
              </a:solidFill>
              <a:miter lim="800000"/>
              <a:headEnd/>
              <a:tailEnd/>
            </a:ln>
          </p:spPr>
          <p:txBody>
            <a:bodyPr lIns="66751" tIns="33376" rIns="66751" bIns="33376"/>
            <a:lstStyle/>
            <a:p>
              <a:pPr>
                <a:spcBef>
                  <a:spcPts val="600"/>
                </a:spcBef>
              </a:pPr>
              <a:r>
                <a:rPr lang="en-US" altLang="ja-JP" sz="1100">
                  <a:solidFill>
                    <a:srgbClr val="000000"/>
                  </a:solidFill>
                  <a:ea typeface="MS Mincho" panose="02020609040205080304" pitchFamily="49" charset="-128"/>
                </a:rPr>
                <a:t>Stage 3</a:t>
              </a:r>
            </a:p>
            <a:p>
              <a:r>
                <a:rPr lang="en-US" altLang="ja-JP" sz="1100">
                  <a:solidFill>
                    <a:srgbClr val="000000"/>
                  </a:solidFill>
                  <a:ea typeface="MS Mincho" panose="02020609040205080304" pitchFamily="49" charset="-128"/>
                </a:rPr>
                <a:t>Development</a:t>
              </a:r>
              <a:endParaRPr lang="cs-CZ" altLang="en-US">
                <a:latin typeface="Verdana" panose="020B0604030504040204" pitchFamily="34" charset="0"/>
              </a:endParaRPr>
            </a:p>
          </p:txBody>
        </p:sp>
        <p:sp>
          <p:nvSpPr>
            <p:cNvPr id="585745" name="Line 17">
              <a:extLst>
                <a:ext uri="{FF2B5EF4-FFF2-40B4-BE49-F238E27FC236}">
                  <a16:creationId xmlns:a16="http://schemas.microsoft.com/office/drawing/2014/main" id="{C3ABF6DF-9921-4B52-AE89-76F4E8BF38E4}"/>
                </a:ext>
              </a:extLst>
            </p:cNvPr>
            <p:cNvSpPr>
              <a:spLocks noChangeShapeType="1"/>
            </p:cNvSpPr>
            <p:nvPr/>
          </p:nvSpPr>
          <p:spPr bwMode="auto">
            <a:xfrm>
              <a:off x="6867" y="11032"/>
              <a:ext cx="36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85746" name="AutoShape 18">
              <a:extLst>
                <a:ext uri="{FF2B5EF4-FFF2-40B4-BE49-F238E27FC236}">
                  <a16:creationId xmlns:a16="http://schemas.microsoft.com/office/drawing/2014/main" id="{CFE41F39-4791-4437-8263-BD61DEB152F1}"/>
                </a:ext>
              </a:extLst>
            </p:cNvPr>
            <p:cNvSpPr>
              <a:spLocks noChangeArrowheads="1"/>
            </p:cNvSpPr>
            <p:nvPr/>
          </p:nvSpPr>
          <p:spPr bwMode="auto">
            <a:xfrm>
              <a:off x="3925" y="11896"/>
              <a:ext cx="2942" cy="864"/>
            </a:xfrm>
            <a:prstGeom prst="roundRect">
              <a:avLst>
                <a:gd name="adj" fmla="val 16667"/>
              </a:avLst>
            </a:prstGeom>
            <a:solidFill>
              <a:srgbClr val="FFFFFF"/>
            </a:solidFill>
            <a:ln w="9525">
              <a:solidFill>
                <a:srgbClr val="000000"/>
              </a:solidFill>
              <a:round/>
              <a:headEnd/>
              <a:tailEnd/>
            </a:ln>
          </p:spPr>
          <p:txBody>
            <a:bodyPr/>
            <a:lstStyle/>
            <a:p>
              <a:endParaRPr lang="en-GB"/>
            </a:p>
          </p:txBody>
        </p:sp>
        <p:sp>
          <p:nvSpPr>
            <p:cNvPr id="585747" name="Text Box 19">
              <a:extLst>
                <a:ext uri="{FF2B5EF4-FFF2-40B4-BE49-F238E27FC236}">
                  <a16:creationId xmlns:a16="http://schemas.microsoft.com/office/drawing/2014/main" id="{8836CC0A-6E5F-4561-B6D1-862B398A9FEF}"/>
                </a:ext>
              </a:extLst>
            </p:cNvPr>
            <p:cNvSpPr txBox="1">
              <a:spLocks noChangeArrowheads="1"/>
            </p:cNvSpPr>
            <p:nvPr/>
          </p:nvSpPr>
          <p:spPr bwMode="auto">
            <a:xfrm>
              <a:off x="4107" y="12040"/>
              <a:ext cx="2688"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6751" tIns="33376" rIns="66751" bIns="33376"/>
            <a:lstStyle/>
            <a:p>
              <a:r>
                <a:rPr lang="en-US" altLang="ja-JP" sz="1200">
                  <a:solidFill>
                    <a:srgbClr val="000000"/>
                  </a:solidFill>
                  <a:ea typeface="MS Mincho" panose="02020609040205080304" pitchFamily="49" charset="-128"/>
                </a:rPr>
                <a:t>Gate 4</a:t>
              </a:r>
            </a:p>
            <a:p>
              <a:r>
                <a:rPr lang="en-US" altLang="ja-JP" sz="1200">
                  <a:solidFill>
                    <a:srgbClr val="000000"/>
                  </a:solidFill>
                  <a:ea typeface="MS Mincho" panose="02020609040205080304" pitchFamily="49" charset="-128"/>
                </a:rPr>
                <a:t>Decision to test</a:t>
              </a:r>
              <a:endParaRPr lang="cs-CZ" altLang="en-US">
                <a:latin typeface="Verdana" panose="020B0604030504040204" pitchFamily="34" charset="0"/>
              </a:endParaRPr>
            </a:p>
          </p:txBody>
        </p:sp>
        <p:sp>
          <p:nvSpPr>
            <p:cNvPr id="585748" name="Text Box 20">
              <a:extLst>
                <a:ext uri="{FF2B5EF4-FFF2-40B4-BE49-F238E27FC236}">
                  <a16:creationId xmlns:a16="http://schemas.microsoft.com/office/drawing/2014/main" id="{F439C33D-19F6-4962-93A6-541406303C8F}"/>
                </a:ext>
              </a:extLst>
            </p:cNvPr>
            <p:cNvSpPr txBox="1">
              <a:spLocks noChangeArrowheads="1"/>
            </p:cNvSpPr>
            <p:nvPr/>
          </p:nvSpPr>
          <p:spPr bwMode="auto">
            <a:xfrm>
              <a:off x="7227" y="11896"/>
              <a:ext cx="2160" cy="864"/>
            </a:xfrm>
            <a:prstGeom prst="rect">
              <a:avLst/>
            </a:prstGeom>
            <a:solidFill>
              <a:srgbClr val="FFFFFF"/>
            </a:solidFill>
            <a:ln w="9525">
              <a:solidFill>
                <a:srgbClr val="000000"/>
              </a:solidFill>
              <a:miter lim="800000"/>
              <a:headEnd/>
              <a:tailEnd/>
            </a:ln>
          </p:spPr>
          <p:txBody>
            <a:bodyPr lIns="66751" tIns="33376" rIns="66751" bIns="33376"/>
            <a:lstStyle/>
            <a:p>
              <a:pPr>
                <a:spcBef>
                  <a:spcPts val="600"/>
                </a:spcBef>
              </a:pPr>
              <a:r>
                <a:rPr lang="en-US" altLang="ja-JP" sz="1100">
                  <a:solidFill>
                    <a:srgbClr val="000000"/>
                  </a:solidFill>
                  <a:ea typeface="MS Mincho" panose="02020609040205080304" pitchFamily="49" charset="-128"/>
                </a:rPr>
                <a:t>Stage 4</a:t>
              </a:r>
            </a:p>
            <a:p>
              <a:r>
                <a:rPr lang="en-US" altLang="ja-JP" sz="1100">
                  <a:solidFill>
                    <a:srgbClr val="000000"/>
                  </a:solidFill>
                  <a:ea typeface="MS Mincho" panose="02020609040205080304" pitchFamily="49" charset="-128"/>
                </a:rPr>
                <a:t>Testing</a:t>
              </a:r>
              <a:endParaRPr lang="cs-CZ" altLang="en-US">
                <a:latin typeface="Verdana" panose="020B0604030504040204" pitchFamily="34" charset="0"/>
              </a:endParaRPr>
            </a:p>
          </p:txBody>
        </p:sp>
        <p:sp>
          <p:nvSpPr>
            <p:cNvPr id="585749" name="Line 21">
              <a:extLst>
                <a:ext uri="{FF2B5EF4-FFF2-40B4-BE49-F238E27FC236}">
                  <a16:creationId xmlns:a16="http://schemas.microsoft.com/office/drawing/2014/main" id="{0AE01935-763C-4070-AE24-3D96B2BE44CC}"/>
                </a:ext>
              </a:extLst>
            </p:cNvPr>
            <p:cNvSpPr>
              <a:spLocks noChangeShapeType="1"/>
            </p:cNvSpPr>
            <p:nvPr/>
          </p:nvSpPr>
          <p:spPr bwMode="auto">
            <a:xfrm>
              <a:off x="6867" y="12328"/>
              <a:ext cx="360" cy="0"/>
            </a:xfrm>
            <a:prstGeom prst="line">
              <a:avLst/>
            </a:prstGeom>
            <a:noFill/>
            <a:ln w="9525">
              <a:solidFill>
                <a:srgbClr val="FFFFFF"/>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85750" name="AutoShape 22">
              <a:extLst>
                <a:ext uri="{FF2B5EF4-FFF2-40B4-BE49-F238E27FC236}">
                  <a16:creationId xmlns:a16="http://schemas.microsoft.com/office/drawing/2014/main" id="{6150A4E3-FEB6-4C9E-81E0-27045076E60B}"/>
                </a:ext>
              </a:extLst>
            </p:cNvPr>
            <p:cNvSpPr>
              <a:spLocks noChangeArrowheads="1"/>
            </p:cNvSpPr>
            <p:nvPr/>
          </p:nvSpPr>
          <p:spPr bwMode="auto">
            <a:xfrm>
              <a:off x="3471" y="13336"/>
              <a:ext cx="3396" cy="864"/>
            </a:xfrm>
            <a:prstGeom prst="roundRect">
              <a:avLst>
                <a:gd name="adj" fmla="val 16667"/>
              </a:avLst>
            </a:prstGeom>
            <a:solidFill>
              <a:srgbClr val="FFFFFF"/>
            </a:solidFill>
            <a:ln w="9525">
              <a:solidFill>
                <a:srgbClr val="000000"/>
              </a:solidFill>
              <a:round/>
              <a:headEnd/>
              <a:tailEnd/>
            </a:ln>
          </p:spPr>
          <p:txBody>
            <a:bodyPr/>
            <a:lstStyle/>
            <a:p>
              <a:endParaRPr lang="en-GB"/>
            </a:p>
          </p:txBody>
        </p:sp>
        <p:sp>
          <p:nvSpPr>
            <p:cNvPr id="585751" name="Text Box 23">
              <a:extLst>
                <a:ext uri="{FF2B5EF4-FFF2-40B4-BE49-F238E27FC236}">
                  <a16:creationId xmlns:a16="http://schemas.microsoft.com/office/drawing/2014/main" id="{C9819222-0D2E-4259-A6AD-E371122DB356}"/>
                </a:ext>
              </a:extLst>
            </p:cNvPr>
            <p:cNvSpPr txBox="1">
              <a:spLocks noChangeArrowheads="1"/>
            </p:cNvSpPr>
            <p:nvPr/>
          </p:nvSpPr>
          <p:spPr bwMode="auto">
            <a:xfrm>
              <a:off x="3561" y="13480"/>
              <a:ext cx="3234"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6751" tIns="33376" rIns="66751" bIns="33376"/>
            <a:lstStyle/>
            <a:p>
              <a:r>
                <a:rPr lang="en-US" altLang="ja-JP" sz="1200">
                  <a:solidFill>
                    <a:srgbClr val="000000"/>
                  </a:solidFill>
                  <a:ea typeface="MS Mincho" panose="02020609040205080304" pitchFamily="49" charset="-128"/>
                </a:rPr>
                <a:t>Gate 5</a:t>
              </a:r>
            </a:p>
            <a:p>
              <a:r>
                <a:rPr lang="en-US" altLang="ja-JP" sz="1200">
                  <a:solidFill>
                    <a:srgbClr val="000000"/>
                  </a:solidFill>
                  <a:ea typeface="MS Mincho" panose="02020609040205080304" pitchFamily="49" charset="-128"/>
                </a:rPr>
                <a:t>Decision to commercialize</a:t>
              </a:r>
              <a:endParaRPr lang="cs-CZ" altLang="en-US">
                <a:latin typeface="Verdana" panose="020B0604030504040204" pitchFamily="34" charset="0"/>
              </a:endParaRPr>
            </a:p>
          </p:txBody>
        </p:sp>
        <p:sp>
          <p:nvSpPr>
            <p:cNvPr id="585752" name="Text Box 24">
              <a:extLst>
                <a:ext uri="{FF2B5EF4-FFF2-40B4-BE49-F238E27FC236}">
                  <a16:creationId xmlns:a16="http://schemas.microsoft.com/office/drawing/2014/main" id="{922FEC83-2316-497C-8932-C94309384E91}"/>
                </a:ext>
              </a:extLst>
            </p:cNvPr>
            <p:cNvSpPr txBox="1">
              <a:spLocks noChangeArrowheads="1"/>
            </p:cNvSpPr>
            <p:nvPr/>
          </p:nvSpPr>
          <p:spPr bwMode="auto">
            <a:xfrm>
              <a:off x="7227" y="13336"/>
              <a:ext cx="2446" cy="864"/>
            </a:xfrm>
            <a:prstGeom prst="rect">
              <a:avLst/>
            </a:prstGeom>
            <a:solidFill>
              <a:srgbClr val="FFFFFF"/>
            </a:solidFill>
            <a:ln w="9525">
              <a:solidFill>
                <a:srgbClr val="000000"/>
              </a:solidFill>
              <a:miter lim="800000"/>
              <a:headEnd/>
              <a:tailEnd/>
            </a:ln>
          </p:spPr>
          <p:txBody>
            <a:bodyPr lIns="66751" tIns="33376" rIns="66751" bIns="33376"/>
            <a:lstStyle/>
            <a:p>
              <a:pPr>
                <a:spcBef>
                  <a:spcPts val="600"/>
                </a:spcBef>
              </a:pPr>
              <a:r>
                <a:rPr lang="en-US" altLang="ja-JP" sz="1100">
                  <a:solidFill>
                    <a:srgbClr val="000000"/>
                  </a:solidFill>
                  <a:ea typeface="MS Mincho" panose="02020609040205080304" pitchFamily="49" charset="-128"/>
                </a:rPr>
                <a:t>Stage 5</a:t>
              </a:r>
            </a:p>
            <a:p>
              <a:r>
                <a:rPr lang="en-US" altLang="ja-JP" sz="1100">
                  <a:solidFill>
                    <a:srgbClr val="000000"/>
                  </a:solidFill>
                  <a:ea typeface="MS Mincho" panose="02020609040205080304" pitchFamily="49" charset="-128"/>
                </a:rPr>
                <a:t>Commercialization</a:t>
              </a:r>
              <a:endParaRPr lang="cs-CZ" altLang="en-US">
                <a:latin typeface="Verdana" panose="020B0604030504040204" pitchFamily="34" charset="0"/>
              </a:endParaRPr>
            </a:p>
          </p:txBody>
        </p:sp>
        <p:sp>
          <p:nvSpPr>
            <p:cNvPr id="585753" name="Line 25">
              <a:extLst>
                <a:ext uri="{FF2B5EF4-FFF2-40B4-BE49-F238E27FC236}">
                  <a16:creationId xmlns:a16="http://schemas.microsoft.com/office/drawing/2014/main" id="{A9BF34FE-E213-44DD-854E-DBD7DDD95742}"/>
                </a:ext>
              </a:extLst>
            </p:cNvPr>
            <p:cNvSpPr>
              <a:spLocks noChangeShapeType="1"/>
            </p:cNvSpPr>
            <p:nvPr/>
          </p:nvSpPr>
          <p:spPr bwMode="auto">
            <a:xfrm>
              <a:off x="6867" y="13770"/>
              <a:ext cx="36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85754" name="Text Box 26">
              <a:extLst>
                <a:ext uri="{FF2B5EF4-FFF2-40B4-BE49-F238E27FC236}">
                  <a16:creationId xmlns:a16="http://schemas.microsoft.com/office/drawing/2014/main" id="{B0A6E3B6-0F07-4C33-A7A0-E7D29F4DAC8B}"/>
                </a:ext>
              </a:extLst>
            </p:cNvPr>
            <p:cNvSpPr txBox="1">
              <a:spLocks noChangeArrowheads="1"/>
            </p:cNvSpPr>
            <p:nvPr/>
          </p:nvSpPr>
          <p:spPr bwMode="auto">
            <a:xfrm>
              <a:off x="10263" y="13542"/>
              <a:ext cx="1846" cy="432"/>
            </a:xfrm>
            <a:prstGeom prst="rect">
              <a:avLst/>
            </a:prstGeom>
            <a:solidFill>
              <a:srgbClr val="FFFFFF"/>
            </a:solidFill>
            <a:ln w="9525">
              <a:solidFill>
                <a:srgbClr val="000000"/>
              </a:solidFill>
              <a:miter lim="800000"/>
              <a:headEnd/>
              <a:tailEnd/>
            </a:ln>
          </p:spPr>
          <p:txBody>
            <a:bodyPr lIns="66751" tIns="33376" rIns="66751" bIns="33376"/>
            <a:lstStyle/>
            <a:p>
              <a:r>
                <a:rPr lang="en-US" altLang="ja-JP" sz="1200" b="1">
                  <a:solidFill>
                    <a:srgbClr val="000000"/>
                  </a:solidFill>
                  <a:ea typeface="MS Mincho" panose="02020609040205080304" pitchFamily="49" charset="-128"/>
                </a:rPr>
                <a:t>EVALUATION</a:t>
              </a:r>
              <a:endParaRPr lang="cs-CZ" altLang="en-US">
                <a:latin typeface="Verdana" panose="020B0604030504040204" pitchFamily="34" charset="0"/>
              </a:endParaRPr>
            </a:p>
          </p:txBody>
        </p:sp>
        <p:cxnSp>
          <p:nvCxnSpPr>
            <p:cNvPr id="585755" name="AutoShape 27">
              <a:extLst>
                <a:ext uri="{FF2B5EF4-FFF2-40B4-BE49-F238E27FC236}">
                  <a16:creationId xmlns:a16="http://schemas.microsoft.com/office/drawing/2014/main" id="{A8FF5EAA-1573-4E43-A7E9-2ED352B76EA0}"/>
                </a:ext>
              </a:extLst>
            </p:cNvPr>
            <p:cNvCxnSpPr>
              <a:cxnSpLocks noChangeShapeType="1"/>
            </p:cNvCxnSpPr>
            <p:nvPr/>
          </p:nvCxnSpPr>
          <p:spPr bwMode="auto">
            <a:xfrm rot="5400000">
              <a:off x="6741" y="7738"/>
              <a:ext cx="576" cy="2556"/>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585756" name="AutoShape 28">
              <a:extLst>
                <a:ext uri="{FF2B5EF4-FFF2-40B4-BE49-F238E27FC236}">
                  <a16:creationId xmlns:a16="http://schemas.microsoft.com/office/drawing/2014/main" id="{E31B3349-E27C-455F-A15A-A67A0021C354}"/>
                </a:ext>
              </a:extLst>
            </p:cNvPr>
            <p:cNvCxnSpPr>
              <a:cxnSpLocks noChangeShapeType="1"/>
            </p:cNvCxnSpPr>
            <p:nvPr/>
          </p:nvCxnSpPr>
          <p:spPr bwMode="auto">
            <a:xfrm rot="5400000">
              <a:off x="6813" y="9106"/>
              <a:ext cx="432" cy="2556"/>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585757" name="AutoShape 29">
              <a:extLst>
                <a:ext uri="{FF2B5EF4-FFF2-40B4-BE49-F238E27FC236}">
                  <a16:creationId xmlns:a16="http://schemas.microsoft.com/office/drawing/2014/main" id="{F60C343E-1CB8-4260-A63C-04DE1BC15A24}"/>
                </a:ext>
              </a:extLst>
            </p:cNvPr>
            <p:cNvCxnSpPr>
              <a:cxnSpLocks noChangeShapeType="1"/>
            </p:cNvCxnSpPr>
            <p:nvPr/>
          </p:nvCxnSpPr>
          <p:spPr bwMode="auto">
            <a:xfrm rot="5400000">
              <a:off x="6741" y="10330"/>
              <a:ext cx="432" cy="2700"/>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585758" name="AutoShape 30">
              <a:extLst>
                <a:ext uri="{FF2B5EF4-FFF2-40B4-BE49-F238E27FC236}">
                  <a16:creationId xmlns:a16="http://schemas.microsoft.com/office/drawing/2014/main" id="{6317A1E7-90CA-446C-A358-B448A83E3833}"/>
                </a:ext>
              </a:extLst>
            </p:cNvPr>
            <p:cNvCxnSpPr>
              <a:cxnSpLocks noChangeShapeType="1"/>
            </p:cNvCxnSpPr>
            <p:nvPr/>
          </p:nvCxnSpPr>
          <p:spPr bwMode="auto">
            <a:xfrm rot="5400000">
              <a:off x="6561" y="11590"/>
              <a:ext cx="576" cy="2916"/>
            </a:xfrm>
            <a:prstGeom prst="bentConnector3">
              <a:avLst>
                <a:gd name="adj1" fmla="val 50000"/>
              </a:avLst>
            </a:prstGeom>
            <a:noFill/>
            <a:ln w="9525">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585759" name="Line 31">
              <a:extLst>
                <a:ext uri="{FF2B5EF4-FFF2-40B4-BE49-F238E27FC236}">
                  <a16:creationId xmlns:a16="http://schemas.microsoft.com/office/drawing/2014/main" id="{3984ECB4-7E22-4C6E-BAD3-C0D96EE940F5}"/>
                </a:ext>
              </a:extLst>
            </p:cNvPr>
            <p:cNvSpPr>
              <a:spLocks noChangeShapeType="1"/>
            </p:cNvSpPr>
            <p:nvPr/>
          </p:nvSpPr>
          <p:spPr bwMode="auto">
            <a:xfrm>
              <a:off x="9673" y="13763"/>
              <a:ext cx="530" cy="1"/>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3B76"/>
                    </a:outerShdw>
                  </a:effectLst>
                </a14:hiddenEffects>
              </a:ext>
            </a:extLst>
          </p:spPr>
          <p:txBody>
            <a:bodyPr/>
            <a:lstStyle/>
            <a:p>
              <a:endParaRPr lang="en-GB"/>
            </a:p>
          </p:txBody>
        </p:sp>
        <p:sp>
          <p:nvSpPr>
            <p:cNvPr id="585760" name="Line 32">
              <a:extLst>
                <a:ext uri="{FF2B5EF4-FFF2-40B4-BE49-F238E27FC236}">
                  <a16:creationId xmlns:a16="http://schemas.microsoft.com/office/drawing/2014/main" id="{404C149E-58E3-4A2F-9154-DDA32C56BA4D}"/>
                </a:ext>
              </a:extLst>
            </p:cNvPr>
            <p:cNvSpPr>
              <a:spLocks noChangeShapeType="1"/>
            </p:cNvSpPr>
            <p:nvPr/>
          </p:nvSpPr>
          <p:spPr bwMode="auto">
            <a:xfrm>
              <a:off x="3577" y="8454"/>
              <a:ext cx="787" cy="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6754" name="Rectangle 2">
            <a:extLst>
              <a:ext uri="{FF2B5EF4-FFF2-40B4-BE49-F238E27FC236}">
                <a16:creationId xmlns:a16="http://schemas.microsoft.com/office/drawing/2014/main" id="{CB6660BB-4A70-4274-88C2-38DA3863C97D}"/>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Project feasibility</a:t>
            </a:r>
          </a:p>
        </p:txBody>
      </p:sp>
      <p:sp>
        <p:nvSpPr>
          <p:cNvPr id="586755" name="Rectangle 3">
            <a:extLst>
              <a:ext uri="{FF2B5EF4-FFF2-40B4-BE49-F238E27FC236}">
                <a16:creationId xmlns:a16="http://schemas.microsoft.com/office/drawing/2014/main" id="{9C0DB6EF-1EFF-4D32-B2C3-894464F864DF}"/>
              </a:ext>
            </a:extLst>
          </p:cNvPr>
          <p:cNvSpPr>
            <a:spLocks noGrp="1" noChangeArrowheads="1"/>
          </p:cNvSpPr>
          <p:nvPr>
            <p:ph type="body" idx="1"/>
          </p:nvPr>
        </p:nvSpPr>
        <p:spPr/>
        <p:txBody>
          <a:bodyPr>
            <a:normAutofit fontScale="92500"/>
          </a:bodyPr>
          <a:lstStyle/>
          <a:p>
            <a:pPr>
              <a:lnSpc>
                <a:spcPct val="80000"/>
              </a:lnSpc>
            </a:pPr>
            <a:r>
              <a:rPr lang="en-US" altLang="en-US" sz="2800"/>
              <a:t>The stage-gate model divides the innovation process into five stages with gates, in which evaluators decide if to continue or kill the project.</a:t>
            </a:r>
          </a:p>
          <a:p>
            <a:pPr>
              <a:lnSpc>
                <a:spcPct val="80000"/>
              </a:lnSpc>
            </a:pPr>
            <a:r>
              <a:rPr lang="en-US" altLang="en-US" sz="2800"/>
              <a:t>Each phase has its cost, duration and probability of success. Usually only the last  stage generate profits.</a:t>
            </a:r>
          </a:p>
          <a:p>
            <a:pPr>
              <a:lnSpc>
                <a:spcPct val="80000"/>
              </a:lnSpc>
            </a:pPr>
            <a:r>
              <a:rPr lang="en-US" altLang="en-US" sz="2800"/>
              <a:t>To justify the project development cost, we should prove at the very beginning its feasibility. Traditionally we have to show that the project net present value is greater than zero, i.e. that the whole project, taking into account the time value of the money, will generate net profit.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826" name="Rectangle 2">
            <a:extLst>
              <a:ext uri="{FF2B5EF4-FFF2-40B4-BE49-F238E27FC236}">
                <a16:creationId xmlns:a16="http://schemas.microsoft.com/office/drawing/2014/main" id="{CFA3D91E-7A80-4A3A-BA12-BF83F21C17D0}"/>
              </a:ext>
            </a:extLst>
          </p:cNvPr>
          <p:cNvSpPr>
            <a:spLocks noGrp="1" noChangeArrowheads="1"/>
          </p:cNvSpPr>
          <p:nvPr>
            <p:ph type="title"/>
          </p:nvPr>
        </p:nvSpPr>
        <p:spPr>
          <a:xfrm>
            <a:off x="357051" y="692150"/>
            <a:ext cx="8621486" cy="1143000"/>
          </a:xfrm>
        </p:spPr>
        <p:txBody>
          <a:bodyPr>
            <a:normAutofit fontScale="90000"/>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Project Expected Commercial Value</a:t>
            </a:r>
            <a:r>
              <a:rPr lang="en-US" altLang="en-US" sz="4000" b="1" dirty="0"/>
              <a:t> (</a:t>
            </a:r>
            <a:r>
              <a:rPr lang="en-US" altLang="en-US" sz="4000" b="1" dirty="0">
                <a:solidFill>
                  <a:srgbClr val="FF0000"/>
                </a:solidFill>
                <a:latin typeface="Tahoma" panose="020B0604030504040204" pitchFamily="34" charset="0"/>
                <a:ea typeface="Tahoma" panose="020B0604030504040204" pitchFamily="34" charset="0"/>
                <a:cs typeface="Tahoma" panose="020B0604030504040204" pitchFamily="34" charset="0"/>
              </a:rPr>
              <a:t>ECV</a:t>
            </a:r>
            <a:r>
              <a:rPr lang="en-US" altLang="en-US" sz="4000" b="1" dirty="0"/>
              <a:t>)</a:t>
            </a:r>
            <a:r>
              <a:rPr lang="cs-CZ" altLang="en-US" sz="4000" dirty="0"/>
              <a:t> </a:t>
            </a:r>
          </a:p>
        </p:txBody>
      </p:sp>
      <p:sp>
        <p:nvSpPr>
          <p:cNvPr id="589827" name="Rectangle 3">
            <a:extLst>
              <a:ext uri="{FF2B5EF4-FFF2-40B4-BE49-F238E27FC236}">
                <a16:creationId xmlns:a16="http://schemas.microsoft.com/office/drawing/2014/main" id="{463F7ADC-0A8E-47FC-B6C4-0A09EB366312}"/>
              </a:ext>
            </a:extLst>
          </p:cNvPr>
          <p:cNvSpPr>
            <a:spLocks noGrp="1" noChangeArrowheads="1"/>
          </p:cNvSpPr>
          <p:nvPr>
            <p:ph type="body" idx="1"/>
          </p:nvPr>
        </p:nvSpPr>
        <p:spPr>
          <a:xfrm>
            <a:off x="468313" y="2133600"/>
            <a:ext cx="8229600" cy="4281488"/>
          </a:xfrm>
        </p:spPr>
        <p:txBody>
          <a:bodyPr>
            <a:normAutofit fontScale="92500" lnSpcReduction="20000"/>
          </a:bodyPr>
          <a:lstStyle/>
          <a:p>
            <a:r>
              <a:rPr lang="en-US" altLang="en-US" sz="2800" dirty="0"/>
              <a:t>Takes into </a:t>
            </a:r>
            <a:r>
              <a:rPr lang="cs-CZ" altLang="en-US" sz="2800" dirty="0"/>
              <a:t>consideration</a:t>
            </a:r>
            <a:r>
              <a:rPr lang="en-US" altLang="en-US" sz="2800" dirty="0"/>
              <a:t> all three important characteristics of each phase – its:</a:t>
            </a:r>
          </a:p>
          <a:p>
            <a:pPr marL="514350" indent="-514350">
              <a:buAutoNum type="arabicParenR"/>
            </a:pPr>
            <a:r>
              <a:rPr lang="en-US" altLang="en-US" sz="2800" dirty="0"/>
              <a:t>cost, </a:t>
            </a:r>
          </a:p>
          <a:p>
            <a:pPr marL="514350" indent="-514350">
              <a:buAutoNum type="arabicParenR"/>
            </a:pPr>
            <a:r>
              <a:rPr lang="en-US" altLang="en-US" sz="2800" dirty="0"/>
              <a:t>duration and </a:t>
            </a:r>
          </a:p>
          <a:p>
            <a:pPr marL="514350" indent="-514350">
              <a:buAutoNum type="arabicParenR"/>
            </a:pPr>
            <a:r>
              <a:rPr lang="en-US" altLang="en-US" sz="2800" dirty="0"/>
              <a:t>probability of success</a:t>
            </a:r>
          </a:p>
          <a:p>
            <a:pPr marL="0" indent="0">
              <a:buNone/>
            </a:pPr>
            <a:endParaRPr lang="en-US" altLang="en-US" sz="2800" dirty="0"/>
          </a:p>
          <a:p>
            <a:r>
              <a:rPr lang="en-US" altLang="en-US" sz="2800" dirty="0"/>
              <a:t>The project is modeled by the probability tree.</a:t>
            </a:r>
          </a:p>
          <a:p>
            <a:r>
              <a:rPr lang="en-US" altLang="en-US" sz="2800" dirty="0"/>
              <a:t>The stage duration, together with the discount rate, is reflected in the net present value calculation.</a:t>
            </a:r>
          </a:p>
          <a:p>
            <a:r>
              <a:rPr lang="en-US" altLang="en-US" sz="2800" dirty="0"/>
              <a:t>Illustration: project with only two stages – development and commercialization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0850" name="Group 2">
            <a:extLst>
              <a:ext uri="{FF2B5EF4-FFF2-40B4-BE49-F238E27FC236}">
                <a16:creationId xmlns:a16="http://schemas.microsoft.com/office/drawing/2014/main" id="{64916036-B56E-481D-9F18-40AD121E0AAD}"/>
              </a:ext>
            </a:extLst>
          </p:cNvPr>
          <p:cNvGrpSpPr>
            <a:grpSpLocks noChangeAspect="1"/>
          </p:cNvGrpSpPr>
          <p:nvPr/>
        </p:nvGrpSpPr>
        <p:grpSpPr bwMode="auto">
          <a:xfrm>
            <a:off x="105715" y="240506"/>
            <a:ext cx="8968616" cy="6376988"/>
            <a:chOff x="2116" y="1802"/>
            <a:chExt cx="7286" cy="5904"/>
          </a:xfrm>
        </p:grpSpPr>
        <p:sp>
          <p:nvSpPr>
            <p:cNvPr id="590851" name="AutoShape 3">
              <a:extLst>
                <a:ext uri="{FF2B5EF4-FFF2-40B4-BE49-F238E27FC236}">
                  <a16:creationId xmlns:a16="http://schemas.microsoft.com/office/drawing/2014/main" id="{FB7B5CFE-1DD0-446B-B444-2725129271BC}"/>
                </a:ext>
              </a:extLst>
            </p:cNvPr>
            <p:cNvSpPr>
              <a:spLocks noChangeAspect="1" noChangeArrowheads="1"/>
            </p:cNvSpPr>
            <p:nvPr/>
          </p:nvSpPr>
          <p:spPr bwMode="auto">
            <a:xfrm>
              <a:off x="2202" y="1802"/>
              <a:ext cx="7200" cy="5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590852" name="Text Box 4">
              <a:extLst>
                <a:ext uri="{FF2B5EF4-FFF2-40B4-BE49-F238E27FC236}">
                  <a16:creationId xmlns:a16="http://schemas.microsoft.com/office/drawing/2014/main" id="{E8665EDF-2E10-441B-9A1E-4CF7FB157412}"/>
                </a:ext>
              </a:extLst>
            </p:cNvPr>
            <p:cNvSpPr txBox="1">
              <a:spLocks noChangeArrowheads="1"/>
            </p:cNvSpPr>
            <p:nvPr/>
          </p:nvSpPr>
          <p:spPr bwMode="auto">
            <a:xfrm>
              <a:off x="3024" y="3386"/>
              <a:ext cx="1050" cy="576"/>
            </a:xfrm>
            <a:prstGeom prst="rect">
              <a:avLst/>
            </a:prstGeom>
            <a:solidFill>
              <a:srgbClr val="FFFFFF"/>
            </a:solidFill>
            <a:ln w="9525">
              <a:solidFill>
                <a:srgbClr val="000000"/>
              </a:solidFill>
              <a:miter lim="800000"/>
              <a:headEnd/>
              <a:tailEnd/>
            </a:ln>
          </p:spPr>
          <p:txBody>
            <a:bodyPr/>
            <a:lstStyle/>
            <a:p>
              <a:pPr algn="ctr"/>
              <a:r>
                <a:rPr lang="cs-CZ" altLang="en-US" sz="1600" dirty="0"/>
                <a:t>Development</a:t>
              </a:r>
            </a:p>
            <a:p>
              <a:pPr algn="ctr"/>
              <a:r>
                <a:rPr lang="cs-CZ" altLang="en-US" dirty="0"/>
                <a:t>D</a:t>
              </a:r>
              <a:endParaRPr lang="cs-CZ" altLang="en-US" sz="2000" dirty="0">
                <a:latin typeface="Garamond" panose="02020404030301010803" pitchFamily="18" charset="0"/>
              </a:endParaRPr>
            </a:p>
          </p:txBody>
        </p:sp>
        <p:sp>
          <p:nvSpPr>
            <p:cNvPr id="590853" name="Text Box 5">
              <a:extLst>
                <a:ext uri="{FF2B5EF4-FFF2-40B4-BE49-F238E27FC236}">
                  <a16:creationId xmlns:a16="http://schemas.microsoft.com/office/drawing/2014/main" id="{B5B2A701-B99F-45C4-A785-7A30A9D1BC81}"/>
                </a:ext>
              </a:extLst>
            </p:cNvPr>
            <p:cNvSpPr txBox="1">
              <a:spLocks noChangeArrowheads="1"/>
            </p:cNvSpPr>
            <p:nvPr/>
          </p:nvSpPr>
          <p:spPr bwMode="auto">
            <a:xfrm>
              <a:off x="2116" y="3530"/>
              <a:ext cx="720" cy="4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200" dirty="0">
                  <a:solidFill>
                    <a:schemeClr val="bg2"/>
                  </a:solidFill>
                  <a:latin typeface="Garamond" panose="02020404030301010803" pitchFamily="18" charset="0"/>
                </a:rPr>
                <a:t> </a:t>
              </a:r>
              <a:r>
                <a:rPr lang="cs-CZ" altLang="en-US" sz="2000" b="1" dirty="0">
                  <a:latin typeface="Garamond" panose="02020404030301010803" pitchFamily="18" charset="0"/>
                </a:rPr>
                <a:t>ECV</a:t>
              </a:r>
              <a:endParaRPr lang="cs-CZ" altLang="en-US" sz="2800" b="1" dirty="0">
                <a:latin typeface="Garamond" panose="02020404030301010803" pitchFamily="18" charset="0"/>
              </a:endParaRPr>
            </a:p>
          </p:txBody>
        </p:sp>
        <p:sp>
          <p:nvSpPr>
            <p:cNvPr id="590854" name="Line 6">
              <a:extLst>
                <a:ext uri="{FF2B5EF4-FFF2-40B4-BE49-F238E27FC236}">
                  <a16:creationId xmlns:a16="http://schemas.microsoft.com/office/drawing/2014/main" id="{A2820F39-360A-44E9-9ADA-61632E7E2CC5}"/>
                </a:ext>
              </a:extLst>
            </p:cNvPr>
            <p:cNvSpPr>
              <a:spLocks noChangeShapeType="1"/>
            </p:cNvSpPr>
            <p:nvPr/>
          </p:nvSpPr>
          <p:spPr bwMode="auto">
            <a:xfrm>
              <a:off x="2820" y="3674"/>
              <a:ext cx="204"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0855" name="Line 7">
              <a:extLst>
                <a:ext uri="{FF2B5EF4-FFF2-40B4-BE49-F238E27FC236}">
                  <a16:creationId xmlns:a16="http://schemas.microsoft.com/office/drawing/2014/main" id="{0E6CBC8E-B026-48C1-BDDF-3D6210EE0501}"/>
                </a:ext>
              </a:extLst>
            </p:cNvPr>
            <p:cNvSpPr>
              <a:spLocks noChangeShapeType="1"/>
            </p:cNvSpPr>
            <p:nvPr/>
          </p:nvSpPr>
          <p:spPr bwMode="auto">
            <a:xfrm flipV="1">
              <a:off x="4074" y="3242"/>
              <a:ext cx="1296" cy="43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0856" name="Line 8">
              <a:extLst>
                <a:ext uri="{FF2B5EF4-FFF2-40B4-BE49-F238E27FC236}">
                  <a16:creationId xmlns:a16="http://schemas.microsoft.com/office/drawing/2014/main" id="{7FFD32EA-ED0B-4E74-ACA2-9567DDB6DBAF}"/>
                </a:ext>
              </a:extLst>
            </p:cNvPr>
            <p:cNvSpPr>
              <a:spLocks noChangeShapeType="1"/>
            </p:cNvSpPr>
            <p:nvPr/>
          </p:nvSpPr>
          <p:spPr bwMode="auto">
            <a:xfrm>
              <a:off x="4074" y="3674"/>
              <a:ext cx="1584" cy="4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0857" name="Text Box 9">
              <a:extLst>
                <a:ext uri="{FF2B5EF4-FFF2-40B4-BE49-F238E27FC236}">
                  <a16:creationId xmlns:a16="http://schemas.microsoft.com/office/drawing/2014/main" id="{7395B52A-64D4-43F0-B3EC-FF802137FDBC}"/>
                </a:ext>
              </a:extLst>
            </p:cNvPr>
            <p:cNvSpPr txBox="1">
              <a:spLocks noChangeArrowheads="1"/>
            </p:cNvSpPr>
            <p:nvPr/>
          </p:nvSpPr>
          <p:spPr bwMode="auto">
            <a:xfrm>
              <a:off x="4362" y="3098"/>
              <a:ext cx="57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cs-CZ" altLang="en-US" sz="1200" dirty="0">
                  <a:latin typeface="Garamond" panose="02020404030301010803" pitchFamily="18" charset="0"/>
                </a:rPr>
                <a:t>YES</a:t>
              </a:r>
              <a:endParaRPr lang="cs-CZ" altLang="en-US" sz="2800" dirty="0">
                <a:latin typeface="Garamond" panose="02020404030301010803" pitchFamily="18" charset="0"/>
              </a:endParaRPr>
            </a:p>
          </p:txBody>
        </p:sp>
        <p:sp>
          <p:nvSpPr>
            <p:cNvPr id="590858" name="Text Box 10">
              <a:extLst>
                <a:ext uri="{FF2B5EF4-FFF2-40B4-BE49-F238E27FC236}">
                  <a16:creationId xmlns:a16="http://schemas.microsoft.com/office/drawing/2014/main" id="{CF3A1F1F-A8F4-4B6D-8445-6873B59FB2EC}"/>
                </a:ext>
              </a:extLst>
            </p:cNvPr>
            <p:cNvSpPr txBox="1">
              <a:spLocks noChangeArrowheads="1"/>
            </p:cNvSpPr>
            <p:nvPr/>
          </p:nvSpPr>
          <p:spPr bwMode="auto">
            <a:xfrm>
              <a:off x="4362" y="3962"/>
              <a:ext cx="432"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cs-CZ" altLang="en-US" sz="1200">
                  <a:solidFill>
                    <a:schemeClr val="bg2"/>
                  </a:solidFill>
                  <a:latin typeface="Garamond" panose="02020404030301010803" pitchFamily="18" charset="0"/>
                </a:rPr>
                <a:t>NO</a:t>
              </a:r>
            </a:p>
          </p:txBody>
        </p:sp>
        <p:sp>
          <p:nvSpPr>
            <p:cNvPr id="590859" name="Text Box 11">
              <a:extLst>
                <a:ext uri="{FF2B5EF4-FFF2-40B4-BE49-F238E27FC236}">
                  <a16:creationId xmlns:a16="http://schemas.microsoft.com/office/drawing/2014/main" id="{BCC21D38-841B-479C-94E0-808C102D767C}"/>
                </a:ext>
              </a:extLst>
            </p:cNvPr>
            <p:cNvSpPr txBox="1">
              <a:spLocks noChangeArrowheads="1"/>
            </p:cNvSpPr>
            <p:nvPr/>
          </p:nvSpPr>
          <p:spPr bwMode="auto">
            <a:xfrm>
              <a:off x="4218" y="2522"/>
              <a:ext cx="129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600" dirty="0"/>
                <a:t>Success</a:t>
              </a:r>
            </a:p>
            <a:p>
              <a:pPr algn="ctr"/>
              <a:r>
                <a:rPr lang="cs-CZ" altLang="en-US" sz="1600" dirty="0">
                  <a:solidFill>
                    <a:srgbClr val="FF0000"/>
                  </a:solidFill>
                </a:rPr>
                <a:t>p</a:t>
              </a:r>
              <a:r>
                <a:rPr lang="cs-CZ" altLang="en-US" sz="1600" baseline="-25000" dirty="0">
                  <a:solidFill>
                    <a:srgbClr val="FF0000"/>
                  </a:solidFill>
                </a:rPr>
                <a:t>d</a:t>
              </a:r>
              <a:endParaRPr lang="cs-CZ" altLang="en-US" sz="2800" dirty="0">
                <a:solidFill>
                  <a:srgbClr val="FF0000"/>
                </a:solidFill>
                <a:latin typeface="Garamond" panose="02020404030301010803" pitchFamily="18" charset="0"/>
              </a:endParaRPr>
            </a:p>
          </p:txBody>
        </p:sp>
        <p:sp>
          <p:nvSpPr>
            <p:cNvPr id="590860" name="Text Box 12">
              <a:extLst>
                <a:ext uri="{FF2B5EF4-FFF2-40B4-BE49-F238E27FC236}">
                  <a16:creationId xmlns:a16="http://schemas.microsoft.com/office/drawing/2014/main" id="{9AC4EBE6-9E07-40FB-80C2-192DBFC5F2A0}"/>
                </a:ext>
              </a:extLst>
            </p:cNvPr>
            <p:cNvSpPr txBox="1">
              <a:spLocks noChangeArrowheads="1"/>
            </p:cNvSpPr>
            <p:nvPr/>
          </p:nvSpPr>
          <p:spPr bwMode="auto">
            <a:xfrm>
              <a:off x="5226" y="4250"/>
              <a:ext cx="129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600" dirty="0"/>
                <a:t>Failure</a:t>
              </a:r>
              <a:endParaRPr lang="cs-CZ" altLang="en-US" sz="2800" dirty="0">
                <a:latin typeface="Garamond" panose="02020404030301010803" pitchFamily="18" charset="0"/>
              </a:endParaRPr>
            </a:p>
          </p:txBody>
        </p:sp>
        <p:sp>
          <p:nvSpPr>
            <p:cNvPr id="590861" name="Text Box 13">
              <a:extLst>
                <a:ext uri="{FF2B5EF4-FFF2-40B4-BE49-F238E27FC236}">
                  <a16:creationId xmlns:a16="http://schemas.microsoft.com/office/drawing/2014/main" id="{6D626DB0-206F-4DCC-A73C-7451FC93F9BC}"/>
                </a:ext>
              </a:extLst>
            </p:cNvPr>
            <p:cNvSpPr txBox="1">
              <a:spLocks noChangeArrowheads="1"/>
            </p:cNvSpPr>
            <p:nvPr/>
          </p:nvSpPr>
          <p:spPr bwMode="auto">
            <a:xfrm>
              <a:off x="5370" y="2954"/>
              <a:ext cx="1440" cy="576"/>
            </a:xfrm>
            <a:prstGeom prst="rect">
              <a:avLst/>
            </a:prstGeom>
            <a:solidFill>
              <a:srgbClr val="FFFFFF"/>
            </a:solidFill>
            <a:ln w="9525">
              <a:solidFill>
                <a:srgbClr val="000000"/>
              </a:solidFill>
              <a:miter lim="800000"/>
              <a:headEnd/>
              <a:tailEnd/>
            </a:ln>
          </p:spPr>
          <p:txBody>
            <a:bodyPr/>
            <a:lstStyle/>
            <a:p>
              <a:pPr algn="ctr"/>
              <a:r>
                <a:rPr lang="cs-CZ" altLang="en-US" sz="1200" dirty="0"/>
                <a:t>Commercialization</a:t>
              </a:r>
            </a:p>
            <a:p>
              <a:pPr algn="ctr"/>
              <a:r>
                <a:rPr lang="cs-CZ" altLang="en-US" sz="1400" dirty="0"/>
                <a:t>C</a:t>
              </a:r>
              <a:endParaRPr lang="cs-CZ" altLang="en-US" sz="2000" dirty="0">
                <a:latin typeface="Garamond" panose="02020404030301010803" pitchFamily="18" charset="0"/>
              </a:endParaRPr>
            </a:p>
          </p:txBody>
        </p:sp>
        <p:sp>
          <p:nvSpPr>
            <p:cNvPr id="590862" name="Line 14">
              <a:extLst>
                <a:ext uri="{FF2B5EF4-FFF2-40B4-BE49-F238E27FC236}">
                  <a16:creationId xmlns:a16="http://schemas.microsoft.com/office/drawing/2014/main" id="{5640B0F8-0584-453C-BAF4-EFC754AC1A8C}"/>
                </a:ext>
              </a:extLst>
            </p:cNvPr>
            <p:cNvSpPr>
              <a:spLocks noChangeShapeType="1"/>
            </p:cNvSpPr>
            <p:nvPr/>
          </p:nvSpPr>
          <p:spPr bwMode="auto">
            <a:xfrm flipV="1">
              <a:off x="6810" y="2810"/>
              <a:ext cx="1584" cy="4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0863" name="Line 15">
              <a:extLst>
                <a:ext uri="{FF2B5EF4-FFF2-40B4-BE49-F238E27FC236}">
                  <a16:creationId xmlns:a16="http://schemas.microsoft.com/office/drawing/2014/main" id="{B2FF81FC-946D-4EFC-B77B-42CC9AADE9DF}"/>
                </a:ext>
              </a:extLst>
            </p:cNvPr>
            <p:cNvSpPr>
              <a:spLocks noChangeShapeType="1"/>
            </p:cNvSpPr>
            <p:nvPr/>
          </p:nvSpPr>
          <p:spPr bwMode="auto">
            <a:xfrm>
              <a:off x="6810" y="3235"/>
              <a:ext cx="1584" cy="4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0864" name="Text Box 16">
              <a:extLst>
                <a:ext uri="{FF2B5EF4-FFF2-40B4-BE49-F238E27FC236}">
                  <a16:creationId xmlns:a16="http://schemas.microsoft.com/office/drawing/2014/main" id="{7079302D-EA27-48EA-A955-CF25FA8A84DF}"/>
                </a:ext>
              </a:extLst>
            </p:cNvPr>
            <p:cNvSpPr txBox="1">
              <a:spLocks noChangeArrowheads="1"/>
            </p:cNvSpPr>
            <p:nvPr/>
          </p:nvSpPr>
          <p:spPr bwMode="auto">
            <a:xfrm>
              <a:off x="7098" y="2666"/>
              <a:ext cx="57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cs-CZ" altLang="en-US" sz="1200" b="1" dirty="0">
                  <a:latin typeface="Verdana" panose="020B0604030504040204" pitchFamily="34" charset="0"/>
                </a:rPr>
                <a:t>YES</a:t>
              </a:r>
            </a:p>
          </p:txBody>
        </p:sp>
        <p:sp>
          <p:nvSpPr>
            <p:cNvPr id="590865" name="Text Box 17">
              <a:extLst>
                <a:ext uri="{FF2B5EF4-FFF2-40B4-BE49-F238E27FC236}">
                  <a16:creationId xmlns:a16="http://schemas.microsoft.com/office/drawing/2014/main" id="{67C006DD-DCC8-41D5-A0B8-284DDBC73B08}"/>
                </a:ext>
              </a:extLst>
            </p:cNvPr>
            <p:cNvSpPr txBox="1">
              <a:spLocks noChangeArrowheads="1"/>
            </p:cNvSpPr>
            <p:nvPr/>
          </p:nvSpPr>
          <p:spPr bwMode="auto">
            <a:xfrm>
              <a:off x="7098" y="3530"/>
              <a:ext cx="432"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cs-CZ" altLang="en-US" sz="1200" dirty="0">
                  <a:latin typeface="Verdana" panose="020B0604030504040204" pitchFamily="34" charset="0"/>
                </a:rPr>
                <a:t>NO</a:t>
              </a:r>
            </a:p>
          </p:txBody>
        </p:sp>
        <p:sp>
          <p:nvSpPr>
            <p:cNvPr id="590866" name="Text Box 18">
              <a:extLst>
                <a:ext uri="{FF2B5EF4-FFF2-40B4-BE49-F238E27FC236}">
                  <a16:creationId xmlns:a16="http://schemas.microsoft.com/office/drawing/2014/main" id="{FF1AFC5C-509E-4220-8EDF-351DCDFE0FEF}"/>
                </a:ext>
              </a:extLst>
            </p:cNvPr>
            <p:cNvSpPr txBox="1">
              <a:spLocks noChangeArrowheads="1"/>
            </p:cNvSpPr>
            <p:nvPr/>
          </p:nvSpPr>
          <p:spPr bwMode="auto">
            <a:xfrm>
              <a:off x="7530" y="1946"/>
              <a:ext cx="1296" cy="7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600" dirty="0"/>
                <a:t>Success</a:t>
              </a:r>
            </a:p>
            <a:p>
              <a:pPr algn="ctr"/>
              <a:r>
                <a:rPr lang="cs-CZ" altLang="en-US" sz="1600" dirty="0"/>
                <a:t>p</a:t>
              </a:r>
              <a:r>
                <a:rPr lang="cs-CZ" altLang="en-US" sz="1600" baseline="-25000" dirty="0"/>
                <a:t>C</a:t>
              </a:r>
              <a:endParaRPr lang="cs-CZ" altLang="en-US" sz="2800" dirty="0">
                <a:latin typeface="Garamond" panose="02020404030301010803" pitchFamily="18" charset="0"/>
              </a:endParaRPr>
            </a:p>
          </p:txBody>
        </p:sp>
        <p:sp>
          <p:nvSpPr>
            <p:cNvPr id="590867" name="Text Box 19">
              <a:extLst>
                <a:ext uri="{FF2B5EF4-FFF2-40B4-BE49-F238E27FC236}">
                  <a16:creationId xmlns:a16="http://schemas.microsoft.com/office/drawing/2014/main" id="{032E488E-8B23-42F1-A054-0B5A8C524F44}"/>
                </a:ext>
              </a:extLst>
            </p:cNvPr>
            <p:cNvSpPr txBox="1">
              <a:spLocks noChangeArrowheads="1"/>
            </p:cNvSpPr>
            <p:nvPr/>
          </p:nvSpPr>
          <p:spPr bwMode="auto">
            <a:xfrm>
              <a:off x="7530" y="3962"/>
              <a:ext cx="1296" cy="57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600" dirty="0"/>
                <a:t>Failure</a:t>
              </a:r>
              <a:endParaRPr lang="cs-CZ" altLang="en-US" sz="2800" dirty="0">
                <a:latin typeface="Garamond" panose="02020404030301010803" pitchFamily="18" charset="0"/>
              </a:endParaRPr>
            </a:p>
          </p:txBody>
        </p:sp>
        <p:sp>
          <p:nvSpPr>
            <p:cNvPr id="590868" name="Text Box 20">
              <a:extLst>
                <a:ext uri="{FF2B5EF4-FFF2-40B4-BE49-F238E27FC236}">
                  <a16:creationId xmlns:a16="http://schemas.microsoft.com/office/drawing/2014/main" id="{09DFFAB7-FDC3-4532-8523-AB6077B89220}"/>
                </a:ext>
              </a:extLst>
            </p:cNvPr>
            <p:cNvSpPr txBox="1">
              <a:spLocks noChangeArrowheads="1"/>
            </p:cNvSpPr>
            <p:nvPr/>
          </p:nvSpPr>
          <p:spPr bwMode="auto">
            <a:xfrm>
              <a:off x="8538" y="2666"/>
              <a:ext cx="720" cy="4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cs-CZ" altLang="en-US" sz="1400" b="1" dirty="0">
                  <a:solidFill>
                    <a:schemeClr val="bg2"/>
                  </a:solidFill>
                  <a:latin typeface="Garamond" panose="02020404030301010803" pitchFamily="18" charset="0"/>
                </a:rPr>
                <a:t> </a:t>
              </a:r>
              <a:r>
                <a:rPr lang="en-US" altLang="en-US" sz="1600" b="1" dirty="0">
                  <a:latin typeface="Garamond" panose="02020404030301010803" pitchFamily="18" charset="0"/>
                </a:rPr>
                <a:t>P</a:t>
              </a:r>
              <a:r>
                <a:rPr lang="cs-CZ" altLang="en-US" sz="1600" b="1" dirty="0">
                  <a:latin typeface="Garamond" panose="02020404030301010803" pitchFamily="18" charset="0"/>
                </a:rPr>
                <a:t>V</a:t>
              </a:r>
              <a:endParaRPr lang="cs-CZ" altLang="en-US" sz="2800" b="1" dirty="0">
                <a:latin typeface="Garamond" panose="02020404030301010803" pitchFamily="18" charset="0"/>
              </a:endParaRPr>
            </a:p>
          </p:txBody>
        </p:sp>
        <p:sp>
          <p:nvSpPr>
            <p:cNvPr id="590869" name="Text Box 21">
              <a:extLst>
                <a:ext uri="{FF2B5EF4-FFF2-40B4-BE49-F238E27FC236}">
                  <a16:creationId xmlns:a16="http://schemas.microsoft.com/office/drawing/2014/main" id="{38046E93-A8E4-4BFF-93EE-6BDAE438F9CD}"/>
                </a:ext>
              </a:extLst>
            </p:cNvPr>
            <p:cNvSpPr txBox="1">
              <a:spLocks noChangeArrowheads="1"/>
            </p:cNvSpPr>
            <p:nvPr/>
          </p:nvSpPr>
          <p:spPr bwMode="auto">
            <a:xfrm>
              <a:off x="2346" y="7274"/>
              <a:ext cx="7056" cy="4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solidFill>
                  <a:schemeClr val="bg2"/>
                </a:solidFill>
                <a:latin typeface="Garamond" panose="02020404030301010803" pitchFamily="18" charset="0"/>
              </a:endParaRPr>
            </a:p>
          </p:txBody>
        </p:sp>
        <p:sp>
          <p:nvSpPr>
            <p:cNvPr id="590870" name="Text Box 22">
              <a:extLst>
                <a:ext uri="{FF2B5EF4-FFF2-40B4-BE49-F238E27FC236}">
                  <a16:creationId xmlns:a16="http://schemas.microsoft.com/office/drawing/2014/main" id="{F90921FF-57A8-4155-B47A-1854F797D01A}"/>
                </a:ext>
              </a:extLst>
            </p:cNvPr>
            <p:cNvSpPr txBox="1">
              <a:spLocks noChangeArrowheads="1"/>
            </p:cNvSpPr>
            <p:nvPr/>
          </p:nvSpPr>
          <p:spPr bwMode="auto">
            <a:xfrm>
              <a:off x="2476" y="4895"/>
              <a:ext cx="6768" cy="201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2400" dirty="0"/>
                <a:t>ECV	= project expected commercial value</a:t>
              </a:r>
            </a:p>
            <a:p>
              <a:r>
                <a:rPr lang="en-US" altLang="en-US" sz="2400" dirty="0"/>
                <a:t>p</a:t>
              </a:r>
              <a:r>
                <a:rPr lang="en-US" altLang="en-US" sz="2400" baseline="-25000" dirty="0"/>
                <a:t>d</a:t>
              </a:r>
              <a:r>
                <a:rPr lang="en-US" altLang="en-US" sz="2400" dirty="0"/>
                <a:t>      	= probability of successful development</a:t>
              </a:r>
            </a:p>
            <a:p>
              <a:r>
                <a:rPr lang="en-US" altLang="en-US" sz="2400" dirty="0"/>
                <a:t>p</a:t>
              </a:r>
              <a:r>
                <a:rPr lang="en-US" altLang="en-US" sz="2400" baseline="-25000" dirty="0"/>
                <a:t>c</a:t>
              </a:r>
              <a:r>
                <a:rPr lang="en-US" altLang="en-US" sz="2400" dirty="0"/>
                <a:t>      	= probability of successful commercialization</a:t>
              </a:r>
            </a:p>
            <a:p>
              <a:r>
                <a:rPr lang="en-US" altLang="en-US" sz="2400" dirty="0"/>
                <a:t>D    	= development costs</a:t>
              </a:r>
            </a:p>
            <a:p>
              <a:r>
                <a:rPr lang="en-US" altLang="en-US" sz="2400" dirty="0"/>
                <a:t>C    	= commercialization costs</a:t>
              </a:r>
            </a:p>
            <a:p>
              <a:r>
                <a:rPr lang="en-US" altLang="en-US" sz="2400" dirty="0"/>
                <a:t>PV 	= net present value of expected project earnings</a:t>
              </a:r>
            </a:p>
            <a:p>
              <a:endParaRPr lang="en-US" altLang="en-US" dirty="0"/>
            </a:p>
            <a:p>
              <a:r>
                <a:rPr lang="en-US" altLang="en-US" b="1" dirty="0"/>
                <a:t>ECV = [(PV * p</a:t>
              </a:r>
              <a:r>
                <a:rPr lang="en-US" altLang="en-US" b="1" baseline="-25000" dirty="0"/>
                <a:t>c</a:t>
              </a:r>
              <a:r>
                <a:rPr lang="en-US" altLang="en-US" b="1" dirty="0"/>
                <a:t> – C) * p</a:t>
              </a:r>
              <a:r>
                <a:rPr lang="en-US" altLang="en-US" b="1" baseline="-25000" dirty="0"/>
                <a:t>d</a:t>
              </a:r>
              <a:r>
                <a:rPr lang="en-US" altLang="en-US" b="1" dirty="0"/>
                <a:t>] – D</a:t>
              </a:r>
            </a:p>
            <a:p>
              <a:endParaRPr lang="en-US" altLang="en-US" sz="1400" b="1" dirty="0"/>
            </a:p>
            <a:p>
              <a:pPr algn="r"/>
              <a:r>
                <a:rPr lang="en-US" altLang="en-US" sz="1400" b="1" dirty="0"/>
                <a:t>according to [Cooper 2001]</a:t>
              </a:r>
              <a:r>
                <a:rPr lang="cs-CZ" altLang="en-US" b="1" dirty="0">
                  <a:solidFill>
                    <a:schemeClr val="bg2"/>
                  </a:solidFill>
                  <a:latin typeface="Garamond" panose="02020404030301010803" pitchFamily="18" charset="0"/>
                </a:rPr>
                <a:t> </a:t>
              </a: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2898" name="Rectangle 2">
            <a:extLst>
              <a:ext uri="{FF2B5EF4-FFF2-40B4-BE49-F238E27FC236}">
                <a16:creationId xmlns:a16="http://schemas.microsoft.com/office/drawing/2014/main" id="{455E3409-51B6-4299-B15B-89406DFB1999}"/>
              </a:ext>
            </a:extLst>
          </p:cNvPr>
          <p:cNvSpPr>
            <a:spLocks noGrp="1" noChangeArrowheads="1"/>
          </p:cNvSpPr>
          <p:nvPr>
            <p:ph type="title"/>
          </p:nvPr>
        </p:nvSpPr>
        <p:spPr>
          <a:xfrm>
            <a:off x="457200" y="274638"/>
            <a:ext cx="8229600" cy="922337"/>
          </a:xfrm>
        </p:spPr>
        <p:txBody>
          <a:bodyPr/>
          <a:lstStyle/>
          <a:p>
            <a:pPr algn="ctr"/>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Example</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592899" name="Rectangle 3">
            <a:extLst>
              <a:ext uri="{FF2B5EF4-FFF2-40B4-BE49-F238E27FC236}">
                <a16:creationId xmlns:a16="http://schemas.microsoft.com/office/drawing/2014/main" id="{1386360B-F633-4034-9DCD-BA9E08E4A916}"/>
              </a:ext>
            </a:extLst>
          </p:cNvPr>
          <p:cNvSpPr>
            <a:spLocks noGrp="1" noChangeArrowheads="1"/>
          </p:cNvSpPr>
          <p:nvPr>
            <p:ph type="body" idx="1"/>
          </p:nvPr>
        </p:nvSpPr>
        <p:spPr>
          <a:xfrm>
            <a:off x="313509" y="1341438"/>
            <a:ext cx="8673737" cy="4789487"/>
          </a:xfrm>
        </p:spPr>
        <p:txBody>
          <a:bodyPr/>
          <a:lstStyle/>
          <a:p>
            <a:pPr>
              <a:lnSpc>
                <a:spcPct val="90000"/>
              </a:lnSpc>
            </a:pPr>
            <a:r>
              <a:rPr lang="en-US" altLang="en-US" sz="2400" dirty="0"/>
              <a:t>The first stage (1 year): laboratory tests; success probability 50%. </a:t>
            </a:r>
          </a:p>
          <a:p>
            <a:pPr>
              <a:lnSpc>
                <a:spcPct val="90000"/>
              </a:lnSpc>
            </a:pPr>
            <a:r>
              <a:rPr lang="en-US" altLang="en-US" sz="2400" dirty="0"/>
              <a:t>The second stage (2 years): field tests; success probability 75%.  </a:t>
            </a:r>
          </a:p>
          <a:p>
            <a:pPr>
              <a:lnSpc>
                <a:spcPct val="90000"/>
              </a:lnSpc>
            </a:pPr>
            <a:r>
              <a:rPr lang="en-US" altLang="en-US" sz="2400" dirty="0"/>
              <a:t>If tests are successful, the necessary investment into the technology is $5M, expected earnings $8M </a:t>
            </a:r>
            <a:r>
              <a:rPr lang="en-US" altLang="en-US" sz="2400" dirty="0">
                <a:sym typeface="Wingdings" panose="05000000000000000000" pitchFamily="2" charset="2"/>
              </a:rPr>
              <a:t> </a:t>
            </a:r>
            <a:r>
              <a:rPr lang="en-US" altLang="en-US" sz="2400" dirty="0"/>
              <a:t>project net present value $3M.  </a:t>
            </a:r>
          </a:p>
          <a:p>
            <a:pPr>
              <a:lnSpc>
                <a:spcPct val="90000"/>
              </a:lnSpc>
            </a:pPr>
            <a:r>
              <a:rPr lang="en-US" altLang="en-US" sz="2400" dirty="0"/>
              <a:t>Financial data are discounted, assuming the weighted capital costs WACC = 12%, risk-free discount rate 5%.</a:t>
            </a:r>
          </a:p>
          <a:p>
            <a:pPr>
              <a:lnSpc>
                <a:spcPct val="90000"/>
              </a:lnSpc>
            </a:pPr>
            <a:r>
              <a:rPr lang="en-US" altLang="en-US" sz="2400" dirty="0"/>
              <a:t>Development costs and specific project risk are high </a:t>
            </a:r>
            <a:r>
              <a:rPr lang="en-US" altLang="en-US" sz="2400" dirty="0">
                <a:sym typeface="Wingdings" panose="05000000000000000000" pitchFamily="2" charset="2"/>
              </a:rPr>
              <a:t></a:t>
            </a:r>
            <a:r>
              <a:rPr lang="en-US" altLang="en-US" sz="2400" dirty="0"/>
              <a:t>resulting ECV negative (-$109 000)</a:t>
            </a:r>
          </a:p>
          <a:p>
            <a:pPr>
              <a:lnSpc>
                <a:spcPct val="90000"/>
              </a:lnSpc>
            </a:pPr>
            <a:r>
              <a:rPr lang="en-US" altLang="en-US" sz="2400" dirty="0"/>
              <a:t>according to this criterion, project should be rejected.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5970" name="Rectangle 2">
            <a:extLst>
              <a:ext uri="{FF2B5EF4-FFF2-40B4-BE49-F238E27FC236}">
                <a16:creationId xmlns:a16="http://schemas.microsoft.com/office/drawing/2014/main" id="{3FAAF832-1624-4258-81A2-4EE4F7E8477C}"/>
              </a:ext>
            </a:extLst>
          </p:cNvPr>
          <p:cNvSpPr>
            <a:spLocks noGrp="1" noChangeArrowheads="1"/>
          </p:cNvSpPr>
          <p:nvPr>
            <p:ph type="title"/>
          </p:nvPr>
        </p:nvSpPr>
        <p:spPr>
          <a:xfrm>
            <a:off x="628650" y="365126"/>
            <a:ext cx="7886700" cy="679903"/>
          </a:xfrm>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Real options </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595971" name="Rectangle 3">
            <a:extLst>
              <a:ext uri="{FF2B5EF4-FFF2-40B4-BE49-F238E27FC236}">
                <a16:creationId xmlns:a16="http://schemas.microsoft.com/office/drawing/2014/main" id="{70921BAD-6A49-4AFC-A39E-2EDC0623E1B5}"/>
              </a:ext>
            </a:extLst>
          </p:cNvPr>
          <p:cNvSpPr>
            <a:spLocks noGrp="1" noChangeArrowheads="1"/>
          </p:cNvSpPr>
          <p:nvPr>
            <p:ph type="body" idx="1"/>
          </p:nvPr>
        </p:nvSpPr>
        <p:spPr>
          <a:xfrm>
            <a:off x="330926" y="1497874"/>
            <a:ext cx="8813074" cy="5077097"/>
          </a:xfrm>
        </p:spPr>
        <p:txBody>
          <a:bodyPr>
            <a:normAutofit/>
          </a:bodyPr>
          <a:lstStyle/>
          <a:p>
            <a:pPr>
              <a:lnSpc>
                <a:spcPct val="90000"/>
              </a:lnSpc>
            </a:pPr>
            <a:r>
              <a:rPr lang="en-US" altLang="en-US" sz="2800" dirty="0"/>
              <a:t>The concept of real options is closely related to financial options that found their place in financial markets in recent decades. Real options relate to company opportunities and emphasize the basic idea that risk can bring the competitive advantage and as such it should be rewarded.</a:t>
            </a:r>
          </a:p>
          <a:p>
            <a:pPr>
              <a:lnSpc>
                <a:spcPct val="90000"/>
              </a:lnSpc>
            </a:pPr>
            <a:endParaRPr lang="en-US" altLang="en-US" sz="2800" dirty="0"/>
          </a:p>
          <a:p>
            <a:pPr>
              <a:lnSpc>
                <a:spcPct val="90000"/>
              </a:lnSpc>
            </a:pPr>
            <a:r>
              <a:rPr lang="en-US" altLang="en-US" sz="2800" dirty="0"/>
              <a:t>The application of the real options theory is briefly described in [Boer 2003], the related website contains further information and references to more detailed resources. Here we will give only a brief account of basic concepts and terminology.</a:t>
            </a:r>
            <a:endParaRPr lang="cs-CZ" altLang="en-US" sz="2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6994" name="Rectangle 2">
            <a:extLst>
              <a:ext uri="{FF2B5EF4-FFF2-40B4-BE49-F238E27FC236}">
                <a16:creationId xmlns:a16="http://schemas.microsoft.com/office/drawing/2014/main" id="{6853639C-EA3D-41C0-97A8-53CE396440B0}"/>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Two kinds of risks</a:t>
            </a:r>
            <a:r>
              <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 </a:t>
            </a:r>
          </a:p>
        </p:txBody>
      </p:sp>
      <p:sp>
        <p:nvSpPr>
          <p:cNvPr id="596995" name="Rectangle 3">
            <a:extLst>
              <a:ext uri="{FF2B5EF4-FFF2-40B4-BE49-F238E27FC236}">
                <a16:creationId xmlns:a16="http://schemas.microsoft.com/office/drawing/2014/main" id="{3152E028-4AC9-4DF7-890A-CF633A35EB27}"/>
              </a:ext>
            </a:extLst>
          </p:cNvPr>
          <p:cNvSpPr>
            <a:spLocks noGrp="1" noChangeArrowheads="1"/>
          </p:cNvSpPr>
          <p:nvPr>
            <p:ph type="body" idx="1"/>
          </p:nvPr>
        </p:nvSpPr>
        <p:spPr/>
        <p:txBody>
          <a:bodyPr>
            <a:normAutofit/>
          </a:bodyPr>
          <a:lstStyle/>
          <a:p>
            <a:pPr marL="1143000" indent="-1143000" algn="ctr">
              <a:buAutoNum type="arabicParenR"/>
            </a:pPr>
            <a:r>
              <a:rPr lang="en-US" altLang="en-US" sz="6000" b="1" dirty="0"/>
              <a:t>Specific risk</a:t>
            </a:r>
            <a:r>
              <a:rPr lang="en-US" altLang="en-US" sz="6000" dirty="0"/>
              <a:t> </a:t>
            </a:r>
            <a:endParaRPr lang="en-GB" altLang="en-US" sz="6000" dirty="0"/>
          </a:p>
          <a:p>
            <a:pPr marL="1143000" indent="-1143000" algn="ctr">
              <a:buAutoNum type="arabicParenR"/>
            </a:pPr>
            <a:r>
              <a:rPr lang="en-GB" altLang="en-US" sz="6000" b="1" dirty="0"/>
              <a:t>M</a:t>
            </a:r>
            <a:r>
              <a:rPr lang="en-US" altLang="en-US" sz="6000" b="1" dirty="0" err="1"/>
              <a:t>arket</a:t>
            </a:r>
            <a:r>
              <a:rPr lang="en-US" altLang="en-US" sz="6000" b="1" dirty="0"/>
              <a:t> risk</a:t>
            </a:r>
            <a:r>
              <a:rPr lang="en-US" altLang="en-US" sz="6000" dirty="0"/>
              <a:t> </a:t>
            </a:r>
            <a:endParaRPr lang="cs-CZ" altLang="en-US" sz="6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8018" name="Rectangle 2">
            <a:extLst>
              <a:ext uri="{FF2B5EF4-FFF2-40B4-BE49-F238E27FC236}">
                <a16:creationId xmlns:a16="http://schemas.microsoft.com/office/drawing/2014/main" id="{768219C1-45D8-4A63-BD63-2452B2A11B02}"/>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Specific risk </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598019" name="Rectangle 3">
            <a:extLst>
              <a:ext uri="{FF2B5EF4-FFF2-40B4-BE49-F238E27FC236}">
                <a16:creationId xmlns:a16="http://schemas.microsoft.com/office/drawing/2014/main" id="{18010C86-7831-4CDB-B79B-2FB3D4CF2D5C}"/>
              </a:ext>
            </a:extLst>
          </p:cNvPr>
          <p:cNvSpPr>
            <a:spLocks noGrp="1" noChangeArrowheads="1"/>
          </p:cNvSpPr>
          <p:nvPr>
            <p:ph type="body" idx="1"/>
          </p:nvPr>
        </p:nvSpPr>
        <p:spPr>
          <a:xfrm>
            <a:off x="217715" y="1825625"/>
            <a:ext cx="8604068" cy="4351338"/>
          </a:xfrm>
        </p:spPr>
        <p:txBody>
          <a:bodyPr/>
          <a:lstStyle/>
          <a:p>
            <a:pPr>
              <a:lnSpc>
                <a:spcPct val="90000"/>
              </a:lnSpc>
            </a:pPr>
            <a:r>
              <a:rPr lang="en-US" altLang="en-US" sz="2400" dirty="0"/>
              <a:t>Specific for the partial situation</a:t>
            </a:r>
            <a:endParaRPr lang="cs-CZ" altLang="en-US" sz="2400" dirty="0"/>
          </a:p>
          <a:p>
            <a:pPr>
              <a:lnSpc>
                <a:spcPct val="90000"/>
              </a:lnSpc>
            </a:pPr>
            <a:r>
              <a:rPr lang="en-US" altLang="en-US" sz="2400" dirty="0"/>
              <a:t>At lest partly under your control (e.g. risk of a fire or risk of project failure)</a:t>
            </a:r>
            <a:endParaRPr lang="cs-CZ" altLang="en-US" sz="2400" dirty="0"/>
          </a:p>
          <a:p>
            <a:pPr>
              <a:lnSpc>
                <a:spcPct val="90000"/>
              </a:lnSpc>
            </a:pPr>
            <a:r>
              <a:rPr lang="en-US" altLang="en-US" sz="2400" dirty="0"/>
              <a:t>Can be diversified - we can use insurance to share fire risk and maintain the diversified project portfolio to protect against the risk of project failure</a:t>
            </a:r>
            <a:endParaRPr lang="cs-CZ" altLang="en-US" sz="2400" dirty="0"/>
          </a:p>
          <a:p>
            <a:pPr>
              <a:lnSpc>
                <a:spcPct val="90000"/>
              </a:lnSpc>
            </a:pPr>
            <a:r>
              <a:rPr lang="en-US" altLang="en-US" sz="2400" dirty="0"/>
              <a:t>Therefore the market does not pay any premium for specific risks</a:t>
            </a:r>
            <a:endParaRPr lang="cs-CZ" altLang="en-US" sz="2400" dirty="0"/>
          </a:p>
          <a:p>
            <a:pPr>
              <a:lnSpc>
                <a:spcPct val="90000"/>
              </a:lnSpc>
            </a:pPr>
            <a:r>
              <a:rPr lang="en-US" altLang="en-US" sz="2400" dirty="0"/>
              <a:t>Specific risk can be often characterized by its probability. </a:t>
            </a:r>
            <a:endParaRPr lang="cs-CZ" altLang="en-US" sz="2400" dirty="0"/>
          </a:p>
          <a:p>
            <a:pPr>
              <a:lnSpc>
                <a:spcPct val="90000"/>
              </a:lnSpc>
            </a:pPr>
            <a:r>
              <a:rPr lang="en-US" altLang="en-US" sz="2400" dirty="0"/>
              <a:t>Better management of specific risk can help us to achieve the competitive advantage.</a:t>
            </a:r>
            <a:r>
              <a:rPr lang="cs-CZ" altLang="en-US" sz="2400" dirty="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9042" name="Rectangle 2">
            <a:extLst>
              <a:ext uri="{FF2B5EF4-FFF2-40B4-BE49-F238E27FC236}">
                <a16:creationId xmlns:a16="http://schemas.microsoft.com/office/drawing/2014/main" id="{90441BD7-8685-407D-85D1-F911465B7E2F}"/>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Market risk </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599043" name="Rectangle 3">
            <a:extLst>
              <a:ext uri="{FF2B5EF4-FFF2-40B4-BE49-F238E27FC236}">
                <a16:creationId xmlns:a16="http://schemas.microsoft.com/office/drawing/2014/main" id="{13A01D05-0969-4B8A-894F-CBC1645B852C}"/>
              </a:ext>
            </a:extLst>
          </p:cNvPr>
          <p:cNvSpPr>
            <a:spLocks noGrp="1" noChangeArrowheads="1"/>
          </p:cNvSpPr>
          <p:nvPr>
            <p:ph type="body" idx="1"/>
          </p:nvPr>
        </p:nvSpPr>
        <p:spPr/>
        <p:txBody>
          <a:bodyPr/>
          <a:lstStyle/>
          <a:p>
            <a:pPr>
              <a:lnSpc>
                <a:spcPct val="80000"/>
              </a:lnSpc>
              <a:buFont typeface="Symbol" panose="05050102010706020507" pitchFamily="18" charset="2"/>
              <a:buChar char=""/>
            </a:pPr>
            <a:r>
              <a:rPr lang="cs-CZ" altLang="en-US" sz="2800"/>
              <a:t>I</a:t>
            </a:r>
            <a:r>
              <a:rPr lang="en-US" altLang="en-US" sz="2800"/>
              <a:t>s not under your control</a:t>
            </a:r>
            <a:endParaRPr lang="cs-CZ" altLang="en-US" sz="2800"/>
          </a:p>
          <a:p>
            <a:pPr>
              <a:lnSpc>
                <a:spcPct val="80000"/>
              </a:lnSpc>
              <a:buFont typeface="Symbol" panose="05050102010706020507" pitchFamily="18" charset="2"/>
              <a:buChar char=""/>
            </a:pPr>
            <a:r>
              <a:rPr lang="cs-CZ" altLang="en-US" sz="2800"/>
              <a:t>C</a:t>
            </a:r>
            <a:r>
              <a:rPr lang="en-US" altLang="en-US" sz="2800"/>
              <a:t>annot be diversified. The pharmaceutical company, as a part of health care sector, can do little to diversify the market risk. </a:t>
            </a:r>
            <a:endParaRPr lang="cs-CZ" altLang="en-US" sz="2800"/>
          </a:p>
          <a:p>
            <a:pPr>
              <a:lnSpc>
                <a:spcPct val="80000"/>
              </a:lnSpc>
              <a:buFont typeface="Symbol" panose="05050102010706020507" pitchFamily="18" charset="2"/>
              <a:buChar char=""/>
            </a:pPr>
            <a:r>
              <a:rPr lang="en-US" altLang="en-US" sz="2800"/>
              <a:t>Traditionally, market risk increases the capital expenses and therefore decreases the project value. </a:t>
            </a:r>
            <a:endParaRPr lang="cs-CZ" altLang="en-US" sz="2800"/>
          </a:p>
          <a:p>
            <a:pPr>
              <a:lnSpc>
                <a:spcPct val="80000"/>
              </a:lnSpc>
              <a:buFont typeface="Symbol" panose="05050102010706020507" pitchFamily="18" charset="2"/>
              <a:buChar char=""/>
            </a:pPr>
            <a:r>
              <a:rPr lang="en-US" altLang="en-US" sz="2800"/>
              <a:t>However, the situation is different with options: here the higher market risk, expressed as volatility, increases the option value, which can be quantified using the Black-Scholes algorithm, well known from financial options.</a:t>
            </a:r>
            <a:endParaRPr lang="cs-CZ" altLang="en-US" sz="28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0066" name="Rectangle 2">
            <a:extLst>
              <a:ext uri="{FF2B5EF4-FFF2-40B4-BE49-F238E27FC236}">
                <a16:creationId xmlns:a16="http://schemas.microsoft.com/office/drawing/2014/main" id="{9AF052CE-76C4-41B9-BB93-97974163735D}"/>
              </a:ext>
            </a:extLst>
          </p:cNvPr>
          <p:cNvSpPr>
            <a:spLocks noGrp="1" noChangeArrowheads="1"/>
          </p:cNvSpPr>
          <p:nvPr>
            <p:ph type="title"/>
          </p:nvPr>
        </p:nvSpPr>
        <p:spPr>
          <a:xfrm>
            <a:off x="457200" y="274638"/>
            <a:ext cx="8229600" cy="922337"/>
          </a:xfrm>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Volatility</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600067" name="Rectangle 3">
            <a:extLst>
              <a:ext uri="{FF2B5EF4-FFF2-40B4-BE49-F238E27FC236}">
                <a16:creationId xmlns:a16="http://schemas.microsoft.com/office/drawing/2014/main" id="{4C16B576-AA3C-4709-9F0E-51D29F266FF8}"/>
              </a:ext>
            </a:extLst>
          </p:cNvPr>
          <p:cNvSpPr>
            <a:spLocks noGrp="1" noChangeArrowheads="1"/>
          </p:cNvSpPr>
          <p:nvPr>
            <p:ph type="body" idx="1"/>
          </p:nvPr>
        </p:nvSpPr>
        <p:spPr>
          <a:xfrm>
            <a:off x="457200" y="1412875"/>
            <a:ext cx="8229600" cy="4718050"/>
          </a:xfrm>
        </p:spPr>
        <p:txBody>
          <a:bodyPr/>
          <a:lstStyle/>
          <a:p>
            <a:pPr>
              <a:lnSpc>
                <a:spcPct val="80000"/>
              </a:lnSpc>
            </a:pPr>
            <a:r>
              <a:rPr lang="en-US" altLang="en-US" sz="2400"/>
              <a:t>Quantifies the rate of change of market value of the </a:t>
            </a:r>
            <a:r>
              <a:rPr lang="en-US" altLang="en-US" sz="2400" b="1" i="1"/>
              <a:t>underlying asset, </a:t>
            </a:r>
            <a:r>
              <a:rPr lang="en-US" altLang="en-US" sz="2400"/>
              <a:t>i.e. the asset to its ownership we are entitled by buying the option (technology, database of customers …).  </a:t>
            </a:r>
            <a:endParaRPr lang="cs-CZ" altLang="en-US" sz="2400"/>
          </a:p>
          <a:p>
            <a:pPr>
              <a:lnSpc>
                <a:spcPct val="80000"/>
              </a:lnSpc>
            </a:pPr>
            <a:r>
              <a:rPr lang="en-US" altLang="en-US" sz="2400"/>
              <a:t>Is  usually specific for the industry and can be estimated on the basis of information available from e.g. stock market, industry statistics, etc. </a:t>
            </a:r>
            <a:endParaRPr lang="cs-CZ" altLang="en-US" sz="2400"/>
          </a:p>
          <a:p>
            <a:pPr>
              <a:lnSpc>
                <a:spcPct val="80000"/>
              </a:lnSpc>
            </a:pPr>
            <a:r>
              <a:rPr lang="en-US" altLang="en-US" sz="2400"/>
              <a:t>The higher the volatility, the more advantageous is to hold the respective option. </a:t>
            </a:r>
            <a:endParaRPr lang="cs-CZ" altLang="en-US" sz="2400"/>
          </a:p>
          <a:p>
            <a:pPr>
              <a:lnSpc>
                <a:spcPct val="80000"/>
              </a:lnSpc>
            </a:pPr>
            <a:r>
              <a:rPr lang="en-US" altLang="en-US" sz="2400"/>
              <a:t>The higher volatility means the higher potential of both the increase and decrease of the related asset price. As the option holder we can fully exploit the increase, while in the case of decrease we do not realize the option and the maximum loss is limited by the option cost. </a:t>
            </a:r>
            <a:endParaRPr lang="cs-CZ" alt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90" name="Rectangle 2">
            <a:extLst>
              <a:ext uri="{FF2B5EF4-FFF2-40B4-BE49-F238E27FC236}">
                <a16:creationId xmlns:a16="http://schemas.microsoft.com/office/drawing/2014/main" id="{65D9AA8B-9C0A-48C1-BB10-D5F5B2D1DCFF}"/>
              </a:ext>
            </a:extLst>
          </p:cNvPr>
          <p:cNvSpPr>
            <a:spLocks noGrp="1" noChangeArrowheads="1"/>
          </p:cNvSpPr>
          <p:nvPr>
            <p:ph type="title"/>
          </p:nvPr>
        </p:nvSpPr>
        <p:spPr>
          <a:xfrm>
            <a:off x="457200" y="274638"/>
            <a:ext cx="8229600" cy="922337"/>
          </a:xfrm>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Application</a:t>
            </a:r>
          </a:p>
        </p:txBody>
      </p:sp>
      <p:sp>
        <p:nvSpPr>
          <p:cNvPr id="601091" name="Rectangle 3">
            <a:extLst>
              <a:ext uri="{FF2B5EF4-FFF2-40B4-BE49-F238E27FC236}">
                <a16:creationId xmlns:a16="http://schemas.microsoft.com/office/drawing/2014/main" id="{B0070B80-4F88-4BCC-AA3C-DD79CA98F916}"/>
              </a:ext>
            </a:extLst>
          </p:cNvPr>
          <p:cNvSpPr>
            <a:spLocks noGrp="1" noChangeArrowheads="1"/>
          </p:cNvSpPr>
          <p:nvPr>
            <p:ph type="body" idx="1"/>
          </p:nvPr>
        </p:nvSpPr>
        <p:spPr>
          <a:xfrm>
            <a:off x="457200" y="1268413"/>
            <a:ext cx="8229600" cy="4862512"/>
          </a:xfrm>
        </p:spPr>
        <p:txBody>
          <a:bodyPr/>
          <a:lstStyle/>
          <a:p>
            <a:pPr>
              <a:lnSpc>
                <a:spcPct val="90000"/>
              </a:lnSpc>
            </a:pPr>
            <a:r>
              <a:rPr lang="en-US" altLang="en-US" sz="2400"/>
              <a:t>Boer [Boer 2003] applies the real option model (OPT) with volatility equal to 50% to the example from Fig. 3</a:t>
            </a:r>
            <a:endParaRPr lang="cs-CZ" altLang="en-US" sz="2400"/>
          </a:p>
          <a:p>
            <a:pPr>
              <a:lnSpc>
                <a:spcPct val="90000"/>
              </a:lnSpc>
            </a:pPr>
            <a:r>
              <a:rPr lang="cs-CZ" altLang="en-US" sz="2400"/>
              <a:t>H</a:t>
            </a:r>
            <a:r>
              <a:rPr lang="en-US" altLang="en-US" sz="2400"/>
              <a:t>e shows that using this method the project value is  $0,171M, i.e. it is positive and the project is  </a:t>
            </a:r>
            <a:r>
              <a:rPr lang="en-US" altLang="en-US" sz="2400" b="1" i="1"/>
              <a:t>feasible</a:t>
            </a:r>
            <a:r>
              <a:rPr lang="en-US" altLang="en-US" sz="2400"/>
              <a:t>. </a:t>
            </a:r>
            <a:endParaRPr lang="cs-CZ" altLang="en-US" sz="2400"/>
          </a:p>
          <a:p>
            <a:pPr>
              <a:lnSpc>
                <a:spcPct val="90000"/>
              </a:lnSpc>
            </a:pPr>
            <a:r>
              <a:rPr lang="en-US" altLang="en-US" sz="2400"/>
              <a:t>The difference in project value assessed by ECV and OPT models is </a:t>
            </a:r>
            <a:r>
              <a:rPr lang="cs-CZ" altLang="en-US" sz="2400"/>
              <a:t>$0,279M, w</a:t>
            </a:r>
            <a:r>
              <a:rPr lang="en-US" altLang="en-US" sz="2400"/>
              <a:t>hat is enough to justify the project. The difference is caused by market volatility.</a:t>
            </a:r>
          </a:p>
          <a:p>
            <a:pPr>
              <a:lnSpc>
                <a:spcPct val="90000"/>
              </a:lnSpc>
            </a:pPr>
            <a:r>
              <a:rPr lang="en-US" altLang="en-US" sz="2400"/>
              <a:t>Boer also proves that in case of the zero market risk, i.e. the zero volatility, both methods give the same result.</a:t>
            </a:r>
          </a:p>
          <a:p>
            <a:pPr>
              <a:lnSpc>
                <a:spcPct val="90000"/>
              </a:lnSpc>
            </a:pPr>
            <a:r>
              <a:rPr lang="en-US" altLang="en-US" sz="2400"/>
              <a:t>The method of real options brings the most significant effect to </a:t>
            </a:r>
            <a:r>
              <a:rPr lang="en-US" altLang="en-US" sz="2400" b="1"/>
              <a:t>projects with high level of risk having slightly negative net present value</a:t>
            </a:r>
            <a:r>
              <a:rPr lang="en-US" altLang="en-US" sz="2400"/>
              <a:t> determined by ECV or other models based on the discounted cash flow.</a:t>
            </a:r>
            <a:endParaRPr lang="cs-CZ" altLang="en-US" sz="2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2114" name="Rectangle 2">
            <a:extLst>
              <a:ext uri="{FF2B5EF4-FFF2-40B4-BE49-F238E27FC236}">
                <a16:creationId xmlns:a16="http://schemas.microsoft.com/office/drawing/2014/main" id="{981F8102-5E7B-49AA-B15B-88DCD7BA996A}"/>
              </a:ext>
            </a:extLst>
          </p:cNvPr>
          <p:cNvSpPr>
            <a:spLocks noGrp="1" noChangeArrowheads="1"/>
          </p:cNvSpPr>
          <p:nvPr>
            <p:ph type="title"/>
          </p:nvPr>
        </p:nvSpPr>
        <p:spPr/>
        <p:txBody>
          <a:bodyPr/>
          <a:lstStyle/>
          <a:p>
            <a:r>
              <a:rPr lang="en-US" altLang="en-US" b="1" dirty="0">
                <a:solidFill>
                  <a:srgbClr val="0000FF"/>
                </a:solidFill>
                <a:latin typeface="Tahoma" panose="020B0604030504040204" pitchFamily="34" charset="0"/>
                <a:ea typeface="Tahoma" panose="020B0604030504040204" pitchFamily="34" charset="0"/>
                <a:cs typeface="Tahoma" panose="020B0604030504040204" pitchFamily="34" charset="0"/>
              </a:rPr>
              <a:t>Conclusion</a:t>
            </a:r>
            <a:endParaRPr lang="cs-CZ" altLang="en-US" b="1"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
        <p:nvSpPr>
          <p:cNvPr id="602115" name="Rectangle 3">
            <a:extLst>
              <a:ext uri="{FF2B5EF4-FFF2-40B4-BE49-F238E27FC236}">
                <a16:creationId xmlns:a16="http://schemas.microsoft.com/office/drawing/2014/main" id="{2D32085C-3710-4D70-84A1-5BF6DF3A161D}"/>
              </a:ext>
            </a:extLst>
          </p:cNvPr>
          <p:cNvSpPr>
            <a:spLocks noGrp="1" noChangeArrowheads="1"/>
          </p:cNvSpPr>
          <p:nvPr>
            <p:ph type="body" idx="1"/>
          </p:nvPr>
        </p:nvSpPr>
        <p:spPr/>
        <p:txBody>
          <a:bodyPr/>
          <a:lstStyle/>
          <a:p>
            <a:pPr>
              <a:lnSpc>
                <a:spcPct val="90000"/>
              </a:lnSpc>
            </a:pPr>
            <a:r>
              <a:rPr lang="en-US" altLang="en-US" sz="2800"/>
              <a:t>Illustration of the often neglected side of the new product development and R&amp;D projects. </a:t>
            </a:r>
          </a:p>
          <a:p>
            <a:pPr>
              <a:lnSpc>
                <a:spcPct val="90000"/>
              </a:lnSpc>
            </a:pPr>
            <a:r>
              <a:rPr lang="en-US" altLang="en-US" sz="2800"/>
              <a:t>The researchers, engineers, designers must work together with investors to determine before the project launch and in the gates how efficiently the capital invested into the effort is used. </a:t>
            </a:r>
          </a:p>
          <a:p>
            <a:pPr>
              <a:lnSpc>
                <a:spcPct val="90000"/>
              </a:lnSpc>
            </a:pPr>
            <a:r>
              <a:rPr lang="en-US" altLang="en-US" sz="2800"/>
              <a:t>It is not an easy task; however, we hope that we succeeded to persuade the auditorium that this important task cannot be avoided.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5186" name="Rectangle 2">
            <a:extLst>
              <a:ext uri="{FF2B5EF4-FFF2-40B4-BE49-F238E27FC236}">
                <a16:creationId xmlns:a16="http://schemas.microsoft.com/office/drawing/2014/main" id="{F63D77AC-D62B-4565-820A-F7B64A6233C3}"/>
              </a:ext>
            </a:extLst>
          </p:cNvPr>
          <p:cNvSpPr>
            <a:spLocks noGrp="1" noChangeArrowheads="1"/>
          </p:cNvSpPr>
          <p:nvPr>
            <p:ph type="title"/>
          </p:nvPr>
        </p:nvSpPr>
        <p:spPr/>
        <p:txBody>
          <a:bodyPr/>
          <a:lstStyle/>
          <a:p>
            <a:r>
              <a:rPr lang="en-US" altLang="en-US" b="1"/>
              <a:t>References</a:t>
            </a:r>
            <a:endParaRPr lang="cs-CZ" altLang="en-US" b="1"/>
          </a:p>
        </p:txBody>
      </p:sp>
      <p:sp>
        <p:nvSpPr>
          <p:cNvPr id="605187" name="Rectangle 3">
            <a:extLst>
              <a:ext uri="{FF2B5EF4-FFF2-40B4-BE49-F238E27FC236}">
                <a16:creationId xmlns:a16="http://schemas.microsoft.com/office/drawing/2014/main" id="{B3E40566-F9F3-402D-B2B7-8EDDEE21855C}"/>
              </a:ext>
            </a:extLst>
          </p:cNvPr>
          <p:cNvSpPr>
            <a:spLocks noGrp="1" noChangeArrowheads="1"/>
          </p:cNvSpPr>
          <p:nvPr>
            <p:ph type="body" idx="1"/>
          </p:nvPr>
        </p:nvSpPr>
        <p:spPr/>
        <p:txBody>
          <a:bodyPr/>
          <a:lstStyle/>
          <a:p>
            <a:pPr>
              <a:lnSpc>
                <a:spcPct val="90000"/>
              </a:lnSpc>
            </a:pPr>
            <a:r>
              <a:rPr lang="en-US" altLang="en-US" sz="2400"/>
              <a:t>[Boer 2003] 	BOER F.P. </a:t>
            </a:r>
            <a:r>
              <a:rPr lang="en-US" altLang="en-US" sz="2400" i="1"/>
              <a:t>Risk-adjusted Valuation of R&amp;D Projects</a:t>
            </a:r>
            <a:r>
              <a:rPr lang="en-US" altLang="en-US" sz="2400"/>
              <a:t>, online, </a:t>
            </a:r>
            <a:r>
              <a:rPr lang="en-US" altLang="en-US" sz="2400" u="sng">
                <a:hlinkClick r:id="rId2"/>
              </a:rPr>
              <a:t>http://www.tigerscientific.com</a:t>
            </a:r>
            <a:r>
              <a:rPr lang="en-US" altLang="en-US" sz="2400"/>
              <a:t>  </a:t>
            </a:r>
          </a:p>
          <a:p>
            <a:pPr>
              <a:lnSpc>
                <a:spcPct val="90000"/>
              </a:lnSpc>
            </a:pPr>
            <a:r>
              <a:rPr lang="en-US" altLang="en-US" sz="2400"/>
              <a:t>[Cooper 2001] 	COOPER R.G., EDGET S.J., KLEINSCHMIDT E.J. </a:t>
            </a:r>
            <a:r>
              <a:rPr lang="en-US" altLang="en-US" sz="2400" i="1"/>
              <a:t>Portfolio Management for New Products</a:t>
            </a:r>
            <a:r>
              <a:rPr lang="en-US" altLang="en-US" sz="2400"/>
              <a:t>, Basic Books, 2001, ISBN 0-7382-0514-1 </a:t>
            </a:r>
          </a:p>
          <a:p>
            <a:pPr>
              <a:lnSpc>
                <a:spcPct val="90000"/>
              </a:lnSpc>
            </a:pPr>
            <a:r>
              <a:rPr lang="en-US" altLang="en-US" sz="2400"/>
              <a:t>[Cooper 2005] 	COOPER R.G. </a:t>
            </a:r>
            <a:r>
              <a:rPr lang="en-US" altLang="en-US" sz="2400" i="1"/>
              <a:t>Product Leadership</a:t>
            </a:r>
            <a:r>
              <a:rPr lang="en-US" altLang="en-US" sz="2400"/>
              <a:t>, Basic Books, 2005, ISBN 0-465-01433-X </a:t>
            </a:r>
          </a:p>
          <a:p>
            <a:pPr>
              <a:lnSpc>
                <a:spcPct val="90000"/>
              </a:lnSpc>
            </a:pPr>
            <a:r>
              <a:rPr lang="en-US" altLang="en-US" sz="2400"/>
              <a:t>[Vacek 2006] Vacek J. “Structuring the new product development processes”, in </a:t>
            </a:r>
            <a:r>
              <a:rPr lang="en-US" altLang="en-US" sz="2400" i="1"/>
              <a:t>AEDS 2006 Proceedings</a:t>
            </a:r>
            <a:r>
              <a:rPr lang="en-US" altLang="en-US" sz="2400"/>
              <a:t>, pp. xx, University of West Bohemia, Pilsen, 2006, ISBN</a:t>
            </a:r>
            <a:endParaRPr lang="cs-CZ" altLang="en-US" sz="24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2574</TotalTime>
  <Words>2233</Words>
  <Application>Microsoft Office PowerPoint</Application>
  <PresentationFormat>On-screen Show (4:3)</PresentationFormat>
  <Paragraphs>225</Paragraphs>
  <Slides>31</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Garamond</vt:lpstr>
      <vt:lpstr>Myriad Pro</vt:lpstr>
      <vt:lpstr>Symbol</vt:lpstr>
      <vt:lpstr>Tahoma</vt:lpstr>
      <vt:lpstr>Times New Roman</vt:lpstr>
      <vt:lpstr>Verdana</vt:lpstr>
      <vt:lpstr>20140311PresentationUWTSDTemplate</vt:lpstr>
      <vt:lpstr>Developing Innovation  and  Creativity for Business Advantage Week 6 (Part 1) Disruptive Innovations </vt:lpstr>
      <vt:lpstr>Recap</vt:lpstr>
      <vt:lpstr>Disruptive Innovations  Innovation categories</vt:lpstr>
      <vt:lpstr>Key elements of disruption </vt:lpstr>
      <vt:lpstr>Sustaining Vs Disruptive</vt:lpstr>
      <vt:lpstr>PowerPoint Presentation</vt:lpstr>
      <vt:lpstr>PowerPoint Presentation</vt:lpstr>
      <vt:lpstr>Conditions for success - 1</vt:lpstr>
      <vt:lpstr>Conditions for success - 2</vt:lpstr>
      <vt:lpstr>Two types of disruption </vt:lpstr>
      <vt:lpstr>OPEN INNOVATION </vt:lpstr>
      <vt:lpstr>PowerPoint Presentation</vt:lpstr>
      <vt:lpstr>PowerPoint Presentation</vt:lpstr>
      <vt:lpstr>PowerPoint Presentation</vt:lpstr>
      <vt:lpstr>PowerPoint Presentation</vt:lpstr>
      <vt:lpstr>Business model </vt:lpstr>
      <vt:lpstr>Business model– cont´d</vt:lpstr>
      <vt:lpstr>PowerPoint Presentation</vt:lpstr>
      <vt:lpstr>Stage-gate process</vt:lpstr>
      <vt:lpstr>Project feasibility</vt:lpstr>
      <vt:lpstr>Project Expected Commercial Value (ECV) </vt:lpstr>
      <vt:lpstr>PowerPoint Presentation</vt:lpstr>
      <vt:lpstr>Example</vt:lpstr>
      <vt:lpstr>Real options </vt:lpstr>
      <vt:lpstr>Two kinds of risks </vt:lpstr>
      <vt:lpstr>Specific risk </vt:lpstr>
      <vt:lpstr>Market risk </vt:lpstr>
      <vt:lpstr>Volatility</vt:lpstr>
      <vt:lpstr>Application</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164</cp:revision>
  <cp:lastPrinted>2018-07-09T15:27:01Z</cp:lastPrinted>
  <dcterms:created xsi:type="dcterms:W3CDTF">2002-10-07T19:43:58Z</dcterms:created>
  <dcterms:modified xsi:type="dcterms:W3CDTF">2020-06-11T04:07:50Z</dcterms:modified>
</cp:coreProperties>
</file>