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1D8"/>
          </a:solidFill>
        </a:fill>
      </a:tcStyle>
    </a:wholeTbl>
    <a:band2H>
      <a:tcTxStyle b="def" i="def"/>
      <a:tcStyle>
        <a:tcBdr/>
        <a:fill>
          <a:solidFill>
            <a:srgbClr val="E7E9EC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D3CB"/>
          </a:solidFill>
        </a:fill>
      </a:tcStyle>
    </a:wholeTbl>
    <a:band2H>
      <a:tcTxStyle b="def" i="def"/>
      <a:tcStyle>
        <a:tcBdr/>
        <a:fill>
          <a:solidFill>
            <a:srgbClr val="E7EA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E1CC"/>
          </a:solidFill>
        </a:fill>
      </a:tcStyle>
    </a:wholeTbl>
    <a:band2H>
      <a:tcTxStyle b="def" i="def"/>
      <a:tcStyle>
        <a:tcBdr/>
        <a:fill>
          <a:solidFill>
            <a:srgbClr val="E8F0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92" name="Shape 9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0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757575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5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3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3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80149" y="6404294"/>
            <a:ext cx="273652" cy="26923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757575"/>
                </a:solidFill>
                <a:latin typeface="+mj-lt"/>
                <a:ea typeface="+mj-ea"/>
                <a:cs typeface="+mj-cs"/>
                <a:sym typeface="Aptos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ptos Display"/>
          <a:ea typeface="Aptos Display"/>
          <a:cs typeface="Aptos Display"/>
          <a:sym typeface="Aptos Display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Aptos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Aptos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56484" y="417250"/>
            <a:ext cx="5848352" cy="2590801"/>
          </a:xfrm>
          <a:prstGeom prst="rect">
            <a:avLst/>
          </a:prstGeom>
          <a:ln w="12700">
            <a:miter lim="400000"/>
          </a:ln>
        </p:spPr>
      </p:pic>
      <p:sp>
        <p:nvSpPr>
          <p:cNvPr id="95" name="TextBox 4"/>
          <p:cNvSpPr txBox="1"/>
          <p:nvPr/>
        </p:nvSpPr>
        <p:spPr>
          <a:xfrm>
            <a:off x="1022264" y="3758212"/>
            <a:ext cx="8629389" cy="30176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Name: Oksana Lazdovska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Student ID: 2511190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Module Code: LCHS4009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Module: Professional Development within Health and Social Care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Lecturer: Rizwan Nadim</a:t>
            </a: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  <a:r>
              <a:t>Assignment Title: Task 1-Self-Awareness Presentation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Box 1"/>
          <p:cNvSpPr txBox="1"/>
          <p:nvPr/>
        </p:nvSpPr>
        <p:spPr>
          <a:xfrm>
            <a:off x="2410449" y="739804"/>
            <a:ext cx="7557094" cy="1056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INTRODUCTION AND CAREER CHOICE</a:t>
            </a:r>
          </a:p>
        </p:txBody>
      </p:sp>
      <p:sp>
        <p:nvSpPr>
          <p:cNvPr id="98" name="TextBox 2"/>
          <p:cNvSpPr txBox="1"/>
          <p:nvPr/>
        </p:nvSpPr>
        <p:spPr>
          <a:xfrm>
            <a:off x="844889" y="1431073"/>
            <a:ext cx="9119467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Career Development and Self-Awareness: Healthcare  Assistant</a:t>
            </a:r>
          </a:p>
        </p:txBody>
      </p:sp>
      <p:sp>
        <p:nvSpPr>
          <p:cNvPr id="99" name="TextBox 3"/>
          <p:cNvSpPr txBox="1"/>
          <p:nvPr/>
        </p:nvSpPr>
        <p:spPr>
          <a:xfrm>
            <a:off x="547524" y="2007217"/>
            <a:ext cx="7539709" cy="38177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My goal is  to build a career as a Healthcare Assistant 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Providing daily care and practical support to people is the main purpose of this role involves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Healthcare Assistant work closely with nurses and other healthcare professionals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Practical, on-the-ground experience improves your employment options as well as your chances of moving up (Mason et al.,2021).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In this presentation, I will assess my strengths, weaknesses, opportunities and threats, and create a plan for my future development.</a:t>
            </a:r>
          </a:p>
        </p:txBody>
      </p:sp>
      <p:pic>
        <p:nvPicPr>
          <p:cNvPr id="10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59852" y="3655121"/>
            <a:ext cx="3902932" cy="28435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Box 1"/>
          <p:cNvSpPr txBox="1"/>
          <p:nvPr/>
        </p:nvSpPr>
        <p:spPr>
          <a:xfrm>
            <a:off x="2560938" y="315950"/>
            <a:ext cx="7533517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Job Advert and Career Requirements</a:t>
            </a:r>
          </a:p>
        </p:txBody>
      </p:sp>
      <p:sp>
        <p:nvSpPr>
          <p:cNvPr id="103" name="TextBox 2"/>
          <p:cNvSpPr txBox="1"/>
          <p:nvPr/>
        </p:nvSpPr>
        <p:spPr>
          <a:xfrm>
            <a:off x="1216595" y="1400097"/>
            <a:ext cx="4628403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Healthcare Assistant : Role Requirements</a:t>
            </a:r>
          </a:p>
        </p:txBody>
      </p:sp>
      <p:sp>
        <p:nvSpPr>
          <p:cNvPr id="104" name="TextBox 3"/>
          <p:cNvSpPr txBox="1"/>
          <p:nvPr/>
        </p:nvSpPr>
        <p:spPr>
          <a:xfrm>
            <a:off x="910822" y="2089173"/>
            <a:ext cx="6904136" cy="48845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Candidates need to be caring,  empathetic, work effectively  in a team, dependable, good communication and teamwork skills.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Entry -level role require basic literacy and numeracy such  as GCSE in Math and English.</a:t>
            </a:r>
            <a:r>
              <a:t>Specific qualifications or previous experience may be required, depending on the organisation.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Practical training and communication skills are equally important in health and social care.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Workplace experience help build professional connections, improve practical skills, and develop knowledge in the field (Mason et al., 2021).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Developing core employability skills creates opportunities right across healthcare (Woodall et al., 2024).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pic>
        <p:nvPicPr>
          <p:cNvPr id="10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153382" y="3793671"/>
            <a:ext cx="3713612" cy="27432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Box 1"/>
          <p:cNvSpPr txBox="1"/>
          <p:nvPr/>
        </p:nvSpPr>
        <p:spPr>
          <a:xfrm>
            <a:off x="4830998" y="459883"/>
            <a:ext cx="3369672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My Strengths</a:t>
            </a:r>
          </a:p>
        </p:txBody>
      </p:sp>
      <p:sp>
        <p:nvSpPr>
          <p:cNvPr id="108" name="TextBox 2"/>
          <p:cNvSpPr txBox="1"/>
          <p:nvPr/>
        </p:nvSpPr>
        <p:spPr>
          <a:xfrm>
            <a:off x="888254" y="1722242"/>
            <a:ext cx="5160786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Strengths Relevant to the Role</a:t>
            </a:r>
          </a:p>
        </p:txBody>
      </p:sp>
      <p:pic>
        <p:nvPicPr>
          <p:cNvPr id="10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15704" y="3551066"/>
            <a:ext cx="4409967" cy="3077596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TextBox 4"/>
          <p:cNvSpPr txBox="1"/>
          <p:nvPr/>
        </p:nvSpPr>
        <p:spPr>
          <a:xfrm>
            <a:off x="590888" y="2701071"/>
            <a:ext cx="6690980" cy="30176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Organisation: I plan my work step by step, making plan what needs to be done first and carry out my work responsibly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Communication: I am a good and attentive listener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Willingness to learn: I constantly build on my knowledge in my free time.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Team player: I work well with others and always support my colleagues.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Patience: I stay calm and take my time when I need to help people.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Overall, all my qualities show that I am ready to work in healthcare.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extBox 1"/>
          <p:cNvSpPr txBox="1"/>
          <p:nvPr/>
        </p:nvSpPr>
        <p:spPr>
          <a:xfrm>
            <a:off x="3799963" y="371708"/>
            <a:ext cx="5687370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My Development Areas</a:t>
            </a:r>
          </a:p>
        </p:txBody>
      </p:sp>
      <p:pic>
        <p:nvPicPr>
          <p:cNvPr id="11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023000" y="3664536"/>
            <a:ext cx="3942114" cy="2991220"/>
          </a:xfrm>
          <a:prstGeom prst="rect">
            <a:avLst/>
          </a:prstGeom>
          <a:ln w="12700">
            <a:miter lim="400000"/>
          </a:ln>
        </p:spPr>
      </p:pic>
      <p:sp>
        <p:nvSpPr>
          <p:cNvPr id="114" name="TextBox 3"/>
          <p:cNvSpPr txBox="1"/>
          <p:nvPr/>
        </p:nvSpPr>
        <p:spPr>
          <a:xfrm>
            <a:off x="756651" y="1622758"/>
            <a:ext cx="6453646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Weaknesses and Development Need</a:t>
            </a:r>
          </a:p>
        </p:txBody>
      </p:sp>
      <p:sp>
        <p:nvSpPr>
          <p:cNvPr id="115" name="TextBox 4"/>
          <p:cNvSpPr txBox="1"/>
          <p:nvPr/>
        </p:nvSpPr>
        <p:spPr>
          <a:xfrm>
            <a:off x="442207" y="2552388"/>
            <a:ext cx="7347661" cy="27509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My main weakness: I have limited practical experience in health and social care.Confidence in new situations:I may feel nervous when facing unfamiliar tasks at first.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What I need to develop: I need to build the knowledge and practical skills required for this role, and gain real-world experience to apply what I have learned in theory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My development plan: I will attend training opportunities, continue self-study, and seek hands-on experience in the workplace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Supervision, regular feedback and training all support the development of  skills  across teams (Newbould et al., 2022)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Box 1"/>
          <p:cNvSpPr txBox="1"/>
          <p:nvPr/>
        </p:nvSpPr>
        <p:spPr>
          <a:xfrm>
            <a:off x="2480400" y="359316"/>
            <a:ext cx="8568103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Opportunities for Career Development</a:t>
            </a:r>
          </a:p>
        </p:txBody>
      </p:sp>
      <p:sp>
        <p:nvSpPr>
          <p:cNvPr id="118" name="TextBox 2"/>
          <p:cNvSpPr txBox="1"/>
          <p:nvPr/>
        </p:nvSpPr>
        <p:spPr>
          <a:xfrm>
            <a:off x="1235181" y="1536391"/>
            <a:ext cx="4533620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Using Opportunities Effectively</a:t>
            </a:r>
          </a:p>
        </p:txBody>
      </p:sp>
      <p:sp>
        <p:nvSpPr>
          <p:cNvPr id="119" name="TextBox 3"/>
          <p:cNvSpPr txBox="1"/>
          <p:nvPr/>
        </p:nvSpPr>
        <p:spPr>
          <a:xfrm>
            <a:off x="962594" y="2391317"/>
            <a:ext cx="5551082" cy="35510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Professional training helps consolidate the knowledge required for this role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Volunteering helps me prepare better for work and boosts my self-confidence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Workplace learning is an effective way to gain valuable practical experience.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Programmes and initiatives within healthcare open up employment opportunities and help develop professional skills (Woodall et al., 2024).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Undertaking a placement in a residential care home allows individuals to grow their workplace competencies and industry contacts (Mason et al., 2021).</a:t>
            </a:r>
          </a:p>
        </p:txBody>
      </p:sp>
      <p:pic>
        <p:nvPicPr>
          <p:cNvPr id="12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64414" y="3096822"/>
            <a:ext cx="5149466" cy="365659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extBox 1"/>
          <p:cNvSpPr txBox="1"/>
          <p:nvPr/>
        </p:nvSpPr>
        <p:spPr>
          <a:xfrm>
            <a:off x="3663670" y="260194"/>
            <a:ext cx="5811273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Threats and Action Plan</a:t>
            </a:r>
          </a:p>
        </p:txBody>
      </p:sp>
      <p:pic>
        <p:nvPicPr>
          <p:cNvPr id="12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455761" y="3441298"/>
            <a:ext cx="4545372" cy="3215754"/>
          </a:xfrm>
          <a:prstGeom prst="rect">
            <a:avLst/>
          </a:prstGeom>
          <a:ln w="12700">
            <a:miter lim="400000"/>
          </a:ln>
        </p:spPr>
      </p:pic>
      <p:sp>
        <p:nvSpPr>
          <p:cNvPr id="124" name="TextBox 3"/>
          <p:cNvSpPr txBox="1"/>
          <p:nvPr/>
        </p:nvSpPr>
        <p:spPr>
          <a:xfrm>
            <a:off x="687063" y="1565621"/>
            <a:ext cx="4491713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Threats and how I will respond</a:t>
            </a:r>
          </a:p>
        </p:txBody>
      </p:sp>
      <p:sp>
        <p:nvSpPr>
          <p:cNvPr id="125" name="TextBox 5"/>
          <p:cNvSpPr txBox="1"/>
          <p:nvPr/>
        </p:nvSpPr>
        <p:spPr>
          <a:xfrm>
            <a:off x="419019" y="2540000"/>
            <a:ext cx="6728460" cy="27509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Lack of knowledge and experience can make it more difficult to meet the requirements of this role.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Not having enough experience may mean I am not fully prepared when I start work.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Recruitment and retention difficulties remain one of the main challenges in the UK social care sector (Edwards et al., 2022).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 plan to gain experience through volunteering and workplace learning.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 will depend on formal training, supervision, and regular reflection to keep developing professionally.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extBox 1"/>
          <p:cNvSpPr txBox="1"/>
          <p:nvPr/>
        </p:nvSpPr>
        <p:spPr>
          <a:xfrm>
            <a:off x="2746792" y="359316"/>
            <a:ext cx="7917613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Conclusion and Career Action Plan</a:t>
            </a:r>
          </a:p>
        </p:txBody>
      </p:sp>
      <p:sp>
        <p:nvSpPr>
          <p:cNvPr id="128" name="TextBox 2"/>
          <p:cNvSpPr txBox="1"/>
          <p:nvPr/>
        </p:nvSpPr>
        <p:spPr>
          <a:xfrm>
            <a:off x="1136058" y="1753217"/>
            <a:ext cx="5340446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My career development plan</a:t>
            </a:r>
          </a:p>
        </p:txBody>
      </p:sp>
      <p:sp>
        <p:nvSpPr>
          <p:cNvPr id="129" name="TextBox 3"/>
          <p:cNvSpPr txBox="1"/>
          <p:nvPr/>
        </p:nvSpPr>
        <p:spPr>
          <a:xfrm>
            <a:off x="813915" y="2564781"/>
            <a:ext cx="7471562" cy="19508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My career plan includes finishing my course and completing  all required training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Gain practical experience through volunteering in health and social care settings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Seek feedback and keep improving</a:t>
            </a:r>
          </a:p>
          <a:p>
            <a:pPr marL="285750" indent="-285750">
              <a:buSzPct val="100000"/>
              <a:buFont typeface="Arial"/>
              <a:buChar char="➢"/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 will stay organised and keep learning every day to become ready for my future role.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extBox 1"/>
          <p:cNvSpPr txBox="1"/>
          <p:nvPr/>
        </p:nvSpPr>
        <p:spPr>
          <a:xfrm>
            <a:off x="4518597" y="941658"/>
            <a:ext cx="2626981" cy="574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Aptos Black"/>
                <a:ea typeface="Aptos Black"/>
                <a:cs typeface="Aptos Black"/>
                <a:sym typeface="Aptos Black"/>
              </a:defRPr>
            </a:lvl1pPr>
          </a:lstStyle>
          <a:p>
            <a:pPr/>
            <a:r>
              <a:t>References</a:t>
            </a:r>
          </a:p>
        </p:txBody>
      </p:sp>
      <p:sp>
        <p:nvSpPr>
          <p:cNvPr id="132" name="TextBox 2"/>
          <p:cNvSpPr txBox="1"/>
          <p:nvPr/>
        </p:nvSpPr>
        <p:spPr>
          <a:xfrm>
            <a:off x="1259963" y="1976246"/>
            <a:ext cx="8784930" cy="35331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457200" indent="-457200">
              <a:defRPr sz="1600">
                <a:latin typeface="Arial"/>
                <a:ea typeface="Arial"/>
                <a:cs typeface="Arial"/>
                <a:sym typeface="Arial"/>
              </a:defRPr>
            </a:pPr>
            <a:r>
              <a:t>Edwards, D., Trigg, L., Carrier, J., Cooper, A., Csontos, J., Day, J., Gillen, E., Lewis, R. and Edwards, A., 2022. A rapid review of innovations for attraction, recruitment and retention of social care workers, and exploration of factors influencing turnover within the UK context. </a:t>
            </a:r>
            <a:r>
              <a:rPr i="1"/>
              <a:t>Journal of Long-Term Care</a:t>
            </a:r>
            <a:r>
              <a:t>, </a:t>
            </a:r>
            <a:r>
              <a:rPr i="1"/>
              <a:t>2022</a:t>
            </a:r>
            <a:r>
              <a:t>, pp.205-221.</a:t>
            </a:r>
          </a:p>
          <a:p>
            <a:pPr marL="457200" indent="-457200">
              <a:defRPr sz="1600">
                <a:latin typeface="Arial"/>
                <a:ea typeface="Arial"/>
                <a:cs typeface="Arial"/>
                <a:sym typeface="Arial"/>
              </a:defRPr>
            </a:pPr>
            <a:r>
              <a:t>Mason, R., Hunt, R. and Kane, R., 2021. Inter-disciplinary student work placements within a care home setting: Improving student employability and developing social connections–a qualitative evaluation. </a:t>
            </a:r>
            <a:r>
              <a:rPr i="1"/>
              <a:t>International Journal of Practice-Based Learning in Health and Social Care</a:t>
            </a:r>
            <a:r>
              <a:t>, </a:t>
            </a:r>
            <a:r>
              <a:rPr i="1"/>
              <a:t>9</a:t>
            </a:r>
            <a:r>
              <a:t>(1), pp.64-76.</a:t>
            </a:r>
          </a:p>
          <a:p>
            <a:pPr marL="457200" indent="-457200">
              <a:defRPr sz="1600">
                <a:latin typeface="Arial"/>
                <a:ea typeface="Arial"/>
                <a:cs typeface="Arial"/>
                <a:sym typeface="Arial"/>
              </a:defRPr>
            </a:pPr>
            <a:r>
              <a:t>Newbould, L., Samsi, K. and Wilberforce, M., 2022. Developing effective workforce training to support the long</a:t>
            </a:r>
            <a:r>
              <a:rPr>
                <a:latin typeface="Cambria Math"/>
                <a:ea typeface="Cambria Math"/>
                <a:cs typeface="Cambria Math"/>
                <a:sym typeface="Cambria Math"/>
              </a:rPr>
              <a:t>‐</a:t>
            </a:r>
            <a:r>
              <a:t>term care of older adults: a review of reviews. </a:t>
            </a:r>
            <a:r>
              <a:rPr i="1"/>
              <a:t>Health &amp; Social Care in the Community</a:t>
            </a:r>
            <a:r>
              <a:t>, </a:t>
            </a:r>
            <a:r>
              <a:rPr i="1"/>
              <a:t>30</a:t>
            </a:r>
            <a:r>
              <a:t>(6), pp.2202-2217.</a:t>
            </a:r>
          </a:p>
          <a:p>
            <a:pPr marL="457200" indent="-457200">
              <a:defRPr sz="1600">
                <a:latin typeface="Arial"/>
                <a:ea typeface="Arial"/>
                <a:cs typeface="Arial"/>
                <a:sym typeface="Arial"/>
              </a:defRPr>
            </a:pPr>
            <a:r>
              <a:t>Woodall, J., Coan, S., Stanley, M. and Evans, K., 2024. Developing employability skills in local communities: Supporting the economy, health sector and addressing the social determinants of health. </a:t>
            </a:r>
            <a:r>
              <a:rPr i="1"/>
              <a:t>International Journal of Health Promotion and Education</a:t>
            </a:r>
            <a:r>
              <a:t>, </a:t>
            </a:r>
            <a:r>
              <a:rPr i="1"/>
              <a:t>62</a:t>
            </a:r>
            <a:r>
              <a:t>(1), pp.41-52.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