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8"/>
  </p:notesMasterIdLst>
  <p:sldIdLst>
    <p:sldId id="256" r:id="rId2"/>
    <p:sldId id="257" r:id="rId3"/>
    <p:sldId id="268" r:id="rId4"/>
    <p:sldId id="272" r:id="rId5"/>
    <p:sldId id="266" r:id="rId6"/>
    <p:sldId id="258" r:id="rId7"/>
    <p:sldId id="259" r:id="rId8"/>
    <p:sldId id="270" r:id="rId9"/>
    <p:sldId id="271" r:id="rId10"/>
    <p:sldId id="267" r:id="rId11"/>
    <p:sldId id="269" r:id="rId12"/>
    <p:sldId id="263" r:id="rId13"/>
    <p:sldId id="276" r:id="rId14"/>
    <p:sldId id="273" r:id="rId15"/>
    <p:sldId id="277"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88B345-69D0-8E92-F354-7FDACD85D93C}" v="51" dt="2025-11-14T13:49:45.632"/>
    <p1510:client id="{4AF2F59C-8D41-7C94-1286-DCFCE0F83E5F}" v="1258" dt="2025-11-14T00:54:27.197"/>
    <p1510:client id="{C7050D6F-30A9-44A0-F734-0CD73A2A975D}" v="295" dt="2025-11-12T15:12:26.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768455-1373-4812-B825-560F102E0FB4}" type="datetimeFigureOut">
              <a:t>11/14/2025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9BC701-7B3E-405B-8195-043DE4EA57AA}" type="slidenum">
              <a:t>‹#›</a:t>
            </a:fld>
            <a:endParaRPr lang="en-US"/>
          </a:p>
        </p:txBody>
      </p:sp>
    </p:spTree>
    <p:extLst>
      <p:ext uri="{BB962C8B-B14F-4D97-AF65-F5344CB8AC3E}">
        <p14:creationId xmlns:p14="http://schemas.microsoft.com/office/powerpoint/2010/main" val="310148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Say: "</a:t>
            </a:r>
            <a:r>
              <a:rPr lang="en-US" dirty="0"/>
              <a:t>Using your observations of children working outdoors, carry out an in-depth analysis of their interaction with the outdoor environment in their learning and play. Focus on aspects of physical development and how their interaction with the environment contributes to the development of their physical literacy.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B9BC701-7B3E-405B-8195-043DE4EA57AA}" type="slidenum">
              <a:t>1</a:t>
            </a:fld>
            <a:endParaRPr lang="en-US"/>
          </a:p>
        </p:txBody>
      </p:sp>
    </p:spTree>
    <p:extLst>
      <p:ext uri="{BB962C8B-B14F-4D97-AF65-F5344CB8AC3E}">
        <p14:creationId xmlns:p14="http://schemas.microsoft.com/office/powerpoint/2010/main" val="2817087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ea typeface="Calibri"/>
                <a:cs typeface="Calibri"/>
              </a:rPr>
              <a:t>Definition of physical literacy:</a:t>
            </a:r>
            <a:r>
              <a:rPr lang="en-US" dirty="0">
                <a:ea typeface="Calibri"/>
                <a:cs typeface="Calibri"/>
              </a:rPr>
              <a:t> </a:t>
            </a:r>
            <a:r>
              <a:rPr lang="en-US" b="1" dirty="0"/>
              <a:t>The term physical literacy describes the motivation, confidence, physical competence, understanding and knowledge that individuals develop in order to maintain physical activity at an appropriate level throughout their life (Whitehead, 2010)</a:t>
            </a:r>
            <a:endParaRPr lang="en-US" b="1">
              <a:ea typeface="Calibri"/>
              <a:cs typeface="Calibri"/>
            </a:endParaRPr>
          </a:p>
          <a:p>
            <a:endParaRPr lang="en-US" dirty="0">
              <a:ea typeface="Calibri"/>
              <a:cs typeface="Calibri"/>
            </a:endParaRPr>
          </a:p>
          <a:p>
            <a:r>
              <a:rPr lang="en-US" dirty="0">
                <a:highlight>
                  <a:srgbClr val="FFFF00"/>
                </a:highlight>
                <a:ea typeface="Calibri"/>
                <a:cs typeface="Calibri"/>
              </a:rPr>
              <a:t>Affordances:</a:t>
            </a:r>
            <a:r>
              <a:rPr lang="en-US" dirty="0">
                <a:ea typeface="Calibri"/>
                <a:cs typeface="Calibri"/>
              </a:rPr>
              <a:t> differing environments provide unique "affordances". Including: varied terrain, unique 'loose parts' and living elements (flora and fauna). These invite children more readily to engage in exploratory and creative play. </a:t>
            </a:r>
          </a:p>
          <a:p>
            <a:endParaRPr lang="en-US" dirty="0">
              <a:highlight>
                <a:srgbClr val="FF0000"/>
              </a:highlight>
              <a:ea typeface="Calibri"/>
              <a:cs typeface="Calibri"/>
            </a:endParaRPr>
          </a:p>
          <a:p>
            <a:r>
              <a:rPr lang="en-US" dirty="0">
                <a:highlight>
                  <a:srgbClr val="FFFF00"/>
                </a:highlight>
                <a:ea typeface="Calibri"/>
                <a:cs typeface="Calibri"/>
              </a:rPr>
              <a:t>Why does all of this matter: </a:t>
            </a:r>
            <a:r>
              <a:rPr lang="en-US" dirty="0">
                <a:ea typeface="Calibri"/>
                <a:cs typeface="Calibri"/>
              </a:rPr>
              <a:t>Physical literacy is a multifaceted state of lifelong participation in physical activity, which is crucial to anyone leading a happy and healthy life, and I believe the outdoors brings a unique ability to do just this, however in order to cover all bases, some extra leg work may need to be put in. As this </a:t>
            </a:r>
            <a:r>
              <a:rPr lang="en-US" err="1">
                <a:ea typeface="Calibri"/>
                <a:cs typeface="Calibri"/>
              </a:rPr>
              <a:t>powerpoint</a:t>
            </a:r>
            <a:r>
              <a:rPr lang="en-US" dirty="0">
                <a:ea typeface="Calibri"/>
                <a:cs typeface="Calibri"/>
              </a:rPr>
              <a:t> will explain.</a:t>
            </a:r>
          </a:p>
        </p:txBody>
      </p:sp>
      <p:sp>
        <p:nvSpPr>
          <p:cNvPr id="4" name="Slide Number Placeholder 3"/>
          <p:cNvSpPr>
            <a:spLocks noGrp="1"/>
          </p:cNvSpPr>
          <p:nvPr>
            <p:ph type="sldNum" sz="quarter" idx="5"/>
          </p:nvPr>
        </p:nvSpPr>
        <p:spPr/>
        <p:txBody>
          <a:bodyPr/>
          <a:lstStyle/>
          <a:p>
            <a:fld id="{2B9BC701-7B3E-405B-8195-043DE4EA57AA}" type="slidenum">
              <a:rPr lang="en-US"/>
              <a:t>2</a:t>
            </a:fld>
            <a:endParaRPr lang="en-US"/>
          </a:p>
        </p:txBody>
      </p:sp>
    </p:spTree>
    <p:extLst>
      <p:ext uri="{BB962C8B-B14F-4D97-AF65-F5344CB8AC3E}">
        <p14:creationId xmlns:p14="http://schemas.microsoft.com/office/powerpoint/2010/main" val="2307721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children were viewed at such an interval that it enabled me to gain an insight into their movement and interactions, but not so long that the children would become overtly aware of my presence and change their behavior</a:t>
            </a:r>
            <a:endParaRPr lang="en-US" dirty="0" err="1">
              <a:ea typeface="Calibri"/>
              <a:cs typeface="Calibri"/>
            </a:endParaRPr>
          </a:p>
          <a:p>
            <a:endParaRPr lang="en-US" dirty="0">
              <a:ea typeface="Calibri"/>
              <a:cs typeface="Calibri"/>
            </a:endParaRPr>
          </a:p>
          <a:p>
            <a:r>
              <a:rPr lang="en-US" dirty="0">
                <a:ea typeface="Calibri"/>
                <a:cs typeface="Calibri"/>
              </a:rPr>
              <a:t>Bias could be introduced into my findings due to my missing certain things that go on when I am focusing on one group of children.</a:t>
            </a:r>
          </a:p>
        </p:txBody>
      </p:sp>
      <p:sp>
        <p:nvSpPr>
          <p:cNvPr id="4" name="Slide Number Placeholder 3"/>
          <p:cNvSpPr>
            <a:spLocks noGrp="1"/>
          </p:cNvSpPr>
          <p:nvPr>
            <p:ph type="sldNum" sz="quarter" idx="5"/>
          </p:nvPr>
        </p:nvSpPr>
        <p:spPr/>
        <p:txBody>
          <a:bodyPr/>
          <a:lstStyle/>
          <a:p>
            <a:fld id="{2B9BC701-7B3E-405B-8195-043DE4EA57AA}" type="slidenum">
              <a:rPr lang="en-US"/>
              <a:t>3</a:t>
            </a:fld>
            <a:endParaRPr lang="en-US"/>
          </a:p>
        </p:txBody>
      </p:sp>
    </p:spTree>
    <p:extLst>
      <p:ext uri="{BB962C8B-B14F-4D97-AF65-F5344CB8AC3E}">
        <p14:creationId xmlns:p14="http://schemas.microsoft.com/office/powerpoint/2010/main" val="47374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development of fundamental movement skills (FMS) in children is recognized as foundational for their physical, cognitive, and social development, they are the crucial building blocks for a child's ability to lead a full life of physical activity </a:t>
            </a:r>
          </a:p>
          <a:p>
            <a:endParaRPr lang="en-US" dirty="0"/>
          </a:p>
          <a:p>
            <a:r>
              <a:rPr lang="en-US" dirty="0"/>
              <a:t>FMS include:</a:t>
            </a:r>
            <a:endParaRPr lang="en-US" dirty="0">
              <a:ea typeface="Calibri" panose="020F0502020204030204"/>
              <a:cs typeface="Calibri" panose="020F0502020204030204"/>
            </a:endParaRPr>
          </a:p>
          <a:p>
            <a:r>
              <a:rPr lang="en-US" dirty="0"/>
              <a:t>locomotor skills (e.g., running, hopping)</a:t>
            </a:r>
            <a:endParaRPr lang="en-US" dirty="0">
              <a:ea typeface="Calibri"/>
              <a:cs typeface="Calibri"/>
            </a:endParaRPr>
          </a:p>
          <a:p>
            <a:endParaRPr lang="en-US" dirty="0"/>
          </a:p>
          <a:p>
            <a:r>
              <a:rPr lang="en-US" dirty="0"/>
              <a:t>manipulative or object control skills (e.g., catching, throwing) </a:t>
            </a:r>
            <a:endParaRPr lang="en-US" dirty="0">
              <a:ea typeface="Calibri" panose="020F0502020204030204"/>
              <a:cs typeface="Calibri" panose="020F0502020204030204"/>
            </a:endParaRPr>
          </a:p>
          <a:p>
            <a:endParaRPr lang="en-US" dirty="0"/>
          </a:p>
          <a:p>
            <a:r>
              <a:rPr lang="en-US" dirty="0"/>
              <a:t>stability skills (e.g., balancing, twisting)</a:t>
            </a:r>
            <a:endParaRPr lang="en-US" dirty="0">
              <a:ea typeface="Calibri" panose="020F0502020204030204"/>
              <a:cs typeface="Calibri" panose="020F0502020204030204"/>
            </a:endParaRPr>
          </a:p>
          <a:p>
            <a:endParaRPr lang="en-US" dirty="0"/>
          </a:p>
          <a:p>
            <a:r>
              <a:rPr lang="en-US" dirty="0"/>
              <a:t>Acquisition and development skills is associated with positive health outcomes such as increased physical activity, improved cardio-respiratory fitness, and healthier weight status in children and adolescents</a:t>
            </a:r>
          </a:p>
          <a:p>
            <a:endParaRPr lang="en-US" dirty="0">
              <a:ea typeface="Calibri"/>
              <a:cs typeface="Calibri"/>
            </a:endParaRPr>
          </a:p>
          <a:p>
            <a:r>
              <a:rPr lang="en-US" dirty="0">
                <a:ea typeface="Calibri"/>
                <a:cs typeface="Calibri"/>
              </a:rPr>
              <a:t>The outdoors helps this process by </a:t>
            </a:r>
            <a:r>
              <a:rPr lang="en-US" dirty="0"/>
              <a:t>providing opportunities for children to combine and repeat movements and take risks in a more dynamic and changing environment. (Branje et al, 2022)</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B9BC701-7B3E-405B-8195-043DE4EA57AA}" type="slidenum">
              <a:rPr lang="en-US"/>
              <a:t>4</a:t>
            </a:fld>
            <a:endParaRPr lang="en-US"/>
          </a:p>
        </p:txBody>
      </p:sp>
    </p:spTree>
    <p:extLst>
      <p:ext uri="{BB962C8B-B14F-4D97-AF65-F5344CB8AC3E}">
        <p14:creationId xmlns:p14="http://schemas.microsoft.com/office/powerpoint/2010/main" val="54731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set a child up for a life long of physical activity it is important that their baseline physical abilities and competency is strong.</a:t>
            </a:r>
          </a:p>
          <a:p>
            <a:endParaRPr lang="en-US" dirty="0">
              <a:ea typeface="Calibri"/>
              <a:cs typeface="Calibri"/>
            </a:endParaRPr>
          </a:p>
          <a:p>
            <a:r>
              <a:rPr lang="en-US" dirty="0">
                <a:ea typeface="Calibri"/>
                <a:cs typeface="Calibri"/>
              </a:rPr>
              <a:t>The base of this mountain represents a child's fundamental movement skills, the base of all their physical abilities</a:t>
            </a:r>
          </a:p>
          <a:p>
            <a:endParaRPr lang="en-US" dirty="0">
              <a:ea typeface="Calibri"/>
              <a:cs typeface="Calibri"/>
            </a:endParaRPr>
          </a:p>
          <a:p>
            <a:r>
              <a:rPr lang="en-US" dirty="0">
                <a:ea typeface="Calibri"/>
                <a:cs typeface="Calibri"/>
              </a:rPr>
              <a:t>As you get to the middle section of the mountain you'll find activity specific skills </a:t>
            </a:r>
          </a:p>
          <a:p>
            <a:endParaRPr lang="en-US" dirty="0">
              <a:ea typeface="Calibri"/>
              <a:cs typeface="Calibri"/>
            </a:endParaRPr>
          </a:p>
          <a:p>
            <a:r>
              <a:rPr lang="en-US" dirty="0">
                <a:ea typeface="Calibri"/>
                <a:cs typeface="Calibri"/>
              </a:rPr>
              <a:t>And lastly the peaks of the mountain represent the extent of skill in specific activities, once you pass the named 'proficiency barrier'</a:t>
            </a:r>
          </a:p>
          <a:p>
            <a:endParaRPr lang="en-US" dirty="0">
              <a:ea typeface="Calibri"/>
              <a:cs typeface="Calibri"/>
            </a:endParaRPr>
          </a:p>
          <a:p>
            <a:r>
              <a:rPr lang="en-US" dirty="0">
                <a:ea typeface="Calibri"/>
                <a:cs typeface="Calibri"/>
              </a:rPr>
              <a:t>You may notice that with a wide base, you have more potential for a variety of peaks, meaning more tranferrable skills. This means that no matter what happens later in this child's life, they are setup to partake in a variety of physical activities.</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B9BC701-7B3E-405B-8195-043DE4EA57AA}" type="slidenum">
              <a:rPr lang="en-US"/>
              <a:t>5</a:t>
            </a:fld>
            <a:endParaRPr lang="en-US"/>
          </a:p>
        </p:txBody>
      </p:sp>
    </p:spTree>
    <p:extLst>
      <p:ext uri="{BB962C8B-B14F-4D97-AF65-F5344CB8AC3E}">
        <p14:creationId xmlns:p14="http://schemas.microsoft.com/office/powerpoint/2010/main" val="2123435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Child A </a:t>
            </a:r>
            <a:r>
              <a:rPr lang="en-US" dirty="0"/>
              <a:t>was observed building a 'bonfire' out of sticks and was joined by child B, this kind of co-operation is good for their </a:t>
            </a:r>
            <a:r>
              <a:rPr lang="en-US" dirty="0" err="1"/>
              <a:t>deevelopment</a:t>
            </a:r>
            <a:r>
              <a:rPr lang="en-US" dirty="0"/>
              <a:t> in terms of teamwork and thee manipulation of sticks is good for object control skills.</a:t>
            </a:r>
          </a:p>
          <a:p>
            <a:endParaRPr lang="en-US" dirty="0">
              <a:ea typeface="Calibri"/>
              <a:cs typeface="Calibri"/>
            </a:endParaRPr>
          </a:p>
          <a:p>
            <a:r>
              <a:rPr lang="en-US" dirty="0">
                <a:ea typeface="Calibri"/>
                <a:cs typeface="Calibri"/>
              </a:rPr>
              <a:t>Child A </a:t>
            </a:r>
            <a:r>
              <a:rPr lang="en-US" dirty="0"/>
              <a:t>was later observed dragging a plank to create a make-shift seesaw.</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B9BC701-7B3E-405B-8195-043DE4EA57AA}" type="slidenum">
              <a:t>6</a:t>
            </a:fld>
            <a:endParaRPr lang="en-US"/>
          </a:p>
        </p:txBody>
      </p:sp>
    </p:spTree>
    <p:extLst>
      <p:ext uri="{BB962C8B-B14F-4D97-AF65-F5344CB8AC3E}">
        <p14:creationId xmlns:p14="http://schemas.microsoft.com/office/powerpoint/2010/main" val="195630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Locomotor: plenty of space for the children to move and really get into the guts of their locomotor skills</a:t>
            </a:r>
          </a:p>
          <a:p>
            <a:endParaRPr lang="en-US" dirty="0">
              <a:ea typeface="Calibri"/>
              <a:cs typeface="Calibri"/>
            </a:endParaRPr>
          </a:p>
          <a:p>
            <a:r>
              <a:rPr lang="en-US" dirty="0">
                <a:ea typeface="Calibri"/>
                <a:cs typeface="Calibri"/>
              </a:rPr>
              <a:t>Balancing: loads of uses of objects, beams and activities that require the children to maintain their balance. Next to no activity at chairs or desks.</a:t>
            </a:r>
          </a:p>
          <a:p>
            <a:endParaRPr lang="en-US" dirty="0">
              <a:ea typeface="Calibri"/>
              <a:cs typeface="Calibri"/>
            </a:endParaRPr>
          </a:p>
          <a:p>
            <a:r>
              <a:rPr lang="en-US" dirty="0">
                <a:ea typeface="Calibri"/>
                <a:cs typeface="Calibri"/>
              </a:rPr>
              <a:t>This is good as while these skills to an extent do develop naturally, they also require practice and the correct environment for said practice (logan et al.). furthermore, failure to progress these FMS past the proficiency barrier can lead to a droop in confidence and competence, meaning the children will be less inclined to partake in physical activity at an older age (</a:t>
            </a:r>
            <a:r>
              <a:rPr lang="en-US" dirty="0"/>
              <a:t>Lubans, D.R. </a:t>
            </a:r>
            <a:r>
              <a:rPr lang="en-US" i="1" dirty="0"/>
              <a:t>et al.</a:t>
            </a:r>
            <a:r>
              <a:rPr lang="en-US" dirty="0"/>
              <a:t> ).</a:t>
            </a:r>
            <a:endParaRPr lang="en-US" dirty="0">
              <a:ea typeface="Calibri"/>
              <a:cs typeface="Calibri"/>
            </a:endParaRP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2B9BC701-7B3E-405B-8195-043DE4EA57AA}" type="slidenum">
              <a:rPr lang="en-US"/>
              <a:t>8</a:t>
            </a:fld>
            <a:endParaRPr lang="en-US"/>
          </a:p>
        </p:txBody>
      </p:sp>
    </p:spTree>
    <p:extLst>
      <p:ext uri="{BB962C8B-B14F-4D97-AF65-F5344CB8AC3E}">
        <p14:creationId xmlns:p14="http://schemas.microsoft.com/office/powerpoint/2010/main" val="1332302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Specific control: Ie, not as much throwing, catching, striking, kicking </a:t>
            </a:r>
            <a:r>
              <a:rPr lang="en-US" dirty="0" err="1">
                <a:ea typeface="Calibri"/>
                <a:cs typeface="Calibri"/>
              </a:rPr>
              <a:t>etc</a:t>
            </a:r>
          </a:p>
          <a:p>
            <a:endParaRPr lang="en-US" dirty="0">
              <a:ea typeface="Calibri"/>
              <a:cs typeface="Calibri"/>
            </a:endParaRPr>
          </a:p>
          <a:p>
            <a:r>
              <a:rPr lang="en-US" dirty="0">
                <a:ea typeface="Calibri"/>
                <a:cs typeface="Calibri"/>
              </a:rPr>
              <a:t>Inversions: the issue being that there's a lack of development in the vestibular system </a:t>
            </a:r>
          </a:p>
          <a:p>
            <a:endParaRPr lang="en-US" dirty="0">
              <a:ea typeface="Calibri"/>
              <a:cs typeface="Calibri"/>
            </a:endParaRPr>
          </a:p>
          <a:p>
            <a:r>
              <a:rPr lang="en-US" dirty="0">
                <a:ea typeface="Calibri"/>
                <a:cs typeface="Calibri"/>
              </a:rPr>
              <a:t>The</a:t>
            </a:r>
            <a:r>
              <a:rPr lang="en-US" dirty="0"/>
              <a:t> vestibular system is responsible for detecting head motion and maintaining stability of images on the retina, as well as postural control during head movements. </a:t>
            </a:r>
            <a:endParaRPr lang="en-US">
              <a:solidFill>
                <a:srgbClr val="000000"/>
              </a:solidFill>
              <a:ea typeface="Calibri"/>
              <a:cs typeface="Calibri"/>
            </a:endParaRPr>
          </a:p>
          <a:p>
            <a:r>
              <a:rPr lang="en-US" dirty="0">
                <a:solidFill>
                  <a:srgbClr val="000000"/>
                </a:solidFill>
                <a:ea typeface="Calibri"/>
                <a:cs typeface="Calibri"/>
              </a:rPr>
              <a:t>(Shubert and Minor, 2004). Failure to develop this crucial system can result in: </a:t>
            </a:r>
            <a:r>
              <a:rPr lang="en-US" dirty="0">
                <a:solidFill>
                  <a:srgbClr val="000000"/>
                </a:solidFill>
              </a:rPr>
              <a:t> impairments in motor development, postural control, and gaze stability in children. This can lead to apparently clumsy or unstable motor functions. (</a:t>
            </a:r>
            <a:r>
              <a:rPr lang="en-US" dirty="0" err="1">
                <a:solidFill>
                  <a:srgbClr val="000000"/>
                </a:solidFill>
              </a:rPr>
              <a:t>Christiv</a:t>
            </a:r>
            <a:r>
              <a:rPr lang="en-US" dirty="0">
                <a:solidFill>
                  <a:srgbClr val="000000"/>
                </a:solidFill>
              </a:rPr>
              <a:t>)</a:t>
            </a:r>
          </a:p>
          <a:p>
            <a:endParaRPr lang="en-US" dirty="0">
              <a:solidFill>
                <a:srgbClr val="000000"/>
              </a:solidFill>
              <a:ea typeface="Calibri"/>
              <a:cs typeface="Calibri"/>
            </a:endParaRPr>
          </a:p>
          <a:p>
            <a:r>
              <a:rPr lang="en-US" dirty="0">
                <a:solidFill>
                  <a:srgbClr val="000000"/>
                </a:solidFill>
                <a:ea typeface="Calibri"/>
                <a:cs typeface="Calibri"/>
              </a:rPr>
              <a:t>Circling back to why not developing object coontrol is an issue. This is because not developing these skills will not only impact a child's competence, but their confidence and motivation to play sport and remain active (Barnett)</a:t>
            </a:r>
          </a:p>
          <a:p>
            <a:endParaRPr lang="en-US" dirty="0">
              <a:solidFill>
                <a:srgbClr val="3A3A3A"/>
              </a:solidFill>
              <a:ea typeface="Calibri"/>
              <a:cs typeface="Calibri"/>
            </a:endParaRPr>
          </a:p>
          <a:p>
            <a:endParaRPr lang="en-US" dirty="0">
              <a:solidFill>
                <a:srgbClr val="3A3A3A"/>
              </a:solidFill>
              <a:ea typeface="Calibri"/>
              <a:cs typeface="Calibri"/>
            </a:endParaRPr>
          </a:p>
        </p:txBody>
      </p:sp>
      <p:sp>
        <p:nvSpPr>
          <p:cNvPr id="4" name="Slide Number Placeholder 3"/>
          <p:cNvSpPr>
            <a:spLocks noGrp="1"/>
          </p:cNvSpPr>
          <p:nvPr>
            <p:ph type="sldNum" sz="quarter" idx="5"/>
          </p:nvPr>
        </p:nvSpPr>
        <p:spPr/>
        <p:txBody>
          <a:bodyPr/>
          <a:lstStyle/>
          <a:p>
            <a:fld id="{2B9BC701-7B3E-405B-8195-043DE4EA57AA}" type="slidenum">
              <a:rPr lang="en-US"/>
              <a:t>9</a:t>
            </a:fld>
            <a:endParaRPr lang="en-US"/>
          </a:p>
        </p:txBody>
      </p:sp>
    </p:spTree>
    <p:extLst>
      <p:ext uri="{BB962C8B-B14F-4D97-AF65-F5344CB8AC3E}">
        <p14:creationId xmlns:p14="http://schemas.microsoft.com/office/powerpoint/2010/main" val="225701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first recommendation is the provision of facilities and equipment to practice things such as ball skills (</a:t>
            </a:r>
            <a:r>
              <a:rPr lang="en-US" dirty="0" err="1">
                <a:ea typeface="Calibri"/>
                <a:cs typeface="Calibri"/>
              </a:rPr>
              <a:t>i.e</a:t>
            </a:r>
            <a:r>
              <a:rPr lang="en-US" dirty="0">
                <a:ea typeface="Calibri"/>
                <a:cs typeface="Calibri"/>
              </a:rPr>
              <a:t> throwing, catching, striking and kicking) and furthermore the application of SKIP-Cymru Training for staff.</a:t>
            </a:r>
          </a:p>
          <a:p>
            <a:endParaRPr lang="en-US" dirty="0">
              <a:ea typeface="Calibri"/>
              <a:cs typeface="Calibri"/>
            </a:endParaRPr>
          </a:p>
          <a:p>
            <a:r>
              <a:rPr lang="en-US" dirty="0">
                <a:ea typeface="Calibri"/>
                <a:cs typeface="Calibri"/>
              </a:rPr>
              <a:t>This training will equip staff with the knowledge and skills required to develop all around fundamental movement skills.</a:t>
            </a:r>
          </a:p>
        </p:txBody>
      </p:sp>
      <p:sp>
        <p:nvSpPr>
          <p:cNvPr id="4" name="Slide Number Placeholder 3"/>
          <p:cNvSpPr>
            <a:spLocks noGrp="1"/>
          </p:cNvSpPr>
          <p:nvPr>
            <p:ph type="sldNum" sz="quarter" idx="5"/>
          </p:nvPr>
        </p:nvSpPr>
        <p:spPr/>
        <p:txBody>
          <a:bodyPr/>
          <a:lstStyle/>
          <a:p>
            <a:fld id="{2B9BC701-7B3E-405B-8195-043DE4EA57AA}" type="slidenum">
              <a:rPr lang="en-US"/>
              <a:t>10</a:t>
            </a:fld>
            <a:endParaRPr lang="en-US"/>
          </a:p>
        </p:txBody>
      </p:sp>
    </p:spTree>
    <p:extLst>
      <p:ext uri="{BB962C8B-B14F-4D97-AF65-F5344CB8AC3E}">
        <p14:creationId xmlns:p14="http://schemas.microsoft.com/office/powerpoint/2010/main" val="170706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introduction of safe, man-made or natural hills in order to promote the actions of rolling and inversion, this is to engage the development of a child's vestibular system. Even a small hill in the corner of a playground or just outside a sports field would suffice.</a:t>
            </a:r>
          </a:p>
        </p:txBody>
      </p:sp>
      <p:sp>
        <p:nvSpPr>
          <p:cNvPr id="4" name="Slide Number Placeholder 3"/>
          <p:cNvSpPr>
            <a:spLocks noGrp="1"/>
          </p:cNvSpPr>
          <p:nvPr>
            <p:ph type="sldNum" sz="quarter" idx="5"/>
          </p:nvPr>
        </p:nvSpPr>
        <p:spPr/>
        <p:txBody>
          <a:bodyPr/>
          <a:lstStyle/>
          <a:p>
            <a:fld id="{2B9BC701-7B3E-405B-8195-043DE4EA57AA}" type="slidenum">
              <a:rPr lang="en-US"/>
              <a:t>11</a:t>
            </a:fld>
            <a:endParaRPr lang="en-US"/>
          </a:p>
        </p:txBody>
      </p:sp>
    </p:spTree>
    <p:extLst>
      <p:ext uri="{BB962C8B-B14F-4D97-AF65-F5344CB8AC3E}">
        <p14:creationId xmlns:p14="http://schemas.microsoft.com/office/powerpoint/2010/main" val="2613063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27429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221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3887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528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43897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3131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88237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0200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59484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1824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1805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11/14/2025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61001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86/s40064-016-2565-y" TargetMode="External"/><Relationship Id="rId7" Type="http://schemas.openxmlformats.org/officeDocument/2006/relationships/hyperlink" Target="https://doi.org/10.1111/j.1365-2214.2011.01307.x" TargetMode="External"/><Relationship Id="rId2" Type="http://schemas.openxmlformats.org/officeDocument/2006/relationships/hyperlink" Target="https://doi.org/10.1186/1479-5868-5-40"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13187695_The_Mountain_of_Motor_Development_A_Metaphor" TargetMode="External"/><Relationship Id="rId5" Type="http://schemas.openxmlformats.org/officeDocument/2006/relationships/hyperlink" Target="https://doi.org/10.1055/s-0038-1666821" TargetMode="External"/><Relationship Id="rId4" Type="http://schemas.openxmlformats.org/officeDocument/2006/relationships/hyperlink" Target="https://doi.org/10.3934/publichealth.202201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80/02701367.2021.1912691" TargetMode="External"/><Relationship Id="rId2" Type="http://schemas.openxmlformats.org/officeDocument/2006/relationships/hyperlink" Target="https://doi.org/10.2165/11536850-000000000-00000" TargetMode="External"/><Relationship Id="rId1" Type="http://schemas.openxmlformats.org/officeDocument/2006/relationships/slideLayout" Target="../slideLayouts/slideLayout2.xml"/><Relationship Id="rId6" Type="http://schemas.openxmlformats.org/officeDocument/2006/relationships/hyperlink" Target="https://www.sport.wales/content-vault/physical-literacy" TargetMode="External"/><Relationship Id="rId5" Type="http://schemas.openxmlformats.org/officeDocument/2006/relationships/hyperlink" Target="https://doi.org/10.55860/qb0fvg12" TargetMode="External"/><Relationship Id="rId4" Type="http://schemas.openxmlformats.org/officeDocument/2006/relationships/hyperlink" Target="https://doi.org/10.1093/ptj/84.4.37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4324/9780203881903" TargetMode="External"/><Relationship Id="rId2" Type="http://schemas.openxmlformats.org/officeDocument/2006/relationships/hyperlink" Target="https://www.linkedin.com/pulse/ultimate-guide-research-methodology-types-importance-best-sunny-sam4c"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4" y="871758"/>
            <a:ext cx="10283452" cy="3871143"/>
          </a:xfrm>
        </p:spPr>
        <p:txBody>
          <a:bodyPr>
            <a:normAutofit/>
          </a:bodyPr>
          <a:lstStyle/>
          <a:p>
            <a:pPr>
              <a:lnSpc>
                <a:spcPct val="90000"/>
              </a:lnSpc>
            </a:pPr>
            <a:r>
              <a:rPr lang="en-US" sz="5100"/>
              <a:t>MY reflections – an observation of child interactions  through outdoor play in Welsh schools </a:t>
            </a:r>
          </a:p>
        </p:txBody>
      </p:sp>
      <p:sp>
        <p:nvSpPr>
          <p:cNvPr id="3" name="Subtitle 2"/>
          <p:cNvSpPr>
            <a:spLocks noGrp="1"/>
          </p:cNvSpPr>
          <p:nvPr>
            <p:ph type="subTitle" idx="1"/>
          </p:nvPr>
        </p:nvSpPr>
        <p:spPr>
          <a:xfrm>
            <a:off x="678426" y="4742900"/>
            <a:ext cx="6991776" cy="1048299"/>
          </a:xfrm>
        </p:spPr>
        <p:txBody>
          <a:bodyPr>
            <a:normAutofit/>
          </a:bodyPr>
          <a:lstStyle/>
          <a:p>
            <a:r>
              <a:rPr lang="en-US" sz="2200"/>
              <a:t>By Tim Speed (2400170)</a:t>
            </a:r>
          </a:p>
        </p:txBody>
      </p:sp>
      <p:cxnSp>
        <p:nvCxnSpPr>
          <p:cNvPr id="38" name="Straight Connector 37">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144D-D3DD-1356-79C3-7836DAE425D4}"/>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7A13DFE5-865F-CC76-A220-C1FBE13E577C}"/>
              </a:ext>
            </a:extLst>
          </p:cNvPr>
          <p:cNvSpPr>
            <a:spLocks noGrp="1"/>
          </p:cNvSpPr>
          <p:nvPr>
            <p:ph idx="1"/>
          </p:nvPr>
        </p:nvSpPr>
        <p:spPr>
          <a:xfrm>
            <a:off x="511637" y="2325386"/>
            <a:ext cx="3147719" cy="405463"/>
          </a:xfrm>
        </p:spPr>
        <p:txBody>
          <a:bodyPr vert="horz" lIns="91440" tIns="45720" rIns="91440" bIns="45720" rtlCol="0" anchor="t">
            <a:normAutofit/>
          </a:bodyPr>
          <a:lstStyle/>
          <a:p>
            <a:pPr marL="0" indent="0">
              <a:buNone/>
            </a:pPr>
            <a:r>
              <a:rPr lang="en-US" dirty="0"/>
              <a:t>Defining physical literacy</a:t>
            </a:r>
          </a:p>
        </p:txBody>
      </p:sp>
      <p:sp>
        <p:nvSpPr>
          <p:cNvPr id="6" name="TextBox 5">
            <a:extLst>
              <a:ext uri="{FF2B5EF4-FFF2-40B4-BE49-F238E27FC236}">
                <a16:creationId xmlns:a16="http://schemas.microsoft.com/office/drawing/2014/main" id="{11AE842B-6387-3460-DA35-A0D1A76911AA}"/>
              </a:ext>
            </a:extLst>
          </p:cNvPr>
          <p:cNvSpPr txBox="1"/>
          <p:nvPr/>
        </p:nvSpPr>
        <p:spPr>
          <a:xfrm>
            <a:off x="8388139" y="2269928"/>
            <a:ext cx="260849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mn-lt"/>
                <a:cs typeface="+mn-lt"/>
              </a:rPr>
              <a:t>Why does this matter? </a:t>
            </a:r>
          </a:p>
        </p:txBody>
      </p:sp>
      <p:sp>
        <p:nvSpPr>
          <p:cNvPr id="7" name="TextBox 6">
            <a:extLst>
              <a:ext uri="{FF2B5EF4-FFF2-40B4-BE49-F238E27FC236}">
                <a16:creationId xmlns:a16="http://schemas.microsoft.com/office/drawing/2014/main" id="{AD2869A0-F19D-253E-34F1-99BFEDBB1896}"/>
              </a:ext>
            </a:extLst>
          </p:cNvPr>
          <p:cNvSpPr txBox="1"/>
          <p:nvPr/>
        </p:nvSpPr>
        <p:spPr>
          <a:xfrm>
            <a:off x="4621269" y="2144122"/>
            <a:ext cx="321899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And what part does the outdoors have to play?</a:t>
            </a:r>
            <a:endParaRPr lang="en-US" dirty="0"/>
          </a:p>
        </p:txBody>
      </p:sp>
      <p:pic>
        <p:nvPicPr>
          <p:cNvPr id="8" name="Picture 7" descr="Running Person SVG, Running Man Silhouette, Runner Clipart, Running Person  Cut File, Running Man PNG, Runner Outline, Running Icon - Etsy Australia">
            <a:extLst>
              <a:ext uri="{FF2B5EF4-FFF2-40B4-BE49-F238E27FC236}">
                <a16:creationId xmlns:a16="http://schemas.microsoft.com/office/drawing/2014/main" id="{4DC4393F-8B6D-C483-A23A-427FD3A7F230}"/>
              </a:ext>
            </a:extLst>
          </p:cNvPr>
          <p:cNvPicPr>
            <a:picLocks noChangeAspect="1"/>
          </p:cNvPicPr>
          <p:nvPr/>
        </p:nvPicPr>
        <p:blipFill>
          <a:blip r:embed="rId3"/>
          <a:srcRect l="-283" t="2431" r="-4588" b="2740"/>
          <a:stretch>
            <a:fillRect/>
          </a:stretch>
        </p:blipFill>
        <p:spPr>
          <a:xfrm>
            <a:off x="703542" y="2883200"/>
            <a:ext cx="2876837" cy="1951009"/>
          </a:xfrm>
          <a:prstGeom prst="rect">
            <a:avLst/>
          </a:prstGeom>
        </p:spPr>
      </p:pic>
      <p:pic>
        <p:nvPicPr>
          <p:cNvPr id="9" name="Picture 8" descr="File:Black question mark.png - Wikipedia">
            <a:extLst>
              <a:ext uri="{FF2B5EF4-FFF2-40B4-BE49-F238E27FC236}">
                <a16:creationId xmlns:a16="http://schemas.microsoft.com/office/drawing/2014/main" id="{94298250-4737-22CA-9AD9-4AB31BAD4ACB}"/>
              </a:ext>
            </a:extLst>
          </p:cNvPr>
          <p:cNvPicPr>
            <a:picLocks noChangeAspect="1"/>
          </p:cNvPicPr>
          <p:nvPr/>
        </p:nvPicPr>
        <p:blipFill>
          <a:blip r:embed="rId4"/>
          <a:stretch>
            <a:fillRect/>
          </a:stretch>
        </p:blipFill>
        <p:spPr>
          <a:xfrm>
            <a:off x="8625153" y="2670819"/>
            <a:ext cx="2143125" cy="2143125"/>
          </a:xfrm>
          <a:prstGeom prst="rect">
            <a:avLst/>
          </a:prstGeom>
        </p:spPr>
      </p:pic>
      <p:pic>
        <p:nvPicPr>
          <p:cNvPr id="11" name="Picture 10">
            <a:extLst>
              <a:ext uri="{FF2B5EF4-FFF2-40B4-BE49-F238E27FC236}">
                <a16:creationId xmlns:a16="http://schemas.microsoft.com/office/drawing/2014/main" id="{FCBB0165-6733-EC7E-0E35-F6D8C0E02808}"/>
              </a:ext>
            </a:extLst>
          </p:cNvPr>
          <p:cNvPicPr>
            <a:picLocks noChangeAspect="1"/>
          </p:cNvPicPr>
          <p:nvPr/>
        </p:nvPicPr>
        <p:blipFill>
          <a:blip r:embed="rId5"/>
          <a:stretch>
            <a:fillRect/>
          </a:stretch>
        </p:blipFill>
        <p:spPr>
          <a:xfrm>
            <a:off x="4654916" y="2884197"/>
            <a:ext cx="2881263" cy="2080803"/>
          </a:xfrm>
          <a:prstGeom prst="rect">
            <a:avLst/>
          </a:prstGeom>
        </p:spPr>
      </p:pic>
    </p:spTree>
    <p:extLst>
      <p:ext uri="{BB962C8B-B14F-4D97-AF65-F5344CB8AC3E}">
        <p14:creationId xmlns:p14="http://schemas.microsoft.com/office/powerpoint/2010/main" val="2942109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E1C4B-C1F7-E543-C1CA-A231BE9AC935}"/>
              </a:ext>
            </a:extLst>
          </p:cNvPr>
          <p:cNvSpPr>
            <a:spLocks noGrp="1"/>
          </p:cNvSpPr>
          <p:nvPr>
            <p:ph type="title"/>
          </p:nvPr>
        </p:nvSpPr>
        <p:spPr>
          <a:xfrm>
            <a:off x="704088" y="914400"/>
            <a:ext cx="3799763" cy="1473200"/>
          </a:xfrm>
        </p:spPr>
        <p:txBody>
          <a:bodyPr>
            <a:normAutofit/>
          </a:bodyPr>
          <a:lstStyle/>
          <a:p>
            <a:r>
              <a:rPr lang="en-US" sz="3600"/>
              <a:t>Methodology</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E4002D-AED5-5B74-D905-065115224475}"/>
              </a:ext>
            </a:extLst>
          </p:cNvPr>
          <p:cNvSpPr>
            <a:spLocks noGrp="1"/>
          </p:cNvSpPr>
          <p:nvPr>
            <p:ph idx="1"/>
          </p:nvPr>
        </p:nvSpPr>
        <p:spPr>
          <a:xfrm>
            <a:off x="704088" y="2387600"/>
            <a:ext cx="3147932" cy="3767328"/>
          </a:xfrm>
        </p:spPr>
        <p:txBody>
          <a:bodyPr vert="horz" lIns="91440" tIns="45720" rIns="91440" bIns="45720" rtlCol="0">
            <a:normAutofit/>
          </a:bodyPr>
          <a:lstStyle/>
          <a:p>
            <a:r>
              <a:rPr lang="en-US" dirty="0"/>
              <a:t>Observation and field notes</a:t>
            </a:r>
          </a:p>
          <a:p>
            <a:r>
              <a:rPr lang="en-US" dirty="0"/>
              <a:t>Viewed individual/groups of children for 30 seconds at a time</a:t>
            </a:r>
          </a:p>
          <a:p>
            <a:r>
              <a:rPr lang="en-US" dirty="0"/>
              <a:t>Could introduce bias into the findings</a:t>
            </a:r>
          </a:p>
          <a:p>
            <a:endParaRPr lang="en-US" dirty="0"/>
          </a:p>
          <a:p>
            <a:endParaRPr lang="en-US" dirty="0"/>
          </a:p>
        </p:txBody>
      </p:sp>
      <p:pic>
        <p:nvPicPr>
          <p:cNvPr id="4" name="Picture 3" descr="The Ultimate Guide to Research Methodology: Types, Importance, and Best  Practices">
            <a:extLst>
              <a:ext uri="{FF2B5EF4-FFF2-40B4-BE49-F238E27FC236}">
                <a16:creationId xmlns:a16="http://schemas.microsoft.com/office/drawing/2014/main" id="{82BDFFB1-D2D8-B1F5-5AAB-50B07101B83B}"/>
              </a:ext>
            </a:extLst>
          </p:cNvPr>
          <p:cNvPicPr>
            <a:picLocks noChangeAspect="1"/>
          </p:cNvPicPr>
          <p:nvPr/>
        </p:nvPicPr>
        <p:blipFill>
          <a:blip r:embed="rId3"/>
          <a:srcRect l="18857" t="-339" r="9238" b="169"/>
          <a:stretch>
            <a:fillRect/>
          </a:stretch>
        </p:blipFill>
        <p:spPr>
          <a:xfrm>
            <a:off x="4816322" y="915571"/>
            <a:ext cx="6927881" cy="5428812"/>
          </a:xfrm>
          <a:prstGeom prst="rect">
            <a:avLst/>
          </a:prstGeom>
        </p:spPr>
      </p:pic>
    </p:spTree>
    <p:extLst>
      <p:ext uri="{BB962C8B-B14F-4D97-AF65-F5344CB8AC3E}">
        <p14:creationId xmlns:p14="http://schemas.microsoft.com/office/powerpoint/2010/main" val="259823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AD2B6-9322-654D-94E8-0653478178FE}"/>
              </a:ext>
            </a:extLst>
          </p:cNvPr>
          <p:cNvSpPr>
            <a:spLocks noGrp="1"/>
          </p:cNvSpPr>
          <p:nvPr>
            <p:ph type="title"/>
          </p:nvPr>
        </p:nvSpPr>
        <p:spPr>
          <a:xfrm>
            <a:off x="704088" y="914400"/>
            <a:ext cx="3799763" cy="1473200"/>
          </a:xfrm>
        </p:spPr>
        <p:txBody>
          <a:bodyPr>
            <a:normAutofit/>
          </a:bodyPr>
          <a:lstStyle/>
          <a:p>
            <a:r>
              <a:rPr lang="en-US" sz="3600"/>
              <a:t>The bigger Picture – 1</a:t>
            </a:r>
          </a:p>
        </p:txBody>
      </p:sp>
      <p:cxnSp>
        <p:nvCxnSpPr>
          <p:cNvPr id="19" name="Straight Connector 1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380730-DAA3-A9D5-4798-34E8ECD4DCA4}"/>
              </a:ext>
            </a:extLst>
          </p:cNvPr>
          <p:cNvSpPr>
            <a:spLocks noGrp="1"/>
          </p:cNvSpPr>
          <p:nvPr>
            <p:ph idx="1"/>
          </p:nvPr>
        </p:nvSpPr>
        <p:spPr>
          <a:xfrm>
            <a:off x="704088" y="2387600"/>
            <a:ext cx="3799763" cy="3767328"/>
          </a:xfrm>
        </p:spPr>
        <p:txBody>
          <a:bodyPr vert="horz" lIns="91440" tIns="45720" rIns="91440" bIns="45720" rtlCol="0">
            <a:normAutofit/>
          </a:bodyPr>
          <a:lstStyle/>
          <a:p>
            <a:r>
              <a:rPr lang="en-US" dirty="0"/>
              <a:t>Fundamental Movement skills</a:t>
            </a:r>
          </a:p>
          <a:p>
            <a:r>
              <a:rPr lang="en-US" dirty="0"/>
              <a:t>How these skills can be improved by outdoor play</a:t>
            </a:r>
          </a:p>
        </p:txBody>
      </p:sp>
      <p:pic>
        <p:nvPicPr>
          <p:cNvPr id="5" name="Picture 4">
            <a:extLst>
              <a:ext uri="{FF2B5EF4-FFF2-40B4-BE49-F238E27FC236}">
                <a16:creationId xmlns:a16="http://schemas.microsoft.com/office/drawing/2014/main" id="{826FD493-635F-205C-52BB-1046404C242A}"/>
              </a:ext>
            </a:extLst>
          </p:cNvPr>
          <p:cNvPicPr>
            <a:picLocks noChangeAspect="1"/>
          </p:cNvPicPr>
          <p:nvPr/>
        </p:nvPicPr>
        <p:blipFill>
          <a:blip r:embed="rId3"/>
          <a:srcRect t="-756"/>
          <a:stretch>
            <a:fillRect/>
          </a:stretch>
        </p:blipFill>
        <p:spPr>
          <a:xfrm>
            <a:off x="4981575" y="404607"/>
            <a:ext cx="6495171" cy="5742623"/>
          </a:xfrm>
          <a:prstGeom prst="rect">
            <a:avLst/>
          </a:prstGeom>
        </p:spPr>
      </p:pic>
      <p:sp>
        <p:nvSpPr>
          <p:cNvPr id="6" name="TextBox 5">
            <a:extLst>
              <a:ext uri="{FF2B5EF4-FFF2-40B4-BE49-F238E27FC236}">
                <a16:creationId xmlns:a16="http://schemas.microsoft.com/office/drawing/2014/main" id="{D369B7A0-2685-C6F9-D128-A4BC33C3B379}"/>
              </a:ext>
            </a:extLst>
          </p:cNvPr>
          <p:cNvSpPr txBox="1"/>
          <p:nvPr/>
        </p:nvSpPr>
        <p:spPr>
          <a:xfrm>
            <a:off x="4981575" y="5612964"/>
            <a:ext cx="6495042" cy="54196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dirty="0">
                <a:solidFill>
                  <a:srgbClr val="FFFFFF"/>
                </a:solidFill>
              </a:rPr>
              <a:t>(Stevenson &amp; SKIP-Cymru, </a:t>
            </a:r>
            <a:r>
              <a:rPr lang="en-US" sz="1300" dirty="0" err="1">
                <a:solidFill>
                  <a:srgbClr val="FFFFFF"/>
                </a:solidFill>
              </a:rPr>
              <a:t>n.d</a:t>
            </a:r>
            <a:r>
              <a:rPr lang="en-US" sz="1300" dirty="0">
                <a:solidFill>
                  <a:srgbClr val="FFFFFF"/>
                </a:solidFill>
              </a:rPr>
              <a:t>)</a:t>
            </a:r>
          </a:p>
        </p:txBody>
      </p:sp>
    </p:spTree>
    <p:extLst>
      <p:ext uri="{BB962C8B-B14F-4D97-AF65-F5344CB8AC3E}">
        <p14:creationId xmlns:p14="http://schemas.microsoft.com/office/powerpoint/2010/main" val="3420495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C9E1F-BD3D-E843-D0F6-CAC2812F2330}"/>
              </a:ext>
            </a:extLst>
          </p:cNvPr>
          <p:cNvSpPr>
            <a:spLocks noGrp="1"/>
          </p:cNvSpPr>
          <p:nvPr>
            <p:ph type="title"/>
          </p:nvPr>
        </p:nvSpPr>
        <p:spPr/>
        <p:txBody>
          <a:bodyPr>
            <a:normAutofit/>
          </a:bodyPr>
          <a:lstStyle/>
          <a:p>
            <a:r>
              <a:rPr lang="en-US" dirty="0"/>
              <a:t>The Bigger Picture - 2</a:t>
            </a:r>
          </a:p>
        </p:txBody>
      </p:sp>
      <p:sp>
        <p:nvSpPr>
          <p:cNvPr id="3" name="Content Placeholder 2">
            <a:extLst>
              <a:ext uri="{FF2B5EF4-FFF2-40B4-BE49-F238E27FC236}">
                <a16:creationId xmlns:a16="http://schemas.microsoft.com/office/drawing/2014/main" id="{E1C9B9ED-7F02-35AF-8733-B42DB0572890}"/>
              </a:ext>
            </a:extLst>
          </p:cNvPr>
          <p:cNvSpPr>
            <a:spLocks noGrp="1"/>
          </p:cNvSpPr>
          <p:nvPr>
            <p:ph idx="1"/>
          </p:nvPr>
        </p:nvSpPr>
        <p:spPr>
          <a:xfrm>
            <a:off x="700635" y="2221992"/>
            <a:ext cx="2144602" cy="1177811"/>
          </a:xfrm>
        </p:spPr>
        <p:txBody>
          <a:bodyPr vert="horz" lIns="91440" tIns="45720" rIns="91440" bIns="45720" rtlCol="0" anchor="t">
            <a:normAutofit/>
          </a:bodyPr>
          <a:lstStyle/>
          <a:p>
            <a:pPr marL="0" indent="0">
              <a:buNone/>
            </a:pPr>
            <a:r>
              <a:rPr lang="en-US" dirty="0"/>
              <a:t>The mountain of motor development</a:t>
            </a:r>
            <a:endParaRPr lang="en-US"/>
          </a:p>
        </p:txBody>
      </p:sp>
      <p:pic>
        <p:nvPicPr>
          <p:cNvPr id="6" name="Picture 5" descr="A diagram of a mountain&#10;&#10;AI-generated content may be incorrect.">
            <a:extLst>
              <a:ext uri="{FF2B5EF4-FFF2-40B4-BE49-F238E27FC236}">
                <a16:creationId xmlns:a16="http://schemas.microsoft.com/office/drawing/2014/main" id="{DE8D3CDA-7C05-04D5-D62D-CD97C0837D61}"/>
              </a:ext>
            </a:extLst>
          </p:cNvPr>
          <p:cNvPicPr>
            <a:picLocks noChangeAspect="1"/>
          </p:cNvPicPr>
          <p:nvPr/>
        </p:nvPicPr>
        <p:blipFill>
          <a:blip r:embed="rId3"/>
          <a:stretch>
            <a:fillRect/>
          </a:stretch>
        </p:blipFill>
        <p:spPr>
          <a:xfrm>
            <a:off x="3945819" y="1566957"/>
            <a:ext cx="5596796" cy="3910559"/>
          </a:xfrm>
          <a:prstGeom prst="rect">
            <a:avLst/>
          </a:prstGeom>
        </p:spPr>
      </p:pic>
      <p:sp>
        <p:nvSpPr>
          <p:cNvPr id="7" name="TextBox 6">
            <a:extLst>
              <a:ext uri="{FF2B5EF4-FFF2-40B4-BE49-F238E27FC236}">
                <a16:creationId xmlns:a16="http://schemas.microsoft.com/office/drawing/2014/main" id="{59BE618C-B84B-0C39-9E28-9958B616C1C9}"/>
              </a:ext>
            </a:extLst>
          </p:cNvPr>
          <p:cNvSpPr txBox="1"/>
          <p:nvPr/>
        </p:nvSpPr>
        <p:spPr>
          <a:xfrm>
            <a:off x="5343304" y="5714082"/>
            <a:ext cx="2812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Clark &amp; Metcalfe (2002)</a:t>
            </a:r>
          </a:p>
        </p:txBody>
      </p:sp>
      <p:sp>
        <p:nvSpPr>
          <p:cNvPr id="5" name="Arrow: Bent-Up 4">
            <a:extLst>
              <a:ext uri="{FF2B5EF4-FFF2-40B4-BE49-F238E27FC236}">
                <a16:creationId xmlns:a16="http://schemas.microsoft.com/office/drawing/2014/main" id="{5062C987-CA59-26E0-BED5-B89EB4379F24}"/>
              </a:ext>
            </a:extLst>
          </p:cNvPr>
          <p:cNvSpPr/>
          <p:nvPr/>
        </p:nvSpPr>
        <p:spPr>
          <a:xfrm rot="5400000">
            <a:off x="1865635" y="2880333"/>
            <a:ext cx="717872" cy="1758563"/>
          </a:xfrm>
          <a:prstGeom prst="bentUpArrow">
            <a:avLst/>
          </a:prstGeom>
          <a:solidFill>
            <a:schemeClr val="tx1"/>
          </a:solidFill>
          <a:ln w="12700" cap="flat" cmpd="sng" algn="ctr">
            <a:solidFill>
              <a:srgbClr val="FFC000"/>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7744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1F329-AC63-A5A2-ADAC-8C9792FD9314}"/>
              </a:ext>
            </a:extLst>
          </p:cNvPr>
          <p:cNvSpPr>
            <a:spLocks noGrp="1"/>
          </p:cNvSpPr>
          <p:nvPr>
            <p:ph type="title"/>
          </p:nvPr>
        </p:nvSpPr>
        <p:spPr>
          <a:xfrm>
            <a:off x="196088" y="787401"/>
            <a:ext cx="4260750" cy="3783186"/>
          </a:xfrm>
        </p:spPr>
        <p:txBody>
          <a:bodyPr>
            <a:normAutofit/>
          </a:bodyPr>
          <a:lstStyle/>
          <a:p>
            <a:r>
              <a:rPr lang="en-US" dirty="0">
                <a:solidFill>
                  <a:schemeClr val="bg1"/>
                </a:solidFill>
              </a:rPr>
              <a:t>What did I See - [</a:t>
            </a:r>
            <a:r>
              <a:rPr lang="en-US" dirty="0" err="1">
                <a:solidFill>
                  <a:schemeClr val="bg1"/>
                </a:solidFill>
              </a:rPr>
              <a:t>Cywion</a:t>
            </a:r>
            <a:r>
              <a:rPr lang="en-US" dirty="0">
                <a:solidFill>
                  <a:schemeClr val="bg1"/>
                </a:solidFill>
              </a:rPr>
              <a:t> </a:t>
            </a:r>
            <a:r>
              <a:rPr lang="en-US" dirty="0" err="1">
                <a:solidFill>
                  <a:schemeClr val="bg1"/>
                </a:solidFill>
              </a:rPr>
              <a:t>bach</a:t>
            </a:r>
            <a:r>
              <a:rPr lang="en-US" dirty="0">
                <a:solidFill>
                  <a:schemeClr val="bg1"/>
                </a:solidFill>
              </a:rPr>
              <a:t>]</a:t>
            </a:r>
          </a:p>
        </p:txBody>
      </p:sp>
      <p:cxnSp>
        <p:nvCxnSpPr>
          <p:cNvPr id="14" name="Straight Connector 13">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BA46CD6F-B37B-C69A-E30B-A0C7A88FB179}"/>
              </a:ext>
            </a:extLst>
          </p:cNvPr>
          <p:cNvGraphicFramePr>
            <a:graphicFrameLocks noGrp="1"/>
          </p:cNvGraphicFramePr>
          <p:nvPr>
            <p:ph idx="1"/>
            <p:extLst>
              <p:ext uri="{D42A27DB-BD31-4B8C-83A1-F6EECF244321}">
                <p14:modId xmlns:p14="http://schemas.microsoft.com/office/powerpoint/2010/main" val="4120125062"/>
              </p:ext>
            </p:extLst>
          </p:nvPr>
        </p:nvGraphicFramePr>
        <p:xfrm>
          <a:off x="5367130" y="563217"/>
          <a:ext cx="6411939" cy="6194320"/>
        </p:xfrm>
        <a:graphic>
          <a:graphicData uri="http://schemas.openxmlformats.org/drawingml/2006/table">
            <a:tbl>
              <a:tblPr bandRow="1">
                <a:tableStyleId>{5C22544A-7EE6-4342-B048-85BDC9FD1C3A}</a:tableStyleId>
              </a:tblPr>
              <a:tblGrid>
                <a:gridCol w="3395486">
                  <a:extLst>
                    <a:ext uri="{9D8B030D-6E8A-4147-A177-3AD203B41FA5}">
                      <a16:colId xmlns:a16="http://schemas.microsoft.com/office/drawing/2014/main" val="1422523780"/>
                    </a:ext>
                  </a:extLst>
                </a:gridCol>
                <a:gridCol w="3016453">
                  <a:extLst>
                    <a:ext uri="{9D8B030D-6E8A-4147-A177-3AD203B41FA5}">
                      <a16:colId xmlns:a16="http://schemas.microsoft.com/office/drawing/2014/main" val="2501489562"/>
                    </a:ext>
                  </a:extLst>
                </a:gridCol>
              </a:tblGrid>
              <a:tr h="1358228">
                <a:tc>
                  <a:txBody>
                    <a:bodyPr/>
                    <a:lstStyle/>
                    <a:p>
                      <a:pPr fontAlgn="t">
                        <a:buNone/>
                      </a:pPr>
                      <a:r>
                        <a:rPr lang="en-US" sz="3200" dirty="0">
                          <a:solidFill>
                            <a:schemeClr val="bg1"/>
                          </a:solidFill>
                          <a:effectLst/>
                        </a:rPr>
                        <a:t>Affordances</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8698" cap="flat" cmpd="sng" algn="ctr">
                      <a:solidFill>
                        <a:srgbClr val="FFFFFF"/>
                      </a:solidFill>
                      <a:prstDash val="solid"/>
                      <a:round/>
                      <a:headEnd type="none" w="med" len="med"/>
                      <a:tailEnd type="none" w="med" len="med"/>
                    </a:lnB>
                    <a:solidFill>
                      <a:schemeClr val="tx1"/>
                    </a:solidFill>
                  </a:tcPr>
                </a:tc>
                <a:tc>
                  <a:txBody>
                    <a:bodyPr/>
                    <a:lstStyle/>
                    <a:p>
                      <a:pPr fontAlgn="t">
                        <a:buNone/>
                      </a:pPr>
                      <a:r>
                        <a:rPr lang="en-US" sz="3200" dirty="0">
                          <a:solidFill>
                            <a:schemeClr val="bg1"/>
                          </a:solidFill>
                          <a:effectLst/>
                        </a:rPr>
                        <a:t>Locomotor</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8698" cap="flat" cmpd="sng" algn="ctr">
                      <a:solidFill>
                        <a:srgbClr val="FFFFFF"/>
                      </a:solidFill>
                      <a:prstDash val="solid"/>
                      <a:round/>
                      <a:headEnd type="none" w="med" len="med"/>
                      <a:tailEnd type="none" w="med" len="med"/>
                    </a:lnB>
                    <a:solidFill>
                      <a:schemeClr val="tx1"/>
                    </a:solidFill>
                  </a:tcPr>
                </a:tc>
                <a:extLst>
                  <a:ext uri="{0D108BD9-81ED-4DB2-BD59-A6C34878D82A}">
                    <a16:rowId xmlns:a16="http://schemas.microsoft.com/office/drawing/2014/main" val="3465008579"/>
                  </a:ext>
                </a:extLst>
              </a:tr>
              <a:tr h="2044813">
                <a:tc>
                  <a:txBody>
                    <a:bodyPr/>
                    <a:lstStyle/>
                    <a:p>
                      <a:pPr marL="285750" indent="-285750" fontAlgn="t">
                        <a:buFont typeface="Calibri"/>
                        <a:buChar char="-"/>
                      </a:pPr>
                      <a:r>
                        <a:rPr lang="en-US" sz="1800" dirty="0">
                          <a:effectLst/>
                        </a:rPr>
                        <a:t>Pots and pans</a:t>
                      </a:r>
                    </a:p>
                    <a:p>
                      <a:pPr marL="285750" lvl="0" indent="-285750">
                        <a:buFont typeface="Calibri"/>
                        <a:buChar char="-"/>
                      </a:pPr>
                      <a:r>
                        <a:rPr lang="en-US" sz="1800" dirty="0">
                          <a:effectLst/>
                        </a:rPr>
                        <a:t>Sticks</a:t>
                      </a:r>
                    </a:p>
                    <a:p>
                      <a:pPr marL="285750" lvl="0" indent="-285750">
                        <a:buFont typeface="Calibri"/>
                        <a:buChar char="-"/>
                      </a:pPr>
                      <a:r>
                        <a:rPr lang="en-US" sz="1800" dirty="0">
                          <a:effectLst/>
                        </a:rPr>
                        <a:t>Fauna [worms]</a:t>
                      </a:r>
                    </a:p>
                    <a:p>
                      <a:pPr marL="285750" lvl="0" indent="-285750">
                        <a:buFont typeface="Calibri"/>
                        <a:buChar char="-"/>
                      </a:pPr>
                      <a:r>
                        <a:rPr lang="en-US" sz="1800" dirty="0">
                          <a:effectLst/>
                        </a:rPr>
                        <a:t>Uneven terrain</a:t>
                      </a:r>
                    </a:p>
                    <a:p>
                      <a:pPr marL="285750" lvl="0" indent="-285750">
                        <a:buFont typeface="Calibri"/>
                        <a:buChar char="-"/>
                      </a:pPr>
                      <a:endParaRPr lang="en-US" sz="1800" dirty="0">
                        <a:effectLst/>
                      </a:endParaRPr>
                    </a:p>
                    <a:p>
                      <a:pPr marL="285750" lvl="0" indent="-285750">
                        <a:buFont typeface="Calibri"/>
                        <a:buChar char="-"/>
                      </a:pPr>
                      <a:endParaRPr lang="en-US" sz="1800" dirty="0">
                        <a:effectLst/>
                      </a:endParaRPr>
                    </a:p>
                    <a:p>
                      <a:pPr marL="285750" lvl="0" indent="-285750">
                        <a:buFont typeface="Calibri"/>
                        <a:buChar char="-"/>
                      </a:pPr>
                      <a:endParaRPr lang="en-US" sz="1800" dirty="0">
                        <a:effectLst/>
                      </a:endParaRP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869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marL="285750" indent="-285750" fontAlgn="t">
                        <a:buFont typeface="Calibri"/>
                        <a:buChar char="-"/>
                      </a:pPr>
                      <a:r>
                        <a:rPr lang="en-US" sz="1800" dirty="0">
                          <a:effectLst/>
                        </a:rPr>
                        <a:t>Running</a:t>
                      </a:r>
                    </a:p>
                    <a:p>
                      <a:pPr marL="285750" lvl="0" indent="-285750">
                        <a:buFont typeface="Calibri"/>
                        <a:buChar char="-"/>
                      </a:pPr>
                      <a:r>
                        <a:rPr lang="en-US" sz="1800" dirty="0">
                          <a:effectLst/>
                        </a:rPr>
                        <a:t>Jumping</a:t>
                      </a:r>
                    </a:p>
                    <a:p>
                      <a:pPr marL="285750" lvl="0" indent="-285750">
                        <a:buFont typeface="Calibri"/>
                        <a:buChar char="-"/>
                      </a:pPr>
                      <a:r>
                        <a:rPr lang="en-US" sz="1800" dirty="0">
                          <a:effectLst/>
                        </a:rPr>
                        <a:t>Walking</a:t>
                      </a:r>
                    </a:p>
                    <a:p>
                      <a:pPr marL="285750" lvl="0" indent="-285750">
                        <a:buFont typeface="Calibri"/>
                        <a:buChar char="-"/>
                      </a:pPr>
                      <a:r>
                        <a:rPr lang="en-US" sz="1800" dirty="0">
                          <a:effectLst/>
                        </a:rPr>
                        <a:t>Crawling </a:t>
                      </a:r>
                    </a:p>
                    <a:p>
                      <a:pPr marL="285750" lvl="0" indent="-285750">
                        <a:buFont typeface="Calibri"/>
                        <a:buChar char="-"/>
                      </a:pPr>
                      <a:r>
                        <a:rPr lang="en-US" sz="1800" dirty="0">
                          <a:effectLst/>
                        </a:rPr>
                        <a:t>Climbing </a:t>
                      </a:r>
                    </a:p>
                    <a:p>
                      <a:pPr marL="285750" lvl="0" indent="-285750">
                        <a:buFont typeface="Calibri"/>
                        <a:buChar char="-"/>
                      </a:pPr>
                      <a:endParaRPr lang="en-US" sz="1800" dirty="0">
                        <a:effectLst/>
                      </a:endParaRP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869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extLst>
                  <a:ext uri="{0D108BD9-81ED-4DB2-BD59-A6C34878D82A}">
                    <a16:rowId xmlns:a16="http://schemas.microsoft.com/office/drawing/2014/main" val="77703101"/>
                  </a:ext>
                </a:extLst>
              </a:tr>
              <a:tr h="1208972">
                <a:tc>
                  <a:txBody>
                    <a:bodyPr/>
                    <a:lstStyle/>
                    <a:p>
                      <a:pPr fontAlgn="t">
                        <a:buNone/>
                      </a:pPr>
                      <a:r>
                        <a:rPr lang="en-US" sz="3200" dirty="0">
                          <a:solidFill>
                            <a:schemeClr val="bg1"/>
                          </a:solidFill>
                          <a:effectLst/>
                        </a:rPr>
                        <a:t>Balance/Stability</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chemeClr val="tx1"/>
                    </a:solidFill>
                  </a:tcPr>
                </a:tc>
                <a:tc>
                  <a:txBody>
                    <a:bodyPr/>
                    <a:lstStyle/>
                    <a:p>
                      <a:pPr fontAlgn="t">
                        <a:buNone/>
                      </a:pPr>
                      <a:r>
                        <a:rPr lang="en-US" sz="3200" dirty="0">
                          <a:solidFill>
                            <a:schemeClr val="bg1"/>
                          </a:solidFill>
                          <a:effectLst/>
                        </a:rPr>
                        <a:t>Object Control</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chemeClr val="tx1"/>
                    </a:solidFill>
                  </a:tcPr>
                </a:tc>
                <a:extLst>
                  <a:ext uri="{0D108BD9-81ED-4DB2-BD59-A6C34878D82A}">
                    <a16:rowId xmlns:a16="http://schemas.microsoft.com/office/drawing/2014/main" val="3815282855"/>
                  </a:ext>
                </a:extLst>
              </a:tr>
              <a:tr h="1507484">
                <a:tc>
                  <a:txBody>
                    <a:bodyPr/>
                    <a:lstStyle/>
                    <a:p>
                      <a:pPr marL="285750" indent="-285750" fontAlgn="t">
                        <a:buFont typeface="Calibri"/>
                        <a:buChar char="-"/>
                      </a:pPr>
                      <a:r>
                        <a:rPr lang="en-US" sz="1800" dirty="0">
                          <a:effectLst/>
                        </a:rPr>
                        <a:t>Crouching </a:t>
                      </a:r>
                    </a:p>
                    <a:p>
                      <a:pPr marL="285750" lvl="0" indent="-285750">
                        <a:buFont typeface="Calibri"/>
                        <a:buChar char="-"/>
                      </a:pPr>
                      <a:r>
                        <a:rPr lang="en-US" sz="1800" dirty="0">
                          <a:effectLst/>
                        </a:rPr>
                        <a:t>Spinning (on swings)</a:t>
                      </a:r>
                    </a:p>
                    <a:p>
                      <a:pPr marL="285750" lvl="0" indent="-285750">
                        <a:buFont typeface="Calibri"/>
                        <a:buChar char="-"/>
                      </a:pPr>
                      <a:r>
                        <a:rPr lang="en-US" sz="1800" dirty="0">
                          <a:effectLst/>
                        </a:rPr>
                        <a:t>Landing (after jumping)</a:t>
                      </a:r>
                    </a:p>
                    <a:p>
                      <a:pPr marL="285750" lvl="0" indent="-285750">
                        <a:buFont typeface="Calibri"/>
                        <a:buChar char="-"/>
                      </a:pPr>
                      <a:endParaRPr lang="en-US" sz="1800" dirty="0">
                        <a:effectLst/>
                      </a:endParaRPr>
                    </a:p>
                    <a:p>
                      <a:pPr marL="285750" lvl="0" indent="-285750">
                        <a:buFont typeface="Calibri"/>
                        <a:buChar char="-"/>
                      </a:pPr>
                      <a:endParaRPr lang="en-US" sz="1800" dirty="0">
                        <a:effectLst/>
                      </a:endParaRP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marL="285750" indent="-285750" fontAlgn="t">
                        <a:buFont typeface="Calibri"/>
                        <a:buChar char="-"/>
                      </a:pPr>
                      <a:r>
                        <a:rPr lang="en-US" sz="1800" dirty="0">
                          <a:effectLst/>
                        </a:rPr>
                        <a:t>Dragging </a:t>
                      </a:r>
                    </a:p>
                    <a:p>
                      <a:pPr marL="285750" lvl="0" indent="-285750">
                        <a:buFont typeface="Calibri"/>
                        <a:buChar char="-"/>
                      </a:pPr>
                      <a:r>
                        <a:rPr lang="en-US" sz="1800" dirty="0">
                          <a:effectLst/>
                        </a:rPr>
                        <a:t>Grabbing</a:t>
                      </a:r>
                    </a:p>
                    <a:p>
                      <a:pPr marL="285750" lvl="0" indent="-285750">
                        <a:buFont typeface="Calibri"/>
                        <a:buChar char="-"/>
                      </a:pPr>
                      <a:r>
                        <a:rPr lang="en-US" dirty="0"/>
                        <a:t>Pushing </a:t>
                      </a:r>
                    </a:p>
                    <a:p>
                      <a:pPr marL="285750" lvl="0" indent="-285750">
                        <a:buFont typeface="Calibri"/>
                        <a:buChar char="-"/>
                      </a:pPr>
                      <a:r>
                        <a:rPr lang="en-US" dirty="0"/>
                        <a:t>Lifting </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extLst>
                  <a:ext uri="{0D108BD9-81ED-4DB2-BD59-A6C34878D82A}">
                    <a16:rowId xmlns:a16="http://schemas.microsoft.com/office/drawing/2014/main" val="747498169"/>
                  </a:ext>
                </a:extLst>
              </a:tr>
            </a:tbl>
          </a:graphicData>
        </a:graphic>
      </p:graphicFrame>
      <p:sp>
        <p:nvSpPr>
          <p:cNvPr id="3" name="TextBox 2">
            <a:extLst>
              <a:ext uri="{FF2B5EF4-FFF2-40B4-BE49-F238E27FC236}">
                <a16:creationId xmlns:a16="http://schemas.microsoft.com/office/drawing/2014/main" id="{9C7343D4-DEBF-7ACA-82C7-D2B456629543}"/>
              </a:ext>
            </a:extLst>
          </p:cNvPr>
          <p:cNvSpPr txBox="1"/>
          <p:nvPr/>
        </p:nvSpPr>
        <p:spPr>
          <a:xfrm>
            <a:off x="5367370" y="193915"/>
            <a:ext cx="5864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t>Table only represents key points in my observations</a:t>
            </a:r>
          </a:p>
        </p:txBody>
      </p:sp>
    </p:spTree>
    <p:extLst>
      <p:ext uri="{BB962C8B-B14F-4D97-AF65-F5344CB8AC3E}">
        <p14:creationId xmlns:p14="http://schemas.microsoft.com/office/powerpoint/2010/main" val="4289890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922598-04FA-8545-AC0E-7798D0E44FF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CE1DA-B329-836E-5783-6E1F1D7C62FD}"/>
              </a:ext>
            </a:extLst>
          </p:cNvPr>
          <p:cNvSpPr>
            <a:spLocks noGrp="1"/>
          </p:cNvSpPr>
          <p:nvPr>
            <p:ph type="title"/>
          </p:nvPr>
        </p:nvSpPr>
        <p:spPr>
          <a:xfrm>
            <a:off x="167866" y="801512"/>
            <a:ext cx="4684083" cy="3783186"/>
          </a:xfrm>
        </p:spPr>
        <p:txBody>
          <a:bodyPr>
            <a:normAutofit/>
          </a:bodyPr>
          <a:lstStyle/>
          <a:p>
            <a:r>
              <a:rPr lang="en-US" dirty="0">
                <a:solidFill>
                  <a:schemeClr val="bg1"/>
                </a:solidFill>
              </a:rPr>
              <a:t>What did I See - [</a:t>
            </a:r>
            <a:r>
              <a:rPr lang="en-US" dirty="0" err="1">
                <a:solidFill>
                  <a:schemeClr val="bg1"/>
                </a:solidFill>
              </a:rPr>
              <a:t>Tavernspite</a:t>
            </a:r>
            <a:r>
              <a:rPr lang="en-US" dirty="0">
                <a:solidFill>
                  <a:schemeClr val="bg1"/>
                </a:solidFill>
              </a:rPr>
              <a:t>]</a:t>
            </a:r>
          </a:p>
        </p:txBody>
      </p:sp>
      <p:cxnSp>
        <p:nvCxnSpPr>
          <p:cNvPr id="15" name="Straight Connector 14">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4">
            <a:extLst>
              <a:ext uri="{FF2B5EF4-FFF2-40B4-BE49-F238E27FC236}">
                <a16:creationId xmlns:a16="http://schemas.microsoft.com/office/drawing/2014/main" id="{8066A945-DF1B-0BA5-4F4D-871E1F423B7F}"/>
              </a:ext>
            </a:extLst>
          </p:cNvPr>
          <p:cNvGraphicFramePr>
            <a:graphicFrameLocks/>
          </p:cNvGraphicFramePr>
          <p:nvPr>
            <p:extLst>
              <p:ext uri="{D42A27DB-BD31-4B8C-83A1-F6EECF244321}">
                <p14:modId xmlns:p14="http://schemas.microsoft.com/office/powerpoint/2010/main" val="3561066805"/>
              </p:ext>
            </p:extLst>
          </p:nvPr>
        </p:nvGraphicFramePr>
        <p:xfrm>
          <a:off x="5345043" y="673652"/>
          <a:ext cx="6411939" cy="5525087"/>
        </p:xfrm>
        <a:graphic>
          <a:graphicData uri="http://schemas.openxmlformats.org/drawingml/2006/table">
            <a:tbl>
              <a:tblPr bandRow="1">
                <a:tableStyleId>{5C22544A-7EE6-4342-B048-85BDC9FD1C3A}</a:tableStyleId>
              </a:tblPr>
              <a:tblGrid>
                <a:gridCol w="3453694">
                  <a:extLst>
                    <a:ext uri="{9D8B030D-6E8A-4147-A177-3AD203B41FA5}">
                      <a16:colId xmlns:a16="http://schemas.microsoft.com/office/drawing/2014/main" val="1422523780"/>
                    </a:ext>
                  </a:extLst>
                </a:gridCol>
                <a:gridCol w="2958245">
                  <a:extLst>
                    <a:ext uri="{9D8B030D-6E8A-4147-A177-3AD203B41FA5}">
                      <a16:colId xmlns:a16="http://schemas.microsoft.com/office/drawing/2014/main" val="2501489562"/>
                    </a:ext>
                  </a:extLst>
                </a:gridCol>
              </a:tblGrid>
              <a:tr h="1377940">
                <a:tc>
                  <a:txBody>
                    <a:bodyPr/>
                    <a:lstStyle/>
                    <a:p>
                      <a:pPr fontAlgn="t">
                        <a:buNone/>
                      </a:pPr>
                      <a:r>
                        <a:rPr lang="en-US" sz="3200" dirty="0">
                          <a:solidFill>
                            <a:schemeClr val="bg1"/>
                          </a:solidFill>
                          <a:effectLst/>
                        </a:rPr>
                        <a:t>Affordances</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8698" cap="flat" cmpd="sng" algn="ctr">
                      <a:solidFill>
                        <a:srgbClr val="FFFFFF"/>
                      </a:solidFill>
                      <a:prstDash val="solid"/>
                      <a:round/>
                      <a:headEnd type="none" w="med" len="med"/>
                      <a:tailEnd type="none" w="med" len="med"/>
                    </a:lnB>
                    <a:solidFill>
                      <a:schemeClr val="tx1"/>
                    </a:solidFill>
                  </a:tcPr>
                </a:tc>
                <a:tc>
                  <a:txBody>
                    <a:bodyPr/>
                    <a:lstStyle/>
                    <a:p>
                      <a:pPr fontAlgn="t">
                        <a:buNone/>
                      </a:pPr>
                      <a:r>
                        <a:rPr lang="en-US" sz="3200" dirty="0">
                          <a:solidFill>
                            <a:schemeClr val="bg1"/>
                          </a:solidFill>
                          <a:effectLst/>
                        </a:rPr>
                        <a:t>Locomotor</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18698" cap="flat" cmpd="sng" algn="ctr">
                      <a:solidFill>
                        <a:srgbClr val="FFFFFF"/>
                      </a:solidFill>
                      <a:prstDash val="solid"/>
                      <a:round/>
                      <a:headEnd type="none" w="med" len="med"/>
                      <a:tailEnd type="none" w="med" len="med"/>
                    </a:lnB>
                    <a:solidFill>
                      <a:schemeClr val="tx1"/>
                    </a:solidFill>
                  </a:tcPr>
                </a:tc>
                <a:extLst>
                  <a:ext uri="{0D108BD9-81ED-4DB2-BD59-A6C34878D82A}">
                    <a16:rowId xmlns:a16="http://schemas.microsoft.com/office/drawing/2014/main" val="3465008579"/>
                  </a:ext>
                </a:extLst>
              </a:tr>
              <a:tr h="1377940">
                <a:tc>
                  <a:txBody>
                    <a:bodyPr/>
                    <a:lstStyle/>
                    <a:p>
                      <a:pPr marL="285750" indent="-285750" fontAlgn="t">
                        <a:buFont typeface="Calibri"/>
                        <a:buChar char="-"/>
                      </a:pPr>
                      <a:r>
                        <a:rPr lang="en-US" sz="1800" dirty="0">
                          <a:effectLst/>
                        </a:rPr>
                        <a:t>Twigs</a:t>
                      </a:r>
                    </a:p>
                    <a:p>
                      <a:pPr marL="285750" lvl="0" indent="-285750">
                        <a:buFont typeface="Calibri"/>
                        <a:buChar char="-"/>
                      </a:pPr>
                      <a:r>
                        <a:rPr lang="en-US" sz="1800" dirty="0">
                          <a:effectLst/>
                        </a:rPr>
                        <a:t>Leaves</a:t>
                      </a:r>
                    </a:p>
                    <a:p>
                      <a:pPr marL="285750" lvl="0" indent="-285750">
                        <a:buFont typeface="Calibri"/>
                        <a:buChar char="-"/>
                      </a:pPr>
                      <a:endParaRPr lang="en-US" sz="1800" dirty="0">
                        <a:effectLst/>
                      </a:endParaRP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869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marL="285750" indent="-285750" fontAlgn="t">
                        <a:buFont typeface="Calibri"/>
                        <a:buChar char="-"/>
                      </a:pPr>
                      <a:r>
                        <a:rPr lang="en-US" sz="1800" dirty="0">
                          <a:effectLst/>
                        </a:rPr>
                        <a:t>Running</a:t>
                      </a:r>
                    </a:p>
                    <a:p>
                      <a:pPr marL="285750" lvl="0" indent="-285750">
                        <a:buFont typeface="Calibri"/>
                        <a:buChar char="-"/>
                      </a:pPr>
                      <a:r>
                        <a:rPr lang="en-US" sz="1800" dirty="0">
                          <a:effectLst/>
                        </a:rPr>
                        <a:t>Skipping</a:t>
                      </a:r>
                    </a:p>
                    <a:p>
                      <a:pPr marL="285750" lvl="0" indent="-285750">
                        <a:buFont typeface="Calibri"/>
                        <a:buChar char="-"/>
                      </a:pPr>
                      <a:r>
                        <a:rPr lang="en-US" sz="1800" dirty="0">
                          <a:effectLst/>
                        </a:rPr>
                        <a:t>Walking</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1869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extLst>
                  <a:ext uri="{0D108BD9-81ED-4DB2-BD59-A6C34878D82A}">
                    <a16:rowId xmlns:a16="http://schemas.microsoft.com/office/drawing/2014/main" val="77703101"/>
                  </a:ext>
                </a:extLst>
              </a:tr>
              <a:tr h="1229967">
                <a:tc>
                  <a:txBody>
                    <a:bodyPr/>
                    <a:lstStyle/>
                    <a:p>
                      <a:pPr fontAlgn="t">
                        <a:buNone/>
                      </a:pPr>
                      <a:r>
                        <a:rPr lang="en-US" sz="3200" dirty="0">
                          <a:solidFill>
                            <a:schemeClr val="bg1"/>
                          </a:solidFill>
                          <a:effectLst/>
                        </a:rPr>
                        <a:t>Balance/Stability</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chemeClr val="tx1"/>
                    </a:solidFill>
                  </a:tcPr>
                </a:tc>
                <a:tc>
                  <a:txBody>
                    <a:bodyPr/>
                    <a:lstStyle/>
                    <a:p>
                      <a:pPr fontAlgn="t">
                        <a:buNone/>
                      </a:pPr>
                      <a:r>
                        <a:rPr lang="en-US" sz="3200" dirty="0">
                          <a:solidFill>
                            <a:schemeClr val="bg1"/>
                          </a:solidFill>
                          <a:effectLst/>
                        </a:rPr>
                        <a:t>Object Control</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chemeClr val="tx1"/>
                    </a:solidFill>
                  </a:tcPr>
                </a:tc>
                <a:extLst>
                  <a:ext uri="{0D108BD9-81ED-4DB2-BD59-A6C34878D82A}">
                    <a16:rowId xmlns:a16="http://schemas.microsoft.com/office/drawing/2014/main" val="3815282855"/>
                  </a:ext>
                </a:extLst>
              </a:tr>
              <a:tr h="1377940">
                <a:tc>
                  <a:txBody>
                    <a:bodyPr/>
                    <a:lstStyle/>
                    <a:p>
                      <a:pPr marL="285750" indent="-285750" fontAlgn="t">
                        <a:buFont typeface="Calibri"/>
                        <a:buChar char="-"/>
                      </a:pPr>
                      <a:r>
                        <a:rPr lang="en-US" sz="1800" dirty="0">
                          <a:effectLst/>
                        </a:rPr>
                        <a:t>Crouching</a:t>
                      </a:r>
                    </a:p>
                    <a:p>
                      <a:pPr marL="285750" lvl="0" indent="-285750">
                        <a:buFont typeface="Calibri"/>
                        <a:buChar char="-"/>
                      </a:pPr>
                      <a:r>
                        <a:rPr lang="en-US" sz="1800" dirty="0">
                          <a:effectLst/>
                        </a:rPr>
                        <a:t>Landing (after jumping)</a:t>
                      </a:r>
                    </a:p>
                    <a:p>
                      <a:pPr marL="285750" lvl="0" indent="-285750">
                        <a:buFont typeface="Calibri"/>
                        <a:buChar char="-"/>
                      </a:pPr>
                      <a:r>
                        <a:rPr lang="en-US" sz="1800" dirty="0">
                          <a:effectLst/>
                        </a:rPr>
                        <a:t>Leaning down</a:t>
                      </a:r>
                    </a:p>
                    <a:p>
                      <a:pPr marL="285750" lvl="0" indent="-285750">
                        <a:buFont typeface="Calibri"/>
                        <a:buChar char="-"/>
                      </a:pPr>
                      <a:r>
                        <a:rPr lang="en-US" sz="1800" b="0" i="0" u="none" strike="noStrike" noProof="0" dirty="0">
                          <a:solidFill>
                            <a:srgbClr val="000000"/>
                          </a:solidFill>
                          <a:effectLst/>
                          <a:latin typeface="Calisto MT"/>
                        </a:rPr>
                        <a:t>Rolling (kind of)</a:t>
                      </a:r>
                      <a:endParaRPr lang="en-US" sz="1800" dirty="0">
                        <a:effectLst/>
                      </a:endParaRPr>
                    </a:p>
                    <a:p>
                      <a:pPr marL="285750" lvl="0" indent="-285750">
                        <a:buFont typeface="Calibri"/>
                        <a:buChar char="-"/>
                      </a:pPr>
                      <a:endParaRPr lang="en-US" sz="1800" dirty="0">
                        <a:effectLst/>
                      </a:endParaRP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tc>
                  <a:txBody>
                    <a:bodyPr/>
                    <a:lstStyle/>
                    <a:p>
                      <a:pPr marL="285750" indent="-285750" fontAlgn="t">
                        <a:buFont typeface="Calibri"/>
                        <a:buChar char="-"/>
                      </a:pPr>
                      <a:r>
                        <a:rPr lang="en-US" sz="1800" dirty="0">
                          <a:effectLst/>
                        </a:rPr>
                        <a:t>Grabbing </a:t>
                      </a:r>
                    </a:p>
                    <a:p>
                      <a:pPr marL="285750" lvl="0" indent="-285750">
                        <a:buFont typeface="Calibri"/>
                        <a:buChar char="-"/>
                      </a:pPr>
                      <a:r>
                        <a:rPr lang="en-US" sz="1800" dirty="0">
                          <a:effectLst/>
                        </a:rPr>
                        <a:t>Snapping </a:t>
                      </a:r>
                    </a:p>
                    <a:p>
                      <a:pPr marL="285750" lvl="0" indent="-285750">
                        <a:buFont typeface="Calibri"/>
                        <a:buChar char="-"/>
                      </a:pPr>
                      <a:r>
                        <a:rPr lang="en-US" sz="1800" dirty="0">
                          <a:effectLst/>
                        </a:rPr>
                        <a:t>Writing </a:t>
                      </a:r>
                    </a:p>
                  </a:txBody>
                  <a:tcPr marL="167640" marR="167640" marT="83820" marB="8382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0D3"/>
                    </a:solidFill>
                  </a:tcPr>
                </a:tc>
                <a:extLst>
                  <a:ext uri="{0D108BD9-81ED-4DB2-BD59-A6C34878D82A}">
                    <a16:rowId xmlns:a16="http://schemas.microsoft.com/office/drawing/2014/main" val="747498169"/>
                  </a:ext>
                </a:extLst>
              </a:tr>
            </a:tbl>
          </a:graphicData>
        </a:graphic>
      </p:graphicFrame>
      <p:sp>
        <p:nvSpPr>
          <p:cNvPr id="4" name="TextBox 3">
            <a:extLst>
              <a:ext uri="{FF2B5EF4-FFF2-40B4-BE49-F238E27FC236}">
                <a16:creationId xmlns:a16="http://schemas.microsoft.com/office/drawing/2014/main" id="{C8E7D995-D6D0-800B-B9FD-F91A4A1B5EA6}"/>
              </a:ext>
            </a:extLst>
          </p:cNvPr>
          <p:cNvSpPr txBox="1"/>
          <p:nvPr/>
        </p:nvSpPr>
        <p:spPr>
          <a:xfrm>
            <a:off x="5367370" y="193915"/>
            <a:ext cx="5864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t>Table only represents key points in my observations</a:t>
            </a:r>
          </a:p>
        </p:txBody>
      </p:sp>
    </p:spTree>
    <p:extLst>
      <p:ext uri="{BB962C8B-B14F-4D97-AF65-F5344CB8AC3E}">
        <p14:creationId xmlns:p14="http://schemas.microsoft.com/office/powerpoint/2010/main" val="1013297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03EDD-71ED-4409-9A28-BBCAE9D1FD90}"/>
              </a:ext>
            </a:extLst>
          </p:cNvPr>
          <p:cNvSpPr>
            <a:spLocks noGrp="1"/>
          </p:cNvSpPr>
          <p:nvPr>
            <p:ph type="title"/>
          </p:nvPr>
        </p:nvSpPr>
        <p:spPr/>
        <p:txBody>
          <a:bodyPr/>
          <a:lstStyle/>
          <a:p>
            <a:r>
              <a:rPr lang="en-US" dirty="0"/>
              <a:t>Discussions – 1[both schools]</a:t>
            </a:r>
          </a:p>
        </p:txBody>
      </p:sp>
      <p:pic>
        <p:nvPicPr>
          <p:cNvPr id="6" name="Picture 5" descr="Steam Locomotive Silhouette PNG &amp; SVG ...">
            <a:extLst>
              <a:ext uri="{FF2B5EF4-FFF2-40B4-BE49-F238E27FC236}">
                <a16:creationId xmlns:a16="http://schemas.microsoft.com/office/drawing/2014/main" id="{4FFA2779-1B5B-F6EC-A0F4-E89075FAEB97}"/>
              </a:ext>
            </a:extLst>
          </p:cNvPr>
          <p:cNvPicPr>
            <a:picLocks noChangeAspect="1"/>
          </p:cNvPicPr>
          <p:nvPr/>
        </p:nvPicPr>
        <p:blipFill>
          <a:blip r:embed="rId3"/>
          <a:stretch>
            <a:fillRect/>
          </a:stretch>
        </p:blipFill>
        <p:spPr>
          <a:xfrm>
            <a:off x="1279974" y="2357438"/>
            <a:ext cx="2143125" cy="2143125"/>
          </a:xfrm>
          <a:prstGeom prst="rect">
            <a:avLst/>
          </a:prstGeom>
        </p:spPr>
      </p:pic>
      <p:sp>
        <p:nvSpPr>
          <p:cNvPr id="7" name="TextBox 6">
            <a:extLst>
              <a:ext uri="{FF2B5EF4-FFF2-40B4-BE49-F238E27FC236}">
                <a16:creationId xmlns:a16="http://schemas.microsoft.com/office/drawing/2014/main" id="{0A9FB6A0-836C-55A5-CD2E-2D871106C5A8}"/>
              </a:ext>
            </a:extLst>
          </p:cNvPr>
          <p:cNvSpPr txBox="1"/>
          <p:nvPr/>
        </p:nvSpPr>
        <p:spPr>
          <a:xfrm>
            <a:off x="743490" y="4719949"/>
            <a:ext cx="32296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Saw plenty of locomotor skills</a:t>
            </a:r>
          </a:p>
        </p:txBody>
      </p:sp>
      <p:pic>
        <p:nvPicPr>
          <p:cNvPr id="8" name="Picture 7" descr="silhouette of girl balance in rope ...">
            <a:extLst>
              <a:ext uri="{FF2B5EF4-FFF2-40B4-BE49-F238E27FC236}">
                <a16:creationId xmlns:a16="http://schemas.microsoft.com/office/drawing/2014/main" id="{C086BF9B-8C17-85F7-AC7C-A361215CE3C2}"/>
              </a:ext>
            </a:extLst>
          </p:cNvPr>
          <p:cNvPicPr>
            <a:picLocks noChangeAspect="1"/>
          </p:cNvPicPr>
          <p:nvPr/>
        </p:nvPicPr>
        <p:blipFill>
          <a:blip r:embed="rId4"/>
          <a:srcRect l="7602" r="9941" b="7558"/>
          <a:stretch>
            <a:fillRect/>
          </a:stretch>
        </p:blipFill>
        <p:spPr>
          <a:xfrm>
            <a:off x="5218720" y="2357438"/>
            <a:ext cx="1767154" cy="1981152"/>
          </a:xfrm>
          <a:prstGeom prst="rect">
            <a:avLst/>
          </a:prstGeom>
        </p:spPr>
      </p:pic>
      <p:sp>
        <p:nvSpPr>
          <p:cNvPr id="9" name="TextBox 8">
            <a:extLst>
              <a:ext uri="{FF2B5EF4-FFF2-40B4-BE49-F238E27FC236}">
                <a16:creationId xmlns:a16="http://schemas.microsoft.com/office/drawing/2014/main" id="{7EE3C0A8-A2A4-B952-B384-2952A7B35E60}"/>
              </a:ext>
            </a:extLst>
          </p:cNvPr>
          <p:cNvSpPr txBox="1"/>
          <p:nvPr/>
        </p:nvSpPr>
        <p:spPr>
          <a:xfrm>
            <a:off x="4593596" y="4710571"/>
            <a:ext cx="3009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Saw balancing at work</a:t>
            </a:r>
          </a:p>
        </p:txBody>
      </p:sp>
      <p:pic>
        <p:nvPicPr>
          <p:cNvPr id="11" name="Picture 10" descr="Thumbs Up silhouette | Free SVG">
            <a:extLst>
              <a:ext uri="{FF2B5EF4-FFF2-40B4-BE49-F238E27FC236}">
                <a16:creationId xmlns:a16="http://schemas.microsoft.com/office/drawing/2014/main" id="{9C1AA6FB-19DC-11D3-82B8-962A0F1B0223}"/>
              </a:ext>
            </a:extLst>
          </p:cNvPr>
          <p:cNvPicPr>
            <a:picLocks noChangeAspect="1"/>
          </p:cNvPicPr>
          <p:nvPr/>
        </p:nvPicPr>
        <p:blipFill>
          <a:blip r:embed="rId5"/>
          <a:srcRect l="440" r="-371" b="648"/>
          <a:stretch>
            <a:fillRect/>
          </a:stretch>
        </p:blipFill>
        <p:spPr>
          <a:xfrm>
            <a:off x="8494067" y="2369930"/>
            <a:ext cx="2141652" cy="2129244"/>
          </a:xfrm>
          <a:prstGeom prst="rect">
            <a:avLst/>
          </a:prstGeom>
        </p:spPr>
      </p:pic>
      <p:sp>
        <p:nvSpPr>
          <p:cNvPr id="12" name="TextBox 11">
            <a:extLst>
              <a:ext uri="{FF2B5EF4-FFF2-40B4-BE49-F238E27FC236}">
                <a16:creationId xmlns:a16="http://schemas.microsoft.com/office/drawing/2014/main" id="{6A6D5AF6-7DE6-1D0F-0A2F-293E973248A9}"/>
              </a:ext>
            </a:extLst>
          </p:cNvPr>
          <p:cNvSpPr txBox="1"/>
          <p:nvPr/>
        </p:nvSpPr>
        <p:spPr>
          <a:xfrm>
            <a:off x="7771833" y="4693987"/>
            <a:ext cx="404843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Child locomotor and balance skills being developed through use is highly beneficial (</a:t>
            </a:r>
            <a:r>
              <a:rPr lang="en-US" sz="1600" dirty="0"/>
              <a:t>Serra, E. </a:t>
            </a:r>
            <a:r>
              <a:rPr lang="en-US" sz="1600" i="1" dirty="0"/>
              <a:t>et al.</a:t>
            </a:r>
            <a:r>
              <a:rPr lang="en-US" sz="1600" dirty="0"/>
              <a:t> 2025)</a:t>
            </a:r>
            <a:endParaRPr lang="en-US" dirty="0"/>
          </a:p>
        </p:txBody>
      </p:sp>
    </p:spTree>
    <p:extLst>
      <p:ext uri="{BB962C8B-B14F-4D97-AF65-F5344CB8AC3E}">
        <p14:creationId xmlns:p14="http://schemas.microsoft.com/office/powerpoint/2010/main" val="2132701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7242D-A5D0-A553-C1F9-DA4B60E85428}"/>
              </a:ext>
            </a:extLst>
          </p:cNvPr>
          <p:cNvSpPr>
            <a:spLocks noGrp="1"/>
          </p:cNvSpPr>
          <p:nvPr>
            <p:ph type="title"/>
          </p:nvPr>
        </p:nvSpPr>
        <p:spPr/>
        <p:txBody>
          <a:bodyPr/>
          <a:lstStyle/>
          <a:p>
            <a:r>
              <a:rPr lang="en-US" dirty="0"/>
              <a:t>Discussions – 2 [both schools]</a:t>
            </a:r>
          </a:p>
        </p:txBody>
      </p:sp>
      <p:pic>
        <p:nvPicPr>
          <p:cNvPr id="9" name="Content Placeholder 8" descr="Person throwing ball icon vector | Premium Vector">
            <a:extLst>
              <a:ext uri="{FF2B5EF4-FFF2-40B4-BE49-F238E27FC236}">
                <a16:creationId xmlns:a16="http://schemas.microsoft.com/office/drawing/2014/main" id="{33040D80-3FFA-DFBB-E42A-AB2E292E2BE5}"/>
              </a:ext>
            </a:extLst>
          </p:cNvPr>
          <p:cNvPicPr>
            <a:picLocks noGrp="1" noChangeAspect="1"/>
          </p:cNvPicPr>
          <p:nvPr>
            <p:ph idx="1"/>
          </p:nvPr>
        </p:nvPicPr>
        <p:blipFill>
          <a:blip r:embed="rId3"/>
          <a:stretch>
            <a:fillRect/>
          </a:stretch>
        </p:blipFill>
        <p:spPr>
          <a:xfrm>
            <a:off x="1077262" y="2358311"/>
            <a:ext cx="2143125" cy="2143125"/>
          </a:xfrm>
          <a:prstGeom prst="rect">
            <a:avLst/>
          </a:prstGeom>
        </p:spPr>
      </p:pic>
      <p:sp>
        <p:nvSpPr>
          <p:cNvPr id="10" name="TextBox 9">
            <a:extLst>
              <a:ext uri="{FF2B5EF4-FFF2-40B4-BE49-F238E27FC236}">
                <a16:creationId xmlns:a16="http://schemas.microsoft.com/office/drawing/2014/main" id="{722F66A3-ED22-C32F-90E9-4A9204588B76}"/>
              </a:ext>
            </a:extLst>
          </p:cNvPr>
          <p:cNvSpPr txBox="1"/>
          <p:nvPr/>
        </p:nvSpPr>
        <p:spPr>
          <a:xfrm>
            <a:off x="876211" y="4776214"/>
            <a:ext cx="25427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Specific object control skills weren't as </a:t>
            </a:r>
            <a:r>
              <a:rPr lang="en-US"/>
              <a:t>prevalent</a:t>
            </a:r>
          </a:p>
        </p:txBody>
      </p:sp>
      <p:pic>
        <p:nvPicPr>
          <p:cNvPr id="11" name="Picture 10" descr="Ear Earlobe Sound Silhouette PNG &amp; SVG ...">
            <a:extLst>
              <a:ext uri="{FF2B5EF4-FFF2-40B4-BE49-F238E27FC236}">
                <a16:creationId xmlns:a16="http://schemas.microsoft.com/office/drawing/2014/main" id="{33287B98-F49C-357B-24A7-7DC4894D7025}"/>
              </a:ext>
            </a:extLst>
          </p:cNvPr>
          <p:cNvPicPr>
            <a:picLocks noChangeAspect="1"/>
          </p:cNvPicPr>
          <p:nvPr/>
        </p:nvPicPr>
        <p:blipFill>
          <a:blip r:embed="rId4"/>
          <a:stretch>
            <a:fillRect/>
          </a:stretch>
        </p:blipFill>
        <p:spPr>
          <a:xfrm>
            <a:off x="4980263" y="2357438"/>
            <a:ext cx="2143125" cy="2143125"/>
          </a:xfrm>
          <a:prstGeom prst="rect">
            <a:avLst/>
          </a:prstGeom>
        </p:spPr>
      </p:pic>
      <p:sp>
        <p:nvSpPr>
          <p:cNvPr id="13" name="TextBox 12">
            <a:extLst>
              <a:ext uri="{FF2B5EF4-FFF2-40B4-BE49-F238E27FC236}">
                <a16:creationId xmlns:a16="http://schemas.microsoft.com/office/drawing/2014/main" id="{22ACD12E-5F67-CC40-E4E4-A36AF8CCBEE8}"/>
              </a:ext>
            </a:extLst>
          </p:cNvPr>
          <p:cNvSpPr txBox="1"/>
          <p:nvPr/>
        </p:nvSpPr>
        <p:spPr>
          <a:xfrm>
            <a:off x="4774559" y="4776214"/>
            <a:ext cx="25427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Inversions or rotations of the body were also less common</a:t>
            </a:r>
          </a:p>
        </p:txBody>
      </p:sp>
      <p:pic>
        <p:nvPicPr>
          <p:cNvPr id="14" name="Picture 13" descr="Thumbs down silhouette - Free social icons">
            <a:extLst>
              <a:ext uri="{FF2B5EF4-FFF2-40B4-BE49-F238E27FC236}">
                <a16:creationId xmlns:a16="http://schemas.microsoft.com/office/drawing/2014/main" id="{3E6AE47C-4D36-E8CA-14CE-AE73AB71FCAC}"/>
              </a:ext>
            </a:extLst>
          </p:cNvPr>
          <p:cNvPicPr>
            <a:picLocks noChangeAspect="1"/>
          </p:cNvPicPr>
          <p:nvPr/>
        </p:nvPicPr>
        <p:blipFill>
          <a:blip r:embed="rId5"/>
          <a:stretch>
            <a:fillRect/>
          </a:stretch>
        </p:blipFill>
        <p:spPr>
          <a:xfrm>
            <a:off x="8801307" y="2357438"/>
            <a:ext cx="2143125" cy="2143125"/>
          </a:xfrm>
          <a:prstGeom prst="rect">
            <a:avLst/>
          </a:prstGeom>
        </p:spPr>
      </p:pic>
      <p:sp>
        <p:nvSpPr>
          <p:cNvPr id="15" name="TextBox 14">
            <a:extLst>
              <a:ext uri="{FF2B5EF4-FFF2-40B4-BE49-F238E27FC236}">
                <a16:creationId xmlns:a16="http://schemas.microsoft.com/office/drawing/2014/main" id="{732946E9-504A-1F5E-177F-3FBC12AA7EE1}"/>
              </a:ext>
            </a:extLst>
          </p:cNvPr>
          <p:cNvSpPr txBox="1"/>
          <p:nvPr/>
        </p:nvSpPr>
        <p:spPr>
          <a:xfrm>
            <a:off x="8595602" y="4776214"/>
            <a:ext cx="25427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Why is this an issue? </a:t>
            </a:r>
          </a:p>
        </p:txBody>
      </p:sp>
    </p:spTree>
    <p:extLst>
      <p:ext uri="{BB962C8B-B14F-4D97-AF65-F5344CB8AC3E}">
        <p14:creationId xmlns:p14="http://schemas.microsoft.com/office/powerpoint/2010/main" val="1242050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EC31B-7150-736D-F858-DE56379FD40A}"/>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Recommendations - 1</a:t>
            </a:r>
          </a:p>
        </p:txBody>
      </p:sp>
      <p:pic>
        <p:nvPicPr>
          <p:cNvPr id="5" name="Picture 4" descr="A group of colorful letters&#10;&#10;AI-generated content may be incorrect.">
            <a:extLst>
              <a:ext uri="{FF2B5EF4-FFF2-40B4-BE49-F238E27FC236}">
                <a16:creationId xmlns:a16="http://schemas.microsoft.com/office/drawing/2014/main" id="{28BA8BBD-726B-CEA1-A82A-EDFE9474F456}"/>
              </a:ext>
            </a:extLst>
          </p:cNvPr>
          <p:cNvPicPr>
            <a:picLocks noChangeAspect="1"/>
          </p:cNvPicPr>
          <p:nvPr/>
        </p:nvPicPr>
        <p:blipFill>
          <a:blip r:embed="rId3"/>
          <a:stretch>
            <a:fillRect/>
          </a:stretch>
        </p:blipFill>
        <p:spPr>
          <a:xfrm>
            <a:off x="800100" y="1896417"/>
            <a:ext cx="5134573" cy="2411693"/>
          </a:xfrm>
          <a:prstGeom prst="rect">
            <a:avLst/>
          </a:prstGeom>
        </p:spPr>
      </p:pic>
      <p:pic>
        <p:nvPicPr>
          <p:cNvPr id="4" name="Picture 3" descr="Isolated Soccer Ball Silhouette On ...">
            <a:extLst>
              <a:ext uri="{FF2B5EF4-FFF2-40B4-BE49-F238E27FC236}">
                <a16:creationId xmlns:a16="http://schemas.microsoft.com/office/drawing/2014/main" id="{8A32A49C-1B30-D24E-4C31-F588987D35D8}"/>
              </a:ext>
            </a:extLst>
          </p:cNvPr>
          <p:cNvPicPr>
            <a:picLocks noChangeAspect="1"/>
          </p:cNvPicPr>
          <p:nvPr/>
        </p:nvPicPr>
        <p:blipFill>
          <a:blip r:embed="rId4"/>
          <a:stretch>
            <a:fillRect/>
          </a:stretch>
        </p:blipFill>
        <p:spPr>
          <a:xfrm>
            <a:off x="6272812" y="723899"/>
            <a:ext cx="3474169" cy="3584211"/>
          </a:xfrm>
          <a:prstGeom prst="rect">
            <a:avLst/>
          </a:prstGeom>
        </p:spPr>
      </p:pic>
      <p:cxnSp>
        <p:nvCxnSpPr>
          <p:cNvPr id="16" name="Straight Connector 15">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869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85EF6-6CA4-3F24-E88E-7722026486EE}"/>
              </a:ext>
            </a:extLst>
          </p:cNvPr>
          <p:cNvSpPr>
            <a:spLocks noGrp="1"/>
          </p:cNvSpPr>
          <p:nvPr>
            <p:ph type="title"/>
          </p:nvPr>
        </p:nvSpPr>
        <p:spPr>
          <a:xfrm>
            <a:off x="8170992" y="719453"/>
            <a:ext cx="3676397" cy="3070737"/>
          </a:xfrm>
        </p:spPr>
        <p:txBody>
          <a:bodyPr vert="horz" lIns="91440" tIns="45720" rIns="91440" bIns="45720" rtlCol="0" anchor="b">
            <a:normAutofit/>
          </a:bodyPr>
          <a:lstStyle/>
          <a:p>
            <a:r>
              <a:rPr lang="en-US" sz="2800"/>
              <a:t>Recommendations - 2</a:t>
            </a:r>
          </a:p>
        </p:txBody>
      </p:sp>
      <p:pic>
        <p:nvPicPr>
          <p:cNvPr id="4" name="Picture 3" descr="PlayMounds™ | Playground Grass by ForeverLawn">
            <a:extLst>
              <a:ext uri="{FF2B5EF4-FFF2-40B4-BE49-F238E27FC236}">
                <a16:creationId xmlns:a16="http://schemas.microsoft.com/office/drawing/2014/main" id="{F67E5892-4FF1-754F-F6CE-DD5FF8736A93}"/>
              </a:ext>
            </a:extLst>
          </p:cNvPr>
          <p:cNvPicPr>
            <a:picLocks noChangeAspect="1"/>
          </p:cNvPicPr>
          <p:nvPr/>
        </p:nvPicPr>
        <p:blipFill>
          <a:blip r:embed="rId3"/>
          <a:srcRect t="7489" b="17511"/>
          <a:stretch>
            <a:fillRect/>
          </a:stretch>
        </p:blipFill>
        <p:spPr>
          <a:xfrm>
            <a:off x="396240" y="1360511"/>
            <a:ext cx="7548880" cy="4246245"/>
          </a:xfrm>
          <a:prstGeom prst="rect">
            <a:avLst/>
          </a:prstGeom>
        </p:spPr>
      </p:pic>
      <p:cxnSp>
        <p:nvCxnSpPr>
          <p:cNvPr id="39" name="Straight Connector 3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5769" y="4053540"/>
            <a:ext cx="9144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661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ED353-E24C-134A-B0F7-5E0A5737590B}"/>
              </a:ext>
            </a:extLst>
          </p:cNvPr>
          <p:cNvSpPr>
            <a:spLocks noGrp="1"/>
          </p:cNvSpPr>
          <p:nvPr>
            <p:ph type="title"/>
          </p:nvPr>
        </p:nvSpPr>
        <p:spPr>
          <a:xfrm>
            <a:off x="685800" y="899024"/>
            <a:ext cx="3076032" cy="3914947"/>
          </a:xfrm>
        </p:spPr>
        <p:txBody>
          <a:bodyPr vert="horz" lIns="91440" tIns="45720" rIns="91440" bIns="45720" rtlCol="0" anchor="t">
            <a:normAutofit/>
          </a:bodyPr>
          <a:lstStyle/>
          <a:p>
            <a:r>
              <a:rPr lang="en-US" sz="3400"/>
              <a:t>Conclusions</a:t>
            </a:r>
          </a:p>
        </p:txBody>
      </p:sp>
      <p:cxnSp>
        <p:nvCxnSpPr>
          <p:cNvPr id="23" name="Straight Connector 2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4" name="Graphic 23" descr="Checkmark">
            <a:extLst>
              <a:ext uri="{FF2B5EF4-FFF2-40B4-BE49-F238E27FC236}">
                <a16:creationId xmlns:a16="http://schemas.microsoft.com/office/drawing/2014/main" id="{3B8A104A-3CE1-28EB-D149-1535F154A2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386758" y="723901"/>
            <a:ext cx="5410200" cy="5410200"/>
          </a:xfrm>
          <a:prstGeom prst="rect">
            <a:avLst/>
          </a:prstGeom>
        </p:spPr>
      </p:pic>
    </p:spTree>
    <p:extLst>
      <p:ext uri="{BB962C8B-B14F-4D97-AF65-F5344CB8AC3E}">
        <p14:creationId xmlns:p14="http://schemas.microsoft.com/office/powerpoint/2010/main" val="2084902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95009-4857-D78B-C466-DC1CB25C53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7BAD3C-A9A3-3094-45BB-F345CB2AFC75}"/>
              </a:ext>
            </a:extLst>
          </p:cNvPr>
          <p:cNvSpPr>
            <a:spLocks noGrp="1"/>
          </p:cNvSpPr>
          <p:nvPr>
            <p:ph type="title"/>
          </p:nvPr>
        </p:nvSpPr>
        <p:spPr/>
        <p:txBody>
          <a:bodyPr/>
          <a:lstStyle/>
          <a:p>
            <a:r>
              <a:rPr lang="en-US" dirty="0"/>
              <a:t>Reference list - 1</a:t>
            </a:r>
          </a:p>
        </p:txBody>
      </p:sp>
      <p:sp>
        <p:nvSpPr>
          <p:cNvPr id="3" name="Content Placeholder 2">
            <a:extLst>
              <a:ext uri="{FF2B5EF4-FFF2-40B4-BE49-F238E27FC236}">
                <a16:creationId xmlns:a16="http://schemas.microsoft.com/office/drawing/2014/main" id="{4093804D-1BAD-877B-B684-74A787477165}"/>
              </a:ext>
            </a:extLst>
          </p:cNvPr>
          <p:cNvSpPr>
            <a:spLocks noGrp="1"/>
          </p:cNvSpPr>
          <p:nvPr>
            <p:ph idx="1"/>
          </p:nvPr>
        </p:nvSpPr>
        <p:spPr/>
        <p:txBody>
          <a:bodyPr vert="horz" lIns="91440" tIns="45720" rIns="91440" bIns="45720" rtlCol="0" anchor="t">
            <a:normAutofit fontScale="92500" lnSpcReduction="20000"/>
          </a:bodyPr>
          <a:lstStyle/>
          <a:p>
            <a:r>
              <a:rPr lang="en-US" sz="1600" dirty="0">
                <a:ea typeface="+mn-lt"/>
                <a:cs typeface="+mn-lt"/>
              </a:rPr>
              <a:t>Barnett, L.M. </a:t>
            </a:r>
            <a:r>
              <a:rPr lang="en-US" sz="1600" i="1" dirty="0">
                <a:ea typeface="+mn-lt"/>
                <a:cs typeface="+mn-lt"/>
              </a:rPr>
              <a:t>et al.</a:t>
            </a:r>
            <a:r>
              <a:rPr lang="en-US" sz="1600" dirty="0">
                <a:ea typeface="+mn-lt"/>
                <a:cs typeface="+mn-lt"/>
              </a:rPr>
              <a:t> (2008) ‘Perceived sports competence mediates the relationship between childhood motor skill proficiency and adolescent physical activity and fitness: a longitudinal assessment’, </a:t>
            </a:r>
            <a:r>
              <a:rPr lang="en-US" sz="1600" i="1" dirty="0">
                <a:ea typeface="+mn-lt"/>
                <a:cs typeface="+mn-lt"/>
              </a:rPr>
              <a:t>The international journal of behavioral nutrition and physical activity</a:t>
            </a:r>
            <a:r>
              <a:rPr lang="en-US" sz="1600" dirty="0">
                <a:ea typeface="+mn-lt"/>
                <a:cs typeface="+mn-lt"/>
              </a:rPr>
              <a:t>, 5(1), pp. 40–40. Available at: </a:t>
            </a:r>
            <a:r>
              <a:rPr lang="en-US" sz="1600" dirty="0">
                <a:ea typeface="+mn-lt"/>
                <a:cs typeface="+mn-lt"/>
                <a:hlinkClick r:id="rId2"/>
              </a:rPr>
              <a:t>https://doi.org/10.1186/1479-5868-5-40</a:t>
            </a:r>
            <a:r>
              <a:rPr lang="en-US" sz="1600" dirty="0">
                <a:ea typeface="+mn-lt"/>
                <a:cs typeface="+mn-lt"/>
              </a:rPr>
              <a:t>.</a:t>
            </a:r>
            <a:endParaRPr lang="en-US" sz="1600" dirty="0">
              <a:latin typeface="Calisto MT"/>
              <a:ea typeface="Roboto"/>
              <a:cs typeface="Roboto"/>
            </a:endParaRPr>
          </a:p>
          <a:p>
            <a:r>
              <a:rPr lang="en-US" sz="1600" dirty="0">
                <a:latin typeface="Calisto MT"/>
                <a:ea typeface="Roboto"/>
                <a:cs typeface="Roboto"/>
              </a:rPr>
              <a:t>Bjørgen</a:t>
            </a:r>
            <a:r>
              <a:rPr lang="en-US" sz="1600" dirty="0">
                <a:latin typeface="Calisto MT"/>
                <a:ea typeface="+mn-lt"/>
                <a:cs typeface="+mn-lt"/>
              </a:rPr>
              <a:t>, K. (2016) ‘Physical activity in light of affordances in outdoor environments: qualitative observation studies of 3–5 years olds in kindergarten’, </a:t>
            </a:r>
            <a:r>
              <a:rPr lang="en-US" sz="1600" i="1" dirty="0" err="1">
                <a:latin typeface="Calisto MT"/>
                <a:ea typeface="+mn-lt"/>
                <a:cs typeface="+mn-lt"/>
              </a:rPr>
              <a:t>SpringerPlus</a:t>
            </a:r>
            <a:r>
              <a:rPr lang="en-US" sz="1600" dirty="0">
                <a:latin typeface="Calisto MT"/>
                <a:ea typeface="+mn-lt"/>
                <a:cs typeface="+mn-lt"/>
              </a:rPr>
              <a:t>, 5(1). Available at: </a:t>
            </a:r>
            <a:r>
              <a:rPr lang="en-US" sz="1600" dirty="0">
                <a:latin typeface="Calisto MT"/>
                <a:ea typeface="+mn-lt"/>
                <a:cs typeface="+mn-lt"/>
                <a:hlinkClick r:id="rId3"/>
              </a:rPr>
              <a:t>https://doi.org/10.1186/s40064-016-2565-y</a:t>
            </a:r>
            <a:r>
              <a:rPr lang="en-US" sz="1600" dirty="0">
                <a:latin typeface="Calisto MT"/>
                <a:ea typeface="+mn-lt"/>
                <a:cs typeface="+mn-lt"/>
              </a:rPr>
              <a:t>.</a:t>
            </a:r>
            <a:endParaRPr lang="en-US">
              <a:latin typeface="Calisto MT"/>
            </a:endParaRPr>
          </a:p>
          <a:p>
            <a:r>
              <a:rPr lang="en-US" sz="1600" dirty="0">
                <a:ea typeface="+mn-lt"/>
                <a:cs typeface="+mn-lt"/>
              </a:rPr>
              <a:t>Branje, K. </a:t>
            </a:r>
            <a:r>
              <a:rPr lang="en-US" sz="1600" i="1" dirty="0">
                <a:ea typeface="+mn-lt"/>
                <a:cs typeface="+mn-lt"/>
              </a:rPr>
              <a:t>et al.</a:t>
            </a:r>
            <a:r>
              <a:rPr lang="en-US" sz="1600" dirty="0">
                <a:ea typeface="+mn-lt"/>
                <a:cs typeface="+mn-lt"/>
              </a:rPr>
              <a:t> (2022) ‘Impact of an outdoor loose parts intervention on Nova Scotia preschoolers’ fundamental movement skills: a multi-methods randomized controlled trial’, </a:t>
            </a:r>
            <a:r>
              <a:rPr lang="en-US" sz="1600" i="1" dirty="0">
                <a:ea typeface="+mn-lt"/>
                <a:cs typeface="+mn-lt"/>
              </a:rPr>
              <a:t>AIMS public health</a:t>
            </a:r>
            <a:r>
              <a:rPr lang="en-US" sz="1600" dirty="0">
                <a:ea typeface="+mn-lt"/>
                <a:cs typeface="+mn-lt"/>
              </a:rPr>
              <a:t>, 9(1), pp. 194–215. Available at: </a:t>
            </a:r>
            <a:r>
              <a:rPr lang="en-US" sz="1600" dirty="0">
                <a:ea typeface="+mn-lt"/>
                <a:cs typeface="+mn-lt"/>
                <a:hlinkClick r:id="rId4"/>
              </a:rPr>
              <a:t>https://doi.org/10.3934/publichealth.2022015</a:t>
            </a:r>
            <a:r>
              <a:rPr lang="en-US" sz="1600" dirty="0">
                <a:ea typeface="+mn-lt"/>
                <a:cs typeface="+mn-lt"/>
              </a:rPr>
              <a:t>.</a:t>
            </a:r>
          </a:p>
          <a:p>
            <a:r>
              <a:rPr lang="en-US" sz="1600" dirty="0">
                <a:ea typeface="+mn-lt"/>
                <a:cs typeface="+mn-lt"/>
              </a:rPr>
              <a:t>Christy, J.B. (2018) ‘Considerations for Testing and Treating Children with Central Vestibular Impairments’, </a:t>
            </a:r>
            <a:r>
              <a:rPr lang="en-US" sz="1600" i="1" dirty="0">
                <a:ea typeface="+mn-lt"/>
                <a:cs typeface="+mn-lt"/>
              </a:rPr>
              <a:t>Seminars in hearing</a:t>
            </a:r>
            <a:r>
              <a:rPr lang="en-US" sz="1600" dirty="0">
                <a:ea typeface="+mn-lt"/>
                <a:cs typeface="+mn-lt"/>
              </a:rPr>
              <a:t>, 39(3), pp. 321–333. Available at: </a:t>
            </a:r>
            <a:r>
              <a:rPr lang="en-US" sz="1600" dirty="0">
                <a:ea typeface="+mn-lt"/>
                <a:cs typeface="+mn-lt"/>
                <a:hlinkClick r:id="rId5"/>
              </a:rPr>
              <a:t>https://doi.org/10.1055/s-0038-1666821</a:t>
            </a:r>
            <a:r>
              <a:rPr lang="en-US" sz="1600" dirty="0">
                <a:ea typeface="+mn-lt"/>
                <a:cs typeface="+mn-lt"/>
              </a:rPr>
              <a:t>.</a:t>
            </a:r>
          </a:p>
          <a:p>
            <a:r>
              <a:rPr lang="en-US" sz="1500" dirty="0">
                <a:latin typeface="Times New Roman"/>
                <a:ea typeface="Roboto"/>
                <a:cs typeface="Times New Roman"/>
              </a:rPr>
              <a:t>Clark, J.E. &amp; Metcalfe, J.S. (2002) </a:t>
            </a:r>
            <a:r>
              <a:rPr lang="en-US" sz="1500" i="1" dirty="0">
                <a:latin typeface="Times New Roman"/>
                <a:ea typeface="Roboto"/>
                <a:cs typeface="Times New Roman"/>
              </a:rPr>
              <a:t>'THE MOUNTAIN OF MOTOR DEVELOPMENT: A METAPHOR',</a:t>
            </a:r>
            <a:r>
              <a:rPr lang="en-US" sz="1500" dirty="0">
                <a:latin typeface="Times New Roman"/>
                <a:ea typeface="Roboto"/>
                <a:cs typeface="Times New Roman"/>
              </a:rPr>
              <a:t> Available at: </a:t>
            </a:r>
            <a:r>
              <a:rPr lang="en-US" sz="1500" dirty="0">
                <a:latin typeface="Times New Roman"/>
                <a:ea typeface="Roboto"/>
                <a:cs typeface="Times New Roman"/>
                <a:hlinkClick r:id="rId6"/>
              </a:rPr>
              <a:t>https://www.researchgate.net/publication/313187695_The_Mountain_of_Motor_Development_A_Metaphor</a:t>
            </a:r>
            <a:r>
              <a:rPr lang="en-US" sz="1500" dirty="0">
                <a:latin typeface="Times New Roman"/>
                <a:ea typeface="Roboto"/>
                <a:cs typeface="Times New Roman"/>
              </a:rPr>
              <a:t>.</a:t>
            </a:r>
            <a:endParaRPr lang="en-US" sz="1600" dirty="0">
              <a:latin typeface="Calisto MT"/>
              <a:ea typeface="Roboto"/>
              <a:cs typeface="Times New Roman"/>
            </a:endParaRPr>
          </a:p>
          <a:p>
            <a:r>
              <a:rPr lang="en-US" sz="1500" dirty="0">
                <a:ea typeface="+mn-lt"/>
                <a:cs typeface="+mn-lt"/>
              </a:rPr>
              <a:t>Logan, S.W. </a:t>
            </a:r>
            <a:r>
              <a:rPr lang="en-US" sz="1500" i="1" dirty="0">
                <a:ea typeface="+mn-lt"/>
                <a:cs typeface="+mn-lt"/>
              </a:rPr>
              <a:t>et al.</a:t>
            </a:r>
            <a:r>
              <a:rPr lang="en-US" sz="1500" dirty="0">
                <a:ea typeface="+mn-lt"/>
                <a:cs typeface="+mn-lt"/>
              </a:rPr>
              <a:t> (2012) ‘Getting the fundamentals of movement: a meta-analysis of the effectiveness of motor skill interventions in children’, </a:t>
            </a:r>
            <a:r>
              <a:rPr lang="en-US" sz="1500" i="1" dirty="0">
                <a:ea typeface="+mn-lt"/>
                <a:cs typeface="+mn-lt"/>
              </a:rPr>
              <a:t>Child : care, health &amp; development</a:t>
            </a:r>
            <a:r>
              <a:rPr lang="en-US" sz="1500" dirty="0">
                <a:ea typeface="+mn-lt"/>
                <a:cs typeface="+mn-lt"/>
              </a:rPr>
              <a:t>, 38(3), pp. 305–315. Available at: </a:t>
            </a:r>
            <a:r>
              <a:rPr lang="en-US" sz="1500" dirty="0">
                <a:ea typeface="+mn-lt"/>
                <a:cs typeface="+mn-lt"/>
                <a:hlinkClick r:id="rId7"/>
              </a:rPr>
              <a:t>https://doi.org/10.1111/j.1365-2214.2011.01307.x</a:t>
            </a:r>
            <a:r>
              <a:rPr lang="en-US" sz="1500" dirty="0">
                <a:ea typeface="+mn-lt"/>
                <a:cs typeface="+mn-lt"/>
              </a:rPr>
              <a:t>.</a:t>
            </a:r>
          </a:p>
          <a:p>
            <a:endParaRPr lang="en-US" sz="1600" dirty="0">
              <a:latin typeface="Times New Roman"/>
              <a:ea typeface="Roboto"/>
              <a:cs typeface="Times New Roman"/>
            </a:endParaRPr>
          </a:p>
          <a:p>
            <a:endParaRPr lang="en-US" sz="1600" dirty="0">
              <a:latin typeface="Roboto"/>
              <a:ea typeface="Roboto"/>
              <a:cs typeface="Roboto"/>
            </a:endParaRPr>
          </a:p>
          <a:p>
            <a:endParaRPr lang="en-US" sz="1600" dirty="0">
              <a:latin typeface="Roboto"/>
              <a:ea typeface="Roboto"/>
              <a:cs typeface="Roboto"/>
            </a:endParaRPr>
          </a:p>
        </p:txBody>
      </p:sp>
    </p:spTree>
    <p:extLst>
      <p:ext uri="{BB962C8B-B14F-4D97-AF65-F5344CB8AC3E}">
        <p14:creationId xmlns:p14="http://schemas.microsoft.com/office/powerpoint/2010/main" val="3727740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28CE5-6B5E-AC87-5A3C-D953654CC132}"/>
              </a:ext>
            </a:extLst>
          </p:cNvPr>
          <p:cNvSpPr>
            <a:spLocks noGrp="1"/>
          </p:cNvSpPr>
          <p:nvPr>
            <p:ph type="title"/>
          </p:nvPr>
        </p:nvSpPr>
        <p:spPr/>
        <p:txBody>
          <a:bodyPr/>
          <a:lstStyle/>
          <a:p>
            <a:r>
              <a:rPr lang="en-US" dirty="0"/>
              <a:t>Reference list - 2</a:t>
            </a:r>
          </a:p>
        </p:txBody>
      </p:sp>
      <p:sp>
        <p:nvSpPr>
          <p:cNvPr id="3" name="Content Placeholder 2">
            <a:extLst>
              <a:ext uri="{FF2B5EF4-FFF2-40B4-BE49-F238E27FC236}">
                <a16:creationId xmlns:a16="http://schemas.microsoft.com/office/drawing/2014/main" id="{681BB72F-73B4-E810-2DDE-9D7DDC01482D}"/>
              </a:ext>
            </a:extLst>
          </p:cNvPr>
          <p:cNvSpPr>
            <a:spLocks noGrp="1"/>
          </p:cNvSpPr>
          <p:nvPr>
            <p:ph idx="1"/>
          </p:nvPr>
        </p:nvSpPr>
        <p:spPr/>
        <p:txBody>
          <a:bodyPr vert="horz" lIns="91440" tIns="45720" rIns="91440" bIns="45720" rtlCol="0" anchor="t">
            <a:noAutofit/>
          </a:bodyPr>
          <a:lstStyle/>
          <a:p>
            <a:r>
              <a:rPr lang="en-US" sz="1500" dirty="0">
                <a:latin typeface="Times New Roman"/>
                <a:cs typeface="Times New Roman"/>
              </a:rPr>
              <a:t>Lubans, D.R. </a:t>
            </a:r>
            <a:r>
              <a:rPr lang="en-US" sz="1500" i="1" dirty="0">
                <a:latin typeface="Times New Roman"/>
                <a:cs typeface="Times New Roman"/>
              </a:rPr>
              <a:t>et al.</a:t>
            </a:r>
            <a:r>
              <a:rPr lang="en-US" sz="1500" dirty="0">
                <a:latin typeface="Times New Roman"/>
                <a:cs typeface="Times New Roman"/>
              </a:rPr>
              <a:t> (2010) ‘Fundamental Movement Skills in Children and Adolescents: Review of Associated Health Benefits’, </a:t>
            </a:r>
            <a:r>
              <a:rPr lang="en-US" sz="1500" i="1" dirty="0">
                <a:latin typeface="Times New Roman"/>
                <a:cs typeface="Times New Roman"/>
              </a:rPr>
              <a:t>Sports medicine (Auckland)</a:t>
            </a:r>
            <a:r>
              <a:rPr lang="en-US" sz="1500" dirty="0">
                <a:latin typeface="Times New Roman"/>
                <a:cs typeface="Times New Roman"/>
              </a:rPr>
              <a:t>, 40(12), pp. 1019–1035. Available at: </a:t>
            </a:r>
            <a:r>
              <a:rPr lang="en-US" sz="1500" dirty="0">
                <a:latin typeface="Times New Roman"/>
                <a:cs typeface="Times New Roman"/>
                <a:hlinkClick r:id="rId2"/>
              </a:rPr>
              <a:t>https://doi.org/10.2165/11536850-000000000-00000</a:t>
            </a:r>
            <a:r>
              <a:rPr lang="en-US" sz="1500" dirty="0">
                <a:latin typeface="Times New Roman"/>
                <a:cs typeface="Times New Roman"/>
              </a:rPr>
              <a:t>.</a:t>
            </a:r>
            <a:endParaRPr lang="en-US" sz="1500" dirty="0">
              <a:latin typeface="Calisto MT"/>
              <a:cs typeface="Times New Roman"/>
            </a:endParaRPr>
          </a:p>
          <a:p>
            <a:r>
              <a:rPr lang="en-US" sz="1500" dirty="0">
                <a:latin typeface="Calisto MT"/>
                <a:cs typeface="Times New Roman"/>
              </a:rPr>
              <a:t>Pacheco, M.M. </a:t>
            </a:r>
            <a:r>
              <a:rPr lang="en-US" sz="1500" i="1" dirty="0">
                <a:latin typeface="Calisto MT"/>
                <a:cs typeface="Times New Roman"/>
              </a:rPr>
              <a:t>et al.</a:t>
            </a:r>
            <a:r>
              <a:rPr lang="en-US" sz="1500" dirty="0">
                <a:latin typeface="Calisto MT"/>
                <a:cs typeface="Times New Roman"/>
              </a:rPr>
              <a:t> (2022) ‘Transitional Movement Skill Dependence on Fundamental Movement Skills: Testing Seefeldt’s Proficiency Barrier’, </a:t>
            </a:r>
            <a:r>
              <a:rPr lang="en-US" sz="1500" i="1" dirty="0">
                <a:latin typeface="Calisto MT"/>
                <a:cs typeface="Times New Roman"/>
              </a:rPr>
              <a:t>Research quarterly for exercise and sport</a:t>
            </a:r>
            <a:r>
              <a:rPr lang="en-US" sz="1500" dirty="0">
                <a:latin typeface="Calisto MT"/>
                <a:cs typeface="Times New Roman"/>
              </a:rPr>
              <a:t>, 93(4), pp. 718–727. Available at: </a:t>
            </a:r>
            <a:r>
              <a:rPr lang="en-US" sz="1500" dirty="0">
                <a:latin typeface="Calisto MT"/>
                <a:cs typeface="Times New Roman"/>
                <a:hlinkClick r:id="rId3"/>
              </a:rPr>
              <a:t>https://doi.org/10.1080/02701367.2021.1912691</a:t>
            </a:r>
            <a:r>
              <a:rPr lang="en-US" sz="1500" dirty="0">
                <a:latin typeface="Calisto MT"/>
                <a:cs typeface="Times New Roman"/>
              </a:rPr>
              <a:t>.</a:t>
            </a:r>
            <a:endParaRPr lang="en-US" sz="1500" dirty="0">
              <a:latin typeface="Times New Roman"/>
              <a:cs typeface="Times New Roman"/>
            </a:endParaRPr>
          </a:p>
          <a:p>
            <a:r>
              <a:rPr lang="en-US" sz="1500" dirty="0">
                <a:latin typeface="Times New Roman"/>
                <a:cs typeface="Times New Roman"/>
              </a:rPr>
              <a:t>Schubert, M.C. and Minor, L.B. (2004) ‘</a:t>
            </a:r>
            <a:r>
              <a:rPr lang="en-US" sz="1500" err="1">
                <a:latin typeface="Times New Roman"/>
                <a:cs typeface="Times New Roman"/>
              </a:rPr>
              <a:t>Vestibulo</a:t>
            </a:r>
            <a:r>
              <a:rPr lang="en-US" sz="1500" dirty="0">
                <a:latin typeface="Times New Roman"/>
                <a:cs typeface="Times New Roman"/>
              </a:rPr>
              <a:t>-ocular Physiology Underlying Vestibular Hypofunction’, </a:t>
            </a:r>
            <a:r>
              <a:rPr lang="en-US" sz="1500" i="1" dirty="0">
                <a:latin typeface="Times New Roman"/>
                <a:cs typeface="Times New Roman"/>
              </a:rPr>
              <a:t>Physical therapy</a:t>
            </a:r>
            <a:r>
              <a:rPr lang="en-US" sz="1500" dirty="0">
                <a:latin typeface="Times New Roman"/>
                <a:cs typeface="Times New Roman"/>
              </a:rPr>
              <a:t>, 84(4), pp. 373–385. Available at: </a:t>
            </a:r>
            <a:r>
              <a:rPr lang="en-US" sz="1500" dirty="0">
                <a:latin typeface="Times New Roman"/>
                <a:cs typeface="Times New Roman"/>
                <a:hlinkClick r:id="rId4"/>
              </a:rPr>
              <a:t>https://doi.org/10.1093/ptj/84.4.373</a:t>
            </a:r>
            <a:r>
              <a:rPr lang="en-US" sz="1500" dirty="0">
                <a:latin typeface="Times New Roman"/>
                <a:cs typeface="Times New Roman"/>
              </a:rPr>
              <a:t>.</a:t>
            </a:r>
            <a:endParaRPr lang="en-US" sz="1500"/>
          </a:p>
          <a:p>
            <a:r>
              <a:rPr lang="en-US" sz="1500" dirty="0">
                <a:latin typeface="Times New Roman"/>
                <a:cs typeface="Times New Roman"/>
              </a:rPr>
              <a:t>Serra, E. </a:t>
            </a:r>
            <a:r>
              <a:rPr lang="en-US" sz="1500" i="1" dirty="0">
                <a:latin typeface="Times New Roman"/>
                <a:cs typeface="Times New Roman"/>
              </a:rPr>
              <a:t>et al.</a:t>
            </a:r>
            <a:r>
              <a:rPr lang="en-US" sz="1500" dirty="0">
                <a:latin typeface="Times New Roman"/>
                <a:cs typeface="Times New Roman"/>
              </a:rPr>
              <a:t> (2025) ‘Motor development in school-aged children: A comparison of structured and unstructured physical activity environments’, </a:t>
            </a:r>
            <a:r>
              <a:rPr lang="en-US" sz="1500" i="1" dirty="0">
                <a:latin typeface="Times New Roman"/>
                <a:cs typeface="Times New Roman"/>
              </a:rPr>
              <a:t>Journal of human sport and exercise</a:t>
            </a:r>
            <a:r>
              <a:rPr lang="en-US" sz="1500" dirty="0">
                <a:latin typeface="Times New Roman"/>
                <a:cs typeface="Times New Roman"/>
              </a:rPr>
              <a:t>, 20(4), pp. 1367–1383. Available at: </a:t>
            </a:r>
            <a:r>
              <a:rPr lang="en-US" sz="1500" dirty="0">
                <a:latin typeface="Times New Roman"/>
                <a:cs typeface="Times New Roman"/>
                <a:hlinkClick r:id="rId5"/>
              </a:rPr>
              <a:t>https://doi.org/10.55860/qb0fvg12</a:t>
            </a:r>
            <a:r>
              <a:rPr lang="en-US" sz="1500" dirty="0">
                <a:latin typeface="Times New Roman"/>
                <a:cs typeface="Times New Roman"/>
              </a:rPr>
              <a:t>.</a:t>
            </a:r>
            <a:endParaRPr lang="en-US" sz="1500"/>
          </a:p>
          <a:p>
            <a:r>
              <a:rPr lang="en-US" sz="1500" dirty="0">
                <a:latin typeface="Times New Roman"/>
                <a:cs typeface="Times New Roman"/>
              </a:rPr>
              <a:t>Sport Wales 'What is Physical Literacy?', Available at: </a:t>
            </a:r>
            <a:r>
              <a:rPr lang="en-US" sz="1500" dirty="0">
                <a:latin typeface="Times New Roman"/>
                <a:cs typeface="Times New Roman"/>
                <a:hlinkClick r:id="rId6"/>
              </a:rPr>
              <a:t>https://www.sport.wales/content-vault/physical-literacy</a:t>
            </a:r>
            <a:r>
              <a:rPr lang="en-US" sz="1500" dirty="0">
                <a:latin typeface="Times New Roman"/>
                <a:cs typeface="Times New Roman"/>
              </a:rPr>
              <a:t>.</a:t>
            </a:r>
            <a:endParaRPr lang="en-US" sz="1500"/>
          </a:p>
          <a:p>
            <a:r>
              <a:rPr lang="en-US" sz="1500" dirty="0">
                <a:latin typeface="Times New Roman"/>
                <a:cs typeface="Times New Roman"/>
              </a:rPr>
              <a:t>Stevenson, A. &amp; SKIP-Cymru. (n.d.). </a:t>
            </a:r>
            <a:r>
              <a:rPr lang="en-US" sz="1500" i="1" dirty="0">
                <a:latin typeface="Times New Roman"/>
                <a:cs typeface="Times New Roman"/>
              </a:rPr>
              <a:t>SKIP- Cymru understanding how movement supports the area of learning health and well-</a:t>
            </a:r>
            <a:r>
              <a:rPr lang="en-US" sz="1500" i="1" err="1">
                <a:latin typeface="Times New Roman"/>
                <a:cs typeface="Times New Roman"/>
              </a:rPr>
              <a:t>bein</a:t>
            </a:r>
            <a:r>
              <a:rPr lang="en-US" sz="1500" dirty="0">
                <a:latin typeface="Times New Roman"/>
                <a:cs typeface="Times New Roman"/>
              </a:rPr>
              <a:t> [Slide show; </a:t>
            </a:r>
            <a:r>
              <a:rPr lang="en-US" sz="1500" err="1">
                <a:latin typeface="Times New Roman"/>
                <a:cs typeface="Times New Roman"/>
              </a:rPr>
              <a:t>Powerpoint</a:t>
            </a:r>
            <a:r>
              <a:rPr lang="en-US" sz="1500" dirty="0">
                <a:latin typeface="Times New Roman"/>
                <a:cs typeface="Times New Roman"/>
              </a:rPr>
              <a:t>].</a:t>
            </a:r>
            <a:endParaRPr lang="en-US" sz="1500"/>
          </a:p>
          <a:p>
            <a:pPr marL="0" indent="0">
              <a:buNone/>
            </a:pPr>
            <a:endParaRPr lang="en-US" sz="1500" dirty="0">
              <a:latin typeface="Calisto MT"/>
              <a:ea typeface="+mn-lt"/>
              <a:cs typeface="Times New Roman"/>
            </a:endParaRPr>
          </a:p>
          <a:p>
            <a:endParaRPr lang="en-US" sz="1600" dirty="0">
              <a:latin typeface="Times New Roman"/>
              <a:cs typeface="Times New Roman"/>
            </a:endParaRPr>
          </a:p>
          <a:p>
            <a:endParaRPr lang="en-US" sz="1600" dirty="0">
              <a:latin typeface="Calisto MT"/>
              <a:cs typeface="Times New Roman"/>
            </a:endParaRPr>
          </a:p>
          <a:p>
            <a:endParaRPr lang="en-US" sz="1600" dirty="0">
              <a:latin typeface="Calisto MT"/>
              <a:cs typeface="Times New Roman"/>
            </a:endParaRPr>
          </a:p>
          <a:p>
            <a:endParaRPr lang="en-US" sz="1600" dirty="0">
              <a:latin typeface="Times New Roman"/>
              <a:cs typeface="Times New Roman"/>
            </a:endParaRPr>
          </a:p>
          <a:p>
            <a:endParaRPr lang="en-US" sz="1600" dirty="0">
              <a:latin typeface="Times New Roman"/>
              <a:cs typeface="Times New Roman"/>
            </a:endParaRPr>
          </a:p>
          <a:p>
            <a:endParaRPr lang="en-US" sz="1600" dirty="0">
              <a:latin typeface="Calisto MT"/>
              <a:cs typeface="Times New Roman"/>
            </a:endParaRPr>
          </a:p>
        </p:txBody>
      </p:sp>
    </p:spTree>
    <p:extLst>
      <p:ext uri="{BB962C8B-B14F-4D97-AF65-F5344CB8AC3E}">
        <p14:creationId xmlns:p14="http://schemas.microsoft.com/office/powerpoint/2010/main" val="1662877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485D4-3F3D-6F2D-4B51-581B0440407D}"/>
              </a:ext>
            </a:extLst>
          </p:cNvPr>
          <p:cNvSpPr>
            <a:spLocks noGrp="1"/>
          </p:cNvSpPr>
          <p:nvPr>
            <p:ph type="title"/>
          </p:nvPr>
        </p:nvSpPr>
        <p:spPr/>
        <p:txBody>
          <a:bodyPr/>
          <a:lstStyle/>
          <a:p>
            <a:r>
              <a:rPr lang="en-US" dirty="0"/>
              <a:t>Reference list - 3</a:t>
            </a:r>
          </a:p>
        </p:txBody>
      </p:sp>
      <p:sp>
        <p:nvSpPr>
          <p:cNvPr id="3" name="Content Placeholder 2">
            <a:extLst>
              <a:ext uri="{FF2B5EF4-FFF2-40B4-BE49-F238E27FC236}">
                <a16:creationId xmlns:a16="http://schemas.microsoft.com/office/drawing/2014/main" id="{D233C1E1-04CB-E7F7-1768-18A3E5D26B4F}"/>
              </a:ext>
            </a:extLst>
          </p:cNvPr>
          <p:cNvSpPr>
            <a:spLocks noGrp="1"/>
          </p:cNvSpPr>
          <p:nvPr>
            <p:ph idx="1"/>
          </p:nvPr>
        </p:nvSpPr>
        <p:spPr/>
        <p:txBody>
          <a:bodyPr vert="horz" lIns="91440" tIns="45720" rIns="91440" bIns="45720" rtlCol="0" anchor="t">
            <a:normAutofit/>
          </a:bodyPr>
          <a:lstStyle/>
          <a:p>
            <a:r>
              <a:rPr lang="en-US" sz="1400" dirty="0">
                <a:latin typeface="Times New Roman"/>
                <a:cs typeface="Times New Roman"/>
              </a:rPr>
              <a:t>Sunny, K. H. (2025, March 21). </a:t>
            </a:r>
            <a:r>
              <a:rPr lang="en-US" sz="1400" i="1" dirty="0">
                <a:latin typeface="Times New Roman"/>
                <a:cs typeface="Times New Roman"/>
              </a:rPr>
              <a:t>The Ultimate Guide to Research Methodology: Types, importance, and Best Practices</a:t>
            </a:r>
            <a:r>
              <a:rPr lang="en-US" sz="1400" dirty="0">
                <a:latin typeface="Times New Roman"/>
                <a:cs typeface="Times New Roman"/>
              </a:rPr>
              <a:t>. </a:t>
            </a:r>
            <a:r>
              <a:rPr lang="en-US" sz="1400" dirty="0">
                <a:latin typeface="Times New Roman"/>
                <a:cs typeface="Times New Roman"/>
                <a:hlinkClick r:id="rId2"/>
              </a:rPr>
              <a:t>https://www.linkedin.com/pulse/ultimate-guide-research-methodology-types-importance-best-sunny-sam4c</a:t>
            </a:r>
            <a:endParaRPr lang="en-US" sz="1400">
              <a:latin typeface="Times New Roman"/>
              <a:cs typeface="Times New Roman"/>
            </a:endParaRPr>
          </a:p>
          <a:p>
            <a:r>
              <a:rPr lang="en-US" sz="1400" dirty="0">
                <a:latin typeface="Times New Roman"/>
                <a:cs typeface="Times New Roman"/>
              </a:rPr>
              <a:t>Whitehead, M. (2010) </a:t>
            </a:r>
            <a:r>
              <a:rPr lang="en-US" sz="1400" i="1" dirty="0">
                <a:latin typeface="Times New Roman"/>
                <a:cs typeface="Times New Roman"/>
              </a:rPr>
              <a:t>Physical literacy : throughout the </a:t>
            </a:r>
            <a:r>
              <a:rPr lang="en-US" sz="1400" i="1" dirty="0" err="1">
                <a:latin typeface="Times New Roman"/>
                <a:cs typeface="Times New Roman"/>
              </a:rPr>
              <a:t>lifecourse</a:t>
            </a:r>
            <a:r>
              <a:rPr lang="en-US" sz="1400" dirty="0">
                <a:latin typeface="Times New Roman"/>
                <a:cs typeface="Times New Roman"/>
              </a:rPr>
              <a:t>. 1st ed. New York: Routledge. Available at: </a:t>
            </a:r>
            <a:r>
              <a:rPr lang="en-US" sz="1400" dirty="0">
                <a:latin typeface="Times New Roman"/>
                <a:cs typeface="Times New Roman"/>
                <a:hlinkClick r:id="rId3"/>
              </a:rPr>
              <a:t>https://doi.org/10.4324/9780203881903</a:t>
            </a:r>
            <a:r>
              <a:rPr lang="en-US" sz="1400" dirty="0">
                <a:latin typeface="Times New Roman"/>
                <a:cs typeface="Times New Roman"/>
              </a:rPr>
              <a:t>.</a:t>
            </a:r>
            <a:endParaRPr lang="en-US"/>
          </a:p>
        </p:txBody>
      </p:sp>
    </p:spTree>
    <p:extLst>
      <p:ext uri="{BB962C8B-B14F-4D97-AF65-F5344CB8AC3E}">
        <p14:creationId xmlns:p14="http://schemas.microsoft.com/office/powerpoint/2010/main" val="612328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3629EC-7506-EB95-C31E-B45895F907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09548E-1093-8B8C-80B8-4A0F88376B41}"/>
              </a:ext>
            </a:extLst>
          </p:cNvPr>
          <p:cNvSpPr>
            <a:spLocks noGrp="1"/>
          </p:cNvSpPr>
          <p:nvPr>
            <p:ph type="title"/>
          </p:nvPr>
        </p:nvSpPr>
        <p:spPr/>
        <p:txBody>
          <a:bodyPr/>
          <a:lstStyle/>
          <a:p>
            <a:r>
              <a:rPr lang="en-US" dirty="0"/>
              <a:t>AI Acknowledgement</a:t>
            </a:r>
          </a:p>
        </p:txBody>
      </p:sp>
      <p:pic>
        <p:nvPicPr>
          <p:cNvPr id="4" name="Content Placeholder 3" descr="No sign with solid fill">
            <a:extLst>
              <a:ext uri="{FF2B5EF4-FFF2-40B4-BE49-F238E27FC236}">
                <a16:creationId xmlns:a16="http://schemas.microsoft.com/office/drawing/2014/main" id="{8748677E-17CF-2797-43F7-5F83D20E5C22}"/>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3871217" y="1207097"/>
            <a:ext cx="4366482" cy="4439985"/>
          </a:xfrm>
          <a:prstGeom prst="rect">
            <a:avLst/>
          </a:prstGeom>
        </p:spPr>
      </p:pic>
      <p:sp>
        <p:nvSpPr>
          <p:cNvPr id="5" name="TextBox 4">
            <a:extLst>
              <a:ext uri="{FF2B5EF4-FFF2-40B4-BE49-F238E27FC236}">
                <a16:creationId xmlns:a16="http://schemas.microsoft.com/office/drawing/2014/main" id="{4A1C5292-2E18-E495-A0F0-A6A1DDB06425}"/>
              </a:ext>
            </a:extLst>
          </p:cNvPr>
          <p:cNvSpPr txBox="1"/>
          <p:nvPr/>
        </p:nvSpPr>
        <p:spPr>
          <a:xfrm>
            <a:off x="4076841" y="5467099"/>
            <a:ext cx="5603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(other than the University library's AI)</a:t>
            </a:r>
          </a:p>
        </p:txBody>
      </p:sp>
    </p:spTree>
    <p:extLst>
      <p:ext uri="{BB962C8B-B14F-4D97-AF65-F5344CB8AC3E}">
        <p14:creationId xmlns:p14="http://schemas.microsoft.com/office/powerpoint/2010/main" val="168031178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ChronicleVTI</vt:lpstr>
      <vt:lpstr>MY reflections – an observation of child interactions  through outdoor play in Welsh schools </vt:lpstr>
      <vt:lpstr>Introductions</vt:lpstr>
      <vt:lpstr>Methodology</vt:lpstr>
      <vt:lpstr>The bigger Picture – 1</vt:lpstr>
      <vt:lpstr>The Bigger Picture - 2</vt:lpstr>
      <vt:lpstr>What did I See - [Cywion bach]</vt:lpstr>
      <vt:lpstr>What did I See - [Tavernspite]</vt:lpstr>
      <vt:lpstr>Discussions – 1[both schools]</vt:lpstr>
      <vt:lpstr>Discussions – 2 [both schools]</vt:lpstr>
      <vt:lpstr>Recommendations - 1</vt:lpstr>
      <vt:lpstr>Recommendations - 2</vt:lpstr>
      <vt:lpstr>Conclusions</vt:lpstr>
      <vt:lpstr>Reference list - 1</vt:lpstr>
      <vt:lpstr>Reference list - 2</vt:lpstr>
      <vt:lpstr>Reference list - 3</vt:lpstr>
      <vt:lpstr>AI 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783</cp:revision>
  <dcterms:created xsi:type="dcterms:W3CDTF">2025-11-07T13:10:53Z</dcterms:created>
  <dcterms:modified xsi:type="dcterms:W3CDTF">2025-11-14T13:50:00Z</dcterms:modified>
</cp:coreProperties>
</file>