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5" r:id="rId2"/>
    <p:sldId id="272" r:id="rId3"/>
    <p:sldId id="256" r:id="rId4"/>
    <p:sldId id="257" r:id="rId5"/>
    <p:sldId id="271" r:id="rId6"/>
    <p:sldId id="263" r:id="rId7"/>
    <p:sldId id="258" r:id="rId8"/>
    <p:sldId id="259" r:id="rId9"/>
    <p:sldId id="267" r:id="rId10"/>
    <p:sldId id="266" r:id="rId11"/>
    <p:sldId id="262" r:id="rId12"/>
    <p:sldId id="260" r:id="rId13"/>
    <p:sldId id="261" r:id="rId14"/>
    <p:sldId id="268" r:id="rId15"/>
    <p:sldId id="269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3" autoAdjust="0"/>
    <p:restoredTop sz="94660"/>
  </p:normalViewPr>
  <p:slideViewPr>
    <p:cSldViewPr snapToGrid="0">
      <p:cViewPr varScale="1">
        <p:scale>
          <a:sx n="88" d="100"/>
          <a:sy n="88" d="100"/>
        </p:scale>
        <p:origin x="26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for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On you allocated week </a:t>
            </a:r>
            <a:r>
              <a:rPr lang="en-GB" b="1" dirty="0" smtClean="0"/>
              <a:t>be prepared </a:t>
            </a:r>
            <a:r>
              <a:rPr lang="en-GB" b="1" dirty="0"/>
              <a:t>to (as a group):</a:t>
            </a:r>
            <a:endParaRPr lang="en-GB" dirty="0"/>
          </a:p>
          <a:p>
            <a:pPr lvl="1"/>
            <a:r>
              <a:rPr lang="en-GB" b="1" dirty="0"/>
              <a:t>introduce your chosen issue</a:t>
            </a:r>
            <a:endParaRPr lang="en-GB" dirty="0"/>
          </a:p>
          <a:p>
            <a:pPr lvl="1"/>
            <a:r>
              <a:rPr lang="en-GB" b="1" dirty="0"/>
              <a:t>explain why it is important</a:t>
            </a:r>
            <a:endParaRPr lang="en-GB" dirty="0"/>
          </a:p>
          <a:p>
            <a:endParaRPr lang="en-GB" b="1" dirty="0" smtClean="0"/>
          </a:p>
          <a:p>
            <a:r>
              <a:rPr lang="en-GB" b="1" dirty="0" smtClean="0"/>
              <a:t>Then</a:t>
            </a:r>
            <a:r>
              <a:rPr lang="en-GB" b="1" dirty="0"/>
              <a:t>, including the rest of the lecture group:</a:t>
            </a:r>
            <a:endParaRPr lang="en-GB" dirty="0"/>
          </a:p>
          <a:p>
            <a:pPr lvl="1"/>
            <a:r>
              <a:rPr lang="en-GB" b="1" dirty="0"/>
              <a:t>be prepared to debate the issue, highlighting different perspectives / views that exist for the topic</a:t>
            </a:r>
            <a:endParaRPr lang="en-GB" dirty="0"/>
          </a:p>
          <a:p>
            <a:pPr lvl="1"/>
            <a:r>
              <a:rPr lang="en-GB" b="1" dirty="0"/>
              <a:t>suggest ways forward to improve the situation - if possible</a:t>
            </a:r>
            <a:r>
              <a:rPr lang="en-GB" b="1" dirty="0" smtClean="0"/>
              <a:t>!</a:t>
            </a:r>
          </a:p>
          <a:p>
            <a:pPr lvl="1"/>
            <a:endParaRPr lang="en-GB" b="1" dirty="0"/>
          </a:p>
          <a:p>
            <a:pPr lvl="1"/>
            <a:endParaRPr lang="en-GB" b="1" dirty="0" smtClean="0"/>
          </a:p>
          <a:p>
            <a:pPr lvl="1"/>
            <a:r>
              <a:rPr lang="en-GB" b="1" dirty="0" smtClean="0"/>
              <a:t>Topic for this week / next week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6744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Quickly Recap over your reading / research of the topic…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have you found?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104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Fad Diets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BMPE6003</a:t>
            </a:r>
          </a:p>
          <a:p>
            <a:r>
              <a:rPr lang="en-GB" dirty="0" smtClean="0"/>
              <a:t>Week 6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851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8515" y="328945"/>
            <a:ext cx="8610600" cy="1293028"/>
          </a:xfrm>
        </p:spPr>
        <p:txBody>
          <a:bodyPr/>
          <a:lstStyle/>
          <a:p>
            <a:r>
              <a:rPr lang="en-GB" dirty="0" smtClean="0"/>
              <a:t>Weight loss - Importance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21974"/>
            <a:ext cx="10820400" cy="4596712"/>
          </a:xfrm>
        </p:spPr>
        <p:txBody>
          <a:bodyPr>
            <a:normAutofit/>
          </a:bodyPr>
          <a:lstStyle/>
          <a:p>
            <a:r>
              <a:rPr lang="en-GB" dirty="0"/>
              <a:t>The World Health Organization (WHO) has </a:t>
            </a:r>
            <a:r>
              <a:rPr lang="en-GB" dirty="0" smtClean="0"/>
              <a:t>concluded </a:t>
            </a:r>
            <a:r>
              <a:rPr lang="en-GB" dirty="0"/>
              <a:t>that obesity has reached epidemic proportions globally, with more than 1.9 billion adults being overweight and 650 million are obese, with the prevalence of obesity tripling since 1975. 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modelling Study in the Lancet (</a:t>
            </a:r>
            <a:r>
              <a:rPr lang="en-GB" dirty="0"/>
              <a:t>Grover et al., </a:t>
            </a:r>
            <a:r>
              <a:rPr lang="en-GB" dirty="0" smtClean="0"/>
              <a:t>2014) concluded that: </a:t>
            </a:r>
          </a:p>
          <a:p>
            <a:pPr lvl="1"/>
            <a:r>
              <a:rPr lang="en-GB" dirty="0"/>
              <a:t>O</a:t>
            </a:r>
            <a:r>
              <a:rPr lang="en-GB" dirty="0" smtClean="0"/>
              <a:t>besity can prevent </a:t>
            </a:r>
            <a:r>
              <a:rPr lang="en-GB" dirty="0"/>
              <a:t>20 years of good health </a:t>
            </a:r>
            <a:r>
              <a:rPr lang="en-GB" dirty="0" smtClean="0"/>
              <a:t>during a person’s life 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an </a:t>
            </a:r>
            <a:r>
              <a:rPr lang="en-GB" dirty="0"/>
              <a:t>accelerate death by eight years. </a:t>
            </a:r>
            <a:endParaRPr lang="en-GB" dirty="0" smtClean="0"/>
          </a:p>
          <a:p>
            <a:pPr lvl="1"/>
            <a:r>
              <a:rPr lang="en-GB" dirty="0"/>
              <a:t>N</a:t>
            </a:r>
            <a:r>
              <a:rPr lang="en-GB" dirty="0" smtClean="0"/>
              <a:t>o </a:t>
            </a:r>
            <a:r>
              <a:rPr lang="en-GB" dirty="0"/>
              <a:t>quick fix for obesity 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FF00"/>
                </a:solidFill>
              </a:rPr>
              <a:t>If no quick fix…Why are people still falling for the promises of a ‘new’ fad?</a:t>
            </a:r>
          </a:p>
          <a:p>
            <a:r>
              <a:rPr lang="en-GB" dirty="0" smtClean="0">
                <a:solidFill>
                  <a:srgbClr val="FFFF00"/>
                </a:solidFill>
              </a:rPr>
              <a:t>What lures people in?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240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Who do fad diets appeal to?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28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fad diets so popular?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why do people search the internet and social media looking for a miracle cure?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 smtClean="0">
                <a:solidFill>
                  <a:srgbClr val="FFFF00"/>
                </a:solidFill>
              </a:rPr>
              <a:t>trend</a:t>
            </a:r>
            <a:r>
              <a:rPr lang="en-GB" dirty="0" smtClean="0"/>
              <a:t> that </a:t>
            </a:r>
            <a:r>
              <a:rPr lang="en-GB" dirty="0"/>
              <a:t>promises </a:t>
            </a:r>
            <a:r>
              <a:rPr lang="en-GB" dirty="0">
                <a:solidFill>
                  <a:srgbClr val="FFFF00"/>
                </a:solidFill>
              </a:rPr>
              <a:t>fast and easy weight </a:t>
            </a:r>
            <a:r>
              <a:rPr lang="en-GB" dirty="0" smtClean="0">
                <a:solidFill>
                  <a:srgbClr val="FFFF00"/>
                </a:solidFill>
              </a:rPr>
              <a:t>loss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Plays to people’s</a:t>
            </a:r>
          </a:p>
          <a:p>
            <a:r>
              <a:rPr lang="en-GB" dirty="0" smtClean="0"/>
              <a:t>Insecurities – social media ideals</a:t>
            </a:r>
          </a:p>
          <a:p>
            <a:r>
              <a:rPr lang="en-GB" dirty="0" smtClean="0"/>
              <a:t>Hopes</a:t>
            </a:r>
          </a:p>
          <a:p>
            <a:r>
              <a:rPr lang="en-GB" dirty="0" smtClean="0"/>
              <a:t>Wishful thinking!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3921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9382" y="-167445"/>
            <a:ext cx="8610600" cy="1293028"/>
          </a:xfrm>
        </p:spPr>
        <p:txBody>
          <a:bodyPr/>
          <a:lstStyle/>
          <a:p>
            <a:r>
              <a:rPr lang="en-GB" dirty="0"/>
              <a:t>Fad diets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1125582"/>
            <a:ext cx="11253651" cy="559743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 lot of </a:t>
            </a:r>
            <a:r>
              <a:rPr lang="en-GB" dirty="0" smtClean="0"/>
              <a:t>people </a:t>
            </a:r>
            <a:r>
              <a:rPr lang="en-GB" dirty="0"/>
              <a:t>are impacted or struggling with obesity and desperate to manage their weight </a:t>
            </a:r>
            <a:r>
              <a:rPr lang="en-GB" dirty="0" smtClean="0"/>
              <a:t>through the next fad for ‘quick results’. </a:t>
            </a:r>
            <a:endParaRPr lang="en-GB" dirty="0"/>
          </a:p>
          <a:p>
            <a:r>
              <a:rPr lang="en-GB" dirty="0" smtClean="0"/>
              <a:t>Fad-diets </a:t>
            </a:r>
            <a:r>
              <a:rPr lang="en-GB" dirty="0"/>
              <a:t>can be tempting as they offer a quick-fix to a long-term problem. </a:t>
            </a:r>
            <a:endParaRPr lang="en-GB" dirty="0" smtClean="0"/>
          </a:p>
          <a:p>
            <a:r>
              <a:rPr lang="en-GB" dirty="0" smtClean="0"/>
              <a:t>However</a:t>
            </a:r>
            <a:r>
              <a:rPr lang="en-GB" dirty="0"/>
              <a:t>, they can </a:t>
            </a:r>
            <a:r>
              <a:rPr lang="en-GB" dirty="0" smtClean="0"/>
              <a:t>pose health risks (BDA, 2019</a:t>
            </a:r>
            <a:r>
              <a:rPr lang="en-GB" dirty="0"/>
              <a:t>).  </a:t>
            </a:r>
            <a:endParaRPr lang="en-GB" dirty="0" smtClean="0"/>
          </a:p>
          <a:p>
            <a:r>
              <a:rPr lang="en-GB" dirty="0" smtClean="0"/>
              <a:t>Fad </a:t>
            </a:r>
            <a:r>
              <a:rPr lang="en-GB" dirty="0"/>
              <a:t>diets are designed to </a:t>
            </a:r>
            <a:r>
              <a:rPr lang="en-GB" dirty="0" smtClean="0"/>
              <a:t>fail! Economic model. Slimming World / Weight Watchers WW</a:t>
            </a:r>
          </a:p>
          <a:p>
            <a:pPr lvl="1"/>
            <a:r>
              <a:rPr lang="en-GB" dirty="0" smtClean="0">
                <a:solidFill>
                  <a:srgbClr val="FFFF00"/>
                </a:solidFill>
              </a:rPr>
              <a:t>Thrill </a:t>
            </a:r>
            <a:r>
              <a:rPr lang="en-GB" dirty="0">
                <a:solidFill>
                  <a:srgbClr val="FFFF00"/>
                </a:solidFill>
              </a:rPr>
              <a:t>of seeing </a:t>
            </a:r>
            <a:r>
              <a:rPr lang="en-GB" dirty="0" smtClean="0">
                <a:solidFill>
                  <a:srgbClr val="FFFF00"/>
                </a:solidFill>
              </a:rPr>
              <a:t>quick weight reduction keeps </a:t>
            </a:r>
            <a:r>
              <a:rPr lang="en-GB" dirty="0">
                <a:solidFill>
                  <a:srgbClr val="FFFF00"/>
                </a:solidFill>
              </a:rPr>
              <a:t>many coming back, </a:t>
            </a:r>
            <a:endParaRPr lang="en-GB" dirty="0" smtClean="0">
              <a:solidFill>
                <a:srgbClr val="FFFF00"/>
              </a:solidFill>
            </a:endParaRPr>
          </a:p>
          <a:p>
            <a:pPr lvl="1"/>
            <a:r>
              <a:rPr lang="en-GB" dirty="0" smtClean="0">
                <a:solidFill>
                  <a:srgbClr val="FFFF00"/>
                </a:solidFill>
              </a:rPr>
              <a:t>The </a:t>
            </a:r>
            <a:r>
              <a:rPr lang="en-GB" dirty="0">
                <a:solidFill>
                  <a:srgbClr val="FFFF00"/>
                </a:solidFill>
              </a:rPr>
              <a:t>diet industry thrives off “repeat customers,” </a:t>
            </a:r>
            <a:r>
              <a:rPr lang="en-GB" dirty="0" smtClean="0">
                <a:solidFill>
                  <a:srgbClr val="FFFF00"/>
                </a:solidFill>
              </a:rPr>
              <a:t>rapid </a:t>
            </a:r>
            <a:r>
              <a:rPr lang="en-GB" dirty="0">
                <a:solidFill>
                  <a:srgbClr val="FFFF00"/>
                </a:solidFill>
              </a:rPr>
              <a:t>initial water loss</a:t>
            </a:r>
            <a:r>
              <a:rPr lang="en-GB" b="1" dirty="0">
                <a:solidFill>
                  <a:srgbClr val="FFFF00"/>
                </a:solidFill>
              </a:rPr>
              <a:t> </a:t>
            </a:r>
            <a:r>
              <a:rPr lang="en-GB" b="1" dirty="0" smtClean="0">
                <a:solidFill>
                  <a:srgbClr val="FFFF00"/>
                </a:solidFill>
              </a:rPr>
              <a:t>deceptive </a:t>
            </a:r>
            <a:r>
              <a:rPr lang="en-GB" dirty="0" smtClean="0">
                <a:solidFill>
                  <a:srgbClr val="FFFF00"/>
                </a:solidFill>
              </a:rPr>
              <a:t>(</a:t>
            </a:r>
            <a:r>
              <a:rPr lang="en-GB" dirty="0" err="1" smtClean="0">
                <a:solidFill>
                  <a:srgbClr val="FFFF00"/>
                </a:solidFill>
              </a:rPr>
              <a:t>Polivy</a:t>
            </a:r>
            <a:r>
              <a:rPr lang="en-GB" dirty="0" smtClean="0">
                <a:solidFill>
                  <a:srgbClr val="FFFF00"/>
                </a:solidFill>
              </a:rPr>
              <a:t> </a:t>
            </a:r>
            <a:r>
              <a:rPr lang="en-GB" dirty="0">
                <a:solidFill>
                  <a:srgbClr val="FFFF00"/>
                </a:solidFill>
              </a:rPr>
              <a:t>and Herman, 2002). </a:t>
            </a:r>
            <a:endParaRPr lang="en-GB" dirty="0" smtClean="0">
              <a:solidFill>
                <a:srgbClr val="FFFF00"/>
              </a:solidFill>
            </a:endParaRPr>
          </a:p>
          <a:p>
            <a:pPr lvl="1"/>
            <a:endParaRPr lang="en-GB" dirty="0">
              <a:solidFill>
                <a:srgbClr val="FFFF00"/>
              </a:solidFill>
            </a:endParaRPr>
          </a:p>
          <a:p>
            <a:pPr lvl="1"/>
            <a:r>
              <a:rPr lang="en-GB" dirty="0" smtClean="0">
                <a:solidFill>
                  <a:srgbClr val="FFFF00"/>
                </a:solidFill>
              </a:rPr>
              <a:t>Blame for failure?! Self esteem and body confidence?</a:t>
            </a:r>
            <a:endParaRPr lang="en-GB" dirty="0">
              <a:solidFill>
                <a:srgbClr val="FFFF00"/>
              </a:solidFill>
            </a:endParaRP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People </a:t>
            </a:r>
            <a:r>
              <a:rPr lang="en-GB" dirty="0"/>
              <a:t>need to see beyond the intense false publicity, its unworthy promotion, labels and price tags (FACLM, 2019).  </a:t>
            </a:r>
          </a:p>
          <a:p>
            <a:endParaRPr lang="en-GB" dirty="0"/>
          </a:p>
          <a:p>
            <a:r>
              <a:rPr lang="en-GB" dirty="0"/>
              <a:t>Marketing for these diets is </a:t>
            </a:r>
            <a:r>
              <a:rPr lang="en-GB" dirty="0" smtClean="0"/>
              <a:t>flexible </a:t>
            </a:r>
            <a:r>
              <a:rPr lang="en-GB" dirty="0"/>
              <a:t>environment </a:t>
            </a:r>
            <a:r>
              <a:rPr lang="en-GB" dirty="0" smtClean="0"/>
              <a:t>- uses </a:t>
            </a:r>
            <a:r>
              <a:rPr lang="en-GB" dirty="0"/>
              <a:t>body transformation and thrives </a:t>
            </a:r>
            <a:r>
              <a:rPr lang="en-GB" dirty="0" smtClean="0"/>
              <a:t>due to people sharing </a:t>
            </a:r>
            <a:r>
              <a:rPr lang="en-GB" dirty="0"/>
              <a:t>their findings and feelings. </a:t>
            </a:r>
            <a:endParaRPr lang="en-GB" dirty="0" smtClean="0"/>
          </a:p>
          <a:p>
            <a:pPr lvl="1"/>
            <a:r>
              <a:rPr lang="en-GB" dirty="0" smtClean="0">
                <a:solidFill>
                  <a:srgbClr val="FFFF00"/>
                </a:solidFill>
              </a:rPr>
              <a:t>Social </a:t>
            </a:r>
            <a:r>
              <a:rPr lang="en-GB" dirty="0">
                <a:solidFill>
                  <a:srgbClr val="FFFF00"/>
                </a:solidFill>
              </a:rPr>
              <a:t>media </a:t>
            </a:r>
            <a:r>
              <a:rPr lang="en-GB" dirty="0" smtClean="0">
                <a:solidFill>
                  <a:srgbClr val="FFFF00"/>
                </a:solidFill>
              </a:rPr>
              <a:t>/ websites / applications </a:t>
            </a:r>
            <a:r>
              <a:rPr lang="en-GB" dirty="0">
                <a:solidFill>
                  <a:srgbClr val="FFFF00"/>
                </a:solidFill>
              </a:rPr>
              <a:t>where people create and share content quickly, in </a:t>
            </a:r>
            <a:r>
              <a:rPr lang="en-GB" dirty="0" smtClean="0">
                <a:solidFill>
                  <a:srgbClr val="FFFF00"/>
                </a:solidFill>
              </a:rPr>
              <a:t>real-time</a:t>
            </a:r>
          </a:p>
          <a:p>
            <a:pPr lvl="1"/>
            <a:r>
              <a:rPr lang="en-GB" dirty="0" smtClean="0">
                <a:solidFill>
                  <a:srgbClr val="FFFF00"/>
                </a:solidFill>
              </a:rPr>
              <a:t>E.g. 20 million+ </a:t>
            </a:r>
            <a:r>
              <a:rPr lang="en-GB" dirty="0">
                <a:solidFill>
                  <a:srgbClr val="FFFF00"/>
                </a:solidFill>
              </a:rPr>
              <a:t>posts on Instagram for #</a:t>
            </a:r>
            <a:r>
              <a:rPr lang="en-GB" dirty="0" err="1">
                <a:solidFill>
                  <a:srgbClr val="FFFF00"/>
                </a:solidFill>
              </a:rPr>
              <a:t>keto</a:t>
            </a:r>
            <a:r>
              <a:rPr lang="en-GB" dirty="0">
                <a:solidFill>
                  <a:srgbClr val="FFFF00"/>
                </a:solidFill>
              </a:rPr>
              <a:t>. </a:t>
            </a:r>
            <a:r>
              <a:rPr lang="en-GB" dirty="0" smtClean="0">
                <a:solidFill>
                  <a:srgbClr val="FFFF00"/>
                </a:solidFill>
              </a:rPr>
              <a:t> #</a:t>
            </a:r>
            <a:r>
              <a:rPr lang="en-GB" dirty="0" err="1" smtClean="0">
                <a:solidFill>
                  <a:srgbClr val="FFFF00"/>
                </a:solidFill>
              </a:rPr>
              <a:t>lowcarb</a:t>
            </a:r>
            <a:r>
              <a:rPr lang="en-GB" dirty="0" smtClean="0">
                <a:solidFill>
                  <a:srgbClr val="FFFF00"/>
                </a:solidFill>
              </a:rPr>
              <a:t> – 23 million posts. </a:t>
            </a:r>
          </a:p>
          <a:p>
            <a:r>
              <a:rPr lang="en-GB" dirty="0" smtClean="0"/>
              <a:t>Nutritional </a:t>
            </a:r>
            <a:r>
              <a:rPr lang="en-GB" dirty="0"/>
              <a:t>advice is highly unregulated on social media, with no shortage of celebrity and influencers all recommending the </a:t>
            </a:r>
            <a:r>
              <a:rPr lang="en-GB" dirty="0" err="1"/>
              <a:t>keto</a:t>
            </a:r>
            <a:r>
              <a:rPr lang="en-GB" dirty="0"/>
              <a:t> diet (Choi and Berger, 2009).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8844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023" y="659870"/>
            <a:ext cx="10652760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The British </a:t>
            </a:r>
            <a:r>
              <a:rPr lang="en-GB" dirty="0" smtClean="0"/>
              <a:t>Dietetic </a:t>
            </a:r>
            <a:r>
              <a:rPr lang="en-GB" dirty="0"/>
              <a:t>Association recommends people stay away from any diets that: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1630681"/>
            <a:ext cx="11271069" cy="551034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dirty="0" smtClean="0"/>
              <a:t>A </a:t>
            </a:r>
            <a:r>
              <a:rPr lang="en-GB" dirty="0"/>
              <a:t>promise to rapid weight loss without changing your lifestyle</a:t>
            </a:r>
          </a:p>
          <a:p>
            <a:pPr lvl="0"/>
            <a:r>
              <a:rPr lang="en-GB" dirty="0"/>
              <a:t>A recommendation to any fat-burning products</a:t>
            </a:r>
          </a:p>
          <a:p>
            <a:pPr lvl="0"/>
            <a:r>
              <a:rPr lang="en-GB" dirty="0"/>
              <a:t>A promise of rapid weight loss</a:t>
            </a:r>
          </a:p>
          <a:p>
            <a:pPr lvl="0"/>
            <a:r>
              <a:rPr lang="en-GB" dirty="0"/>
              <a:t>Advised to use large doses of vitamins and mineral supplements</a:t>
            </a:r>
          </a:p>
          <a:p>
            <a:pPr lvl="0"/>
            <a:r>
              <a:rPr lang="en-GB" dirty="0"/>
              <a:t>The selling of products and supplements</a:t>
            </a:r>
          </a:p>
          <a:p>
            <a:pPr lvl="0"/>
            <a:r>
              <a:rPr lang="en-GB" dirty="0"/>
              <a:t>Restricting the use of certain foods and replacing them with expensive alternatives</a:t>
            </a:r>
          </a:p>
          <a:p>
            <a:pPr lvl="0"/>
            <a:r>
              <a:rPr lang="en-GB" dirty="0"/>
              <a:t>Promoting the eating of only one type of food</a:t>
            </a:r>
          </a:p>
          <a:p>
            <a:pPr lvl="0"/>
            <a:r>
              <a:rPr lang="en-GB" dirty="0"/>
              <a:t>Any suggestion that weight is </a:t>
            </a:r>
            <a:r>
              <a:rPr lang="en-GB" dirty="0" smtClean="0"/>
              <a:t>connected </a:t>
            </a:r>
            <a:r>
              <a:rPr lang="en-GB" dirty="0"/>
              <a:t>to food allergies</a:t>
            </a:r>
          </a:p>
          <a:p>
            <a:pPr lvl="0"/>
            <a:r>
              <a:rPr lang="en-GB" dirty="0"/>
              <a:t>The suggestion of eating foods based on your genetics or blood type</a:t>
            </a:r>
          </a:p>
          <a:p>
            <a:pPr lvl="0"/>
            <a:r>
              <a:rPr lang="en-GB" dirty="0"/>
              <a:t>The recommendation of a detox</a:t>
            </a:r>
          </a:p>
          <a:p>
            <a:pPr lvl="0"/>
            <a:r>
              <a:rPr lang="en-GB" dirty="0"/>
              <a:t>Any diet advocated by a celebrity without supporting evidence</a:t>
            </a:r>
          </a:p>
          <a:p>
            <a:pPr lvl="0"/>
            <a:r>
              <a:rPr lang="en-GB" dirty="0"/>
              <a:t>Liquid meals only</a:t>
            </a:r>
          </a:p>
          <a:p>
            <a:pPr lvl="0"/>
            <a:r>
              <a:rPr lang="en-GB" dirty="0"/>
              <a:t>Any diet focusing on appearance</a:t>
            </a:r>
          </a:p>
          <a:p>
            <a:pPr lvl="0"/>
            <a:r>
              <a:rPr lang="en-GB" dirty="0"/>
              <a:t>Recommending eating non-food items</a:t>
            </a:r>
          </a:p>
          <a:p>
            <a:pPr lvl="0"/>
            <a:r>
              <a:rPr lang="en-GB" dirty="0"/>
              <a:t>Recommendations on a single study</a:t>
            </a:r>
          </a:p>
          <a:p>
            <a:pPr lvl="0"/>
            <a:r>
              <a:rPr lang="en-GB" dirty="0"/>
              <a:t>Recommends the same diet for everyone</a:t>
            </a:r>
          </a:p>
          <a:p>
            <a:pPr lvl="0"/>
            <a:r>
              <a:rPr lang="en-GB" dirty="0"/>
              <a:t>It’s a ‘secret’ that doctors are yet to discover </a:t>
            </a:r>
          </a:p>
        </p:txBody>
      </p:sp>
    </p:spTree>
    <p:extLst>
      <p:ext uri="{BB962C8B-B14F-4D97-AF65-F5344CB8AC3E}">
        <p14:creationId xmlns:p14="http://schemas.microsoft.com/office/powerpoint/2010/main" val="42178210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From what you know already / have seen advertised….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Which </a:t>
            </a:r>
            <a:r>
              <a:rPr lang="en-GB" dirty="0" smtClean="0"/>
              <a:t>fad diets </a:t>
            </a:r>
            <a:r>
              <a:rPr lang="en-GB" dirty="0"/>
              <a:t>are linked to the </a:t>
            </a:r>
            <a:r>
              <a:rPr lang="en-GB" dirty="0" smtClean="0"/>
              <a:t>BDA warnings?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755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794" y="93813"/>
            <a:ext cx="11791406" cy="1293028"/>
          </a:xfrm>
        </p:spPr>
        <p:txBody>
          <a:bodyPr/>
          <a:lstStyle/>
          <a:p>
            <a:r>
              <a:rPr lang="en-GB" dirty="0" smtClean="0"/>
              <a:t>Which diets are linked to the following?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227909"/>
            <a:ext cx="10820400" cy="5712821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A promise to rapid weight loss without changing your lifestyle</a:t>
            </a:r>
          </a:p>
          <a:p>
            <a:pPr lvl="0"/>
            <a:r>
              <a:rPr lang="en-GB" dirty="0"/>
              <a:t>A recommendation to any fat-burning products</a:t>
            </a:r>
          </a:p>
          <a:p>
            <a:pPr lvl="0"/>
            <a:r>
              <a:rPr lang="en-GB" dirty="0"/>
              <a:t>A promise of rapid weight loss</a:t>
            </a:r>
          </a:p>
          <a:p>
            <a:pPr lvl="0"/>
            <a:r>
              <a:rPr lang="en-GB" dirty="0"/>
              <a:t>Advised to use large doses of vitamins and mineral supplements</a:t>
            </a:r>
          </a:p>
          <a:p>
            <a:pPr lvl="0"/>
            <a:r>
              <a:rPr lang="en-GB" dirty="0"/>
              <a:t>The selling of products and supplements</a:t>
            </a:r>
          </a:p>
          <a:p>
            <a:pPr lvl="0"/>
            <a:r>
              <a:rPr lang="en-GB" dirty="0"/>
              <a:t>Restricting the use of certain foods and replacing them with expensive alternatives</a:t>
            </a:r>
          </a:p>
          <a:p>
            <a:pPr lvl="0"/>
            <a:r>
              <a:rPr lang="en-GB" dirty="0"/>
              <a:t>Promoting the eating of only one type of food</a:t>
            </a:r>
          </a:p>
          <a:p>
            <a:pPr lvl="0"/>
            <a:r>
              <a:rPr lang="en-GB" dirty="0"/>
              <a:t>Any suggestion that weight is connected to food allergies</a:t>
            </a:r>
          </a:p>
          <a:p>
            <a:pPr lvl="0"/>
            <a:r>
              <a:rPr lang="en-GB" dirty="0"/>
              <a:t>The suggestion of eating foods based on your genetics or blood type</a:t>
            </a:r>
          </a:p>
          <a:p>
            <a:pPr lvl="0"/>
            <a:r>
              <a:rPr lang="en-GB" dirty="0"/>
              <a:t>The recommendation of a detox</a:t>
            </a:r>
          </a:p>
          <a:p>
            <a:pPr lvl="0"/>
            <a:r>
              <a:rPr lang="en-GB" dirty="0"/>
              <a:t>Any diet advocated by a celebrity without supporting evidence</a:t>
            </a:r>
          </a:p>
          <a:p>
            <a:pPr lvl="0"/>
            <a:r>
              <a:rPr lang="en-GB" dirty="0"/>
              <a:t>Liquid meals only</a:t>
            </a:r>
          </a:p>
          <a:p>
            <a:pPr lvl="0"/>
            <a:r>
              <a:rPr lang="en-GB" dirty="0"/>
              <a:t>Any diet focusing on appearance</a:t>
            </a:r>
          </a:p>
          <a:p>
            <a:pPr lvl="0"/>
            <a:r>
              <a:rPr lang="en-GB" dirty="0"/>
              <a:t>Recommending eating non-food items</a:t>
            </a:r>
          </a:p>
          <a:p>
            <a:pPr lvl="0"/>
            <a:r>
              <a:rPr lang="en-GB" dirty="0"/>
              <a:t>Recommendations on a single study</a:t>
            </a:r>
          </a:p>
          <a:p>
            <a:pPr lvl="0"/>
            <a:r>
              <a:rPr lang="en-GB" dirty="0"/>
              <a:t>Recommends the same diet for everyone</a:t>
            </a:r>
          </a:p>
          <a:p>
            <a:pPr lvl="0"/>
            <a:r>
              <a:rPr lang="en-GB" dirty="0"/>
              <a:t>It’s a ‘secret’ that doctors are yet to discover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69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571" y="764373"/>
            <a:ext cx="10417629" cy="12930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Example: Low </a:t>
            </a:r>
            <a:r>
              <a:rPr lang="en-GB" dirty="0"/>
              <a:t>carbohydrate diets vs low-fat diets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41524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You will already have covered many fad diets in your studies…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When research becomes involved…</a:t>
            </a:r>
          </a:p>
          <a:p>
            <a:r>
              <a:rPr lang="en-GB" dirty="0" smtClean="0"/>
              <a:t>The </a:t>
            </a:r>
            <a:r>
              <a:rPr lang="en-GB" dirty="0"/>
              <a:t>ketogenic </a:t>
            </a:r>
            <a:r>
              <a:rPr lang="en-GB" dirty="0" smtClean="0"/>
              <a:t>diet </a:t>
            </a:r>
            <a:r>
              <a:rPr lang="en-GB" dirty="0"/>
              <a:t>frequently mentioned </a:t>
            </a:r>
            <a:r>
              <a:rPr lang="en-GB" dirty="0" smtClean="0"/>
              <a:t>in research - many </a:t>
            </a:r>
            <a:r>
              <a:rPr lang="en-GB" dirty="0"/>
              <a:t>studies comparing low-carbohydrate diets against low-fat diets. </a:t>
            </a:r>
            <a:endParaRPr lang="en-GB" dirty="0" smtClean="0"/>
          </a:p>
          <a:p>
            <a:r>
              <a:rPr lang="en-GB" dirty="0" smtClean="0"/>
              <a:t>Convenience?</a:t>
            </a:r>
          </a:p>
          <a:p>
            <a:r>
              <a:rPr lang="en-GB" dirty="0" smtClean="0"/>
              <a:t>Diet </a:t>
            </a:r>
            <a:r>
              <a:rPr lang="en-GB" dirty="0"/>
              <a:t>suits people who do not want to calorie count </a:t>
            </a:r>
            <a:r>
              <a:rPr lang="en-GB" dirty="0" smtClean="0"/>
              <a:t>- time-consuming </a:t>
            </a:r>
            <a:r>
              <a:rPr lang="en-GB" dirty="0"/>
              <a:t>and tedious.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S</a:t>
            </a:r>
            <a:r>
              <a:rPr lang="en-GB" dirty="0" smtClean="0"/>
              <a:t>ummary table of </a:t>
            </a:r>
            <a:r>
              <a:rPr lang="en-GB" dirty="0"/>
              <a:t>the main outcomes of six out of twenty-seven similar trial studies carried out between 2003 and 2007. </a:t>
            </a:r>
            <a:endParaRPr lang="en-GB" dirty="0" smtClean="0"/>
          </a:p>
          <a:p>
            <a:r>
              <a:rPr lang="en-GB" dirty="0" smtClean="0"/>
              <a:t>Randomised </a:t>
            </a:r>
            <a:r>
              <a:rPr lang="en-GB" dirty="0"/>
              <a:t>controlled trials, conducted on people with health problems, including being overweight </a:t>
            </a:r>
            <a:r>
              <a:rPr lang="en-GB" dirty="0" smtClean="0"/>
              <a:t>/ obesity</a:t>
            </a:r>
            <a:r>
              <a:rPr lang="en-GB" dirty="0"/>
              <a:t>. </a:t>
            </a:r>
            <a:endParaRPr lang="en-GB" dirty="0" smtClean="0"/>
          </a:p>
          <a:p>
            <a:pPr lvl="1"/>
            <a:r>
              <a:rPr lang="en-GB" dirty="0" smtClean="0"/>
              <a:t>Each </a:t>
            </a:r>
            <a:r>
              <a:rPr lang="en-GB" dirty="0"/>
              <a:t>trial consisted of two groups: low-fat diet vs low carbohydrate diet.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main outcomes measured (biomarkers) were weight loss (total body weight), total cholesterol, LDL cholesterol, HDL cholesterol, triglycerides and blood sugar levels.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529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7058059"/>
              </p:ext>
            </p:extLst>
          </p:nvPr>
        </p:nvGraphicFramePr>
        <p:xfrm>
          <a:off x="757645" y="165463"/>
          <a:ext cx="10964092" cy="65079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69326">
                  <a:extLst>
                    <a:ext uri="{9D8B030D-6E8A-4147-A177-3AD203B41FA5}">
                      <a16:colId xmlns:a16="http://schemas.microsoft.com/office/drawing/2014/main" val="3109031550"/>
                    </a:ext>
                  </a:extLst>
                </a:gridCol>
                <a:gridCol w="8194766">
                  <a:extLst>
                    <a:ext uri="{9D8B030D-6E8A-4147-A177-3AD203B41FA5}">
                      <a16:colId xmlns:a16="http://schemas.microsoft.com/office/drawing/2014/main" val="1544419210"/>
                    </a:ext>
                  </a:extLst>
                </a:gridCol>
              </a:tblGrid>
              <a:tr h="16123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Trial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Main Outcomes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extLst>
                  <a:ext uri="{0D108BD9-81ED-4DB2-BD59-A6C34878D82A}">
                    <a16:rowId xmlns:a16="http://schemas.microsoft.com/office/drawing/2014/main" val="3180181435"/>
                  </a:ext>
                </a:extLst>
              </a:tr>
              <a:tr h="96738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1. (Foster, Wyatt and Hill, 2003)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63 overweight individuals participated for twelve-months. Only the low-fat group was calorie restricted. Weight loss of 7.3% on the low-carb diet against 4.5% in the low-fat group. </a:t>
                      </a:r>
                      <a:endParaRPr lang="en-GB" sz="1100" dirty="0" smtClean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The </a:t>
                      </a:r>
                      <a:r>
                        <a:rPr lang="en-GB" sz="1100" dirty="0">
                          <a:effectLst/>
                        </a:rPr>
                        <a:t>low-carb group showed improvements in blood triglycerides and HDL cholesterol, other bio markers were similar between groups.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extLst>
                  <a:ext uri="{0D108BD9-81ED-4DB2-BD59-A6C34878D82A}">
                    <a16:rowId xmlns:a16="http://schemas.microsoft.com/office/drawing/2014/main" val="2152799298"/>
                  </a:ext>
                </a:extLst>
              </a:tr>
              <a:tr h="96738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2. (Samaha et al., 2003)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132 individuals with severe obesity (mean BMI of 43) participated for six-months. Only the low-fat group was calorie restricted. Weight loss average of 5.8kg in the low-carb group against only 1.9kg loss in the low-fat group. </a:t>
                      </a:r>
                      <a:endParaRPr lang="en-GB" sz="1100" dirty="0" smtClean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The </a:t>
                      </a:r>
                      <a:r>
                        <a:rPr lang="en-GB" sz="1100" dirty="0">
                          <a:effectLst/>
                        </a:rPr>
                        <a:t>low-carb group had improvements in blood triglycerides, total cholesterol and blood sugar levels.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extLst>
                  <a:ext uri="{0D108BD9-81ED-4DB2-BD59-A6C34878D82A}">
                    <a16:rowId xmlns:a16="http://schemas.microsoft.com/office/drawing/2014/main" val="571462062"/>
                  </a:ext>
                </a:extLst>
              </a:tr>
              <a:tr h="96738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3. (Sondike, Copperman and Jacobsen, 2003)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30 overweight adolescents participated for twelve-weeks. Neither group had calorie restrictions. There was a weight loss average of 9.9kg in the low-carb group against 4.1kg loss in the low-fat group. </a:t>
                      </a:r>
                      <a:endParaRPr lang="en-GB" sz="1100" dirty="0" smtClean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Decreases </a:t>
                      </a:r>
                      <a:r>
                        <a:rPr lang="en-GB" sz="1100" dirty="0">
                          <a:effectLst/>
                        </a:rPr>
                        <a:t>in triglycerides and HDL cholesterol were had in the low-carb group, with Total and LDL cholesterol decreasing in the low-fat group.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extLst>
                  <a:ext uri="{0D108BD9-81ED-4DB2-BD59-A6C34878D82A}">
                    <a16:rowId xmlns:a16="http://schemas.microsoft.com/office/drawing/2014/main" val="2159730920"/>
                  </a:ext>
                </a:extLst>
              </a:tr>
              <a:tr h="112861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4. (Meckling, O’Sullivan and Saari, 2004)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40 overweight individuals participated for ten-weeks. Calories were matched between groups. Weight loss average of 7.0kg in the low-carb group against 6.8kg in the low-fat group. </a:t>
                      </a:r>
                      <a:endParaRPr lang="en-GB" sz="1100" dirty="0" smtClean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Triglycerides </a:t>
                      </a:r>
                      <a:r>
                        <a:rPr lang="en-GB" sz="1100" dirty="0">
                          <a:effectLst/>
                        </a:rPr>
                        <a:t>and blood sugars decreased in both groups, Total, HDL and LDL cholesterol decreased in the low-fat group with HDL cholesterol going up in the low-carb group.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extLst>
                  <a:ext uri="{0D108BD9-81ED-4DB2-BD59-A6C34878D82A}">
                    <a16:rowId xmlns:a16="http://schemas.microsoft.com/office/drawing/2014/main" val="3923040095"/>
                  </a:ext>
                </a:extLst>
              </a:tr>
              <a:tr h="73897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5. (</a:t>
                      </a:r>
                      <a:r>
                        <a:rPr lang="en-GB" sz="1600" dirty="0" err="1">
                          <a:effectLst/>
                        </a:rPr>
                        <a:t>Nickols</a:t>
                      </a:r>
                      <a:r>
                        <a:rPr lang="en-GB" sz="1600" dirty="0">
                          <a:effectLst/>
                        </a:rPr>
                        <a:t>-Richardson et al., 2005)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28 overweight menopausal women participated for six-weeks. The low-fat group was calorie restricted. Weight loss average: 6.4kg in the low-carb group compared to 4.2kg in the low-fat group. </a:t>
                      </a:r>
                      <a:endParaRPr lang="en-GB" sz="1100" dirty="0" smtClean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</a:rPr>
                        <a:t>Insignificant </a:t>
                      </a:r>
                      <a:r>
                        <a:rPr lang="en-GB" sz="1100" dirty="0">
                          <a:effectLst/>
                        </a:rPr>
                        <a:t>difference in the biomarkers with both groups.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extLst>
                  <a:ext uri="{0D108BD9-81ED-4DB2-BD59-A6C34878D82A}">
                    <a16:rowId xmlns:a16="http://schemas.microsoft.com/office/drawing/2014/main" val="1581971805"/>
                  </a:ext>
                </a:extLst>
              </a:tr>
              <a:tr h="73897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6. (</a:t>
                      </a:r>
                      <a:r>
                        <a:rPr lang="en-GB" sz="1600" dirty="0" err="1">
                          <a:effectLst/>
                        </a:rPr>
                        <a:t>McClernon</a:t>
                      </a:r>
                      <a:r>
                        <a:rPr lang="en-GB" sz="1600" dirty="0">
                          <a:effectLst/>
                        </a:rPr>
                        <a:t> et al., 2007)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119 overweight individuals participated for six-months. The low-fat diet was calorie restricted. Weight loss average: 12.9kg in the low-carb group compared to 6.7kg in the low-fat group. The low-carb group had the greatest improvements in all biomarkers but after two months the effects diminished.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8609" marR="28609" marT="0" marB="0"/>
                </a:tc>
                <a:extLst>
                  <a:ext uri="{0D108BD9-81ED-4DB2-BD59-A6C34878D82A}">
                    <a16:rowId xmlns:a16="http://schemas.microsoft.com/office/drawing/2014/main" val="38318918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24401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903" y="764373"/>
            <a:ext cx="10487297" cy="1293028"/>
          </a:xfrm>
        </p:spPr>
        <p:txBody>
          <a:bodyPr/>
          <a:lstStyle/>
          <a:p>
            <a:r>
              <a:rPr lang="en-GB" dirty="0" smtClean="0"/>
              <a:t>Thoughts on the research findings?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Support for weight-loss.</a:t>
            </a:r>
          </a:p>
          <a:p>
            <a:r>
              <a:rPr lang="en-GB" dirty="0" smtClean="0"/>
              <a:t>Strong celebrity support – books / plans / products.</a:t>
            </a:r>
          </a:p>
          <a:p>
            <a:r>
              <a:rPr lang="en-GB" dirty="0" smtClean="0"/>
              <a:t>Anecdotal reports of ‘success’. </a:t>
            </a:r>
          </a:p>
          <a:p>
            <a:endParaRPr lang="en-GB" dirty="0"/>
          </a:p>
          <a:p>
            <a:r>
              <a:rPr lang="en-GB" dirty="0" smtClean="0"/>
              <a:t>Conflicts of interest from professionals?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6175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views as Nutrition students?</a:t>
            </a:r>
          </a:p>
          <a:p>
            <a:endParaRPr lang="en-GB" dirty="0"/>
          </a:p>
          <a:p>
            <a:r>
              <a:rPr lang="en-GB" dirty="0" smtClean="0"/>
              <a:t>Are there any plus points to fad diets? </a:t>
            </a:r>
          </a:p>
          <a:p>
            <a:pPr lvl="1"/>
            <a:r>
              <a:rPr lang="en-GB" dirty="0" smtClean="0"/>
              <a:t>Kick-starting healthy eating?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Education of the public… Where do you start?</a:t>
            </a:r>
          </a:p>
          <a:p>
            <a:endParaRPr lang="en-GB" dirty="0"/>
          </a:p>
          <a:p>
            <a:r>
              <a:rPr lang="en-GB" dirty="0" smtClean="0"/>
              <a:t>Impact of social media?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114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way forward?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Increasingly obesogenic environment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330876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6251" y="764373"/>
            <a:ext cx="9929949" cy="129302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Form a plan for the structure of your group assessment presentation.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</a:t>
            </a:r>
            <a:r>
              <a:rPr lang="en-GB" dirty="0"/>
              <a:t>the following information as a group submission:</a:t>
            </a:r>
          </a:p>
          <a:p>
            <a:r>
              <a:rPr lang="en-GB" dirty="0"/>
              <a:t>Question / issue to be discussed </a:t>
            </a:r>
          </a:p>
          <a:p>
            <a:r>
              <a:rPr lang="en-GB" dirty="0"/>
              <a:t>Individual contributions (including contributions to the introduction and summary) </a:t>
            </a:r>
          </a:p>
          <a:p>
            <a:r>
              <a:rPr lang="en-GB" dirty="0"/>
              <a:t>Resources – types identified so far </a:t>
            </a:r>
          </a:p>
          <a:p>
            <a:r>
              <a:rPr lang="en-GB" dirty="0"/>
              <a:t>Structure – sections (what is to be included within these / how do the sections and individual contributions link together) </a:t>
            </a:r>
          </a:p>
          <a:p>
            <a:r>
              <a:rPr lang="en-GB" dirty="0"/>
              <a:t>Findings so far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53888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91</TotalTime>
  <Words>1440</Words>
  <Application>Microsoft Office PowerPoint</Application>
  <PresentationFormat>Widescreen</PresentationFormat>
  <Paragraphs>151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Gothic</vt:lpstr>
      <vt:lpstr>Times New Roman</vt:lpstr>
      <vt:lpstr>Vapor Trail</vt:lpstr>
      <vt:lpstr>Topics for discussion</vt:lpstr>
      <vt:lpstr>Quickly Recap over your reading / research of the topic…</vt:lpstr>
      <vt:lpstr>Fad Diets</vt:lpstr>
      <vt:lpstr>Weight loss - Importance</vt:lpstr>
      <vt:lpstr>Who do fad diets appeal to?</vt:lpstr>
      <vt:lpstr>Why are fad diets so popular?</vt:lpstr>
      <vt:lpstr>Fad diets:</vt:lpstr>
      <vt:lpstr>The British Dietetic Association recommends people stay away from any diets that:  </vt:lpstr>
      <vt:lpstr>From what you know already / have seen advertised….</vt:lpstr>
      <vt:lpstr>Which diets are linked to the following?</vt:lpstr>
      <vt:lpstr>Example: Low carbohydrate diets vs low-fat diets </vt:lpstr>
      <vt:lpstr>PowerPoint Presentation</vt:lpstr>
      <vt:lpstr>Thoughts on the research findings?</vt:lpstr>
      <vt:lpstr>PowerPoint Presentation</vt:lpstr>
      <vt:lpstr>What is the way forward? </vt:lpstr>
      <vt:lpstr>Form a plan for the structure of your group assessment presentation.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Fad Diets</dc:title>
  <dc:creator>Administrator</dc:creator>
  <cp:lastModifiedBy>Administrator</cp:lastModifiedBy>
  <cp:revision>10</cp:revision>
  <dcterms:created xsi:type="dcterms:W3CDTF">2020-11-04T21:15:36Z</dcterms:created>
  <dcterms:modified xsi:type="dcterms:W3CDTF">2021-11-01T13:39:04Z</dcterms:modified>
</cp:coreProperties>
</file>