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35"/>
  </p:notesMasterIdLst>
  <p:sldIdLst>
    <p:sldId id="277" r:id="rId2"/>
    <p:sldId id="298" r:id="rId3"/>
    <p:sldId id="297" r:id="rId4"/>
    <p:sldId id="295" r:id="rId5"/>
    <p:sldId id="296" r:id="rId6"/>
    <p:sldId id="299" r:id="rId7"/>
    <p:sldId id="315" r:id="rId8"/>
    <p:sldId id="309" r:id="rId9"/>
    <p:sldId id="310" r:id="rId10"/>
    <p:sldId id="278" r:id="rId11"/>
    <p:sldId id="311" r:id="rId12"/>
    <p:sldId id="279" r:id="rId13"/>
    <p:sldId id="308" r:id="rId14"/>
    <p:sldId id="316" r:id="rId15"/>
    <p:sldId id="318" r:id="rId16"/>
    <p:sldId id="281" r:id="rId17"/>
    <p:sldId id="282" r:id="rId18"/>
    <p:sldId id="319" r:id="rId19"/>
    <p:sldId id="320" r:id="rId20"/>
    <p:sldId id="321" r:id="rId21"/>
    <p:sldId id="322" r:id="rId22"/>
    <p:sldId id="323" r:id="rId23"/>
    <p:sldId id="300" r:id="rId24"/>
    <p:sldId id="305" r:id="rId25"/>
    <p:sldId id="306" r:id="rId26"/>
    <p:sldId id="312" r:id="rId27"/>
    <p:sldId id="314" r:id="rId28"/>
    <p:sldId id="304" r:id="rId29"/>
    <p:sldId id="301" r:id="rId30"/>
    <p:sldId id="313" r:id="rId31"/>
    <p:sldId id="302" r:id="rId32"/>
    <p:sldId id="317" r:id="rId33"/>
    <p:sldId id="307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58" autoAdjust="0"/>
    <p:restoredTop sz="96327"/>
  </p:normalViewPr>
  <p:slideViewPr>
    <p:cSldViewPr snapToGrid="0">
      <p:cViewPr varScale="1">
        <p:scale>
          <a:sx n="151" d="100"/>
          <a:sy n="151" d="100"/>
        </p:scale>
        <p:origin x="22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DEF-91CD-491D-9533-BD595DF423F4}" type="datetimeFigureOut">
              <a:rPr lang="en-US" smtClean="0"/>
              <a:t>8/30/24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AE6F-765C-4444-AACC-5AA39FBBC3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5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FAE6F-765C-4444-AACC-5AA39FBBC37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253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59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9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3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228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7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7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3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952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501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69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30/08/2024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303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EaQnOR0loM?feature=oembed" TargetMode="External"/><Relationship Id="rId4" Type="http://schemas.openxmlformats.org/officeDocument/2006/relationships/hyperlink" Target="https://www.youtube.com/watch?v=EEaQnOR0loM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icd.who.int/browse/2024-01/mms/en#334423054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browse/2024-01/mms/en#33442305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westernpacific/health-topics/mental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3" y="1014761"/>
            <a:ext cx="8345865" cy="2084065"/>
          </a:xfrm>
        </p:spPr>
        <p:txBody>
          <a:bodyPr>
            <a:noAutofit/>
          </a:bodyPr>
          <a:lstStyle/>
          <a:p>
            <a:r>
              <a:rPr lang="en-GB" b="1" kern="1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Psychopathological Classifications and Provisions</a:t>
            </a:r>
            <a:br>
              <a:rPr lang="en-GB" b="1" kern="1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/>
                <a:ea typeface="Arial" panose="020B0604020202020204" pitchFamily="34" charset="0"/>
              </a:rPr>
              <a:t>BMHP6029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058224" y="3429001"/>
            <a:ext cx="8262934" cy="2743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WEEK </a:t>
            </a:r>
            <a:r>
              <a:rPr lang="en-GB" sz="4400" b="1" dirty="0">
                <a:solidFill>
                  <a:prstClr val="white"/>
                </a:solidFill>
                <a:latin typeface="Myriad Pro"/>
              </a:rPr>
              <a:t>1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kern="100" dirty="0">
                <a:solidFill>
                  <a:schemeClr val="bg1"/>
                </a:solidFill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Introduction to mental disorder and psychopathology</a:t>
            </a:r>
            <a:endParaRPr lang="en-GB" sz="4000" b="1" kern="100" dirty="0">
              <a:solidFill>
                <a:schemeClr val="bg1"/>
              </a:solidFill>
              <a:effectLst/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849CC-8F5E-51CD-BCAA-2D2839CCB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Introduction to the module</a:t>
            </a:r>
            <a:endParaRPr lang="en-US" sz="40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66E6AC-90A5-E8AC-D963-049A1B167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866778"/>
              </p:ext>
            </p:extLst>
          </p:nvPr>
        </p:nvGraphicFramePr>
        <p:xfrm>
          <a:off x="966952" y="1342696"/>
          <a:ext cx="10615448" cy="41726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94648">
                  <a:extLst>
                    <a:ext uri="{9D8B030D-6E8A-4147-A177-3AD203B41FA5}">
                      <a16:colId xmlns:a16="http://schemas.microsoft.com/office/drawing/2014/main" val="3060895222"/>
                    </a:ext>
                  </a:extLst>
                </a:gridCol>
                <a:gridCol w="8020800">
                  <a:extLst>
                    <a:ext uri="{9D8B030D-6E8A-4147-A177-3AD203B41FA5}">
                      <a16:colId xmlns:a16="http://schemas.microsoft.com/office/drawing/2014/main" val="1057085510"/>
                    </a:ext>
                  </a:extLst>
                </a:gridCol>
              </a:tblGrid>
              <a:tr h="536356"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Module Code</a:t>
                      </a:r>
                      <a:endParaRPr lang="en-GB" sz="28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BMHP6029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3283511"/>
                  </a:ext>
                </a:extLst>
              </a:tr>
              <a:tr h="1212084"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Title</a:t>
                      </a:r>
                      <a:endParaRPr lang="en-GB" sz="2800" b="1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dirty="0">
                          <a:effectLst/>
                          <a:latin typeface="+mn-lt"/>
                        </a:rPr>
                        <a:t>Psychopathological Classifications and Provisions</a:t>
                      </a:r>
                      <a:endParaRPr lang="en-GB" sz="2800" b="1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3887127"/>
                  </a:ext>
                </a:extLst>
              </a:tr>
              <a:tr h="1212084"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Level</a:t>
                      </a:r>
                      <a:endParaRPr lang="en-GB" sz="2800" b="1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dirty="0">
                          <a:effectLst/>
                          <a:latin typeface="+mn-lt"/>
                        </a:rPr>
                        <a:t>6 (Term 1)</a:t>
                      </a:r>
                      <a:endParaRPr lang="en-GB" sz="2800" b="1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4984295"/>
                  </a:ext>
                </a:extLst>
              </a:tr>
              <a:tr h="1212084"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Credits</a:t>
                      </a:r>
                      <a:endParaRPr lang="en-GB" sz="28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0" indent="-2286000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2800" dirty="0">
                          <a:effectLst/>
                          <a:latin typeface="+mn-lt"/>
                        </a:rPr>
                        <a:t>20</a:t>
                      </a:r>
                      <a:endParaRPr lang="en-GB" sz="2800" b="1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672641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363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8A35-4F50-A76B-DA1A-F742BAAF1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505EE-735B-D16D-4F2E-0F32F6F3B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itchFamily="2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critically examine the historical and current provisions and classifications of mental disorders in order to evaluate current care and provision.  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just" hangingPunct="0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558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F0BF7-B7C7-F01A-0181-909547333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Module Learning </a:t>
            </a:r>
            <a:r>
              <a:rPr lang="en-GB" sz="4000" b="1" dirty="0">
                <a:solidFill>
                  <a:srgbClr val="000000"/>
                </a:solidFill>
                <a:ea typeface="Arial" panose="020B0604020202020204" pitchFamily="34" charset="0"/>
              </a:rPr>
              <a:t>O</a:t>
            </a:r>
            <a:r>
              <a:rPr lang="en-GB" sz="40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utcomes</a:t>
            </a:r>
            <a:r>
              <a:rPr lang="en-GB" sz="4000" b="1" dirty="0">
                <a:effectLst/>
              </a:rPr>
              <a:t> </a:t>
            </a:r>
            <a:endParaRPr lang="en-US" sz="4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ED44A-BF08-21F5-DA33-F9D2AC5DC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 hangingPunct="0">
              <a:buNone/>
            </a:pPr>
            <a:r>
              <a:rPr lang="en-GB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0" indent="0" algn="just" hangingPunct="0">
              <a:buNone/>
            </a:pPr>
            <a:endParaRPr lang="en-GB" sz="3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US" sz="3000" dirty="0">
                <a:solidFill>
                  <a:srgbClr val="000000"/>
                </a:solidFill>
                <a:effectLst/>
                <a:ea typeface="PMingLiU" panose="02020500000000000000" pitchFamily="18" charset="-120"/>
                <a:cs typeface="Arial" panose="020B0604020202020204" pitchFamily="34" charset="0"/>
              </a:rPr>
              <a:t>Critically examine the classification of mental and </a:t>
            </a:r>
            <a:r>
              <a:rPr lang="en-US" sz="3000" dirty="0" err="1">
                <a:solidFill>
                  <a:srgbClr val="000000"/>
                </a:solidFill>
                <a:effectLst/>
                <a:ea typeface="PMingLiU" panose="02020500000000000000" pitchFamily="18" charset="-120"/>
                <a:cs typeface="Arial" panose="020B0604020202020204" pitchFamily="34" charset="0"/>
              </a:rPr>
              <a:t>behavioural</a:t>
            </a:r>
            <a:r>
              <a:rPr lang="en-US" sz="3000" dirty="0">
                <a:solidFill>
                  <a:srgbClr val="000000"/>
                </a:solidFill>
                <a:effectLst/>
                <a:ea typeface="PMingLiU" panose="02020500000000000000" pitchFamily="18" charset="-120"/>
                <a:cs typeface="Arial" panose="020B0604020202020204" pitchFamily="34" charset="0"/>
              </a:rPr>
              <a:t> disorders as specified in the International Classification of Diseases.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sz="3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auto" hangingPunct="1">
              <a:buFont typeface="Symbol" pitchFamily="2" charset="2"/>
              <a:buChar char=""/>
            </a:pPr>
            <a:r>
              <a:rPr lang="en-GB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Critically evaluate the relationship between h</a:t>
            </a:r>
            <a:r>
              <a:rPr lang="en-GB" sz="3000" dirty="0">
                <a:solidFill>
                  <a:srgbClr val="000000"/>
                </a:solidFill>
                <a:effectLst/>
                <a:ea typeface="PMingLiU" panose="02020500000000000000" pitchFamily="18" charset="-120"/>
                <a:cs typeface="Arial" panose="020B0604020202020204" pitchFamily="34" charset="0"/>
              </a:rPr>
              <a:t>istorical and contemporary provision for those living with mental ill health or mental disorders. </a:t>
            </a:r>
            <a:endParaRPr lang="en-GB" sz="3000" dirty="0">
              <a:solidFill>
                <a:srgbClr val="00000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381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B565-8E9A-94AA-D500-63D48A444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Assessment</a:t>
            </a:r>
            <a:r>
              <a:rPr lang="en-US" sz="4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7B930-4EBF-CEE4-75B8-C0B2BC844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/>
              <a:t>Component 1: </a:t>
            </a:r>
            <a:r>
              <a:rPr lang="en-US" sz="2800" b="1" dirty="0">
                <a:effectLst/>
                <a:ea typeface="Arial" panose="020B0604020202020204" pitchFamily="34" charset="0"/>
              </a:rPr>
              <a:t>50% - </a:t>
            </a:r>
            <a:r>
              <a:rPr lang="en-GB" sz="2800" b="1" dirty="0">
                <a:ea typeface="Arial" panose="020B0604020202020204" pitchFamily="34" charset="0"/>
              </a:rPr>
              <a:t>P</a:t>
            </a:r>
            <a:r>
              <a:rPr lang="en-GB" sz="2800" b="1" dirty="0">
                <a:effectLst/>
                <a:ea typeface="Arial" panose="020B0604020202020204" pitchFamily="34" charset="0"/>
              </a:rPr>
              <a:t>oster presentation  </a:t>
            </a:r>
            <a:endParaRPr lang="en-GB" sz="28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800" dirty="0">
                <a:effectLst/>
              </a:rPr>
              <a:t>You are required to create and present an academic poster to the class and guests in a conference setting </a:t>
            </a:r>
            <a:r>
              <a:rPr lang="en-GB" sz="2800" b="1" dirty="0">
                <a:effectLst/>
              </a:rPr>
              <a:t>(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15 minutes). </a:t>
            </a:r>
          </a:p>
          <a:p>
            <a:endParaRPr lang="en-GB" sz="2800" dirty="0">
              <a:effectLst/>
            </a:endParaRPr>
          </a:p>
          <a:p>
            <a:r>
              <a:rPr lang="en-US" sz="2800" b="1" dirty="0"/>
              <a:t>Component 2: </a:t>
            </a:r>
            <a:r>
              <a:rPr lang="en-US" sz="2800" b="1" dirty="0">
                <a:effectLst/>
                <a:ea typeface="Arial" panose="020B0604020202020204" pitchFamily="34" charset="0"/>
              </a:rPr>
              <a:t>50% - Written report</a:t>
            </a:r>
            <a:endParaRPr lang="en-GB" sz="2800" dirty="0">
              <a:effectLst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8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   You are required to prepare an individual written report of </a:t>
            </a:r>
            <a:r>
              <a:rPr lang="en-US" sz="2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2,000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ea typeface="Arial" panose="020B0604020202020204" pitchFamily="34" charset="0"/>
              </a:rPr>
              <a:t>  </a:t>
            </a:r>
            <a:r>
              <a:rPr lang="en-US" sz="2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 words (+/- 10%)</a:t>
            </a:r>
            <a:r>
              <a:rPr lang="en-US" sz="28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 in a Word document. </a:t>
            </a:r>
            <a:r>
              <a:rPr lang="en-GB" sz="2800" dirty="0">
                <a:effectLst/>
              </a:rPr>
              <a:t> </a:t>
            </a:r>
            <a:endParaRPr lang="en-US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779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52EC-0912-3E18-85FE-ED180EB07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This week’s learning objectives: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A3384-4DBD-DF59-6747-06D49D547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Define and differentiate key terms, such as mental health, mental disorder and psychopathology. </a:t>
            </a: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US" sz="2800" dirty="0"/>
              <a:t>Explain the content of ICD-11 (WHO, 2024) and </a:t>
            </a:r>
            <a: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its changes from ICD10 and ICD vs. DSM. </a:t>
            </a:r>
          </a:p>
          <a:p>
            <a:pPr>
              <a:lnSpc>
                <a:spcPct val="107000"/>
              </a:lnSpc>
              <a:buFont typeface="Symbol" pitchFamily="2" charset="2"/>
              <a:buChar char=""/>
            </a:pPr>
            <a:r>
              <a:rPr lang="en-GB" sz="2800" dirty="0"/>
              <a:t>Evaluate the impact of language on the perception of mental health conditions.</a:t>
            </a:r>
            <a:endParaRPr lang="en-GB" sz="2800" kern="100" dirty="0">
              <a:solidFill>
                <a:srgbClr val="000000"/>
              </a:solidFill>
              <a:effectLst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800" dirty="0"/>
              <a:t>Discuss the classification systems for mental and behavioural disorders  within the ICD-11.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49200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1F66-F84D-65DF-FB33-2494FF632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224" y="274638"/>
            <a:ext cx="10902176" cy="2725040"/>
          </a:xfrm>
        </p:spPr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What is mental health ?</a:t>
            </a:r>
            <a:br>
              <a:rPr lang="en-GB" sz="4000" b="1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</a:br>
            <a:endParaRPr lang="en-US" sz="4000" dirty="0"/>
          </a:p>
        </p:txBody>
      </p:sp>
      <p:pic>
        <p:nvPicPr>
          <p:cNvPr id="7" name="Picture 6" descr="A close up of colorful letters&#10;&#10;Description automatically generated">
            <a:extLst>
              <a:ext uri="{FF2B5EF4-FFF2-40B4-BE49-F238E27FC236}">
                <a16:creationId xmlns:a16="http://schemas.microsoft.com/office/drawing/2014/main" id="{314F1AE3-6F36-D3CB-D014-CC1849335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300" y="2222500"/>
            <a:ext cx="5105400" cy="3073400"/>
          </a:xfrm>
          <a:prstGeom prst="rect">
            <a:avLst/>
          </a:prstGeom>
        </p:spPr>
      </p:pic>
      <p:pic>
        <p:nvPicPr>
          <p:cNvPr id="8" name="Picture 7" descr="Glowing blue bubbles">
            <a:extLst>
              <a:ext uri="{FF2B5EF4-FFF2-40B4-BE49-F238E27FC236}">
                <a16:creationId xmlns:a16="http://schemas.microsoft.com/office/drawing/2014/main" id="{12DEA57D-7F55-CB41-FFC2-9D8B4B33D8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222" b="24315"/>
          <a:stretch/>
        </p:blipFill>
        <p:spPr>
          <a:xfrm>
            <a:off x="1427135" y="1962550"/>
            <a:ext cx="9337729" cy="3333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3259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D454A-A0AC-8AB8-E45F-BB2310A6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Mental Health (WHO Definition)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3A4C-5BAA-5BDC-65E6-B45B8CE83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C4245"/>
                </a:solidFill>
                <a:highlight>
                  <a:srgbClr val="FFFFFF"/>
                </a:highlight>
                <a:latin typeface="Noto Sans" panose="020B0502040504020204" pitchFamily="34" charset="0"/>
              </a:rPr>
              <a:t>‘</a:t>
            </a:r>
            <a:r>
              <a:rPr lang="en-GB" b="0" i="0" u="none" strike="noStrike" dirty="0"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Mental health is critically important for everyone, everywhere, and goes beyond the mere absence of a mental health condition.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It is integral to well-being, enabling people to realize their full potential, show resilience amidst adversity, be productive across the various settings of daily life, form meaningful relationships and contribute to their communities’ </a:t>
            </a:r>
            <a:r>
              <a:rPr lang="en-GB" i="0" u="none" strike="noStrike" dirty="0">
                <a:effectLst/>
              </a:rPr>
              <a:t>(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World Health Organisation, 2021). </a:t>
            </a:r>
            <a:endParaRPr lang="en-GB" i="0" u="none" strike="noStrike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520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D4B77-27F7-8B2C-F4C7-86C845883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Mental health = well-being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E0275-E2F6-9D65-B592-83AE1475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Mental health is about </a:t>
            </a:r>
            <a:r>
              <a:rPr lang="en-GB" b="1" dirty="0"/>
              <a:t>well-being</a:t>
            </a:r>
            <a:r>
              <a:rPr lang="en-GB" dirty="0"/>
              <a:t> and the ability to function in daily life.</a:t>
            </a:r>
          </a:p>
          <a:p>
            <a:r>
              <a:rPr lang="en-GB" dirty="0"/>
              <a:t>It includes emotional, psychological, and social well-being.</a:t>
            </a:r>
          </a:p>
          <a:p>
            <a:r>
              <a:rPr lang="en-GB" dirty="0"/>
              <a:t>Good mental health means being able to handle stress, maintain relationships, work effectively, and contribute to society.</a:t>
            </a:r>
          </a:p>
          <a:p>
            <a:r>
              <a:rPr lang="en-GB" dirty="0"/>
              <a:t>Everyone has mental health, just like everyone has physical health. It can range from being very good to very poor.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128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0663A-9A7B-F717-F904-CBBDFF55C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133" y="274638"/>
            <a:ext cx="10981267" cy="2891896"/>
          </a:xfrm>
        </p:spPr>
        <p:txBody>
          <a:bodyPr>
            <a:normAutofit/>
          </a:bodyPr>
          <a:lstStyle/>
          <a:p>
            <a:r>
              <a:rPr lang="en-GB" sz="3600" b="1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+mn-lt"/>
              </a:rPr>
              <a:t>What is a mental disorder?</a:t>
            </a:r>
            <a:br>
              <a:rPr lang="en-GB" sz="3600" b="1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+mn-lt"/>
              </a:rPr>
            </a:br>
            <a:br>
              <a:rPr lang="en-GB" sz="3600" b="1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+mn-lt"/>
              </a:rPr>
            </a:br>
            <a:r>
              <a:rPr lang="en-US" sz="3600" b="1" dirty="0">
                <a:latin typeface="+mn-lt"/>
              </a:rPr>
              <a:t>How would you determine if someone has a mental disorder?</a:t>
            </a:r>
            <a:endParaRPr lang="en-GB" sz="3600" b="1" dirty="0">
              <a:latin typeface="+mn-lt"/>
            </a:endParaRPr>
          </a:p>
        </p:txBody>
      </p:sp>
      <p:pic>
        <p:nvPicPr>
          <p:cNvPr id="6" name="Picture 5" descr="A head with many colored paper balls&#10;&#10;Description automatically generated">
            <a:extLst>
              <a:ext uri="{FF2B5EF4-FFF2-40B4-BE49-F238E27FC236}">
                <a16:creationId xmlns:a16="http://schemas.microsoft.com/office/drawing/2014/main" id="{AA2945BD-4645-4928-5DDF-B9BD0CA232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300" y="3234266"/>
            <a:ext cx="2935308" cy="246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269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80B5C-BA74-B1A6-10D1-706002F8E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Mental Disorder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2E760-0428-B9AA-22D2-66B3F84F5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 </a:t>
            </a:r>
            <a:r>
              <a:rPr lang="en-GB" i="0" u="none" strike="noStrike" dirty="0">
                <a:solidFill>
                  <a:srgbClr val="000000"/>
                </a:solidFill>
                <a:effectLst/>
              </a:rPr>
              <a:t>mental disorder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(also known as a mental illness) is: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- A clinically significant disturbance in an individual’s cognition, emotional regulation, or behaviour that reflects a dysfunction in the psychological, biological, or developmental processes underlying mental functioning.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921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9A092-F3EF-B8EF-60C9-181A14796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EE887-6FAF-6BC8-EFCB-B37A36757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Common Mental Health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E24E3-1685-2A15-2BA5-985411683D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US" dirty="0"/>
              <a:t>Depression </a:t>
            </a:r>
          </a:p>
          <a:p>
            <a:r>
              <a:rPr lang="en-US" dirty="0" err="1"/>
              <a:t>Generalised</a:t>
            </a:r>
            <a:r>
              <a:rPr lang="en-US" dirty="0"/>
              <a:t> Anxiety Disorder </a:t>
            </a:r>
          </a:p>
          <a:p>
            <a:r>
              <a:rPr lang="en-US" dirty="0"/>
              <a:t>Obsessive Compulsive Disorder </a:t>
            </a:r>
          </a:p>
          <a:p>
            <a:r>
              <a:rPr lang="en-US" dirty="0"/>
              <a:t>Post-traumatic Stress Disorder - PTSD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head with tags in the shape of a head&#10;&#10;Description automatically generated">
            <a:extLst>
              <a:ext uri="{FF2B5EF4-FFF2-40B4-BE49-F238E27FC236}">
                <a16:creationId xmlns:a16="http://schemas.microsoft.com/office/drawing/2014/main" id="{B59E678B-5000-142F-DDBF-A421EE1CC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920" y="1600201"/>
            <a:ext cx="4520159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8459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7A1DC-0583-C9C7-74E2-804AC1A4E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000000"/>
                </a:solidFill>
              </a:rPr>
              <a:t>M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ental health vs </a:t>
            </a:r>
            <a:r>
              <a:rPr lang="en-GB" sz="4000" b="1" dirty="0">
                <a:solidFill>
                  <a:srgbClr val="000000"/>
                </a:solidFill>
              </a:rPr>
              <a:t>M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ental disorder/illness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BFE39-AE66-1DD6-BCE0-77257E41E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Mental Health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refers to the overall state of well-being, including the ability to manage stress and function effectively in everyday life.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Mental Disorder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refers to specific diagnosable conditions that cause significant disruption to an individual's thinking, emotions, or behaviour and impair their daily functioning. </a:t>
            </a:r>
            <a:r>
              <a:rPr lang="en-GB" sz="2800" i="0" u="none" strike="noStrike" dirty="0">
                <a:effectLst/>
              </a:rPr>
              <a:t>Usually, </a:t>
            </a:r>
            <a:r>
              <a:rPr lang="en-GB" sz="2800" dirty="0">
                <a:highlight>
                  <a:srgbClr val="FFFFFF"/>
                </a:highlight>
              </a:rPr>
              <a:t>s</a:t>
            </a:r>
            <a:r>
              <a:rPr lang="en-GB" sz="2800" i="0" u="none" strike="noStrike" dirty="0">
                <a:effectLst/>
                <a:highlight>
                  <a:srgbClr val="FFFFFF"/>
                </a:highlight>
              </a:rPr>
              <a:t>ymptoms must be present for </a:t>
            </a:r>
            <a:r>
              <a:rPr lang="en-GB" sz="2800" i="0" u="none" strike="noStrike" dirty="0">
                <a:effectLst/>
              </a:rPr>
              <a:t>several weeks or longer</a:t>
            </a:r>
            <a:r>
              <a:rPr lang="en-GB" sz="2800" i="0" u="none" strike="noStrike" dirty="0">
                <a:effectLst/>
                <a:highlight>
                  <a:srgbClr val="FFFFFF"/>
                </a:highlight>
              </a:rPr>
              <a:t>.</a:t>
            </a:r>
            <a:endParaRPr lang="en-GB" sz="2800" i="0" u="none" strike="noStrike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315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66355-BB78-7CE0-2928-707B95110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468" y="274637"/>
            <a:ext cx="10995102" cy="172143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Video: </a:t>
            </a:r>
            <a:r>
              <a:rPr lang="en-GB" b="1" i="0" u="none" strike="noStrike" dirty="0">
                <a:solidFill>
                  <a:srgbClr val="0F0F0F"/>
                </a:solidFill>
                <a:effectLst/>
              </a:rPr>
              <a:t>Mental Health vs Mental Illness - understanding the difference</a:t>
            </a:r>
            <a:br>
              <a:rPr lang="en-GB" b="1" i="0" u="none" strike="noStrike" dirty="0">
                <a:solidFill>
                  <a:srgbClr val="0F0F0F"/>
                </a:solidFill>
                <a:effectLst/>
              </a:rPr>
            </a:br>
            <a:endParaRPr lang="en-US" dirty="0"/>
          </a:p>
        </p:txBody>
      </p:sp>
      <p:pic>
        <p:nvPicPr>
          <p:cNvPr id="4" name="Online Media 3" descr="Mental health vs mental Illness - understanding the difference">
            <a:hlinkClick r:id="" action="ppaction://media"/>
            <a:extLst>
              <a:ext uri="{FF2B5EF4-FFF2-40B4-BE49-F238E27FC236}">
                <a16:creationId xmlns:a16="http://schemas.microsoft.com/office/drawing/2014/main" id="{98C9925C-A53A-1AA8-85B5-04786D8F4C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30487" y="1470818"/>
            <a:ext cx="6931025" cy="3916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8D949C-9550-B095-C20F-81F87C35CD5F}"/>
              </a:ext>
            </a:extLst>
          </p:cNvPr>
          <p:cNvSpPr txBox="1"/>
          <p:nvPr/>
        </p:nvSpPr>
        <p:spPr>
          <a:xfrm>
            <a:off x="3751617" y="5387181"/>
            <a:ext cx="69310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</a:t>
            </a:r>
            <a:r>
              <a:rPr lang="en-US" sz="1400" dirty="0">
                <a:hlinkClick r:id="rId4"/>
              </a:rPr>
              <a:t>https://www.youtube.com/watch?v=EEaQnOR0loM</a:t>
            </a:r>
            <a:r>
              <a:rPr lang="en-US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1127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27212-1955-3109-B532-E08D4CACB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Psychopathology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0AD11-87F3-E0A3-F05C-E0D00667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329267"/>
            <a:ext cx="9999134" cy="4187966"/>
          </a:xfrm>
        </p:spPr>
        <p:txBody>
          <a:bodyPr>
            <a:noAutofit/>
          </a:bodyPr>
          <a:lstStyle/>
          <a:p>
            <a:r>
              <a:rPr lang="en-GB" sz="28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Psychopathology is the scientific study of mental illness and its causes, courses, symptoms, and treatments.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term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psychopathology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derived from Greek roots: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“Psyche”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meaning "mind" or "soul."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"Pathos"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meaning "suffering" or "disease."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"Logia"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meaning "study" or "discourse."</a:t>
            </a:r>
          </a:p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Therefore,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psychopathology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literally means: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"The study of the suffering of the mind”</a:t>
            </a:r>
            <a:r>
              <a:rPr lang="en-GB" sz="2800" dirty="0">
                <a:solidFill>
                  <a:srgbClr val="000000"/>
                </a:solidFill>
              </a:rPr>
              <a:t>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(Shah </a:t>
            </a:r>
            <a:r>
              <a:rPr lang="en-GB" sz="2800" b="0" i="1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et al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., 2017).</a:t>
            </a:r>
            <a:endParaRPr lang="en-US" sz="2800" dirty="0"/>
          </a:p>
        </p:txBody>
      </p:sp>
      <p:pic>
        <p:nvPicPr>
          <p:cNvPr id="5" name="Picture 4" descr="A stethoscope and a paper head with pink worms&#10;&#10;Description automatically generated">
            <a:extLst>
              <a:ext uri="{FF2B5EF4-FFF2-40B4-BE49-F238E27FC236}">
                <a16:creationId xmlns:a16="http://schemas.microsoft.com/office/drawing/2014/main" id="{F2D6AF8D-AAE5-5DCA-21FC-DD3290A3B7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4100" y="2941215"/>
            <a:ext cx="2603500" cy="176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194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AD64D9-0D00-1B64-830D-7BEA602FC8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70A9B-85E3-7F81-94A6-1755C8F90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Levels of Mental Health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B302F-445F-F652-9B6F-4C4E9F526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Mild </a:t>
            </a:r>
            <a:r>
              <a:rPr lang="en-US" dirty="0"/>
              <a:t>– Presence of few symptoms. Does not interfere with daily functionality</a:t>
            </a:r>
          </a:p>
          <a:p>
            <a:endParaRPr lang="en-US" dirty="0"/>
          </a:p>
          <a:p>
            <a:r>
              <a:rPr lang="en-US" b="1" dirty="0"/>
              <a:t>Moderate</a:t>
            </a:r>
            <a:r>
              <a:rPr lang="en-US" dirty="0"/>
              <a:t> – Presence of comparatively high level of symptoms. It makes daily functioning challenging, but it still does not lead to impairments.</a:t>
            </a:r>
          </a:p>
          <a:p>
            <a:endParaRPr lang="en-US" dirty="0"/>
          </a:p>
          <a:p>
            <a:r>
              <a:rPr lang="en-US" b="1" dirty="0"/>
              <a:t>Severe</a:t>
            </a:r>
            <a:r>
              <a:rPr lang="en-US" dirty="0"/>
              <a:t> – Presence of very high symptoms. It strongly interferes with one’s daily functioning </a:t>
            </a:r>
          </a:p>
        </p:txBody>
      </p:sp>
    </p:spTree>
    <p:extLst>
      <p:ext uri="{BB962C8B-B14F-4D97-AF65-F5344CB8AC3E}">
        <p14:creationId xmlns:p14="http://schemas.microsoft.com/office/powerpoint/2010/main" val="589271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62DDE-7D69-FB04-CAF5-9EBBC647B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2FB0-6A77-3D42-BA54-19D482505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Common Risk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D6D7A-0331-E439-F4DD-13402ADF7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7462" y="1417638"/>
            <a:ext cx="9919135" cy="4659312"/>
          </a:xfrm>
        </p:spPr>
        <p:txBody>
          <a:bodyPr>
            <a:normAutofit/>
          </a:bodyPr>
          <a:lstStyle/>
          <a:p>
            <a:r>
              <a:rPr lang="en-US" dirty="0"/>
              <a:t>Biological Factors </a:t>
            </a:r>
          </a:p>
          <a:p>
            <a:pPr lvl="1"/>
            <a:r>
              <a:rPr lang="en-US" dirty="0"/>
              <a:t>Genetics </a:t>
            </a:r>
          </a:p>
          <a:p>
            <a:pPr lvl="1"/>
            <a:r>
              <a:rPr lang="en-US" dirty="0"/>
              <a:t>Neuro-chemical imbalance</a:t>
            </a:r>
          </a:p>
          <a:p>
            <a:pPr lvl="1"/>
            <a:r>
              <a:rPr lang="en-US" dirty="0"/>
              <a:t>Hormones</a:t>
            </a:r>
          </a:p>
          <a:p>
            <a:r>
              <a:rPr lang="en-US" dirty="0"/>
              <a:t>Psychological Factors </a:t>
            </a:r>
          </a:p>
          <a:p>
            <a:r>
              <a:rPr lang="en-US" dirty="0"/>
              <a:t>Social Factors </a:t>
            </a:r>
          </a:p>
          <a:p>
            <a:pPr lvl="1"/>
            <a:r>
              <a:rPr lang="en-US" dirty="0"/>
              <a:t>Environmental</a:t>
            </a:r>
          </a:p>
          <a:p>
            <a:pPr lvl="1"/>
            <a:r>
              <a:rPr lang="en-US" dirty="0"/>
              <a:t>Non-environmental </a:t>
            </a:r>
          </a:p>
        </p:txBody>
      </p:sp>
    </p:spTree>
    <p:extLst>
      <p:ext uri="{BB962C8B-B14F-4D97-AF65-F5344CB8AC3E}">
        <p14:creationId xmlns:p14="http://schemas.microsoft.com/office/powerpoint/2010/main" val="2535190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8942-87BD-D5F6-8846-EB026AF90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Understanding and Using Mental Health Terms Mindfully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12466-7A2F-F2DE-EC0D-CE2B4B54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8119533" cy="3917032"/>
          </a:xfrm>
        </p:spPr>
        <p:txBody>
          <a:bodyPr/>
          <a:lstStyle/>
          <a:p>
            <a:r>
              <a:rPr lang="en-GB" dirty="0"/>
              <a:t>When we talk about mental health, we often use words loosely and interchangeably, causing them to lose their true meaning.</a:t>
            </a:r>
          </a:p>
          <a:p>
            <a:r>
              <a:rPr lang="en-GB" dirty="0"/>
              <a:t>Misusing mental health terms can diminish the experiences of those with clinical conditions.</a:t>
            </a:r>
          </a:p>
        </p:txBody>
      </p:sp>
      <p:pic>
        <p:nvPicPr>
          <p:cNvPr id="7" name="Picture 6" descr="A drawing of a mouth and words&#10;&#10;Description automatically generated">
            <a:extLst>
              <a:ext uri="{FF2B5EF4-FFF2-40B4-BE49-F238E27FC236}">
                <a16:creationId xmlns:a16="http://schemas.microsoft.com/office/drawing/2014/main" id="{26C28315-3C24-00B0-A5CC-872526B2A2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5500" y="1758317"/>
            <a:ext cx="31369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7401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AFB3-792B-101B-B845-F68AE8352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Why It Matters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230FC-C979-650B-DB5C-F13599694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clinical terms like ”depression" or ”PTSD" to describe everyday feelings can invalidate those who live with these conditions.</a:t>
            </a:r>
          </a:p>
          <a:p>
            <a:r>
              <a:rPr lang="en-GB" dirty="0"/>
              <a:t>Misusing these terms can also divert resources away from those who genuinely need help.</a:t>
            </a:r>
          </a:p>
          <a:p>
            <a:r>
              <a:rPr lang="en-GB" dirty="0"/>
              <a:t>We need to distinguish between casual feelings and clinical conditions.</a:t>
            </a:r>
          </a:p>
        </p:txBody>
      </p:sp>
    </p:spTree>
    <p:extLst>
      <p:ext uri="{BB962C8B-B14F-4D97-AF65-F5344CB8AC3E}">
        <p14:creationId xmlns:p14="http://schemas.microsoft.com/office/powerpoint/2010/main" val="42835877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13B36-4C6E-30F4-C5C8-C68202F3E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679A7-CD7D-F6F2-907F-F4DB418A8C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7875181" cy="4247706"/>
          </a:xfrm>
        </p:spPr>
        <p:txBody>
          <a:bodyPr>
            <a:normAutofit/>
          </a:bodyPr>
          <a:lstStyle/>
          <a:p>
            <a:r>
              <a:rPr lang="en-GB" dirty="0"/>
              <a:t>Break into pairs or small groups.</a:t>
            </a:r>
          </a:p>
          <a:p>
            <a:r>
              <a:rPr lang="en-GB" dirty="0"/>
              <a:t>Discuss how we often misuse mental health terms to describe our feelings.</a:t>
            </a:r>
          </a:p>
          <a:p>
            <a:r>
              <a:rPr lang="en-GB" dirty="0"/>
              <a:t>Consider the examples on the next slides and think about alternative words that could be used.</a:t>
            </a:r>
          </a:p>
        </p:txBody>
      </p:sp>
      <p:pic>
        <p:nvPicPr>
          <p:cNvPr id="6" name="Picture 5" descr="A group of people with a speech bubble&#10;&#10;Description automatically generated">
            <a:extLst>
              <a:ext uri="{FF2B5EF4-FFF2-40B4-BE49-F238E27FC236}">
                <a16:creationId xmlns:a16="http://schemas.microsoft.com/office/drawing/2014/main" id="{4F7756A1-B7DE-3409-483F-97BD420DC7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1879" y="1534604"/>
            <a:ext cx="2345765" cy="30267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867156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D28BB-8C2B-CE5F-9005-41D7519E9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5843F-5C24-90FF-DC7E-13931F256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3000" dirty="0"/>
              <a:t>‘I didn’t pass my assessments. I’m so depressed.’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3000" dirty="0"/>
              <a:t>'That exam was so hard and stressful it gave me PTSD (post-traumatic stress disorder).’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I’m having a </a:t>
            </a:r>
            <a:r>
              <a:rPr lang="en-GB" sz="3000" i="0" u="none" strike="noStrike" dirty="0">
                <a:solidFill>
                  <a:srgbClr val="000000"/>
                </a:solidFill>
                <a:effectLst/>
              </a:rPr>
              <a:t>panic attack </a:t>
            </a: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because I have three papers due next week.’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‘I’ve just colour-coded all my books and files because I am so </a:t>
            </a:r>
            <a:r>
              <a:rPr lang="en-GB" sz="3000" i="0" u="none" strike="noStrike" dirty="0">
                <a:solidFill>
                  <a:srgbClr val="000000"/>
                </a:solidFill>
                <a:effectLst/>
              </a:rPr>
              <a:t>OCD</a:t>
            </a: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!’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‘I have so much going on in my life that I’m totally </a:t>
            </a:r>
            <a:r>
              <a:rPr lang="en-GB" sz="3000" i="0" u="none" strike="noStrike" dirty="0">
                <a:solidFill>
                  <a:srgbClr val="000000"/>
                </a:solidFill>
                <a:effectLst/>
              </a:rPr>
              <a:t>ADHD</a:t>
            </a: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.’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674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90B87-0B50-9484-6663-A7FBE88BD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i="0" u="none" strike="noStrike" dirty="0">
                <a:effectLst/>
              </a:rPr>
              <a:t>We need to be careful of our use of words. For example: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0434C-9EBE-B683-E0B8-35BC3E413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268" y="1761067"/>
            <a:ext cx="7543799" cy="3911600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Depression is not the same as having a bad day.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Having a panic attack is not the same thing as feeling afraid.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OCD is not the same as being organised.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ADHD is not the same thing as being hyperactive.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PTSD is not the same as feeling upset or stressed about an exam.</a:t>
            </a:r>
          </a:p>
          <a:p>
            <a:pPr lvl="1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dirty="0"/>
          </a:p>
        </p:txBody>
      </p:sp>
      <p:pic>
        <p:nvPicPr>
          <p:cNvPr id="5" name="Picture 4" descr="A person holding her head with her hands&#10;&#10;Description automatically generated">
            <a:extLst>
              <a:ext uri="{FF2B5EF4-FFF2-40B4-BE49-F238E27FC236}">
                <a16:creationId xmlns:a16="http://schemas.microsoft.com/office/drawing/2014/main" id="{E390C20D-1655-7484-5AD9-7EE06AC4F7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332" y="2407543"/>
            <a:ext cx="3683000" cy="261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6650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75DE4-B0A4-95DF-FF14-101C6C860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000" b="1" i="0" u="none" strike="noStrike" dirty="0">
                <a:effectLst/>
              </a:rPr>
              <a:t>Introduction to ICD-11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A0182-79D5-D6EA-7404-381733E381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478" y="1706137"/>
            <a:ext cx="9333571" cy="388310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/>
              <a:t>ICD stands for International Classification of Diseases. </a:t>
            </a:r>
          </a:p>
          <a:p>
            <a:pPr>
              <a:lnSpc>
                <a:spcPct val="90000"/>
              </a:lnSpc>
            </a:pPr>
            <a:r>
              <a:rPr lang="en-GB"/>
              <a:t>Developed by the World Health Organization (WHO). </a:t>
            </a:r>
          </a:p>
          <a:p>
            <a:pPr>
              <a:lnSpc>
                <a:spcPct val="90000"/>
              </a:lnSpc>
            </a:pPr>
            <a:r>
              <a:rPr lang="en-GB"/>
              <a:t>Globally used classification system. </a:t>
            </a:r>
          </a:p>
          <a:p>
            <a:pPr>
              <a:lnSpc>
                <a:spcPct val="90000"/>
              </a:lnSpc>
            </a:pPr>
            <a:r>
              <a:rPr lang="en-GB"/>
              <a:t>Covers all diseases, including mental and behavioural disorders. </a:t>
            </a:r>
          </a:p>
          <a:p>
            <a:pPr>
              <a:lnSpc>
                <a:spcPct val="90000"/>
              </a:lnSpc>
            </a:pPr>
            <a:r>
              <a:rPr lang="en-GB" b="0" i="0" u="none" strike="noStrike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The three major aims of ICD-11 include global applicability, scientific validity, and clinical utility.</a:t>
            </a:r>
            <a:endParaRPr lang="en-GB">
              <a:solidFill>
                <a:srgbClr val="212121"/>
              </a:solidFill>
              <a:highlight>
                <a:srgbClr val="FFFFFF"/>
              </a:highlight>
            </a:endParaRPr>
          </a:p>
          <a:p>
            <a:pPr marL="0" indent="0">
              <a:lnSpc>
                <a:spcPct val="90000"/>
              </a:lnSpc>
              <a:buNone/>
            </a:pPr>
            <a:endParaRPr lang="en-GB">
              <a:solidFill>
                <a:srgbClr val="212121"/>
              </a:solidFill>
              <a:highlight>
                <a:srgbClr val="FFFFFF"/>
              </a:highlight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solidFill>
                  <a:srgbClr val="212121"/>
                </a:solidFill>
                <a:highlight>
                  <a:srgbClr val="FFFFFF"/>
                </a:highlight>
              </a:rPr>
              <a:t>   (</a:t>
            </a:r>
            <a:r>
              <a:rPr lang="en-GB" b="0" i="0" u="none" strike="noStrike">
                <a:solidFill>
                  <a:srgbClr val="21212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Gaebel</a:t>
            </a:r>
            <a:r>
              <a:rPr lang="en-GB">
                <a:solidFill>
                  <a:srgbClr val="212121"/>
                </a:solidFill>
                <a:highlight>
                  <a:srgbClr val="FFFFFF"/>
                </a:highlight>
                <a:latin typeface="Roboto" panose="02000000000000000000" pitchFamily="2" charset="0"/>
              </a:rPr>
              <a:t> </a:t>
            </a:r>
            <a:r>
              <a:rPr lang="en-GB" i="1">
                <a:solidFill>
                  <a:srgbClr val="212121"/>
                </a:solidFill>
                <a:highlight>
                  <a:srgbClr val="FFFFFF"/>
                </a:highlight>
                <a:latin typeface="Roboto" panose="02000000000000000000" pitchFamily="2" charset="0"/>
              </a:rPr>
              <a:t>et al</a:t>
            </a:r>
            <a:r>
              <a:rPr lang="en-GB">
                <a:solidFill>
                  <a:srgbClr val="212121"/>
                </a:solidFill>
                <a:highlight>
                  <a:srgbClr val="FFFFFF"/>
                </a:highlight>
                <a:latin typeface="Roboto" panose="02000000000000000000" pitchFamily="2" charset="0"/>
              </a:rPr>
              <a:t>., 2020</a:t>
            </a:r>
            <a:r>
              <a:rPr lang="en-GB">
                <a:solidFill>
                  <a:srgbClr val="212121"/>
                </a:solidFill>
                <a:highlight>
                  <a:srgbClr val="FFFFFF"/>
                </a:highlight>
              </a:rPr>
              <a:t>)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A8A95B-F689-89AA-0680-8D64C9C83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1922" y="1935743"/>
            <a:ext cx="2763600" cy="3216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367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4DFD-60A7-5895-FBA7-7E656D73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Introduction to DSM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37277-8914-C9C5-CAF4-4CCFE2736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8069451" cy="3917032"/>
          </a:xfrm>
        </p:spPr>
        <p:txBody>
          <a:bodyPr>
            <a:normAutofit/>
          </a:bodyPr>
          <a:lstStyle/>
          <a:p>
            <a:r>
              <a:rPr lang="en-GB" sz="2800" dirty="0"/>
              <a:t>DSM stands for Diagnostic and Statistical Manual of Mental Disorders.  </a:t>
            </a:r>
          </a:p>
          <a:p>
            <a:r>
              <a:rPr lang="en-GB" sz="2800" dirty="0"/>
              <a:t>Published by the American Psychiatric Association (APA). </a:t>
            </a:r>
          </a:p>
          <a:p>
            <a:r>
              <a:rPr lang="en-GB" sz="2800" dirty="0"/>
              <a:t>Primarily used in the United States.</a:t>
            </a:r>
          </a:p>
          <a:p>
            <a:r>
              <a:rPr lang="en-GB" sz="2800" dirty="0"/>
              <a:t>Focuses solely on mental health disorders</a:t>
            </a:r>
            <a:endParaRPr lang="en-US" sz="2800" dirty="0"/>
          </a:p>
        </p:txBody>
      </p:sp>
      <p:pic>
        <p:nvPicPr>
          <p:cNvPr id="5" name="Picture 4" descr="A blue book with white text&#10;&#10;Description automatically generated">
            <a:extLst>
              <a:ext uri="{FF2B5EF4-FFF2-40B4-BE49-F238E27FC236}">
                <a16:creationId xmlns:a16="http://schemas.microsoft.com/office/drawing/2014/main" id="{F864DCF3-880B-83AB-7819-8504A86317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9051" y="1769791"/>
            <a:ext cx="254000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2915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981F4-61F7-9F86-8C50-F7336BAB1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ICD vs DSM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3C7AE-3E17-54D5-9EF1-1F16BEBC6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sz="2600" b="1" dirty="0"/>
              <a:t>ICD:</a:t>
            </a:r>
            <a:r>
              <a:rPr lang="en-GB" sz="2600" dirty="0"/>
              <a:t> Global, covers all diseases, WHO-developed.</a:t>
            </a:r>
          </a:p>
          <a:p>
            <a:r>
              <a:rPr lang="en-GB" sz="2600" b="1" dirty="0"/>
              <a:t>DSM:</a:t>
            </a:r>
            <a:r>
              <a:rPr lang="en-GB" sz="2600" dirty="0"/>
              <a:t> US-focused, mental health disorders only, APA-developed.</a:t>
            </a:r>
          </a:p>
          <a:p>
            <a:r>
              <a:rPr lang="en-GB" sz="2600" dirty="0"/>
              <a:t>Differences in </a:t>
            </a:r>
            <a:r>
              <a:rPr lang="en-GB" dirty="0"/>
              <a:t>diagnostic</a:t>
            </a:r>
            <a:r>
              <a:rPr lang="en-GB" sz="2600" dirty="0"/>
              <a:t> criteria and disorder classification.</a:t>
            </a:r>
          </a:p>
          <a:p>
            <a:r>
              <a:rPr lang="en-GB" sz="2600" dirty="0"/>
              <a:t>Both are used in clinical practice, often depending on the country. </a:t>
            </a:r>
            <a:endParaRPr lang="en-US" sz="2600" dirty="0"/>
          </a:p>
        </p:txBody>
      </p:sp>
      <p:pic>
        <p:nvPicPr>
          <p:cNvPr id="5" name="Picture 4" descr="A book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07E564F6-5607-D8FD-11EA-201FF5A43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2" y="1932352"/>
            <a:ext cx="5597912" cy="31628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99154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CD21772-F4DF-186A-8C65-A0EC8CD1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/>
              </a:rPr>
              <a:t>ICD-11</a:t>
            </a:r>
            <a:endParaRPr lang="en-US" sz="4000" b="1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A6C9AAD-4E79-DD94-4A9C-50B18C17B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05415"/>
            <a:ext cx="10972800" cy="401181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1200" dirty="0">
                <a:effectLst/>
              </a:rPr>
              <a:t>﻿The Eleventh Revision of ICD resulted into ICD-11 which was released by the World Health Organization (WHO) in the year 2018, approved by the World Health Assembly (WHA) in May 2019.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1200" dirty="0">
                <a:effectLst/>
              </a:rPr>
              <a:t>﻿﻿The International Classification of Diseases and Related Health Problems (ICD) is a tool for recording, reporting and grouping conditions and factors that influence health.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1200" dirty="0">
                <a:effectLst/>
              </a:rPr>
              <a:t>﻿﻿In ICD-11, Chapter-6 includes Mental, behavioural or neurodevelopmental disorders.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9480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77CD-237F-42A9-945C-D844666F8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effectLst/>
              </a:rPr>
              <a:t>The importance of global applicability</a:t>
            </a:r>
            <a:br>
              <a:rPr lang="en-GB" sz="3700" dirty="0">
                <a:effectLst/>
              </a:rPr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56DEA-29AB-4492-2C62-1841053A8E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4898" y="1417637"/>
            <a:ext cx="7337502" cy="417160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effectLst/>
              </a:rPr>
              <a:t>All groups included representatives from all WHO global regions – Africa, the Americas, Europe, Eastern Mediterranean, Southeast Asia, and Western Pacific and a substantial proportion of individuals from low-and middle-income countries, which account for more than 80% of the world’s population</a:t>
            </a:r>
            <a:r>
              <a:rPr lang="en-GB" dirty="0"/>
              <a:t> (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Reed </a:t>
            </a:r>
            <a:r>
              <a:rPr lang="en-GB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et al</a:t>
            </a:r>
            <a:r>
              <a:rPr lang="en-GB" b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., 2019).  </a:t>
            </a:r>
            <a:endParaRPr lang="en-US" dirty="0"/>
          </a:p>
        </p:txBody>
      </p:sp>
      <p:pic>
        <p:nvPicPr>
          <p:cNvPr id="7" name="Picture 6" descr="A blue planet with many points of light around it&#10;&#10;Description automatically generated">
            <a:extLst>
              <a:ext uri="{FF2B5EF4-FFF2-40B4-BE49-F238E27FC236}">
                <a16:creationId xmlns:a16="http://schemas.microsoft.com/office/drawing/2014/main" id="{32B0F1FD-D4B2-61D1-B88F-B7E4965914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551" y="1609833"/>
            <a:ext cx="3969346" cy="379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820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D19B3-C832-A5F9-E102-D97602F3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ICD-11 vs. ICD-10: Key Changes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F6C4D-1F9C-EEBC-166B-52F873B66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New Categories:</a:t>
            </a:r>
            <a:r>
              <a:rPr lang="en-GB" dirty="0"/>
              <a:t> e.g., Complex PTSD, Prolonged Grief Disorder</a:t>
            </a:r>
          </a:p>
          <a:p>
            <a:r>
              <a:rPr lang="en-GB" b="1" dirty="0"/>
              <a:t>Changes in Criteria:</a:t>
            </a:r>
            <a:r>
              <a:rPr lang="en-GB" dirty="0"/>
              <a:t> e.g., Autism Spectrum Disorder</a:t>
            </a:r>
          </a:p>
          <a:p>
            <a:r>
              <a:rPr lang="en-GB" b="1" dirty="0"/>
              <a:t>Removal of Outdated Terms:</a:t>
            </a:r>
            <a:r>
              <a:rPr lang="en-GB" dirty="0"/>
              <a:t> e.g., Removal of "Gender Identity Disorder” and “Mental Retardation”</a:t>
            </a:r>
          </a:p>
          <a:p>
            <a:r>
              <a:rPr lang="en-GB" b="1" dirty="0"/>
              <a:t>Integration of Mental and Physical Health:</a:t>
            </a:r>
            <a:r>
              <a:rPr lang="en-GB" dirty="0"/>
              <a:t> e.g., expanded focus on conditions like sleep disorders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9522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A23E8-78BD-82FB-1A54-019FB392A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Why Classify Mental Disorders?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E016B-24DB-A1F9-CE65-11625E3CC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Diagnosis and treatment planning.</a:t>
            </a:r>
          </a:p>
          <a:p>
            <a:r>
              <a:rPr lang="en-GB" dirty="0"/>
              <a:t>Communication among healthcare professionals.</a:t>
            </a:r>
          </a:p>
          <a:p>
            <a:r>
              <a:rPr lang="en-GB" dirty="0"/>
              <a:t>Research and epidemiology.</a:t>
            </a:r>
          </a:p>
          <a:p>
            <a:r>
              <a:rPr lang="en-GB" dirty="0"/>
              <a:t>Insurance and legal purposes.</a:t>
            </a:r>
          </a:p>
          <a:p>
            <a:r>
              <a:rPr lang="en-GB" dirty="0"/>
              <a:t>Social support.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9318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9322A-0CB1-82ED-B946-CD14DFAAC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i="0" u="none" strike="noStrike" dirty="0">
                <a:solidFill>
                  <a:srgbClr val="1F1F1F"/>
                </a:solidFill>
                <a:effectLst/>
                <a:highlight>
                  <a:srgbClr val="FFFFFF"/>
                </a:highlight>
              </a:rPr>
              <a:t>Principles guiding the ICD‐11 organisation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DC35C-7729-B972-20CA-D15C3D346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Principles guiding the ICD‐11 organization included trying to order the diagnostic groupings following a developmental perspective (hence, neurodevelopmental disorders appear first and neurocognitive disorders last in the classification) </a:t>
            </a:r>
          </a:p>
          <a:p>
            <a:r>
              <a:rPr lang="en-US" sz="2800" b="1" dirty="0"/>
              <a:t>Etiological  and </a:t>
            </a:r>
            <a:r>
              <a:rPr lang="en-GB" sz="28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pathophysiological factors (e.g., disorders specifically associated with stress) as well as shared phenomenology (e.g., dissociative disorders)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212121"/>
                </a:solidFill>
                <a:highlight>
                  <a:srgbClr val="FFFFFF"/>
                </a:highlight>
              </a:rPr>
              <a:t>    </a:t>
            </a:r>
            <a:r>
              <a:rPr lang="en-GB" sz="2800" dirty="0"/>
              <a:t>(</a:t>
            </a:r>
            <a:r>
              <a:rPr lang="en-GB" sz="28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Reed </a:t>
            </a:r>
            <a:r>
              <a:rPr lang="en-GB" sz="2800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et al</a:t>
            </a:r>
            <a:r>
              <a:rPr lang="en-GB" sz="2800" b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., 2019). 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1749244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FC09778-AED2-3198-F77A-97B950793D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213365"/>
              </p:ext>
            </p:extLst>
          </p:nvPr>
        </p:nvGraphicFramePr>
        <p:xfrm>
          <a:off x="322791" y="198120"/>
          <a:ext cx="11546417" cy="6444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0745">
                  <a:extLst>
                    <a:ext uri="{9D8B030D-6E8A-4147-A177-3AD203B41FA5}">
                      <a16:colId xmlns:a16="http://schemas.microsoft.com/office/drawing/2014/main" val="1937338667"/>
                    </a:ext>
                  </a:extLst>
                </a:gridCol>
                <a:gridCol w="5685672">
                  <a:extLst>
                    <a:ext uri="{9D8B030D-6E8A-4147-A177-3AD203B41FA5}">
                      <a16:colId xmlns:a16="http://schemas.microsoft.com/office/drawing/2014/main" val="218529862"/>
                    </a:ext>
                  </a:extLst>
                </a:gridCol>
              </a:tblGrid>
              <a:tr h="1415667">
                <a:tc gridSpan="2">
                  <a:txBody>
                    <a:bodyPr/>
                    <a:lstStyle/>
                    <a:p>
                      <a:pPr algn="ctr"/>
                      <a:r>
                        <a:rPr lang="en-GB" sz="4000" b="1" i="0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Major Categories of Mental Disorders </a:t>
                      </a:r>
                      <a:br>
                        <a:rPr lang="en-GB" sz="4000" b="1" i="0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</a:br>
                      <a:r>
                        <a:rPr lang="en-GB" sz="4000" b="1" i="0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within the ICD-11</a:t>
                      </a:r>
                      <a:endParaRPr lang="en-GB" sz="4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0052970"/>
                  </a:ext>
                </a:extLst>
              </a:tr>
              <a:tr h="496989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Neurodevelopmental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Schizophrenia or other primary psychotic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Catatonia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Mood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Anxiety or fear-related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Obsessive-compulsive or related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Disorders specifically associated with stress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Dissociative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Feeding or eating disorders.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Elimination disorders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Disorders of bodily distress or bodily experience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Disorders due to substance use or addictive behaviours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Impulse control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Disruptive behaviour or dissocial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Personality disorders and related traits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Paraphilic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Factitious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Neurocognitive disorders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Mental or behavioural disorders associated with pregnancy, childbirth or the puerperium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Psychological or behavioural factors affecting disorders or diseases classified elsewhere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Secondary mental or behavioural syndromes associated with disorders or diseases classified elsewhere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995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78864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670F-A504-4B93-96E3-D25E38853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dirty="0"/>
              <a:t>Activity: 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</a:rPr>
              <a:t>Exploring ICD-11 </a:t>
            </a:r>
            <a:br>
              <a:rPr lang="en-GB" sz="40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200" b="1" i="0" u="none" strike="noStrike" dirty="0">
                <a:solidFill>
                  <a:srgbClr val="000000"/>
                </a:solidFill>
                <a:effectLst/>
              </a:rPr>
              <a:t>Discovering Mental Disorders for Your Poster Presentation</a:t>
            </a:r>
            <a:r>
              <a:rPr lang="en-US" sz="32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F0B73-21C3-ED2F-09B7-16E3B15EE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62667"/>
            <a:ext cx="10972800" cy="365456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Step 1:</a:t>
            </a:r>
            <a:r>
              <a:rPr lang="en-GB" dirty="0"/>
              <a:t> Explore Chapter 6 on the ICD-11 website. This is the link: </a:t>
            </a:r>
            <a:r>
              <a:rPr lang="en-GB" sz="3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hlinkClick r:id="rId2"/>
              </a:rPr>
              <a:t>https://icd.who.int/browse/2024-01/mms/en#334423054</a:t>
            </a:r>
            <a:r>
              <a:rPr lang="en-GB" sz="3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b="1" dirty="0"/>
              <a:t>Step 2:</a:t>
            </a:r>
            <a:r>
              <a:rPr lang="en-GB" dirty="0"/>
              <a:t> Identify a mental disorder that interests you.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Step 3:</a:t>
            </a:r>
            <a:r>
              <a:rPr lang="en-GB" dirty="0"/>
              <a:t> Begin researching this disorder in preparation for your Poster Presentation (Component 1 of your assessment for this module).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Step 4:</a:t>
            </a:r>
            <a:r>
              <a:rPr lang="en-GB" dirty="0"/>
              <a:t> By next week, you must select a mental disorder for your presentation. Be prepared to discuss your choice in class.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6825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263FE-7FF4-2F2D-F1DD-2B912135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07536-7462-1760-7C85-1F3608BEF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67" y="1617133"/>
            <a:ext cx="11218333" cy="478366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8000" b="0" i="0" u="none" strike="noStrike" dirty="0" err="1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Gaebel</a:t>
            </a: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, W., Stricker, J. and </a:t>
            </a:r>
            <a:r>
              <a:rPr lang="en-GB" sz="8000" b="0" i="0" u="none" strike="noStrike" dirty="0" err="1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Kerst</a:t>
            </a:r>
            <a:r>
              <a:rPr lang="en-GB" sz="8000" dirty="0">
                <a:solidFill>
                  <a:srgbClr val="212121"/>
                </a:solidFill>
                <a:highlight>
                  <a:srgbClr val="FFFFFF"/>
                </a:highlight>
              </a:rPr>
              <a:t>, </a:t>
            </a: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A. (2020) ‘Changes from ICD-10 to ICD-11 and future directions in psychiatric classification’, </a:t>
            </a:r>
            <a:r>
              <a:rPr lang="en-GB" sz="8000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Dialogues Clin </a:t>
            </a:r>
            <a:r>
              <a:rPr lang="en-GB" sz="8000" b="0" i="1" u="none" strike="noStrike" dirty="0" err="1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Neurosci</a:t>
            </a:r>
            <a:r>
              <a:rPr lang="en-GB" sz="8000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.,</a:t>
            </a: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 22(1), pp. 7-15.</a:t>
            </a:r>
          </a:p>
          <a:p>
            <a:pPr>
              <a:lnSpc>
                <a:spcPct val="120000"/>
              </a:lnSpc>
            </a:pP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Reed, G.M. </a:t>
            </a:r>
            <a:r>
              <a:rPr lang="en-GB" sz="8000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et al. </a:t>
            </a: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(2019) ‘Innovations and changes in the ICD-11 classification of mental, behavioural and neurodevelopmental disorders’, </a:t>
            </a:r>
            <a:r>
              <a:rPr lang="en-GB" sz="8000" b="0" i="1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World Psychiatry, </a:t>
            </a:r>
            <a:r>
              <a:rPr lang="en-GB" sz="8000" b="0" i="0" u="none" strike="noStrike" dirty="0">
                <a:solidFill>
                  <a:srgbClr val="212121"/>
                </a:solidFill>
                <a:effectLst/>
                <a:highlight>
                  <a:srgbClr val="FFFFFF"/>
                </a:highlight>
              </a:rPr>
              <a:t>18(1), pp. 3-19.</a:t>
            </a:r>
          </a:p>
          <a:p>
            <a:pPr>
              <a:lnSpc>
                <a:spcPct val="120000"/>
              </a:lnSpc>
            </a:pPr>
            <a:r>
              <a:rPr lang="en-GB" sz="8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Shah, S.A. </a:t>
            </a:r>
            <a:r>
              <a:rPr lang="en-GB" sz="8000" b="0" i="1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et al. </a:t>
            </a:r>
            <a:r>
              <a:rPr lang="en-GB" sz="8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(2017) </a:t>
            </a:r>
            <a:r>
              <a:rPr lang="en-GB" sz="8000" b="0" i="1" u="none" strike="noStrike" dirty="0">
                <a:solidFill>
                  <a:srgbClr val="222222"/>
                </a:solidFill>
                <a:effectLst/>
              </a:rPr>
              <a:t>A Text -Book of Psychopathology</a:t>
            </a:r>
            <a:r>
              <a:rPr lang="en-GB" sz="8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 </a:t>
            </a:r>
            <a:r>
              <a:rPr lang="en-GB" sz="80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Lunawada</a:t>
            </a:r>
            <a:r>
              <a:rPr lang="en-GB" sz="8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: RED'SHINE Publication. </a:t>
            </a:r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World Health Organisation (WHO) (2024) </a:t>
            </a:r>
            <a:r>
              <a:rPr lang="en-GB" sz="80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ICD-11: </a:t>
            </a:r>
            <a:r>
              <a:rPr lang="en-GB" sz="8000" b="0" i="1" u="none" strike="noStrike" dirty="0">
                <a:effectLst/>
              </a:rPr>
              <a:t>International Classification of Diseases 11th Revision. </a:t>
            </a: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hlinkClick r:id="rId3"/>
              </a:rPr>
              <a:t>https://icd.who.int/browse/2024-01/mms/en#334423054</a:t>
            </a: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(Accessed: 20 August 2024). </a:t>
            </a:r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World Health Organisation (WHO) (2021) </a:t>
            </a:r>
            <a:r>
              <a:rPr lang="en-GB" sz="80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Mental health: strengthening our response</a:t>
            </a: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 </a:t>
            </a:r>
            <a:r>
              <a:rPr lang="en-GB" sz="80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4"/>
              </a:rPr>
              <a:t>https://www.who.int/westernpacific/health-topics/mental-health</a:t>
            </a:r>
            <a:r>
              <a:rPr lang="en-GB" sz="8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(Accessed: 20 August 2024). </a:t>
            </a:r>
          </a:p>
          <a:p>
            <a:pPr>
              <a:lnSpc>
                <a:spcPct val="120000"/>
              </a:lnSpc>
            </a:pPr>
            <a:endParaRPr lang="en-GB" sz="51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1336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1750</TotalTime>
  <Words>1866</Words>
  <Application>Microsoft Macintosh PowerPoint</Application>
  <PresentationFormat>Widescreen</PresentationFormat>
  <Paragraphs>174</Paragraphs>
  <Slides>33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DengXian</vt:lpstr>
      <vt:lpstr>PMingLiU</vt:lpstr>
      <vt:lpstr>Arial</vt:lpstr>
      <vt:lpstr>Calibri</vt:lpstr>
      <vt:lpstr>Myriad Pro</vt:lpstr>
      <vt:lpstr>Noto Sans</vt:lpstr>
      <vt:lpstr>Roboto</vt:lpstr>
      <vt:lpstr>Symbol</vt:lpstr>
      <vt:lpstr>Times New Roman</vt:lpstr>
      <vt:lpstr>20140311PresentationUWTSDTemplate</vt:lpstr>
      <vt:lpstr>Psychopathological Classifications and Provisions BMHP6029 </vt:lpstr>
      <vt:lpstr>Introduction to the module</vt:lpstr>
      <vt:lpstr>Module Aim</vt:lpstr>
      <vt:lpstr>Module Learning Outcomes </vt:lpstr>
      <vt:lpstr>Assessment </vt:lpstr>
      <vt:lpstr>This week’s learning objectives: </vt:lpstr>
      <vt:lpstr>What is mental health ? </vt:lpstr>
      <vt:lpstr>Mental Health (WHO Definition)</vt:lpstr>
      <vt:lpstr>Mental health = well-being</vt:lpstr>
      <vt:lpstr>What is a mental disorder?  How would you determine if someone has a mental disorder?</vt:lpstr>
      <vt:lpstr>Mental Disorder</vt:lpstr>
      <vt:lpstr>Common Mental Health Disorders</vt:lpstr>
      <vt:lpstr>Mental health vs Mental disorder/illness</vt:lpstr>
      <vt:lpstr>Video: Mental Health vs Mental Illness - understanding the difference </vt:lpstr>
      <vt:lpstr>Psychopathology</vt:lpstr>
      <vt:lpstr>Levels of Mental Health Problems </vt:lpstr>
      <vt:lpstr>Common Risk Factors </vt:lpstr>
      <vt:lpstr>Understanding and Using Mental Health Terms Mindfully</vt:lpstr>
      <vt:lpstr>Why It Matters</vt:lpstr>
      <vt:lpstr>Activity</vt:lpstr>
      <vt:lpstr>Examples</vt:lpstr>
      <vt:lpstr>We need to be careful of our use of words. For example:</vt:lpstr>
      <vt:lpstr>Introduction to ICD-11</vt:lpstr>
      <vt:lpstr>Introduction to DSM</vt:lpstr>
      <vt:lpstr>ICD vs DSM </vt:lpstr>
      <vt:lpstr>ICD-11</vt:lpstr>
      <vt:lpstr>The importance of global applicability </vt:lpstr>
      <vt:lpstr>ICD-11 vs. ICD-10: Key Changes</vt:lpstr>
      <vt:lpstr>Why Classify Mental Disorders?</vt:lpstr>
      <vt:lpstr>Principles guiding the ICD‐11 organisation</vt:lpstr>
      <vt:lpstr>PowerPoint Presentation</vt:lpstr>
      <vt:lpstr>Activity: Exploring ICD-11  Discovering Mental Disorders for Your Poster Presentation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Mental Health</dc:title>
  <dc:creator>Dushika Rajan</dc:creator>
  <cp:lastModifiedBy>Bianca Sanfilippo</cp:lastModifiedBy>
  <cp:revision>31</cp:revision>
  <dcterms:created xsi:type="dcterms:W3CDTF">2021-01-14T23:23:12Z</dcterms:created>
  <dcterms:modified xsi:type="dcterms:W3CDTF">2024-08-31T19:09:12Z</dcterms:modified>
</cp:coreProperties>
</file>