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2" r:id="rId4"/>
    <p:sldId id="260" r:id="rId5"/>
    <p:sldId id="259" r:id="rId6"/>
    <p:sldId id="290" r:id="rId7"/>
    <p:sldId id="263" r:id="rId8"/>
    <p:sldId id="264" r:id="rId9"/>
    <p:sldId id="265" r:id="rId10"/>
    <p:sldId id="266" r:id="rId11"/>
    <p:sldId id="267" r:id="rId12"/>
    <p:sldId id="268" r:id="rId13"/>
    <p:sldId id="261" r:id="rId14"/>
    <p:sldId id="292" r:id="rId15"/>
    <p:sldId id="291" r:id="rId16"/>
    <p:sldId id="289" r:id="rId17"/>
    <p:sldId id="273" r:id="rId18"/>
    <p:sldId id="269" r:id="rId19"/>
    <p:sldId id="270" r:id="rId20"/>
    <p:sldId id="271" r:id="rId21"/>
    <p:sldId id="272" r:id="rId22"/>
    <p:sldId id="294" r:id="rId23"/>
    <p:sldId id="274" r:id="rId24"/>
    <p:sldId id="293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68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82829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Sports &amp; Tourism </a:t>
            </a:r>
            <a:b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71481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Stadium Management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2"/>
            <a:ext cx="2134216" cy="2258161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A11176B3-B4CD-48BB-97B8-AC0A2EC61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2"/>
            <a:ext cx="2134216" cy="2258161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grpSp>
        <p:nvGrpSpPr>
          <p:cNvPr id="1037" name="Group 1036">
            <a:extLst>
              <a:ext uri="{FF2B5EF4-FFF2-40B4-BE49-F238E27FC236}">
                <a16:creationId xmlns:a16="http://schemas.microsoft.com/office/drawing/2014/main" id="{33F35CE5-6CA7-4309-88BC-D7436FD3A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81312" y="743744"/>
            <a:ext cx="4860256" cy="4589316"/>
            <a:chOff x="1481312" y="743744"/>
            <a:chExt cx="4860256" cy="4589316"/>
          </a:xfrm>
        </p:grpSpPr>
        <p:sp>
          <p:nvSpPr>
            <p:cNvPr id="1038" name="Rectangle 1037">
              <a:extLst>
                <a:ext uri="{FF2B5EF4-FFF2-40B4-BE49-F238E27FC236}">
                  <a16:creationId xmlns:a16="http://schemas.microsoft.com/office/drawing/2014/main" id="{2C1D3151-5F97-4860-B56C-C98BD62CC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1039" name="Rectangle 1038">
              <a:extLst>
                <a:ext uri="{FF2B5EF4-FFF2-40B4-BE49-F238E27FC236}">
                  <a16:creationId xmlns:a16="http://schemas.microsoft.com/office/drawing/2014/main" id="{190317A6-3E5E-46BE-88E4-8BA01446A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chemeClr val="accent6">
                <a:alpha val="2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9729" y="648365"/>
            <a:ext cx="4860256" cy="458931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6802" y="799275"/>
            <a:ext cx="4724135" cy="33685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bg1"/>
                </a:solidFill>
              </a:rPr>
              <a:t>Economic Driver or Trojan Horse </a:t>
            </a:r>
          </a:p>
        </p:txBody>
      </p:sp>
      <p:sp>
        <p:nvSpPr>
          <p:cNvPr id="1043" name="Oval 1042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239" y="4021556"/>
            <a:ext cx="365125" cy="36512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045" name="Freeform: Shape 1044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539" y="5333060"/>
            <a:ext cx="1589388" cy="1524940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047" name="Freeform: Shape 1046">
            <a:extLst>
              <a:ext uri="{FF2B5EF4-FFF2-40B4-BE49-F238E27FC236}">
                <a16:creationId xmlns:a16="http://schemas.microsoft.com/office/drawing/2014/main" id="{775E4183-101A-4AB6-A280-4474EEF0D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539" y="5333060"/>
            <a:ext cx="1589388" cy="1524940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26" name="Picture 2" descr="About Principality Stadium | Visit Wales">
            <a:extLst>
              <a:ext uri="{FF2B5EF4-FFF2-40B4-BE49-F238E27FC236}">
                <a16:creationId xmlns:a16="http://schemas.microsoft.com/office/drawing/2014/main" id="{996B08AB-FACF-E58D-3213-3B75F624EE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"/>
          <a:stretch/>
        </p:blipFill>
        <p:spPr bwMode="auto">
          <a:xfrm>
            <a:off x="7068418" y="1957246"/>
            <a:ext cx="4207948" cy="4207948"/>
          </a:xfrm>
          <a:prstGeom prst="rect">
            <a:avLst/>
          </a:pr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9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8345" y="1663988"/>
            <a:ext cx="843745" cy="375828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1056" name="Oval 1055">
            <a:extLst>
              <a:ext uri="{FF2B5EF4-FFF2-40B4-BE49-F238E27FC236}">
                <a16:creationId xmlns:a16="http://schemas.microsoft.com/office/drawing/2014/main" id="{70F0B206-D594-4583-8B45-09E279CA2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239" y="4021556"/>
            <a:ext cx="365125" cy="365125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58" name="Oval 1057">
            <a:extLst>
              <a:ext uri="{FF2B5EF4-FFF2-40B4-BE49-F238E27FC236}">
                <a16:creationId xmlns:a16="http://schemas.microsoft.com/office/drawing/2014/main" id="{87EC9E44-F870-44FD-AEF6-7C84B86E1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239" y="4021556"/>
            <a:ext cx="365125" cy="36512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08F55-B4C7-6E12-F7AC-299C1DFC2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11425"/>
            <a:ext cx="10515600" cy="170290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Need for Stadium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31819-5488-BFB5-CF96-0AF055982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81878"/>
            <a:ext cx="11353800" cy="539508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800" dirty="0"/>
              <a:t>Outdated facilities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Demand for Tickets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/>
              <a:t>Did not meet building control standards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Need for hospitality facilities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Need for support facilities for media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Need for better catering and retail outlets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Need for better toilet facilities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Need for training and admin facilities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Crowd control issues – Building Safety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Rugby World Cup Bid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672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0" name="Rectangle 3109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74" name="Picture 2" descr="The fascinating pictures that show how different Cardiff and ...">
            <a:extLst>
              <a:ext uri="{FF2B5EF4-FFF2-40B4-BE49-F238E27FC236}">
                <a16:creationId xmlns:a16="http://schemas.microsoft.com/office/drawing/2014/main" id="{66F791CD-9FF4-5C1C-B079-D9113A044BA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0913" y="2282825"/>
            <a:ext cx="4230688" cy="29019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7F4C6A4-0948-110A-3983-13EE18ECD2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1450" y="555625"/>
            <a:ext cx="5988050" cy="46291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8119BB-B73A-4895-DE4B-C20D0732C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58141"/>
            <a:ext cx="10515600" cy="942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Need for Development</a:t>
            </a:r>
          </a:p>
        </p:txBody>
      </p:sp>
      <p:pic>
        <p:nvPicPr>
          <p:cNvPr id="5" name="Picture 4" descr="Then and Now #63. Cardiff and the National Stadium. Circa ...">
            <a:extLst>
              <a:ext uri="{FF2B5EF4-FFF2-40B4-BE49-F238E27FC236}">
                <a16:creationId xmlns:a16="http://schemas.microsoft.com/office/drawing/2014/main" id="{0CBB488E-7E8D-84BA-58A0-46132996C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9670" y="481599"/>
            <a:ext cx="23717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148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Rectangle 2069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72" name="Group 2071">
            <a:extLst>
              <a:ext uri="{FF2B5EF4-FFF2-40B4-BE49-F238E27FC236}">
                <a16:creationId xmlns:a16="http://schemas.microsoft.com/office/drawing/2014/main" id="{0F0C2E5D-B08F-4A99-9D15-59D33148F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47167"/>
            <a:ext cx="1861854" cy="717514"/>
            <a:chOff x="0" y="238499"/>
            <a:chExt cx="1861854" cy="717514"/>
          </a:xfrm>
          <a:solidFill>
            <a:schemeClr val="bg1"/>
          </a:solidFill>
        </p:grpSpPr>
        <p:grpSp>
          <p:nvGrpSpPr>
            <p:cNvPr id="2073" name="Group 2072">
              <a:extLst>
                <a:ext uri="{FF2B5EF4-FFF2-40B4-BE49-F238E27FC236}">
                  <a16:creationId xmlns:a16="http://schemas.microsoft.com/office/drawing/2014/main" id="{07B8F35D-FB89-4C40-8A99-E46DDA021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238499"/>
              <a:ext cx="1861854" cy="717514"/>
              <a:chOff x="0" y="604259"/>
              <a:chExt cx="1861854" cy="717514"/>
            </a:xfrm>
            <a:grpFill/>
          </p:grpSpPr>
          <p:sp>
            <p:nvSpPr>
              <p:cNvPr id="2077" name="Freeform: Shape 2076">
                <a:extLst>
                  <a:ext uri="{FF2B5EF4-FFF2-40B4-BE49-F238E27FC236}">
                    <a16:creationId xmlns:a16="http://schemas.microsoft.com/office/drawing/2014/main" id="{E16C8D8F-10E9-4498-ABDB-0F923F8B68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604259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7963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283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7963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283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2078" name="Freeform: Shape 2077">
                <a:extLst>
                  <a:ext uri="{FF2B5EF4-FFF2-40B4-BE49-F238E27FC236}">
                    <a16:creationId xmlns:a16="http://schemas.microsoft.com/office/drawing/2014/main" id="{1E5A83E3-8A11-4492-BB6E-F5F2240316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1043994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8208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475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8208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475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2074" name="Group 2073">
              <a:extLst>
                <a:ext uri="{FF2B5EF4-FFF2-40B4-BE49-F238E27FC236}">
                  <a16:creationId xmlns:a16="http://schemas.microsoft.com/office/drawing/2014/main" id="{55FC669C-CD13-4F4A-AFFF-4029D34F2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238499"/>
              <a:ext cx="1861854" cy="717514"/>
              <a:chOff x="0" y="604259"/>
              <a:chExt cx="1861854" cy="717514"/>
            </a:xfrm>
            <a:grpFill/>
          </p:grpSpPr>
          <p:sp>
            <p:nvSpPr>
              <p:cNvPr id="2075" name="Freeform: Shape 2074">
                <a:extLst>
                  <a:ext uri="{FF2B5EF4-FFF2-40B4-BE49-F238E27FC236}">
                    <a16:creationId xmlns:a16="http://schemas.microsoft.com/office/drawing/2014/main" id="{6617B5AA-8A0D-41D3-B2EF-8BC53E3B7D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604259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7963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283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7963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283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2076" name="Freeform: Shape 2075">
                <a:extLst>
                  <a:ext uri="{FF2B5EF4-FFF2-40B4-BE49-F238E27FC236}">
                    <a16:creationId xmlns:a16="http://schemas.microsoft.com/office/drawing/2014/main" id="{572EB308-9A4E-4332-A908-22F2978D7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1043994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8208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475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8208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475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</p:grpSp>
      <p:grpSp>
        <p:nvGrpSpPr>
          <p:cNvPr id="2080" name="Group 2079">
            <a:extLst>
              <a:ext uri="{FF2B5EF4-FFF2-40B4-BE49-F238E27FC236}">
                <a16:creationId xmlns:a16="http://schemas.microsoft.com/office/drawing/2014/main" id="{5499343D-E927-41D0-B997-E44A300C6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9725" y="1119591"/>
            <a:ext cx="4965868" cy="4598497"/>
            <a:chOff x="579725" y="1119591"/>
            <a:chExt cx="4965868" cy="4598497"/>
          </a:xfrm>
        </p:grpSpPr>
        <p:sp>
          <p:nvSpPr>
            <p:cNvPr id="2081" name="Rectangle 2080">
              <a:extLst>
                <a:ext uri="{FF2B5EF4-FFF2-40B4-BE49-F238E27FC236}">
                  <a16:creationId xmlns:a16="http://schemas.microsoft.com/office/drawing/2014/main" id="{2C1D3151-5F97-4860-B56C-C98BD62CC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725" y="1119591"/>
              <a:ext cx="4965868" cy="4598497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82" name="Rectangle 2081">
              <a:extLst>
                <a:ext uri="{FF2B5EF4-FFF2-40B4-BE49-F238E27FC236}">
                  <a16:creationId xmlns:a16="http://schemas.microsoft.com/office/drawing/2014/main" id="{DAD33695-C117-4AEE-9AF5-65F13C6CC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725" y="1119591"/>
              <a:ext cx="4965868" cy="4598497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84" name="Rectangle 2083">
            <a:extLst>
              <a:ext uri="{FF2B5EF4-FFF2-40B4-BE49-F238E27FC236}">
                <a16:creationId xmlns:a16="http://schemas.microsoft.com/office/drawing/2014/main" id="{90A7F83A-9728-4030-8E45-9ECF1ABCC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039" y="1073782"/>
            <a:ext cx="4860256" cy="452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ABA548-843B-B05F-7462-2E3587F7A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54952"/>
            <a:ext cx="4324642" cy="29396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bg1"/>
                </a:solidFill>
              </a:rPr>
              <a:t>City Centre Location</a:t>
            </a:r>
          </a:p>
        </p:txBody>
      </p:sp>
      <p:pic>
        <p:nvPicPr>
          <p:cNvPr id="2050" name="Picture 2" descr="Then and Now #1. The old National Stadium and the Millennium ...">
            <a:extLst>
              <a:ext uri="{FF2B5EF4-FFF2-40B4-BE49-F238E27FC236}">
                <a16:creationId xmlns:a16="http://schemas.microsoft.com/office/drawing/2014/main" id="{A2D6BE3E-D665-D3BC-1C83-B518D6A1B6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9" r="11429" b="-1"/>
          <a:stretch/>
        </p:blipFill>
        <p:spPr bwMode="auto">
          <a:xfrm>
            <a:off x="6094114" y="1321031"/>
            <a:ext cx="5428611" cy="4210940"/>
          </a:xfrm>
          <a:prstGeom prst="rect">
            <a:avLst/>
          </a:pr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6" name="Freeform: Shape 2085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790119" y="0"/>
            <a:ext cx="1401881" cy="134503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88" name="Freeform: Shape 2087">
            <a:extLst>
              <a:ext uri="{FF2B5EF4-FFF2-40B4-BE49-F238E27FC236}">
                <a16:creationId xmlns:a16="http://schemas.microsoft.com/office/drawing/2014/main" id="{FEA9761C-7BB2-45E5-A5DB-A0B353624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790119" y="0"/>
            <a:ext cx="1401881" cy="134503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90" name="Oval 2089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92" name="Oval 2091">
            <a:extLst>
              <a:ext uri="{FF2B5EF4-FFF2-40B4-BE49-F238E27FC236}">
                <a16:creationId xmlns:a16="http://schemas.microsoft.com/office/drawing/2014/main" id="{8E44D629-6B8E-4D88-A77E-149C0ED03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094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03907" y="5801515"/>
            <a:ext cx="1054466" cy="469689"/>
            <a:chOff x="9841624" y="4115729"/>
            <a:chExt cx="602169" cy="268223"/>
          </a:xfrm>
          <a:solidFill>
            <a:srgbClr val="FFFFFF"/>
          </a:solidFill>
        </p:grpSpPr>
        <p:sp>
          <p:nvSpPr>
            <p:cNvPr id="2095" name="Freeform: Shape 2094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6" name="Freeform: Shape 2095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7" name="Freeform: Shape 2096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8" name="Freeform: Shape 2097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9" name="Freeform: Shape 2098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101" name="Graphic 185">
            <a:extLst>
              <a:ext uri="{FF2B5EF4-FFF2-40B4-BE49-F238E27FC236}">
                <a16:creationId xmlns:a16="http://schemas.microsoft.com/office/drawing/2014/main" id="{8B6BCBAB-41A5-4D6D-8C9B-55E3AA6FC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03907" y="5801515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102" name="Freeform: Shape 2101">
              <a:extLst>
                <a:ext uri="{FF2B5EF4-FFF2-40B4-BE49-F238E27FC236}">
                  <a16:creationId xmlns:a16="http://schemas.microsoft.com/office/drawing/2014/main" id="{755217F1-B506-4443-A399-CFFA441CD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3" name="Freeform: Shape 2102">
              <a:extLst>
                <a:ext uri="{FF2B5EF4-FFF2-40B4-BE49-F238E27FC236}">
                  <a16:creationId xmlns:a16="http://schemas.microsoft.com/office/drawing/2014/main" id="{CB8C0F31-7A0C-4630-A379-0B4719A1F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4" name="Freeform: Shape 2103">
              <a:extLst>
                <a:ext uri="{FF2B5EF4-FFF2-40B4-BE49-F238E27FC236}">
                  <a16:creationId xmlns:a16="http://schemas.microsoft.com/office/drawing/2014/main" id="{12D43873-56D9-4AC1-AB59-A1E78D6797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5" name="Freeform: Shape 2104">
              <a:extLst>
                <a:ext uri="{FF2B5EF4-FFF2-40B4-BE49-F238E27FC236}">
                  <a16:creationId xmlns:a16="http://schemas.microsoft.com/office/drawing/2014/main" id="{1B2197D5-22E1-47CC-83CF-9E64CCD57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6" name="Freeform: Shape 2105">
              <a:extLst>
                <a:ext uri="{FF2B5EF4-FFF2-40B4-BE49-F238E27FC236}">
                  <a16:creationId xmlns:a16="http://schemas.microsoft.com/office/drawing/2014/main" id="{05DC5D97-506B-47F6-B9A7-D8FA26C88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46482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4" name="Rectangle 5133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6" descr="All Things Welsh - The old national stadium ...">
            <a:extLst>
              <a:ext uri="{FF2B5EF4-FFF2-40B4-BE49-F238E27FC236}">
                <a16:creationId xmlns:a16="http://schemas.microsoft.com/office/drawing/2014/main" id="{59E4D411-9E7B-5F39-7D7F-FA8B36BD59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2788" y="1674813"/>
            <a:ext cx="4633913" cy="43926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The fascinating pictures that show how different Cardiff and ...">
            <a:extLst>
              <a:ext uri="{FF2B5EF4-FFF2-40B4-BE49-F238E27FC236}">
                <a16:creationId xmlns:a16="http://schemas.microsoft.com/office/drawing/2014/main" id="{CFF46649-263A-A5C8-A666-783DAC6A628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19725" y="1674813"/>
            <a:ext cx="6056313" cy="43926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D1691A-2A06-DDFC-18A3-B60D4A816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Atmosphere!</a:t>
            </a:r>
          </a:p>
        </p:txBody>
      </p:sp>
    </p:spTree>
    <p:extLst>
      <p:ext uri="{BB962C8B-B14F-4D97-AF65-F5344CB8AC3E}">
        <p14:creationId xmlns:p14="http://schemas.microsoft.com/office/powerpoint/2010/main" val="34834328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38805-D121-DFC5-F882-AD637B294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113182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Location, Location, Location???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D66D6-4FED-2E46-F7C9-7FA1F99C2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9323"/>
            <a:ext cx="10515600" cy="441960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/>
              <a:t>Redevelopment of Arms Park or new site?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Traditions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Rare city centre site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Excellent prime location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Problems of rebuild in city centre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Access problems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Parking problems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Crowd control problems 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Lack of control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Lack of opportunity for expansion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Cardiff CC support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Chamber of Trade and Commerce Support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3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27EEA-41DF-CBB4-9B65-A3C6FFDE9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59635"/>
            <a:ext cx="10515600" cy="1431235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Island Farm Option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28194-D86B-6C8B-3A69-22615487E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3426"/>
            <a:ext cx="10515600" cy="510353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800" dirty="0"/>
              <a:t>Purpose built venue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Easy design and build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Easy access with new link roads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Car parking 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Train links 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Crowd control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Cheap land 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Expansion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Training facilities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286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3DC5D-D430-6A2A-91C3-B7BCCE753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Re Development of the Stadium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E442D-5039-5058-09ED-51EEECFB9F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6887"/>
            <a:ext cx="10515600" cy="458007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Project Cycle – Time frame issues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Funding – Issues -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Planning – Issues – Cardiff RFC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The brief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Design – Multi Use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Demolition of the existing stadium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Construction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Use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610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E1C03-6055-2B19-16DC-35917C2DB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04190"/>
            <a:ext cx="10515600" cy="1716156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124B9-DAF0-8B7F-001E-345B02D6E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81878"/>
            <a:ext cx="10515600" cy="539508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/>
              <a:t>Cost £121m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£46m Lottery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Remainder Millennium Stadium PLC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Riverside Walk £6m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Plaza Development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Central Square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Railway Station redevelopment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Bus Station redevelopment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Council office site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Multiplex Cinema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Underground shopping Arcade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Future Opps – Cardiff Arms Park, triangle and car park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0508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4A313-074F-AF57-7656-DD58CFA3F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Multiplier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B1BB5-6313-55EC-F338-5BD92CD92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3757"/>
            <a:ext cx="10515600" cy="461320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Building phase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Suppliers, contractors and employees £180m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Construction sector £140m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Business Services £10m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Banking and Finance £9m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Distribution and retail £6.5m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Income from Wages £38m +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£21m went to Cardiff Residents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466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03042-2DDA-0484-22B5-BA9788145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Building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FE3AE-E034-C08A-413A-23367C3E5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4,650 man years of employment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150 on site workers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Further off site workers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Subcontractors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Construction 3,900 man years</a:t>
            </a:r>
          </a:p>
          <a:p>
            <a:pPr>
              <a:lnSpc>
                <a:spcPct val="90000"/>
              </a:lnSpc>
            </a:pPr>
            <a:r>
              <a:rPr lang="en-GB" altLang="en-US" dirty="0" err="1"/>
              <a:t>Distributn</a:t>
            </a:r>
            <a:r>
              <a:rPr lang="en-GB" altLang="en-US" dirty="0"/>
              <a:t> and retail 190 man years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Business Services 165 man years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Financial Services 125 man years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266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4" name="Rectangle 411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65AC5E-AF75-09A4-2B99-DC10B0E76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5532" y="640080"/>
            <a:ext cx="4196932" cy="356616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b="1" dirty="0">
                <a:solidFill>
                  <a:srgbClr val="FF0000"/>
                </a:solidFill>
              </a:rPr>
              <a:t>The Reality of Construction &amp; New Stadium Developments</a:t>
            </a:r>
          </a:p>
        </p:txBody>
      </p:sp>
      <p:pic>
        <p:nvPicPr>
          <p:cNvPr id="4098" name="Picture 2" descr="Cardiff Arms Park | Cardiff Blues">
            <a:extLst>
              <a:ext uri="{FF2B5EF4-FFF2-40B4-BE49-F238E27FC236}">
                <a16:creationId xmlns:a16="http://schemas.microsoft.com/office/drawing/2014/main" id="{D49B0B5F-9474-FD1D-EAF7-4780E0AA07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3" r="12884" b="-1"/>
          <a:stretch/>
        </p:blipFill>
        <p:spPr bwMode="auto">
          <a:xfrm>
            <a:off x="866691" y="1216968"/>
            <a:ext cx="5416261" cy="4424065"/>
          </a:xfrm>
          <a:custGeom>
            <a:avLst/>
            <a:gdLst/>
            <a:ahLst/>
            <a:cxnLst/>
            <a:rect l="l" t="t" r="r" b="b"/>
            <a:pathLst>
              <a:path w="5531320" h="4424065">
                <a:moveTo>
                  <a:pt x="4292328" y="3931444"/>
                </a:moveTo>
                <a:cubicBezTo>
                  <a:pt x="3830135" y="4131325"/>
                  <a:pt x="3346708" y="4259111"/>
                  <a:pt x="2855653" y="4364392"/>
                </a:cubicBezTo>
                <a:lnTo>
                  <a:pt x="2855525" y="4364392"/>
                </a:lnTo>
                <a:cubicBezTo>
                  <a:pt x="3386634" y="4394018"/>
                  <a:pt x="3853531" y="4210158"/>
                  <a:pt x="4292328" y="3931444"/>
                </a:cubicBezTo>
                <a:close/>
                <a:moveTo>
                  <a:pt x="4302118" y="3923561"/>
                </a:moveTo>
                <a:lnTo>
                  <a:pt x="4301102" y="3924959"/>
                </a:lnTo>
                <a:lnTo>
                  <a:pt x="4302881" y="3924959"/>
                </a:lnTo>
                <a:close/>
                <a:moveTo>
                  <a:pt x="3885572" y="334733"/>
                </a:moveTo>
                <a:cubicBezTo>
                  <a:pt x="4046889" y="406840"/>
                  <a:pt x="4203653" y="488713"/>
                  <a:pt x="4355013" y="579880"/>
                </a:cubicBezTo>
                <a:cubicBezTo>
                  <a:pt x="4662082" y="768063"/>
                  <a:pt x="4933803" y="995790"/>
                  <a:pt x="5144619" y="1290779"/>
                </a:cubicBezTo>
                <a:cubicBezTo>
                  <a:pt x="5314365" y="1528042"/>
                  <a:pt x="5426258" y="1789591"/>
                  <a:pt x="5468598" y="2088522"/>
                </a:cubicBezTo>
                <a:cubicBezTo>
                  <a:pt x="5479330" y="2001424"/>
                  <a:pt x="5480182" y="1913385"/>
                  <a:pt x="5471141" y="1826083"/>
                </a:cubicBezTo>
                <a:cubicBezTo>
                  <a:pt x="5455337" y="1662962"/>
                  <a:pt x="5406307" y="1504799"/>
                  <a:pt x="5327080" y="1361348"/>
                </a:cubicBezTo>
                <a:cubicBezTo>
                  <a:pt x="5206160" y="1140233"/>
                  <a:pt x="5033362" y="965782"/>
                  <a:pt x="4833354" y="816507"/>
                </a:cubicBezTo>
                <a:cubicBezTo>
                  <a:pt x="4597235" y="640276"/>
                  <a:pt x="4336322" y="509438"/>
                  <a:pt x="4063457" y="400724"/>
                </a:cubicBezTo>
                <a:cubicBezTo>
                  <a:pt x="4033360" y="388607"/>
                  <a:pt x="4003060" y="376909"/>
                  <a:pt x="3972544" y="365631"/>
                </a:cubicBezTo>
                <a:cubicBezTo>
                  <a:pt x="3943680" y="354950"/>
                  <a:pt x="3914563" y="345033"/>
                  <a:pt x="3885572" y="334733"/>
                </a:cubicBezTo>
                <a:close/>
                <a:moveTo>
                  <a:pt x="3865737" y="329520"/>
                </a:moveTo>
                <a:cubicBezTo>
                  <a:pt x="3865737" y="329520"/>
                  <a:pt x="3865737" y="330410"/>
                  <a:pt x="3866500" y="330537"/>
                </a:cubicBezTo>
                <a:lnTo>
                  <a:pt x="3869806" y="330156"/>
                </a:lnTo>
                <a:close/>
                <a:moveTo>
                  <a:pt x="2219772" y="85645"/>
                </a:moveTo>
                <a:cubicBezTo>
                  <a:pt x="2206943" y="84005"/>
                  <a:pt x="2193910" y="85264"/>
                  <a:pt x="2181627" y="89333"/>
                </a:cubicBezTo>
                <a:cubicBezTo>
                  <a:pt x="1932920" y="125113"/>
                  <a:pt x="1690800" y="197118"/>
                  <a:pt x="1462972" y="303073"/>
                </a:cubicBezTo>
                <a:cubicBezTo>
                  <a:pt x="971789" y="529528"/>
                  <a:pt x="578130" y="865460"/>
                  <a:pt x="308698" y="1338461"/>
                </a:cubicBezTo>
                <a:cubicBezTo>
                  <a:pt x="180225" y="1561852"/>
                  <a:pt x="97653" y="1808638"/>
                  <a:pt x="65840" y="2064364"/>
                </a:cubicBezTo>
                <a:cubicBezTo>
                  <a:pt x="71943" y="2050505"/>
                  <a:pt x="77284" y="2036391"/>
                  <a:pt x="82115" y="2022150"/>
                </a:cubicBezTo>
                <a:cubicBezTo>
                  <a:pt x="170104" y="1763653"/>
                  <a:pt x="279580" y="1515073"/>
                  <a:pt x="423261" y="1282260"/>
                </a:cubicBezTo>
                <a:cubicBezTo>
                  <a:pt x="630770" y="945565"/>
                  <a:pt x="895371" y="664944"/>
                  <a:pt x="1231812" y="454001"/>
                </a:cubicBezTo>
                <a:cubicBezTo>
                  <a:pt x="1535193" y="263783"/>
                  <a:pt x="1866802" y="149729"/>
                  <a:pt x="2219772" y="85645"/>
                </a:cubicBezTo>
                <a:close/>
                <a:moveTo>
                  <a:pt x="2612541" y="836"/>
                </a:moveTo>
                <a:cubicBezTo>
                  <a:pt x="2715914" y="-4250"/>
                  <a:pt x="2831240" y="14695"/>
                  <a:pt x="2946311" y="35548"/>
                </a:cubicBezTo>
                <a:cubicBezTo>
                  <a:pt x="3291652" y="98106"/>
                  <a:pt x="3631144" y="182915"/>
                  <a:pt x="3961100" y="303581"/>
                </a:cubicBezTo>
                <a:cubicBezTo>
                  <a:pt x="4278341" y="419543"/>
                  <a:pt x="4581341" y="563350"/>
                  <a:pt x="4854588" y="764502"/>
                </a:cubicBezTo>
                <a:cubicBezTo>
                  <a:pt x="5067438" y="921152"/>
                  <a:pt x="5250408" y="1105521"/>
                  <a:pt x="5377813" y="1339732"/>
                </a:cubicBezTo>
                <a:cubicBezTo>
                  <a:pt x="5459812" y="1489986"/>
                  <a:pt x="5510304" y="1655396"/>
                  <a:pt x="5526198" y="1825829"/>
                </a:cubicBezTo>
                <a:cubicBezTo>
                  <a:pt x="5538277" y="1951327"/>
                  <a:pt x="5527342" y="2074917"/>
                  <a:pt x="5510558" y="2199398"/>
                </a:cubicBezTo>
                <a:cubicBezTo>
                  <a:pt x="5502967" y="2266991"/>
                  <a:pt x="5502713" y="2335195"/>
                  <a:pt x="5509796" y="2402839"/>
                </a:cubicBezTo>
                <a:cubicBezTo>
                  <a:pt x="5534208" y="2664197"/>
                  <a:pt x="5468472" y="2926051"/>
                  <a:pt x="5323520" y="3144890"/>
                </a:cubicBezTo>
                <a:cubicBezTo>
                  <a:pt x="5201340" y="3332234"/>
                  <a:pt x="5041042" y="3491719"/>
                  <a:pt x="4853062" y="3612932"/>
                </a:cubicBezTo>
                <a:cubicBezTo>
                  <a:pt x="4671110" y="3732072"/>
                  <a:pt x="4498566" y="3864563"/>
                  <a:pt x="4316359" y="3982940"/>
                </a:cubicBezTo>
                <a:cubicBezTo>
                  <a:pt x="4019717" y="4175573"/>
                  <a:pt x="3701077" y="4317347"/>
                  <a:pt x="3352557" y="4386771"/>
                </a:cubicBezTo>
                <a:cubicBezTo>
                  <a:pt x="3160954" y="4425590"/>
                  <a:pt x="2964456" y="4434173"/>
                  <a:pt x="2770207" y="4412201"/>
                </a:cubicBezTo>
                <a:cubicBezTo>
                  <a:pt x="2685525" y="4402537"/>
                  <a:pt x="2599953" y="4402410"/>
                  <a:pt x="2514889" y="4393637"/>
                </a:cubicBezTo>
                <a:cubicBezTo>
                  <a:pt x="2307137" y="4370851"/>
                  <a:pt x="2102209" y="4327277"/>
                  <a:pt x="1903167" y="4263562"/>
                </a:cubicBezTo>
                <a:cubicBezTo>
                  <a:pt x="1560623" y="4156119"/>
                  <a:pt x="1238932" y="4006972"/>
                  <a:pt x="948393" y="3794249"/>
                </a:cubicBezTo>
                <a:cubicBezTo>
                  <a:pt x="647554" y="3573897"/>
                  <a:pt x="396813" y="3308660"/>
                  <a:pt x="223634" y="2975526"/>
                </a:cubicBezTo>
                <a:cubicBezTo>
                  <a:pt x="129454" y="2796370"/>
                  <a:pt x="67150" y="2602198"/>
                  <a:pt x="39520" y="2401695"/>
                </a:cubicBezTo>
                <a:cubicBezTo>
                  <a:pt x="34510" y="2367555"/>
                  <a:pt x="26729" y="2333872"/>
                  <a:pt x="16252" y="2300991"/>
                </a:cubicBezTo>
                <a:cubicBezTo>
                  <a:pt x="-9179" y="2218598"/>
                  <a:pt x="-24" y="2135695"/>
                  <a:pt x="11801" y="2053556"/>
                </a:cubicBezTo>
                <a:cubicBezTo>
                  <a:pt x="93686" y="1480615"/>
                  <a:pt x="377868" y="1021983"/>
                  <a:pt x="812850" y="651084"/>
                </a:cubicBezTo>
                <a:cubicBezTo>
                  <a:pt x="1176755" y="340201"/>
                  <a:pt x="1598260" y="146042"/>
                  <a:pt x="2066810" y="52586"/>
                </a:cubicBezTo>
                <a:cubicBezTo>
                  <a:pt x="2154544" y="35039"/>
                  <a:pt x="2243041" y="23087"/>
                  <a:pt x="2332046" y="14441"/>
                </a:cubicBezTo>
                <a:cubicBezTo>
                  <a:pt x="2421052" y="5794"/>
                  <a:pt x="2508913" y="2107"/>
                  <a:pt x="2612541" y="83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6" name="sketchy line">
            <a:extLst>
              <a:ext uri="{FF2B5EF4-FFF2-40B4-BE49-F238E27FC236}">
                <a16:creationId xmlns:a16="http://schemas.microsoft.com/office/drawing/2014/main" id="{3F9B0603-37C5-4312-AE4D-A3D015475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85532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5040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13" name="Rectangle 8212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15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204" name="Picture 12" descr="The story of the Principality Stadium: The building giant it crippled and  the designs that reveal how different it almost looked - Wales Online">
            <a:extLst>
              <a:ext uri="{FF2B5EF4-FFF2-40B4-BE49-F238E27FC236}">
                <a16:creationId xmlns:a16="http://schemas.microsoft.com/office/drawing/2014/main" id="{456DB71F-BDCC-3973-7DFB-A5DAC07981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954088"/>
            <a:ext cx="2657475" cy="17383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Millennium Stadium under construction - Wales Online">
            <a:extLst>
              <a:ext uri="{FF2B5EF4-FFF2-40B4-BE49-F238E27FC236}">
                <a16:creationId xmlns:a16="http://schemas.microsoft.com/office/drawing/2014/main" id="{AEA7D873-01C5-1747-0CB7-9F9D112846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338" y="954088"/>
            <a:ext cx="2741613" cy="17383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How the construction of the Millennium Stadium transformed ...">
            <a:extLst>
              <a:ext uri="{FF2B5EF4-FFF2-40B4-BE49-F238E27FC236}">
                <a16:creationId xmlns:a16="http://schemas.microsoft.com/office/drawing/2014/main" id="{DC5A8A13-05D1-7D35-7A81-0E42F9C1D14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800" y="954088"/>
            <a:ext cx="1857375" cy="17383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Millennium Stadium under construction - Wales Online">
            <a:extLst>
              <a:ext uri="{FF2B5EF4-FFF2-40B4-BE49-F238E27FC236}">
                <a16:creationId xmlns:a16="http://schemas.microsoft.com/office/drawing/2014/main" id="{F27BD2E5-FDF9-B344-FAEB-DEF1C5EEC6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3438" y="954088"/>
            <a:ext cx="2671763" cy="17383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Millennium Stadium under construction - Wales Online">
            <a:extLst>
              <a:ext uri="{FF2B5EF4-FFF2-40B4-BE49-F238E27FC236}">
                <a16:creationId xmlns:a16="http://schemas.microsoft.com/office/drawing/2014/main" id="{2E9F1B16-3615-55DB-BA1D-77B10B5A6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2760663"/>
            <a:ext cx="3287713" cy="308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Millennium Stadium under construction,1998 | Peoples Collection Wales">
            <a:extLst>
              <a:ext uri="{FF2B5EF4-FFF2-40B4-BE49-F238E27FC236}">
                <a16:creationId xmlns:a16="http://schemas.microsoft.com/office/drawing/2014/main" id="{06E9CDA1-3E35-71E4-3CA2-AD797F6295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6575" y="2760663"/>
            <a:ext cx="2027238" cy="308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The Principality Stadium being built - Wales Online">
            <a:extLst>
              <a:ext uri="{FF2B5EF4-FFF2-40B4-BE49-F238E27FC236}">
                <a16:creationId xmlns:a16="http://schemas.microsoft.com/office/drawing/2014/main" id="{16F69B5D-19E5-A550-868B-6962F674D1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2760663"/>
            <a:ext cx="4679950" cy="308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6435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E559D998-AB6C-46E1-B394-118E9A1E2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Principality Stadium Tours • See the home of Welsh rugby ...">
            <a:extLst>
              <a:ext uri="{FF2B5EF4-FFF2-40B4-BE49-F238E27FC236}">
                <a16:creationId xmlns:a16="http://schemas.microsoft.com/office/drawing/2014/main" id="{56BE7880-52D8-7FDA-1779-8AE89DCD3F0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7"/>
          <a:stretch/>
        </p:blipFill>
        <p:spPr bwMode="auto">
          <a:xfrm>
            <a:off x="20" y="10"/>
            <a:ext cx="12191980" cy="6865943"/>
          </a:xfrm>
          <a:custGeom>
            <a:avLst/>
            <a:gdLst/>
            <a:ahLst/>
            <a:cxnLst/>
            <a:rect l="l" t="t" r="r" b="b"/>
            <a:pathLst>
              <a:path w="12192000" h="6857681">
                <a:moveTo>
                  <a:pt x="0" y="0"/>
                </a:moveTo>
                <a:lnTo>
                  <a:pt x="6033794" y="0"/>
                </a:lnTo>
                <a:lnTo>
                  <a:pt x="6104632" y="17448"/>
                </a:lnTo>
                <a:cubicBezTo>
                  <a:pt x="6167597" y="23966"/>
                  <a:pt x="6148747" y="27214"/>
                  <a:pt x="6198111" y="26888"/>
                </a:cubicBezTo>
                <a:cubicBezTo>
                  <a:pt x="6203032" y="26525"/>
                  <a:pt x="6212450" y="35708"/>
                  <a:pt x="6231511" y="33431"/>
                </a:cubicBezTo>
                <a:cubicBezTo>
                  <a:pt x="6261681" y="37362"/>
                  <a:pt x="6245025" y="48416"/>
                  <a:pt x="6283668" y="52056"/>
                </a:cubicBezTo>
                <a:cubicBezTo>
                  <a:pt x="6280095" y="55478"/>
                  <a:pt x="6317954" y="53783"/>
                  <a:pt x="6321602" y="65933"/>
                </a:cubicBezTo>
                <a:cubicBezTo>
                  <a:pt x="6338020" y="69803"/>
                  <a:pt x="6363241" y="73066"/>
                  <a:pt x="6382175" y="75274"/>
                </a:cubicBezTo>
                <a:cubicBezTo>
                  <a:pt x="6410543" y="81224"/>
                  <a:pt x="6424665" y="87641"/>
                  <a:pt x="6428857" y="91880"/>
                </a:cubicBezTo>
                <a:cubicBezTo>
                  <a:pt x="6457257" y="98611"/>
                  <a:pt x="6454186" y="99822"/>
                  <a:pt x="6491478" y="114104"/>
                </a:cubicBezTo>
                <a:cubicBezTo>
                  <a:pt x="6513363" y="108974"/>
                  <a:pt x="6532168" y="120070"/>
                  <a:pt x="6541328" y="130204"/>
                </a:cubicBezTo>
                <a:cubicBezTo>
                  <a:pt x="6566101" y="139804"/>
                  <a:pt x="6619910" y="162727"/>
                  <a:pt x="6655300" y="165762"/>
                </a:cubicBezTo>
                <a:cubicBezTo>
                  <a:pt x="6709422" y="165032"/>
                  <a:pt x="6694278" y="176304"/>
                  <a:pt x="6718357" y="184874"/>
                </a:cubicBezTo>
                <a:cubicBezTo>
                  <a:pt x="6737101" y="195527"/>
                  <a:pt x="6734493" y="186329"/>
                  <a:pt x="6754054" y="199796"/>
                </a:cubicBezTo>
                <a:lnTo>
                  <a:pt x="6790284" y="215417"/>
                </a:lnTo>
                <a:lnTo>
                  <a:pt x="6833979" y="239878"/>
                </a:lnTo>
                <a:lnTo>
                  <a:pt x="6843981" y="246602"/>
                </a:lnTo>
                <a:cubicBezTo>
                  <a:pt x="6849111" y="246626"/>
                  <a:pt x="6852366" y="247045"/>
                  <a:pt x="6854445" y="247782"/>
                </a:cubicBezTo>
                <a:cubicBezTo>
                  <a:pt x="6854496" y="247881"/>
                  <a:pt x="6854549" y="247980"/>
                  <a:pt x="6854600" y="248079"/>
                </a:cubicBezTo>
                <a:lnTo>
                  <a:pt x="6869364" y="251040"/>
                </a:lnTo>
                <a:cubicBezTo>
                  <a:pt x="6886479" y="251404"/>
                  <a:pt x="6920818" y="277370"/>
                  <a:pt x="6937072" y="276678"/>
                </a:cubicBezTo>
                <a:cubicBezTo>
                  <a:pt x="6944247" y="293133"/>
                  <a:pt x="6941053" y="265766"/>
                  <a:pt x="6968404" y="280704"/>
                </a:cubicBezTo>
                <a:cubicBezTo>
                  <a:pt x="6980596" y="282696"/>
                  <a:pt x="6985722" y="284716"/>
                  <a:pt x="6995938" y="286247"/>
                </a:cubicBezTo>
                <a:cubicBezTo>
                  <a:pt x="6996079" y="286667"/>
                  <a:pt x="7029560" y="289467"/>
                  <a:pt x="7029701" y="289887"/>
                </a:cubicBezTo>
                <a:lnTo>
                  <a:pt x="7054104" y="293980"/>
                </a:lnTo>
                <a:lnTo>
                  <a:pt x="7059678" y="296051"/>
                </a:lnTo>
                <a:lnTo>
                  <a:pt x="7092167" y="292851"/>
                </a:lnTo>
                <a:lnTo>
                  <a:pt x="7108387" y="292672"/>
                </a:lnTo>
                <a:lnTo>
                  <a:pt x="7114139" y="289579"/>
                </a:lnTo>
                <a:cubicBezTo>
                  <a:pt x="7119705" y="287930"/>
                  <a:pt x="7126840" y="287741"/>
                  <a:pt x="7137488" y="290860"/>
                </a:cubicBezTo>
                <a:lnTo>
                  <a:pt x="7139729" y="292153"/>
                </a:lnTo>
                <a:lnTo>
                  <a:pt x="7172532" y="286561"/>
                </a:lnTo>
                <a:cubicBezTo>
                  <a:pt x="7179544" y="284784"/>
                  <a:pt x="7207552" y="294171"/>
                  <a:pt x="7213458" y="290616"/>
                </a:cubicBezTo>
                <a:cubicBezTo>
                  <a:pt x="7269364" y="295457"/>
                  <a:pt x="7303569" y="278925"/>
                  <a:pt x="7371827" y="290351"/>
                </a:cubicBezTo>
                <a:cubicBezTo>
                  <a:pt x="7417519" y="294938"/>
                  <a:pt x="7443196" y="294841"/>
                  <a:pt x="7472683" y="298450"/>
                </a:cubicBezTo>
                <a:cubicBezTo>
                  <a:pt x="7502170" y="302059"/>
                  <a:pt x="7529752" y="308462"/>
                  <a:pt x="7548749" y="312007"/>
                </a:cubicBezTo>
                <a:cubicBezTo>
                  <a:pt x="7567746" y="315552"/>
                  <a:pt x="7562619" y="317217"/>
                  <a:pt x="7586664" y="319723"/>
                </a:cubicBezTo>
                <a:cubicBezTo>
                  <a:pt x="7610709" y="322229"/>
                  <a:pt x="7669675" y="320322"/>
                  <a:pt x="7693021" y="327043"/>
                </a:cubicBezTo>
                <a:cubicBezTo>
                  <a:pt x="7718238" y="326359"/>
                  <a:pt x="7721537" y="337391"/>
                  <a:pt x="7735314" y="336075"/>
                </a:cubicBezTo>
                <a:cubicBezTo>
                  <a:pt x="7806549" y="352546"/>
                  <a:pt x="7865892" y="349618"/>
                  <a:pt x="7952583" y="346950"/>
                </a:cubicBezTo>
                <a:cubicBezTo>
                  <a:pt x="8009730" y="351831"/>
                  <a:pt x="8008698" y="354607"/>
                  <a:pt x="8033745" y="357420"/>
                </a:cubicBezTo>
                <a:cubicBezTo>
                  <a:pt x="8041390" y="360247"/>
                  <a:pt x="8045181" y="350414"/>
                  <a:pt x="8052068" y="354306"/>
                </a:cubicBezTo>
                <a:lnTo>
                  <a:pt x="8087434" y="359505"/>
                </a:lnTo>
                <a:lnTo>
                  <a:pt x="8113399" y="369645"/>
                </a:lnTo>
                <a:lnTo>
                  <a:pt x="8137804" y="376078"/>
                </a:lnTo>
                <a:lnTo>
                  <a:pt x="8167138" y="378809"/>
                </a:lnTo>
                <a:cubicBezTo>
                  <a:pt x="8176124" y="381225"/>
                  <a:pt x="8176713" y="389019"/>
                  <a:pt x="8188557" y="388892"/>
                </a:cubicBezTo>
                <a:cubicBezTo>
                  <a:pt x="8224517" y="394064"/>
                  <a:pt x="8289287" y="398547"/>
                  <a:pt x="8338182" y="404244"/>
                </a:cubicBezTo>
                <a:cubicBezTo>
                  <a:pt x="8362404" y="400849"/>
                  <a:pt x="8397142" y="407351"/>
                  <a:pt x="8407187" y="417040"/>
                </a:cubicBezTo>
                <a:cubicBezTo>
                  <a:pt x="8419182" y="419735"/>
                  <a:pt x="8448098" y="419784"/>
                  <a:pt x="8459765" y="417876"/>
                </a:cubicBezTo>
                <a:cubicBezTo>
                  <a:pt x="8470121" y="418155"/>
                  <a:pt x="8471999" y="421843"/>
                  <a:pt x="8485759" y="423277"/>
                </a:cubicBezTo>
                <a:cubicBezTo>
                  <a:pt x="8500778" y="426656"/>
                  <a:pt x="8533354" y="442668"/>
                  <a:pt x="8547497" y="447675"/>
                </a:cubicBezTo>
                <a:cubicBezTo>
                  <a:pt x="8561640" y="452682"/>
                  <a:pt x="8547256" y="447497"/>
                  <a:pt x="8570615" y="453317"/>
                </a:cubicBezTo>
                <a:cubicBezTo>
                  <a:pt x="8578949" y="455301"/>
                  <a:pt x="8577204" y="463036"/>
                  <a:pt x="8595122" y="466725"/>
                </a:cubicBezTo>
                <a:cubicBezTo>
                  <a:pt x="8613041" y="470415"/>
                  <a:pt x="8653176" y="474680"/>
                  <a:pt x="8678126" y="475454"/>
                </a:cubicBezTo>
                <a:cubicBezTo>
                  <a:pt x="8706000" y="462935"/>
                  <a:pt x="8696233" y="479979"/>
                  <a:pt x="8747203" y="464224"/>
                </a:cubicBezTo>
                <a:cubicBezTo>
                  <a:pt x="8748514" y="466239"/>
                  <a:pt x="8769343" y="465372"/>
                  <a:pt x="8790692" y="466720"/>
                </a:cubicBezTo>
                <a:cubicBezTo>
                  <a:pt x="8812041" y="468068"/>
                  <a:pt x="8857501" y="479363"/>
                  <a:pt x="8875298" y="472310"/>
                </a:cubicBezTo>
                <a:lnTo>
                  <a:pt x="9032306" y="471571"/>
                </a:lnTo>
                <a:lnTo>
                  <a:pt x="9122435" y="483407"/>
                </a:lnTo>
                <a:cubicBezTo>
                  <a:pt x="9153775" y="485302"/>
                  <a:pt x="9159039" y="493942"/>
                  <a:pt x="9179171" y="490552"/>
                </a:cubicBezTo>
                <a:cubicBezTo>
                  <a:pt x="9213108" y="492737"/>
                  <a:pt x="9191622" y="508779"/>
                  <a:pt x="9230778" y="495862"/>
                </a:cubicBezTo>
                <a:cubicBezTo>
                  <a:pt x="9220076" y="509598"/>
                  <a:pt x="9249178" y="492136"/>
                  <a:pt x="9269314" y="503195"/>
                </a:cubicBezTo>
                <a:cubicBezTo>
                  <a:pt x="9297556" y="495041"/>
                  <a:pt x="9326591" y="505312"/>
                  <a:pt x="9343734" y="506508"/>
                </a:cubicBezTo>
                <a:cubicBezTo>
                  <a:pt x="9360877" y="507704"/>
                  <a:pt x="9347612" y="511465"/>
                  <a:pt x="9372172" y="510372"/>
                </a:cubicBezTo>
                <a:lnTo>
                  <a:pt x="9406856" y="515908"/>
                </a:lnTo>
                <a:cubicBezTo>
                  <a:pt x="9405045" y="511337"/>
                  <a:pt x="9410063" y="512684"/>
                  <a:pt x="9423824" y="513399"/>
                </a:cubicBezTo>
                <a:lnTo>
                  <a:pt x="9460782" y="509325"/>
                </a:lnTo>
                <a:lnTo>
                  <a:pt x="9486144" y="513434"/>
                </a:lnTo>
                <a:cubicBezTo>
                  <a:pt x="9489544" y="513295"/>
                  <a:pt x="9513720" y="508821"/>
                  <a:pt x="9513235" y="505310"/>
                </a:cubicBezTo>
                <a:cubicBezTo>
                  <a:pt x="9539685" y="520038"/>
                  <a:pt x="9542332" y="510786"/>
                  <a:pt x="9569455" y="507032"/>
                </a:cubicBezTo>
                <a:cubicBezTo>
                  <a:pt x="9592710" y="508415"/>
                  <a:pt x="9572665" y="508880"/>
                  <a:pt x="9628861" y="510620"/>
                </a:cubicBezTo>
                <a:cubicBezTo>
                  <a:pt x="9650737" y="526789"/>
                  <a:pt x="9635011" y="498901"/>
                  <a:pt x="9677951" y="521543"/>
                </a:cubicBezTo>
                <a:cubicBezTo>
                  <a:pt x="9680053" y="519778"/>
                  <a:pt x="9706563" y="521397"/>
                  <a:pt x="9720438" y="523172"/>
                </a:cubicBezTo>
                <a:cubicBezTo>
                  <a:pt x="9734313" y="524947"/>
                  <a:pt x="9746849" y="522784"/>
                  <a:pt x="9761204" y="532196"/>
                </a:cubicBezTo>
                <a:cubicBezTo>
                  <a:pt x="9771692" y="535091"/>
                  <a:pt x="9752949" y="530854"/>
                  <a:pt x="9785747" y="535781"/>
                </a:cubicBezTo>
                <a:cubicBezTo>
                  <a:pt x="9818545" y="540708"/>
                  <a:pt x="9925449" y="557390"/>
                  <a:pt x="9957993" y="561756"/>
                </a:cubicBezTo>
                <a:cubicBezTo>
                  <a:pt x="9990537" y="566122"/>
                  <a:pt x="9967648" y="568686"/>
                  <a:pt x="9981009" y="569119"/>
                </a:cubicBezTo>
                <a:cubicBezTo>
                  <a:pt x="9994370" y="569552"/>
                  <a:pt x="10023139" y="562486"/>
                  <a:pt x="10038159" y="564356"/>
                </a:cubicBezTo>
                <a:cubicBezTo>
                  <a:pt x="10057015" y="566262"/>
                  <a:pt x="10059811" y="573563"/>
                  <a:pt x="10071129" y="573194"/>
                </a:cubicBezTo>
                <a:cubicBezTo>
                  <a:pt x="10081593" y="562977"/>
                  <a:pt x="10092704" y="563090"/>
                  <a:pt x="10110830" y="569286"/>
                </a:cubicBezTo>
                <a:cubicBezTo>
                  <a:pt x="10144643" y="572070"/>
                  <a:pt x="10144670" y="561560"/>
                  <a:pt x="10177323" y="563075"/>
                </a:cubicBezTo>
                <a:cubicBezTo>
                  <a:pt x="10191652" y="562496"/>
                  <a:pt x="10199318" y="565790"/>
                  <a:pt x="10223224" y="562516"/>
                </a:cubicBezTo>
                <a:cubicBezTo>
                  <a:pt x="10240245" y="563214"/>
                  <a:pt x="10274444" y="564970"/>
                  <a:pt x="10297489" y="554688"/>
                </a:cubicBezTo>
                <a:cubicBezTo>
                  <a:pt x="10322484" y="553379"/>
                  <a:pt x="10304332" y="552915"/>
                  <a:pt x="10331612" y="555505"/>
                </a:cubicBezTo>
                <a:cubicBezTo>
                  <a:pt x="10364938" y="556023"/>
                  <a:pt x="10378810" y="549792"/>
                  <a:pt x="10398068" y="551274"/>
                </a:cubicBezTo>
                <a:cubicBezTo>
                  <a:pt x="10410608" y="547019"/>
                  <a:pt x="10396406" y="552090"/>
                  <a:pt x="10444604" y="546749"/>
                </a:cubicBezTo>
                <a:cubicBezTo>
                  <a:pt x="10463706" y="556208"/>
                  <a:pt x="10480046" y="543272"/>
                  <a:pt x="10496391" y="545310"/>
                </a:cubicBezTo>
                <a:cubicBezTo>
                  <a:pt x="10522313" y="544276"/>
                  <a:pt x="10586025" y="544389"/>
                  <a:pt x="10609659" y="542925"/>
                </a:cubicBezTo>
                <a:cubicBezTo>
                  <a:pt x="10633293" y="541461"/>
                  <a:pt x="10608137" y="539280"/>
                  <a:pt x="10638198" y="536528"/>
                </a:cubicBezTo>
                <a:cubicBezTo>
                  <a:pt x="10693566" y="548777"/>
                  <a:pt x="10724464" y="526732"/>
                  <a:pt x="10780502" y="524034"/>
                </a:cubicBezTo>
                <a:cubicBezTo>
                  <a:pt x="10814519" y="506962"/>
                  <a:pt x="10838626" y="524696"/>
                  <a:pt x="10875821" y="511631"/>
                </a:cubicBezTo>
                <a:cubicBezTo>
                  <a:pt x="10900992" y="507636"/>
                  <a:pt x="10904648" y="511453"/>
                  <a:pt x="10918825" y="509588"/>
                </a:cubicBezTo>
                <a:cubicBezTo>
                  <a:pt x="10933002" y="507723"/>
                  <a:pt x="10948992" y="503227"/>
                  <a:pt x="10960884" y="500440"/>
                </a:cubicBezTo>
                <a:cubicBezTo>
                  <a:pt x="10967249" y="504078"/>
                  <a:pt x="11016720" y="497668"/>
                  <a:pt x="11015578" y="492864"/>
                </a:cubicBezTo>
                <a:cubicBezTo>
                  <a:pt x="11022928" y="494510"/>
                  <a:pt x="11043247" y="500882"/>
                  <a:pt x="11045541" y="493276"/>
                </a:cubicBezTo>
                <a:cubicBezTo>
                  <a:pt x="11083069" y="493195"/>
                  <a:pt x="11104152" y="492128"/>
                  <a:pt x="11136980" y="502266"/>
                </a:cubicBezTo>
                <a:cubicBezTo>
                  <a:pt x="11160311" y="506043"/>
                  <a:pt x="11144016" y="504016"/>
                  <a:pt x="11158537" y="506413"/>
                </a:cubicBezTo>
                <a:cubicBezTo>
                  <a:pt x="11173058" y="508810"/>
                  <a:pt x="11197248" y="504516"/>
                  <a:pt x="11220930" y="503946"/>
                </a:cubicBezTo>
                <a:cubicBezTo>
                  <a:pt x="11244941" y="504078"/>
                  <a:pt x="11272916" y="508160"/>
                  <a:pt x="11290697" y="509588"/>
                </a:cubicBezTo>
                <a:cubicBezTo>
                  <a:pt x="11308478" y="511016"/>
                  <a:pt x="11312720" y="510673"/>
                  <a:pt x="11327615" y="512515"/>
                </a:cubicBezTo>
                <a:cubicBezTo>
                  <a:pt x="11352471" y="509065"/>
                  <a:pt x="11373358" y="510883"/>
                  <a:pt x="11391973" y="518258"/>
                </a:cubicBezTo>
                <a:cubicBezTo>
                  <a:pt x="11406458" y="520151"/>
                  <a:pt x="11399034" y="524460"/>
                  <a:pt x="11409760" y="526257"/>
                </a:cubicBezTo>
                <a:cubicBezTo>
                  <a:pt x="11420486" y="528054"/>
                  <a:pt x="11427325" y="519930"/>
                  <a:pt x="11456330" y="521896"/>
                </a:cubicBezTo>
                <a:cubicBezTo>
                  <a:pt x="11466649" y="522293"/>
                  <a:pt x="11466304" y="529914"/>
                  <a:pt x="11488341" y="531019"/>
                </a:cubicBezTo>
                <a:cubicBezTo>
                  <a:pt x="11510378" y="532124"/>
                  <a:pt x="11598983" y="536881"/>
                  <a:pt x="11631415" y="538053"/>
                </a:cubicBezTo>
                <a:cubicBezTo>
                  <a:pt x="11663847" y="539225"/>
                  <a:pt x="11650717" y="536007"/>
                  <a:pt x="11666264" y="535672"/>
                </a:cubicBezTo>
                <a:cubicBezTo>
                  <a:pt x="11681811" y="535337"/>
                  <a:pt x="11700204" y="526934"/>
                  <a:pt x="11724698" y="536041"/>
                </a:cubicBezTo>
                <a:cubicBezTo>
                  <a:pt x="11743020" y="531196"/>
                  <a:pt x="11743491" y="542315"/>
                  <a:pt x="11763807" y="545183"/>
                </a:cubicBezTo>
                <a:cubicBezTo>
                  <a:pt x="11775016" y="549241"/>
                  <a:pt x="11789046" y="548064"/>
                  <a:pt x="11798300" y="550863"/>
                </a:cubicBezTo>
                <a:cubicBezTo>
                  <a:pt x="11807554" y="553662"/>
                  <a:pt x="11814870" y="554166"/>
                  <a:pt x="11821716" y="557213"/>
                </a:cubicBezTo>
                <a:cubicBezTo>
                  <a:pt x="11828562" y="560260"/>
                  <a:pt x="11830643" y="566367"/>
                  <a:pt x="11839374" y="569145"/>
                </a:cubicBezTo>
                <a:cubicBezTo>
                  <a:pt x="11848105" y="571923"/>
                  <a:pt x="11861759" y="576813"/>
                  <a:pt x="11871722" y="578644"/>
                </a:cubicBezTo>
                <a:cubicBezTo>
                  <a:pt x="11881685" y="580475"/>
                  <a:pt x="11880173" y="577641"/>
                  <a:pt x="11899154" y="580133"/>
                </a:cubicBezTo>
                <a:cubicBezTo>
                  <a:pt x="11930093" y="585454"/>
                  <a:pt x="11957956" y="589309"/>
                  <a:pt x="11992753" y="588833"/>
                </a:cubicBezTo>
                <a:cubicBezTo>
                  <a:pt x="11999276" y="598540"/>
                  <a:pt x="12009663" y="594134"/>
                  <a:pt x="12023554" y="588997"/>
                </a:cubicBezTo>
                <a:cubicBezTo>
                  <a:pt x="12049522" y="596077"/>
                  <a:pt x="12093380" y="601562"/>
                  <a:pt x="12137802" y="617391"/>
                </a:cubicBezTo>
                <a:cubicBezTo>
                  <a:pt x="12156710" y="627093"/>
                  <a:pt x="12160884" y="628759"/>
                  <a:pt x="12174434" y="631430"/>
                </a:cubicBezTo>
                <a:lnTo>
                  <a:pt x="12192000" y="634770"/>
                </a:lnTo>
                <a:lnTo>
                  <a:pt x="12192000" y="6857681"/>
                </a:lnTo>
                <a:lnTo>
                  <a:pt x="9979612" y="6857681"/>
                </a:lnTo>
                <a:lnTo>
                  <a:pt x="9971269" y="6854457"/>
                </a:lnTo>
                <a:cubicBezTo>
                  <a:pt x="9959912" y="6851181"/>
                  <a:pt x="9949163" y="6849764"/>
                  <a:pt x="9939502" y="6851921"/>
                </a:cubicBezTo>
                <a:cubicBezTo>
                  <a:pt x="9891606" y="6835635"/>
                  <a:pt x="9864404" y="6844006"/>
                  <a:pt x="9834453" y="6832151"/>
                </a:cubicBezTo>
                <a:cubicBezTo>
                  <a:pt x="9804501" y="6820296"/>
                  <a:pt x="9801374" y="6798259"/>
                  <a:pt x="9759795" y="6780787"/>
                </a:cubicBezTo>
                <a:cubicBezTo>
                  <a:pt x="9718217" y="6763314"/>
                  <a:pt x="9629817" y="6740362"/>
                  <a:pt x="9584980" y="6727313"/>
                </a:cubicBezTo>
                <a:cubicBezTo>
                  <a:pt x="9546420" y="6722010"/>
                  <a:pt x="9530408" y="6725469"/>
                  <a:pt x="9490770" y="6702489"/>
                </a:cubicBezTo>
                <a:cubicBezTo>
                  <a:pt x="9443320" y="6701025"/>
                  <a:pt x="9424336" y="6690023"/>
                  <a:pt x="9380405" y="6676541"/>
                </a:cubicBezTo>
                <a:cubicBezTo>
                  <a:pt x="9335978" y="6675243"/>
                  <a:pt x="9297645" y="6680915"/>
                  <a:pt x="9259939" y="6674414"/>
                </a:cubicBezTo>
                <a:cubicBezTo>
                  <a:pt x="9244772" y="6679394"/>
                  <a:pt x="9230416" y="6681084"/>
                  <a:pt x="9216296" y="6672209"/>
                </a:cubicBezTo>
                <a:cubicBezTo>
                  <a:pt x="9174886" y="6673387"/>
                  <a:pt x="9165078" y="6684906"/>
                  <a:pt x="9138624" y="6674601"/>
                </a:cubicBezTo>
                <a:cubicBezTo>
                  <a:pt x="9108454" y="6672027"/>
                  <a:pt x="9060163" y="6657862"/>
                  <a:pt x="9035273" y="6656766"/>
                </a:cubicBezTo>
                <a:cubicBezTo>
                  <a:pt x="9043993" y="6670577"/>
                  <a:pt x="8988276" y="6655711"/>
                  <a:pt x="8989286" y="6668016"/>
                </a:cubicBezTo>
                <a:cubicBezTo>
                  <a:pt x="8965548" y="6651220"/>
                  <a:pt x="8960144" y="6673151"/>
                  <a:pt x="8932387" y="6668707"/>
                </a:cubicBezTo>
                <a:cubicBezTo>
                  <a:pt x="8918435" y="6662528"/>
                  <a:pt x="8909159" y="6661716"/>
                  <a:pt x="8898375" y="6669282"/>
                </a:cubicBezTo>
                <a:cubicBezTo>
                  <a:pt x="8833747" y="6639096"/>
                  <a:pt x="8863155" y="6669089"/>
                  <a:pt x="8806495" y="6658618"/>
                </a:cubicBezTo>
                <a:cubicBezTo>
                  <a:pt x="8757168" y="6647242"/>
                  <a:pt x="8702613" y="6640665"/>
                  <a:pt x="8650927" y="6611139"/>
                </a:cubicBezTo>
                <a:cubicBezTo>
                  <a:pt x="8640770" y="6602610"/>
                  <a:pt x="8619775" y="6599998"/>
                  <a:pt x="8604033" y="6605300"/>
                </a:cubicBezTo>
                <a:cubicBezTo>
                  <a:pt x="8601324" y="6606213"/>
                  <a:pt x="8598878" y="6607331"/>
                  <a:pt x="8596767" y="6608618"/>
                </a:cubicBezTo>
                <a:cubicBezTo>
                  <a:pt x="8565299" y="6587556"/>
                  <a:pt x="8548876" y="6598771"/>
                  <a:pt x="8533762" y="6584302"/>
                </a:cubicBezTo>
                <a:cubicBezTo>
                  <a:pt x="8487059" y="6579247"/>
                  <a:pt x="8451683" y="6594395"/>
                  <a:pt x="8437660" y="6581725"/>
                </a:cubicBezTo>
                <a:cubicBezTo>
                  <a:pt x="8414209" y="6582991"/>
                  <a:pt x="8383722" y="6598678"/>
                  <a:pt x="8364494" y="6585073"/>
                </a:cubicBezTo>
                <a:cubicBezTo>
                  <a:pt x="8363342" y="6596536"/>
                  <a:pt x="8336540" y="6576888"/>
                  <a:pt x="8323751" y="6584665"/>
                </a:cubicBezTo>
                <a:cubicBezTo>
                  <a:pt x="8314841" y="6591411"/>
                  <a:pt x="8304634" y="6587022"/>
                  <a:pt x="8293791" y="6586903"/>
                </a:cubicBezTo>
                <a:cubicBezTo>
                  <a:pt x="8280721" y="6592424"/>
                  <a:pt x="8232642" y="6585021"/>
                  <a:pt x="8219223" y="6578961"/>
                </a:cubicBezTo>
                <a:cubicBezTo>
                  <a:pt x="8185638" y="6557431"/>
                  <a:pt x="8123924" y="6576522"/>
                  <a:pt x="8096330" y="6560092"/>
                </a:cubicBezTo>
                <a:cubicBezTo>
                  <a:pt x="8087121" y="6557869"/>
                  <a:pt x="8078422" y="6557144"/>
                  <a:pt x="8070086" y="6557355"/>
                </a:cubicBezTo>
                <a:lnTo>
                  <a:pt x="8047207" y="6560092"/>
                </a:lnTo>
                <a:lnTo>
                  <a:pt x="8041620" y="6565163"/>
                </a:lnTo>
                <a:lnTo>
                  <a:pt x="8027134" y="6564473"/>
                </a:lnTo>
                <a:lnTo>
                  <a:pt x="8023214" y="6565355"/>
                </a:lnTo>
                <a:cubicBezTo>
                  <a:pt x="8015729" y="6567060"/>
                  <a:pt x="8008307" y="6568574"/>
                  <a:pt x="8000801" y="6569339"/>
                </a:cubicBezTo>
                <a:cubicBezTo>
                  <a:pt x="8005606" y="6544751"/>
                  <a:pt x="7937754" y="6571777"/>
                  <a:pt x="7954618" y="6551428"/>
                </a:cubicBezTo>
                <a:cubicBezTo>
                  <a:pt x="7914215" y="6551344"/>
                  <a:pt x="7940865" y="6531998"/>
                  <a:pt x="7896427" y="6551123"/>
                </a:cubicBezTo>
                <a:lnTo>
                  <a:pt x="7643090" y="6532163"/>
                </a:lnTo>
                <a:cubicBezTo>
                  <a:pt x="7673996" y="6576436"/>
                  <a:pt x="7562550" y="6494154"/>
                  <a:pt x="7553164" y="6525457"/>
                </a:cubicBezTo>
                <a:cubicBezTo>
                  <a:pt x="7546247" y="6496957"/>
                  <a:pt x="7465610" y="6497391"/>
                  <a:pt x="7421154" y="6476273"/>
                </a:cubicBezTo>
                <a:cubicBezTo>
                  <a:pt x="7361551" y="6472649"/>
                  <a:pt x="7315144" y="6450550"/>
                  <a:pt x="7255968" y="6462166"/>
                </a:cubicBezTo>
                <a:cubicBezTo>
                  <a:pt x="7253251" y="6458417"/>
                  <a:pt x="7249451" y="6455333"/>
                  <a:pt x="7244911" y="6452730"/>
                </a:cubicBezTo>
                <a:lnTo>
                  <a:pt x="7230265" y="6446549"/>
                </a:lnTo>
                <a:lnTo>
                  <a:pt x="7227815" y="6447125"/>
                </a:lnTo>
                <a:cubicBezTo>
                  <a:pt x="7217801" y="6447570"/>
                  <a:pt x="7212312" y="6446146"/>
                  <a:pt x="7208840" y="6443899"/>
                </a:cubicBezTo>
                <a:lnTo>
                  <a:pt x="7205995" y="6440529"/>
                </a:lnTo>
                <a:lnTo>
                  <a:pt x="7193384" y="6437481"/>
                </a:lnTo>
                <a:lnTo>
                  <a:pt x="7169652" y="6429226"/>
                </a:lnTo>
                <a:lnTo>
                  <a:pt x="7164173" y="6429791"/>
                </a:lnTo>
                <a:lnTo>
                  <a:pt x="7126763" y="6420626"/>
                </a:lnTo>
                <a:lnTo>
                  <a:pt x="7125753" y="6421501"/>
                </a:lnTo>
                <a:cubicBezTo>
                  <a:pt x="7122639" y="6423254"/>
                  <a:pt x="7118733" y="6424154"/>
                  <a:pt x="7113057" y="6423293"/>
                </a:cubicBezTo>
                <a:cubicBezTo>
                  <a:pt x="7114552" y="6439288"/>
                  <a:pt x="7106783" y="6428384"/>
                  <a:pt x="7089914" y="6424434"/>
                </a:cubicBezTo>
                <a:cubicBezTo>
                  <a:pt x="7088470" y="6448394"/>
                  <a:pt x="7044915" y="6428308"/>
                  <a:pt x="7030458" y="6439456"/>
                </a:cubicBezTo>
                <a:cubicBezTo>
                  <a:pt x="7018098" y="6436014"/>
                  <a:pt x="7005002" y="6432811"/>
                  <a:pt x="6991398" y="6430012"/>
                </a:cubicBezTo>
                <a:lnTo>
                  <a:pt x="6983250" y="6428652"/>
                </a:lnTo>
                <a:lnTo>
                  <a:pt x="6982969" y="6428851"/>
                </a:lnTo>
                <a:cubicBezTo>
                  <a:pt x="6980946" y="6429033"/>
                  <a:pt x="6978171" y="6428766"/>
                  <a:pt x="6974140" y="6427864"/>
                </a:cubicBezTo>
                <a:lnTo>
                  <a:pt x="6968396" y="6426177"/>
                </a:lnTo>
                <a:lnTo>
                  <a:pt x="6952590" y="6423541"/>
                </a:lnTo>
                <a:lnTo>
                  <a:pt x="6946361" y="6424122"/>
                </a:lnTo>
                <a:lnTo>
                  <a:pt x="6942752" y="6426497"/>
                </a:lnTo>
                <a:lnTo>
                  <a:pt x="6941472" y="6425953"/>
                </a:lnTo>
                <a:cubicBezTo>
                  <a:pt x="6933258" y="6419432"/>
                  <a:pt x="6934084" y="6412085"/>
                  <a:pt x="6907932" y="6428597"/>
                </a:cubicBezTo>
                <a:cubicBezTo>
                  <a:pt x="6887113" y="6416820"/>
                  <a:pt x="6874835" y="6427475"/>
                  <a:pt x="6837100" y="6425985"/>
                </a:cubicBezTo>
                <a:cubicBezTo>
                  <a:pt x="6826990" y="6416391"/>
                  <a:pt x="6813527" y="6417132"/>
                  <a:pt x="6798354" y="6421041"/>
                </a:cubicBezTo>
                <a:cubicBezTo>
                  <a:pt x="6766250" y="6412267"/>
                  <a:pt x="6729955" y="6415375"/>
                  <a:pt x="6690235" y="6411268"/>
                </a:cubicBezTo>
                <a:cubicBezTo>
                  <a:pt x="6654585" y="6395260"/>
                  <a:pt x="6622599" y="6408785"/>
                  <a:pt x="6580197" y="6404322"/>
                </a:cubicBezTo>
                <a:cubicBezTo>
                  <a:pt x="6554864" y="6382418"/>
                  <a:pt x="6541862" y="6413854"/>
                  <a:pt x="6516748" y="6416928"/>
                </a:cubicBezTo>
                <a:lnTo>
                  <a:pt x="6510427" y="6416567"/>
                </a:lnTo>
                <a:lnTo>
                  <a:pt x="6496409" y="6411723"/>
                </a:lnTo>
                <a:lnTo>
                  <a:pt x="6491671" y="6409264"/>
                </a:lnTo>
                <a:cubicBezTo>
                  <a:pt x="6488210" y="6407807"/>
                  <a:pt x="6485652" y="6407144"/>
                  <a:pt x="6483603" y="6407023"/>
                </a:cubicBezTo>
                <a:lnTo>
                  <a:pt x="6483235" y="6407169"/>
                </a:lnTo>
                <a:lnTo>
                  <a:pt x="6476007" y="6404672"/>
                </a:lnTo>
                <a:cubicBezTo>
                  <a:pt x="6464202" y="6399995"/>
                  <a:pt x="6453088" y="6395002"/>
                  <a:pt x="6442802" y="6389891"/>
                </a:cubicBezTo>
                <a:cubicBezTo>
                  <a:pt x="6423332" y="6398448"/>
                  <a:pt x="6390988" y="6372810"/>
                  <a:pt x="6377838" y="6395551"/>
                </a:cubicBezTo>
                <a:cubicBezTo>
                  <a:pt x="6363436" y="6389290"/>
                  <a:pt x="6361258" y="6377704"/>
                  <a:pt x="6354860" y="6393247"/>
                </a:cubicBezTo>
                <a:cubicBezTo>
                  <a:pt x="6349784" y="6391587"/>
                  <a:pt x="6345558" y="6391878"/>
                  <a:pt x="6341683" y="6393098"/>
                </a:cubicBezTo>
                <a:lnTo>
                  <a:pt x="6340276" y="6393789"/>
                </a:lnTo>
                <a:lnTo>
                  <a:pt x="6308531" y="6379516"/>
                </a:lnTo>
                <a:lnTo>
                  <a:pt x="6302948" y="6379253"/>
                </a:lnTo>
                <a:cubicBezTo>
                  <a:pt x="6248814" y="6382108"/>
                  <a:pt x="6205926" y="6362006"/>
                  <a:pt x="6140607" y="6334265"/>
                </a:cubicBezTo>
                <a:cubicBezTo>
                  <a:pt x="6137487" y="6331108"/>
                  <a:pt x="6051161" y="6339116"/>
                  <a:pt x="6050365" y="6335126"/>
                </a:cubicBezTo>
                <a:cubicBezTo>
                  <a:pt x="6006576" y="6331181"/>
                  <a:pt x="6035144" y="6327580"/>
                  <a:pt x="5978838" y="6322018"/>
                </a:cubicBezTo>
                <a:cubicBezTo>
                  <a:pt x="5962530" y="6314338"/>
                  <a:pt x="5894920" y="6289616"/>
                  <a:pt x="5897645" y="6301654"/>
                </a:cubicBezTo>
                <a:lnTo>
                  <a:pt x="5796158" y="6279213"/>
                </a:lnTo>
                <a:lnTo>
                  <a:pt x="5664797" y="6258481"/>
                </a:lnTo>
                <a:lnTo>
                  <a:pt x="5558293" y="6242384"/>
                </a:lnTo>
                <a:lnTo>
                  <a:pt x="5549921" y="6243309"/>
                </a:lnTo>
                <a:lnTo>
                  <a:pt x="5528450" y="6240218"/>
                </a:lnTo>
                <a:lnTo>
                  <a:pt x="5520604" y="6238128"/>
                </a:lnTo>
                <a:cubicBezTo>
                  <a:pt x="5515114" y="6237034"/>
                  <a:pt x="5511354" y="6236750"/>
                  <a:pt x="5508634" y="6237043"/>
                </a:cubicBezTo>
                <a:lnTo>
                  <a:pt x="5508268" y="6237311"/>
                </a:lnTo>
                <a:lnTo>
                  <a:pt x="5497199" y="6235718"/>
                </a:lnTo>
                <a:cubicBezTo>
                  <a:pt x="5478687" y="6232353"/>
                  <a:pt x="5460838" y="6228438"/>
                  <a:pt x="5443971" y="6224189"/>
                </a:cubicBezTo>
                <a:cubicBezTo>
                  <a:pt x="5425088" y="6239333"/>
                  <a:pt x="5365198" y="6213813"/>
                  <a:pt x="5364587" y="6245607"/>
                </a:cubicBezTo>
                <a:cubicBezTo>
                  <a:pt x="5341603" y="6240798"/>
                  <a:pt x="5330518" y="6226543"/>
                  <a:pt x="5333425" y="6247706"/>
                </a:cubicBezTo>
                <a:cubicBezTo>
                  <a:pt x="5325718" y="6246708"/>
                  <a:pt x="5320498" y="6247999"/>
                  <a:pt x="5316391" y="6250403"/>
                </a:cubicBezTo>
                <a:lnTo>
                  <a:pt x="5315083" y="6251588"/>
                </a:lnTo>
                <a:lnTo>
                  <a:pt x="5264093" y="6240388"/>
                </a:lnTo>
                <a:lnTo>
                  <a:pt x="5256734" y="6241276"/>
                </a:lnTo>
                <a:lnTo>
                  <a:pt x="5224251" y="6230935"/>
                </a:lnTo>
                <a:lnTo>
                  <a:pt x="5207068" y="6227214"/>
                </a:lnTo>
                <a:lnTo>
                  <a:pt x="5203042" y="6222819"/>
                </a:lnTo>
                <a:lnTo>
                  <a:pt x="5013633" y="6212104"/>
                </a:lnTo>
                <a:cubicBezTo>
                  <a:pt x="5007363" y="6208771"/>
                  <a:pt x="4867451" y="6189553"/>
                  <a:pt x="4863573" y="6184654"/>
                </a:cubicBezTo>
                <a:lnTo>
                  <a:pt x="4651416" y="6166539"/>
                </a:lnTo>
                <a:cubicBezTo>
                  <a:pt x="4624977" y="6160344"/>
                  <a:pt x="4469364" y="6128170"/>
                  <a:pt x="4481486" y="6142882"/>
                </a:cubicBezTo>
                <a:cubicBezTo>
                  <a:pt x="4405439" y="6106748"/>
                  <a:pt x="4365783" y="6101727"/>
                  <a:pt x="4269331" y="6098123"/>
                </a:cubicBezTo>
                <a:cubicBezTo>
                  <a:pt x="4210440" y="6124597"/>
                  <a:pt x="4245321" y="6098279"/>
                  <a:pt x="4190801" y="6099192"/>
                </a:cubicBezTo>
                <a:cubicBezTo>
                  <a:pt x="4212420" y="6071793"/>
                  <a:pt x="4151268" y="6084104"/>
                  <a:pt x="4127486" y="6076624"/>
                </a:cubicBezTo>
                <a:cubicBezTo>
                  <a:pt x="4117403" y="6077826"/>
                  <a:pt x="4107474" y="6080022"/>
                  <a:pt x="4097468" y="6082472"/>
                </a:cubicBezTo>
                <a:lnTo>
                  <a:pt x="4092230" y="6083737"/>
                </a:lnTo>
                <a:lnTo>
                  <a:pt x="4072646" y="6083192"/>
                </a:lnTo>
                <a:lnTo>
                  <a:pt x="4065392" y="6090055"/>
                </a:lnTo>
                <a:lnTo>
                  <a:pt x="4034674" y="6094262"/>
                </a:lnTo>
                <a:cubicBezTo>
                  <a:pt x="4023438" y="6094753"/>
                  <a:pt x="4011659" y="6094013"/>
                  <a:pt x="3999109" y="6091300"/>
                </a:cubicBezTo>
                <a:cubicBezTo>
                  <a:pt x="3960965" y="6070220"/>
                  <a:pt x="3878759" y="6097089"/>
                  <a:pt x="3832245" y="6069403"/>
                </a:cubicBezTo>
                <a:cubicBezTo>
                  <a:pt x="3780875" y="6064935"/>
                  <a:pt x="3723613" y="6065226"/>
                  <a:pt x="3690889" y="6064489"/>
                </a:cubicBezTo>
                <a:cubicBezTo>
                  <a:pt x="3674068" y="6075123"/>
                  <a:pt x="3636813" y="6049759"/>
                  <a:pt x="3635899" y="6064980"/>
                </a:cubicBezTo>
                <a:lnTo>
                  <a:pt x="3620576" y="6070271"/>
                </a:lnTo>
                <a:lnTo>
                  <a:pt x="3604087" y="6064439"/>
                </a:lnTo>
                <a:cubicBezTo>
                  <a:pt x="3590166" y="6069757"/>
                  <a:pt x="3579308" y="6073243"/>
                  <a:pt x="3568387" y="6069146"/>
                </a:cubicBezTo>
                <a:lnTo>
                  <a:pt x="3503818" y="6089506"/>
                </a:lnTo>
                <a:cubicBezTo>
                  <a:pt x="3510915" y="6100196"/>
                  <a:pt x="3472416" y="6088681"/>
                  <a:pt x="3466246" y="6098777"/>
                </a:cubicBezTo>
                <a:cubicBezTo>
                  <a:pt x="3462890" y="6107015"/>
                  <a:pt x="3450430" y="6105442"/>
                  <a:pt x="3440422" y="6107901"/>
                </a:cubicBezTo>
                <a:cubicBezTo>
                  <a:pt x="3432391" y="6116010"/>
                  <a:pt x="3383132" y="6120663"/>
                  <a:pt x="3366542" y="6118330"/>
                </a:cubicBezTo>
                <a:cubicBezTo>
                  <a:pt x="3311828" y="6124732"/>
                  <a:pt x="3277604" y="6138667"/>
                  <a:pt x="3240669" y="6130264"/>
                </a:cubicBezTo>
                <a:cubicBezTo>
                  <a:pt x="3230661" y="6130422"/>
                  <a:pt x="3222184" y="6131822"/>
                  <a:pt x="3214708" y="6133988"/>
                </a:cubicBezTo>
                <a:lnTo>
                  <a:pt x="3194214" y="6147821"/>
                </a:lnTo>
                <a:lnTo>
                  <a:pt x="3180468" y="6150623"/>
                </a:lnTo>
                <a:lnTo>
                  <a:pt x="3177508" y="6152351"/>
                </a:lnTo>
                <a:cubicBezTo>
                  <a:pt x="3171873" y="6155673"/>
                  <a:pt x="3166158" y="6158806"/>
                  <a:pt x="3159834" y="6161276"/>
                </a:cubicBezTo>
                <a:cubicBezTo>
                  <a:pt x="3135185" y="6159416"/>
                  <a:pt x="3121213" y="6160394"/>
                  <a:pt x="3104835" y="6155927"/>
                </a:cubicBezTo>
                <a:cubicBezTo>
                  <a:pt x="3067805" y="6165414"/>
                  <a:pt x="3078432" y="6141523"/>
                  <a:pt x="3051373" y="6169421"/>
                </a:cubicBezTo>
                <a:cubicBezTo>
                  <a:pt x="2978033" y="6169169"/>
                  <a:pt x="2947947" y="6220998"/>
                  <a:pt x="2877306" y="6208324"/>
                </a:cubicBezTo>
                <a:cubicBezTo>
                  <a:pt x="2821913" y="6217975"/>
                  <a:pt x="2762952" y="6223226"/>
                  <a:pt x="2719018" y="6227333"/>
                </a:cubicBezTo>
                <a:cubicBezTo>
                  <a:pt x="2639811" y="6232636"/>
                  <a:pt x="2504877" y="6234795"/>
                  <a:pt x="2454061" y="6236538"/>
                </a:cubicBezTo>
                <a:cubicBezTo>
                  <a:pt x="2403245" y="6238280"/>
                  <a:pt x="2420126" y="6239079"/>
                  <a:pt x="2414120" y="6237789"/>
                </a:cubicBezTo>
                <a:lnTo>
                  <a:pt x="2384765" y="6235638"/>
                </a:lnTo>
                <a:lnTo>
                  <a:pt x="2365600" y="6233135"/>
                </a:lnTo>
                <a:cubicBezTo>
                  <a:pt x="2356752" y="6235910"/>
                  <a:pt x="2350716" y="6235915"/>
                  <a:pt x="2345941" y="6234695"/>
                </a:cubicBezTo>
                <a:lnTo>
                  <a:pt x="2340941" y="6232305"/>
                </a:lnTo>
                <a:lnTo>
                  <a:pt x="2327235" y="6232519"/>
                </a:lnTo>
                <a:lnTo>
                  <a:pt x="2299646" y="6230633"/>
                </a:lnTo>
                <a:lnTo>
                  <a:pt x="2295035" y="6232443"/>
                </a:lnTo>
                <a:lnTo>
                  <a:pt x="2268728" y="6240177"/>
                </a:lnTo>
                <a:cubicBezTo>
                  <a:pt x="2268628" y="6240521"/>
                  <a:pt x="2254084" y="6233657"/>
                  <a:pt x="2253984" y="6234001"/>
                </a:cubicBezTo>
                <a:cubicBezTo>
                  <a:pt x="2239122" y="6237048"/>
                  <a:pt x="2209108" y="6234931"/>
                  <a:pt x="2191113" y="6240434"/>
                </a:cubicBezTo>
                <a:lnTo>
                  <a:pt x="2146012" y="6259810"/>
                </a:lnTo>
                <a:cubicBezTo>
                  <a:pt x="2145973" y="6259892"/>
                  <a:pt x="2128598" y="6274390"/>
                  <a:pt x="2128560" y="6274472"/>
                </a:cubicBezTo>
                <a:cubicBezTo>
                  <a:pt x="2126838" y="6275117"/>
                  <a:pt x="2124109" y="6275530"/>
                  <a:pt x="2119778" y="6275665"/>
                </a:cubicBezTo>
                <a:lnTo>
                  <a:pt x="2110434" y="6282700"/>
                </a:lnTo>
                <a:lnTo>
                  <a:pt x="2081418" y="6289059"/>
                </a:lnTo>
                <a:lnTo>
                  <a:pt x="2088526" y="6281659"/>
                </a:lnTo>
                <a:cubicBezTo>
                  <a:pt x="2076371" y="6277676"/>
                  <a:pt x="2071903" y="6270803"/>
                  <a:pt x="2059717" y="6292002"/>
                </a:cubicBezTo>
                <a:cubicBezTo>
                  <a:pt x="2032291" y="6286224"/>
                  <a:pt x="2028634" y="6298813"/>
                  <a:pt x="1993045" y="6306390"/>
                </a:cubicBezTo>
                <a:cubicBezTo>
                  <a:pt x="1976971" y="6300063"/>
                  <a:pt x="1965178" y="6303922"/>
                  <a:pt x="1954075" y="6311066"/>
                </a:cubicBezTo>
                <a:cubicBezTo>
                  <a:pt x="1918456" y="6310689"/>
                  <a:pt x="1887456" y="6322102"/>
                  <a:pt x="1848190" y="6327771"/>
                </a:cubicBezTo>
                <a:lnTo>
                  <a:pt x="1737951" y="6344513"/>
                </a:lnTo>
                <a:lnTo>
                  <a:pt x="1696709" y="6346605"/>
                </a:lnTo>
                <a:cubicBezTo>
                  <a:pt x="1692504" y="6346100"/>
                  <a:pt x="1663837" y="6347211"/>
                  <a:pt x="1661872" y="6347587"/>
                </a:cubicBezTo>
                <a:lnTo>
                  <a:pt x="1655864" y="6347808"/>
                </a:lnTo>
                <a:lnTo>
                  <a:pt x="1633028" y="6358060"/>
                </a:lnTo>
                <a:cubicBezTo>
                  <a:pt x="1618899" y="6356602"/>
                  <a:pt x="1619623" y="6369112"/>
                  <a:pt x="1606576" y="6366899"/>
                </a:cubicBezTo>
                <a:lnTo>
                  <a:pt x="1461291" y="6379054"/>
                </a:lnTo>
                <a:lnTo>
                  <a:pt x="1428798" y="6379606"/>
                </a:lnTo>
                <a:cubicBezTo>
                  <a:pt x="1424834" y="6377722"/>
                  <a:pt x="1419064" y="6376842"/>
                  <a:pt x="1409244" y="6378241"/>
                </a:cubicBezTo>
                <a:lnTo>
                  <a:pt x="1406951" y="6379043"/>
                </a:lnTo>
                <a:lnTo>
                  <a:pt x="1391002" y="6374347"/>
                </a:lnTo>
                <a:cubicBezTo>
                  <a:pt x="1385899" y="6372215"/>
                  <a:pt x="1381417" y="6369535"/>
                  <a:pt x="1377852" y="6366097"/>
                </a:cubicBezTo>
                <a:cubicBezTo>
                  <a:pt x="1352108" y="6365458"/>
                  <a:pt x="1267249" y="6359383"/>
                  <a:pt x="1239424" y="6359700"/>
                </a:cubicBezTo>
                <a:cubicBezTo>
                  <a:pt x="1211599" y="6360016"/>
                  <a:pt x="1221978" y="6361392"/>
                  <a:pt x="1208014" y="6357188"/>
                </a:cubicBezTo>
                <a:lnTo>
                  <a:pt x="1152751" y="6345283"/>
                </a:lnTo>
                <a:lnTo>
                  <a:pt x="949771" y="6335308"/>
                </a:lnTo>
                <a:cubicBezTo>
                  <a:pt x="888502" y="6312655"/>
                  <a:pt x="822682" y="6331858"/>
                  <a:pt x="752723" y="6320875"/>
                </a:cubicBezTo>
                <a:cubicBezTo>
                  <a:pt x="697396" y="6317271"/>
                  <a:pt x="686655" y="6275609"/>
                  <a:pt x="665167" y="6275293"/>
                </a:cubicBezTo>
                <a:cubicBezTo>
                  <a:pt x="657908" y="6276764"/>
                  <a:pt x="625159" y="6270979"/>
                  <a:pt x="618141" y="6273378"/>
                </a:cubicBezTo>
                <a:cubicBezTo>
                  <a:pt x="606112" y="6250236"/>
                  <a:pt x="628751" y="6263137"/>
                  <a:pt x="596498" y="6261621"/>
                </a:cubicBezTo>
                <a:cubicBezTo>
                  <a:pt x="598654" y="6267969"/>
                  <a:pt x="583476" y="6241875"/>
                  <a:pt x="568296" y="6259035"/>
                </a:cubicBezTo>
                <a:lnTo>
                  <a:pt x="550874" y="6247808"/>
                </a:lnTo>
                <a:lnTo>
                  <a:pt x="521056" y="6251759"/>
                </a:lnTo>
                <a:cubicBezTo>
                  <a:pt x="512844" y="6252767"/>
                  <a:pt x="496898" y="6238469"/>
                  <a:pt x="487255" y="6237156"/>
                </a:cubicBezTo>
                <a:cubicBezTo>
                  <a:pt x="449168" y="6235869"/>
                  <a:pt x="452372" y="6218847"/>
                  <a:pt x="431825" y="6228675"/>
                </a:cubicBezTo>
                <a:cubicBezTo>
                  <a:pt x="409674" y="6239271"/>
                  <a:pt x="353899" y="6202116"/>
                  <a:pt x="346639" y="6209624"/>
                </a:cubicBezTo>
                <a:cubicBezTo>
                  <a:pt x="335776" y="6218525"/>
                  <a:pt x="269484" y="6176632"/>
                  <a:pt x="271007" y="6188053"/>
                </a:cubicBezTo>
                <a:cubicBezTo>
                  <a:pt x="223668" y="6157668"/>
                  <a:pt x="207158" y="6173403"/>
                  <a:pt x="189996" y="6162482"/>
                </a:cubicBezTo>
                <a:cubicBezTo>
                  <a:pt x="167941" y="6147838"/>
                  <a:pt x="134526" y="6155297"/>
                  <a:pt x="121342" y="6139836"/>
                </a:cubicBezTo>
                <a:cubicBezTo>
                  <a:pt x="108158" y="6124375"/>
                  <a:pt x="113782" y="6146084"/>
                  <a:pt x="90669" y="6116573"/>
                </a:cubicBezTo>
                <a:cubicBezTo>
                  <a:pt x="76705" y="6097951"/>
                  <a:pt x="64226" y="6077165"/>
                  <a:pt x="49115" y="6053333"/>
                </a:cubicBezTo>
                <a:cubicBezTo>
                  <a:pt x="34004" y="6029501"/>
                  <a:pt x="12038" y="6070748"/>
                  <a:pt x="0" y="602404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4070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1" name="Rectangle 6160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0794E-0E71-EE24-A8AB-816F8117B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4122" y="4741948"/>
            <a:ext cx="6118866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Principality Stadium 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152" name="Picture 8" descr="About Principality Stadium | Visit Wales">
            <a:extLst>
              <a:ext uri="{FF2B5EF4-FFF2-40B4-BE49-F238E27FC236}">
                <a16:creationId xmlns:a16="http://schemas.microsoft.com/office/drawing/2014/main" id="{13E7377E-8976-68CA-8A79-ABD19225B1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52" r="111" b="-1"/>
          <a:stretch/>
        </p:blipFill>
        <p:spPr bwMode="auto">
          <a:xfrm>
            <a:off x="307840" y="321732"/>
            <a:ext cx="3793472" cy="411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Principality Stadium Tours | VisitWales">
            <a:extLst>
              <a:ext uri="{FF2B5EF4-FFF2-40B4-BE49-F238E27FC236}">
                <a16:creationId xmlns:a16="http://schemas.microsoft.com/office/drawing/2014/main" id="{603EAA99-DAC1-32F2-3661-23985B2D3B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53" r="2" b="2"/>
          <a:stretch/>
        </p:blipFill>
        <p:spPr bwMode="auto">
          <a:xfrm>
            <a:off x="4194959" y="321734"/>
            <a:ext cx="3797570" cy="201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Welsh Rugby Union | Wales &amp; Regions | Matchday Experience ...">
            <a:extLst>
              <a:ext uri="{FF2B5EF4-FFF2-40B4-BE49-F238E27FC236}">
                <a16:creationId xmlns:a16="http://schemas.microsoft.com/office/drawing/2014/main" id="{A26A55BD-7709-D959-386B-00E84B78F4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342" r="2" b="2"/>
          <a:stretch/>
        </p:blipFill>
        <p:spPr bwMode="auto">
          <a:xfrm>
            <a:off x="4190180" y="2422097"/>
            <a:ext cx="3794760" cy="201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We are proud to sponsor Principality Stadium | Principality Stadium">
            <a:extLst>
              <a:ext uri="{FF2B5EF4-FFF2-40B4-BE49-F238E27FC236}">
                <a16:creationId xmlns:a16="http://schemas.microsoft.com/office/drawing/2014/main" id="{07A1E70D-4558-5DF7-D401-4042227D5F6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92" r="13007" b="-2"/>
          <a:stretch/>
        </p:blipFill>
        <p:spPr bwMode="auto">
          <a:xfrm>
            <a:off x="8086176" y="321733"/>
            <a:ext cx="3797984" cy="4111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ardiff Rugby make major announcement as significant investment on its way  - Wales Online">
            <a:extLst>
              <a:ext uri="{FF2B5EF4-FFF2-40B4-BE49-F238E27FC236}">
                <a16:creationId xmlns:a16="http://schemas.microsoft.com/office/drawing/2014/main" id="{AE21D9D9-6B20-B6AE-9197-F503A4957F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12" r="-1" b="2169"/>
          <a:stretch/>
        </p:blipFill>
        <p:spPr bwMode="auto">
          <a:xfrm>
            <a:off x="307840" y="4525715"/>
            <a:ext cx="3794760" cy="201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63" name="Straight Connector 6162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82226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10008-774B-C8BC-D888-7B1C4B507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1896" y="-92765"/>
            <a:ext cx="5131904" cy="1292087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Old v New Stadium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C1CD3-FCF9-3FE0-F95C-005C3668D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54157"/>
            <a:ext cx="12192000" cy="522280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/>
              <a:t>45k all seater/ 53k part seater v 73K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Rugby v Multi Sport 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Sole use v Multi Use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Sport v Multi Use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No attractions v Attractions?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Limited toilets (male dominance) v Balanced provision and creche/baby changing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Limited tech v Giant screens and interactive media and communication systems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Limited business </a:t>
            </a:r>
            <a:r>
              <a:rPr lang="en-GB" altLang="en-US" sz="2800" dirty="0" err="1"/>
              <a:t>facilites</a:t>
            </a:r>
            <a:r>
              <a:rPr lang="en-GB" altLang="en-US" sz="2800" dirty="0"/>
              <a:t> v 125 suites, </a:t>
            </a:r>
            <a:r>
              <a:rPr lang="en-GB" altLang="en-US" sz="2800" dirty="0" err="1"/>
              <a:t>corp</a:t>
            </a:r>
            <a:r>
              <a:rPr lang="en-GB" altLang="en-US" sz="2800" dirty="0"/>
              <a:t> seats, conference, syndicate and exhibition facilities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Limited catering outlets v bars, rests, inhouse banqueting, franchises, fast food, </a:t>
            </a:r>
            <a:r>
              <a:rPr lang="en-GB" altLang="en-US" sz="2800" dirty="0" err="1"/>
              <a:t>corp</a:t>
            </a:r>
            <a:r>
              <a:rPr lang="en-GB" altLang="en-US" sz="2800" dirty="0"/>
              <a:t> catering, gala dinners up to 2.5K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Limited disabled access v escalators, lifts, toilets, special seating and integrated seating all to legal standards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8086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9B754-3202-3FA9-44A6-F413E568A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25287"/>
            <a:ext cx="10515600" cy="1517375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Millenium Stadium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9F0CE-B89A-0C94-B71C-B757B7893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47530"/>
            <a:ext cx="10515600" cy="522943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/>
              <a:t>72,500 seats – issue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Multi Use – problems and limited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Unrivalled facilities for spectators and views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Roof – open and close in 20 mins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One of the most advanced stadia in Northern Hemisphere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Pitch on pallets=problem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City Centre location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Transport links – bus and train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Parking and access issues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Road closures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Crowd control and security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Poor airport links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0955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E569B-D599-636C-6AEA-62120A9AC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Additional Designs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6C094-814E-09BA-1906-A6CB5B287C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Adjoining retail and leisure plaza</a:t>
            </a:r>
          </a:p>
          <a:p>
            <a:r>
              <a:rPr lang="en-GB" altLang="en-US" sz="2800" dirty="0"/>
              <a:t>Onsite retail and catering</a:t>
            </a:r>
          </a:p>
          <a:p>
            <a:r>
              <a:rPr lang="en-GB" altLang="en-US" sz="2800" dirty="0"/>
              <a:t>River walkway accessible by boat from Cardiff Bay</a:t>
            </a:r>
          </a:p>
          <a:p>
            <a:r>
              <a:rPr lang="en-GB" altLang="en-US" sz="2800" dirty="0"/>
              <a:t>Emergency facilities</a:t>
            </a:r>
          </a:p>
          <a:p>
            <a:r>
              <a:rPr lang="en-GB" altLang="en-US" sz="2800" dirty="0"/>
              <a:t>Cells on site</a:t>
            </a:r>
          </a:p>
          <a:p>
            <a:r>
              <a:rPr lang="en-GB" altLang="en-US" sz="2800" dirty="0"/>
              <a:t>Fully equipped medical centre</a:t>
            </a:r>
          </a:p>
          <a:p>
            <a:r>
              <a:rPr lang="en-GB" altLang="en-US" sz="2800" dirty="0"/>
              <a:t>Issue of access for royalty from train station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3863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60994-BAED-B57C-BA79-B8CEA69B0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45773"/>
            <a:ext cx="10515600" cy="1836462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Planned Facilities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44A20-E8CA-3A10-030E-EF8473923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3635"/>
            <a:ext cx="10515600" cy="4593328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/>
              <a:t>Hospitality facilities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Corporate facilities on level 5 –own escalator and lift for control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Conference, banqueting and wedding facilities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125 corporate boxes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M</a:t>
            </a:r>
            <a:r>
              <a:rPr lang="en-GB" altLang="en-US" sz="2800" dirty="0"/>
              <a:t>ulti functional Sports Venue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Concerts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Tours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Retail ……….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Lack of use outside match days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Planned</a:t>
            </a:r>
            <a:r>
              <a:rPr lang="en-GB" altLang="en-US" sz="2800" dirty="0"/>
              <a:t> hotel and museum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7000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819B3-ADFC-1CBA-8C23-2066D9EC3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84921"/>
            <a:ext cx="10515600" cy="1975610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Multi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CA7A6-2DF4-EE03-0850-24F3600462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3914"/>
            <a:ext cx="10515600" cy="518305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/>
              <a:t>Full year of programs?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Variety of sports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Cultural events – opera and concerts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Issues of crowd control and safety</a:t>
            </a:r>
          </a:p>
          <a:p>
            <a:pPr>
              <a:lnSpc>
                <a:spcPct val="80000"/>
              </a:lnSpc>
            </a:pPr>
            <a:r>
              <a:rPr lang="en-GB" altLang="en-US" sz="2800" dirty="0" err="1"/>
              <a:t>Accoustics</a:t>
            </a:r>
            <a:endParaRPr lang="en-GB" altLang="en-US" sz="2800" dirty="0"/>
          </a:p>
          <a:p>
            <a:pPr>
              <a:lnSpc>
                <a:spcPct val="80000"/>
              </a:lnSpc>
            </a:pPr>
            <a:r>
              <a:rPr lang="en-GB" altLang="en-US" sz="2800" dirty="0"/>
              <a:t>Exhibitions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Access and facilities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Management issues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Design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Management problems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80864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Rectangle 10246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C6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8D4484-7672-480C-FD76-D4C85CE5E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3250904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Launch Event!</a:t>
            </a:r>
          </a:p>
        </p:txBody>
      </p:sp>
      <p:sp>
        <p:nvSpPr>
          <p:cNvPr id="10249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2" name="Picture 2" descr="The pictures that show the transformation of Millennium Stadium to Principality  Stadium - Wales Online">
            <a:extLst>
              <a:ext uri="{FF2B5EF4-FFF2-40B4-BE49-F238E27FC236}">
                <a16:creationId xmlns:a16="http://schemas.microsoft.com/office/drawing/2014/main" id="{091EB8CC-276D-84C1-8212-A56FAA55969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4"/>
          <a:stretch/>
        </p:blipFill>
        <p:spPr bwMode="auto">
          <a:xfrm>
            <a:off x="976251" y="942538"/>
            <a:ext cx="7163222" cy="48083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01949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9788E-70C8-A887-D23D-83FC6AB2C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RWC 1999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802BD-033F-6F08-657F-6C3C771DF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Pre event publicity – negative</a:t>
            </a:r>
          </a:p>
          <a:p>
            <a:r>
              <a:rPr lang="en-GB" altLang="en-US" dirty="0"/>
              <a:t>Construction issues </a:t>
            </a:r>
          </a:p>
          <a:p>
            <a:r>
              <a:rPr lang="en-GB" altLang="en-US" dirty="0"/>
              <a:t>Timing</a:t>
            </a:r>
          </a:p>
          <a:p>
            <a:r>
              <a:rPr lang="en-GB" altLang="en-US" dirty="0"/>
              <a:t>Ticketing issues</a:t>
            </a:r>
          </a:p>
          <a:p>
            <a:r>
              <a:rPr lang="en-GB" altLang="en-US" dirty="0"/>
              <a:t>Poor image</a:t>
            </a:r>
          </a:p>
          <a:p>
            <a:r>
              <a:rPr lang="en-GB" altLang="en-US" dirty="0"/>
              <a:t>“You have to be there” – Be where??????</a:t>
            </a:r>
          </a:p>
          <a:p>
            <a:r>
              <a:rPr lang="en-GB" altLang="en-US" dirty="0"/>
              <a:t>Opening ceremony – Cool Cymru disaster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58908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9225" name="Freeform: Shape 9224">
            <a:extLst>
              <a:ext uri="{FF2B5EF4-FFF2-40B4-BE49-F238E27FC236}">
                <a16:creationId xmlns:a16="http://schemas.microsoft.com/office/drawing/2014/main" id="{2F0E00C3-4613-415F-BE3A-78FBAD906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495175" cy="6858000"/>
          </a:xfrm>
          <a:custGeom>
            <a:avLst/>
            <a:gdLst>
              <a:gd name="connsiteX0" fmla="*/ 0 w 10495175"/>
              <a:gd name="connsiteY0" fmla="*/ 0 h 6858000"/>
              <a:gd name="connsiteX1" fmla="*/ 5289224 w 10495175"/>
              <a:gd name="connsiteY1" fmla="*/ 0 h 6858000"/>
              <a:gd name="connsiteX2" fmla="*/ 6736007 w 10495175"/>
              <a:gd name="connsiteY2" fmla="*/ 0 h 6858000"/>
              <a:gd name="connsiteX3" fmla="*/ 6998753 w 10495175"/>
              <a:gd name="connsiteY3" fmla="*/ 0 h 6858000"/>
              <a:gd name="connsiteX4" fmla="*/ 7778919 w 10495175"/>
              <a:gd name="connsiteY4" fmla="*/ 0 h 6858000"/>
              <a:gd name="connsiteX5" fmla="*/ 8872152 w 10495175"/>
              <a:gd name="connsiteY5" fmla="*/ 0 h 6858000"/>
              <a:gd name="connsiteX6" fmla="*/ 8894276 w 10495175"/>
              <a:gd name="connsiteY6" fmla="*/ 14997 h 6858000"/>
              <a:gd name="connsiteX7" fmla="*/ 10495175 w 10495175"/>
              <a:gd name="connsiteY7" fmla="*/ 3621656 h 6858000"/>
              <a:gd name="connsiteX8" fmla="*/ 8620825 w 10495175"/>
              <a:gd name="connsiteY8" fmla="*/ 6374814 h 6858000"/>
              <a:gd name="connsiteX9" fmla="*/ 8104177 w 10495175"/>
              <a:gd name="connsiteY9" fmla="*/ 6780599 h 6858000"/>
              <a:gd name="connsiteX10" fmla="*/ 7992421 w 10495175"/>
              <a:gd name="connsiteY10" fmla="*/ 6858000 h 6858000"/>
              <a:gd name="connsiteX11" fmla="*/ 7778919 w 10495175"/>
              <a:gd name="connsiteY11" fmla="*/ 6858000 h 6858000"/>
              <a:gd name="connsiteX12" fmla="*/ 6998753 w 10495175"/>
              <a:gd name="connsiteY12" fmla="*/ 6858000 h 6858000"/>
              <a:gd name="connsiteX13" fmla="*/ 6736007 w 10495175"/>
              <a:gd name="connsiteY13" fmla="*/ 6858000 h 6858000"/>
              <a:gd name="connsiteX14" fmla="*/ 5289224 w 10495175"/>
              <a:gd name="connsiteY14" fmla="*/ 6858000 h 6858000"/>
              <a:gd name="connsiteX15" fmla="*/ 0 w 10495175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495175" h="6858000">
                <a:moveTo>
                  <a:pt x="0" y="0"/>
                </a:moveTo>
                <a:lnTo>
                  <a:pt x="5289224" y="0"/>
                </a:lnTo>
                <a:lnTo>
                  <a:pt x="6736007" y="0"/>
                </a:lnTo>
                <a:lnTo>
                  <a:pt x="6998753" y="0"/>
                </a:lnTo>
                <a:lnTo>
                  <a:pt x="7778919" y="0"/>
                </a:lnTo>
                <a:lnTo>
                  <a:pt x="8872152" y="0"/>
                </a:lnTo>
                <a:lnTo>
                  <a:pt x="8894276" y="14997"/>
                </a:lnTo>
                <a:cubicBezTo>
                  <a:pt x="9921439" y="754641"/>
                  <a:pt x="10495175" y="2093192"/>
                  <a:pt x="10495175" y="3621656"/>
                </a:cubicBezTo>
                <a:cubicBezTo>
                  <a:pt x="10495175" y="4969131"/>
                  <a:pt x="9566450" y="5602839"/>
                  <a:pt x="8620825" y="6374814"/>
                </a:cubicBezTo>
                <a:cubicBezTo>
                  <a:pt x="8448622" y="6515397"/>
                  <a:pt x="8277995" y="6653108"/>
                  <a:pt x="8104177" y="6780599"/>
                </a:cubicBezTo>
                <a:lnTo>
                  <a:pt x="7992421" y="6858000"/>
                </a:lnTo>
                <a:lnTo>
                  <a:pt x="7778919" y="6858000"/>
                </a:lnTo>
                <a:lnTo>
                  <a:pt x="6998753" y="6858000"/>
                </a:lnTo>
                <a:lnTo>
                  <a:pt x="6736007" y="6858000"/>
                </a:lnTo>
                <a:lnTo>
                  <a:pt x="52892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227" name="Freeform: Shape 9226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980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9229" name="Freeform: Shape 9228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5964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9218" name="Picture 2" descr="World Cup Rewind: 1999 - When Cool Cymru hosted world rugby - BBC Sport">
            <a:extLst>
              <a:ext uri="{FF2B5EF4-FFF2-40B4-BE49-F238E27FC236}">
                <a16:creationId xmlns:a16="http://schemas.microsoft.com/office/drawing/2014/main" id="{58A114A9-428F-E276-EBEC-3D33741C079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5200" y="1262558"/>
            <a:ext cx="7735248" cy="4331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36323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13707-9DE7-1987-35DC-E2903271A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C315D-F379-319C-5544-1658EBB7B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IRB / RWC Organisation</a:t>
            </a:r>
          </a:p>
          <a:p>
            <a:r>
              <a:rPr lang="en-GB" altLang="en-US" dirty="0"/>
              <a:t>WRU, RFU, SRFU, IRFU and FRFU</a:t>
            </a:r>
          </a:p>
          <a:p>
            <a:r>
              <a:rPr lang="en-GB" altLang="en-US" dirty="0"/>
              <a:t>4</a:t>
            </a:r>
            <a:r>
              <a:rPr lang="en-GB" altLang="en-US" baseline="30000" dirty="0"/>
              <a:t>th</a:t>
            </a:r>
            <a:r>
              <a:rPr lang="en-GB" altLang="en-US" dirty="0"/>
              <a:t> largest sporting event</a:t>
            </a:r>
          </a:p>
          <a:p>
            <a:r>
              <a:rPr lang="en-GB" altLang="en-US" dirty="0"/>
              <a:t>Only 9 out of 41 matches in Wales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9908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EA6A5-B505-E037-1699-EE7499045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Impact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AE2FB-95F4-3873-8D00-EE8804B9F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Cardiff City Council 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Spectator Survey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Retail Survey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WTB and WDA Research</a:t>
            </a:r>
          </a:p>
          <a:p>
            <a:pPr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dirty="0"/>
              <a:t>Findings – Very limited impact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9 matches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Organisational Issues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85546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5E25E-20E7-47F5-85DA-58D4D9019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RWC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E781B-04E6-DEFE-A5F1-E3B7844AC8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Estimated based on RWC SA 1995</a:t>
            </a:r>
          </a:p>
          <a:p>
            <a:r>
              <a:rPr lang="en-GB" altLang="en-US" sz="2800" dirty="0"/>
              <a:t>Expected gains o £800m</a:t>
            </a:r>
          </a:p>
          <a:p>
            <a:r>
              <a:rPr lang="en-GB" altLang="en-US" sz="2800" dirty="0"/>
              <a:t>In reality a small % of this went to Cardiff</a:t>
            </a:r>
          </a:p>
          <a:p>
            <a:r>
              <a:rPr lang="en-GB" altLang="en-US" sz="2800" dirty="0"/>
              <a:t>Actual spend was limited</a:t>
            </a:r>
          </a:p>
          <a:p>
            <a:r>
              <a:rPr lang="en-GB" altLang="en-US" sz="2800" dirty="0"/>
              <a:t>Spectators total spend £45m</a:t>
            </a:r>
          </a:p>
          <a:p>
            <a:r>
              <a:rPr lang="en-GB" altLang="en-US" sz="2800" dirty="0"/>
              <a:t>Media = 3k - £10m</a:t>
            </a:r>
          </a:p>
          <a:p>
            <a:r>
              <a:rPr lang="en-GB" altLang="en-US" sz="2800" dirty="0"/>
              <a:t>Fans without tickets £25m</a:t>
            </a:r>
          </a:p>
          <a:p>
            <a:r>
              <a:rPr lang="en-GB" altLang="en-US" sz="2800" dirty="0"/>
              <a:t>Overall benefit was estimated to be up to £80m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068670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645F2-557B-8266-BC35-FF1C61730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46840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Tourism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90E07-CD72-F1E7-F295-48AD9E956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9200"/>
            <a:ext cx="10515600" cy="495776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/>
              <a:t>330k visitors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Concentrated on Cardiff and South East Wales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Day Visitors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304k – Cardiff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12k Llanelli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15k Wrexham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66% spectators Welsh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Many  international spectators stayed in London and travelled in for matches due to uncertainty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Royal Wedding effect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42394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1EBD6-3AAF-618B-6EA5-0B50288A3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Expected Long Term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71C63-5E3C-54DB-D880-89C3318F4C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/>
              <a:t>Assumptions 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10 quality events pa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Gate 50k+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500K day visits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£5m income to Cardiff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Visitor Attractions – 100k visit p/a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Rugby Museum, visitor centre and tours, banqueting hall - £1.5m revenue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Non sporting events – 10 p/a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£7.5m rev to Cardiff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1064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D0A24-6328-B5E7-F11C-642952E5B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48"/>
            <a:ext cx="10515600" cy="980662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Current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96D02-DEAC-D916-AFC7-7B4A6E8E5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704"/>
            <a:ext cx="10515600" cy="4931259"/>
          </a:xfrm>
        </p:spPr>
        <p:txBody>
          <a:bodyPr/>
          <a:lstStyle/>
          <a:p>
            <a:r>
              <a:rPr lang="en-GB" altLang="en-US" dirty="0"/>
              <a:t>Impact of economic recession</a:t>
            </a:r>
          </a:p>
          <a:p>
            <a:r>
              <a:rPr lang="en-GB" altLang="en-US" dirty="0"/>
              <a:t>Sustainability</a:t>
            </a:r>
          </a:p>
          <a:p>
            <a:r>
              <a:rPr lang="en-GB" altLang="en-US" dirty="0"/>
              <a:t>Environmental Impact</a:t>
            </a:r>
          </a:p>
          <a:p>
            <a:r>
              <a:rPr lang="en-GB" altLang="en-US" dirty="0"/>
              <a:t>Management issues</a:t>
            </a:r>
          </a:p>
          <a:p>
            <a:r>
              <a:rPr lang="en-GB" altLang="en-US" dirty="0"/>
              <a:t>Terrorism Threats</a:t>
            </a:r>
          </a:p>
          <a:p>
            <a:r>
              <a:rPr lang="en-GB" altLang="en-US" dirty="0"/>
              <a:t>Lack of take up of tickets</a:t>
            </a:r>
          </a:p>
          <a:p>
            <a:r>
              <a:rPr lang="en-GB" altLang="en-US" dirty="0"/>
              <a:t>Crowd Behaviour</a:t>
            </a:r>
          </a:p>
          <a:p>
            <a:r>
              <a:rPr lang="en-GB" altLang="en-US" dirty="0"/>
              <a:t>Alcohol</a:t>
            </a:r>
          </a:p>
          <a:p>
            <a:endParaRPr lang="en-GB" dirty="0"/>
          </a:p>
        </p:txBody>
      </p:sp>
      <p:pic>
        <p:nvPicPr>
          <p:cNvPr id="15362" name="Picture 2" descr="Welsh Rugby Union | Wales &amp; Regions | WRU Hospitality">
            <a:extLst>
              <a:ext uri="{FF2B5EF4-FFF2-40B4-BE49-F238E27FC236}">
                <a16:creationId xmlns:a16="http://schemas.microsoft.com/office/drawing/2014/main" id="{460BA014-505A-6237-A331-ACD2813B4A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779" y="1310308"/>
            <a:ext cx="3454075" cy="324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54859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7AA3A-7145-D0FE-C0AF-5CE15E230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383"/>
            <a:ext cx="10515600" cy="1152939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FD833-1CB5-CC5D-6FD4-D2FF729C2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165" y="1567898"/>
            <a:ext cx="11108635" cy="4609065"/>
          </a:xfrm>
        </p:spPr>
        <p:txBody>
          <a:bodyPr/>
          <a:lstStyle/>
          <a:p>
            <a:r>
              <a:rPr lang="en-GB" dirty="0"/>
              <a:t>New Hospitality Developments</a:t>
            </a:r>
          </a:p>
          <a:p>
            <a:r>
              <a:rPr lang="en-GB" dirty="0"/>
              <a:t>Alcohol Free Zone</a:t>
            </a:r>
          </a:p>
          <a:p>
            <a:r>
              <a:rPr lang="en-GB" dirty="0"/>
              <a:t>Park Gate Hotel</a:t>
            </a:r>
          </a:p>
          <a:p>
            <a:r>
              <a:rPr lang="en-GB" dirty="0"/>
              <a:t>CAP Development – Indoor Arena</a:t>
            </a:r>
          </a:p>
          <a:p>
            <a:r>
              <a:rPr lang="en-GB" dirty="0"/>
              <a:t>Station Development</a:t>
            </a:r>
          </a:p>
          <a:p>
            <a:r>
              <a:rPr lang="en-GB" dirty="0"/>
              <a:t>Stadium Redevelopment</a:t>
            </a:r>
          </a:p>
          <a:p>
            <a:r>
              <a:rPr lang="en-GB" dirty="0"/>
              <a:t>Museum</a:t>
            </a:r>
          </a:p>
          <a:p>
            <a:r>
              <a:rPr lang="en-GB" dirty="0"/>
              <a:t>Concerts</a:t>
            </a:r>
          </a:p>
        </p:txBody>
      </p:sp>
      <p:pic>
        <p:nvPicPr>
          <p:cNvPr id="13314" name="Picture 2" descr="Millennium Stadium to be renamed Principality Stadium from ...">
            <a:extLst>
              <a:ext uri="{FF2B5EF4-FFF2-40B4-BE49-F238E27FC236}">
                <a16:creationId xmlns:a16="http://schemas.microsoft.com/office/drawing/2014/main" id="{D00C392A-75EC-540E-38D1-C551F67180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500" y="1567898"/>
            <a:ext cx="6667500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7047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55FA3-571D-4A7B-9C95-5907727B7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Future of Stadiums -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1D58B-6542-2BCB-7C7F-EC3C13D7FD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Tradition – City’s hub supporting civic activities and housing functions, F and B and retail</a:t>
            </a:r>
          </a:p>
          <a:p>
            <a:r>
              <a:rPr lang="en-GB" dirty="0"/>
              <a:t>Move to out of town/ away from cities central business districts – Parking, single use.</a:t>
            </a:r>
          </a:p>
          <a:p>
            <a:r>
              <a:rPr lang="en-GB" dirty="0"/>
              <a:t>UK Shared developments</a:t>
            </a:r>
          </a:p>
          <a:p>
            <a:r>
              <a:rPr lang="en-GB" dirty="0"/>
              <a:t>US - Return to City Centres – engaging residents, daytime workers and visitors every day of the week not just match days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0650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FF21A-1E51-1281-3409-0CE071A68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New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5F63E-8224-833A-F164-0BF8663B16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Integration</a:t>
            </a:r>
          </a:p>
          <a:p>
            <a:r>
              <a:rPr lang="en-GB" dirty="0"/>
              <a:t>Sport, Entertainment, Retail, Office and Residential</a:t>
            </a:r>
          </a:p>
          <a:p>
            <a:r>
              <a:rPr lang="en-GB" dirty="0"/>
              <a:t>Related Developments</a:t>
            </a:r>
          </a:p>
          <a:p>
            <a:r>
              <a:rPr lang="en-GB" dirty="0"/>
              <a:t>Maximise return on investment</a:t>
            </a:r>
          </a:p>
          <a:p>
            <a:r>
              <a:rPr lang="en-GB" dirty="0"/>
              <a:t>Create vibrant Sustainable Urban Communities</a:t>
            </a:r>
          </a:p>
          <a:p>
            <a:r>
              <a:rPr lang="en-GB" dirty="0"/>
              <a:t>Transport, energy and indoor environment can minimise the environmental impact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3702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F2A99-A45A-C100-07F2-0421DA34C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Sustainable Design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5653A-6967-EADF-7B54-95C2FA3E9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0991"/>
            <a:ext cx="10515600" cy="4260574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ABUNDANCE</a:t>
            </a:r>
          </a:p>
          <a:p>
            <a:r>
              <a:rPr lang="en-GB" dirty="0"/>
              <a:t>Harvests water, waste to food, enhances habitats, adds community value</a:t>
            </a:r>
          </a:p>
          <a:p>
            <a:r>
              <a:rPr lang="en-GB" b="1" dirty="0"/>
              <a:t>PROJECTS</a:t>
            </a:r>
          </a:p>
          <a:p>
            <a:r>
              <a:rPr lang="en-GB" dirty="0"/>
              <a:t>Space Synergy- Sport, Rec, Entertainment, Transport, Food, Health, Retail, Hospitality, Conferencing, Urban Farming, Housing and Education</a:t>
            </a:r>
          </a:p>
          <a:p>
            <a:r>
              <a:rPr lang="en-GB" b="1" dirty="0"/>
              <a:t>Design</a:t>
            </a:r>
          </a:p>
          <a:p>
            <a:r>
              <a:rPr lang="en-GB" dirty="0"/>
              <a:t>Total design concept for sustainability – water, energy and transport</a:t>
            </a:r>
          </a:p>
          <a:p>
            <a:r>
              <a:rPr lang="en-GB" b="1" dirty="0"/>
              <a:t>VENUE</a:t>
            </a:r>
          </a:p>
          <a:p>
            <a:r>
              <a:rPr lang="en-GB" dirty="0"/>
              <a:t>Co-op approach to create community</a:t>
            </a:r>
          </a:p>
          <a:p>
            <a:r>
              <a:rPr lang="en-GB" b="1" dirty="0"/>
              <a:t>BIOMIMICRY -</a:t>
            </a:r>
            <a:r>
              <a:rPr lang="en-GB" dirty="0"/>
              <a:t>  Responds to the local climate</a:t>
            </a:r>
            <a:endParaRPr lang="en-GB" b="1" dirty="0"/>
          </a:p>
          <a:p>
            <a:r>
              <a:rPr lang="en-GB" b="1" dirty="0"/>
              <a:t>BIO DIVERSITY – </a:t>
            </a:r>
            <a:r>
              <a:rPr lang="en-GB" dirty="0"/>
              <a:t>Landscaping</a:t>
            </a:r>
          </a:p>
          <a:p>
            <a:r>
              <a:rPr lang="en-GB" b="1" dirty="0"/>
              <a:t>To become the Focal Points of Eco Districts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225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A9DDC-053A-0E64-4107-80C72F7D9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59635"/>
            <a:ext cx="10515600" cy="175032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Seed Stadia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0893E-F4BF-622E-0485-B45265DB3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10515600" cy="4805363"/>
          </a:xfrm>
        </p:spPr>
        <p:txBody>
          <a:bodyPr>
            <a:normAutofit/>
          </a:bodyPr>
          <a:lstStyle/>
          <a:p>
            <a:r>
              <a:rPr lang="en-GB" dirty="0"/>
              <a:t>Yet to be realised……</a:t>
            </a:r>
          </a:p>
          <a:p>
            <a:r>
              <a:rPr lang="en-GB" dirty="0"/>
              <a:t>Legacy conversions</a:t>
            </a:r>
          </a:p>
          <a:p>
            <a:r>
              <a:rPr lang="en-GB" dirty="0"/>
              <a:t>Traditional – Plan conversion after the event</a:t>
            </a:r>
          </a:p>
          <a:p>
            <a:r>
              <a:rPr lang="en-GB" dirty="0"/>
              <a:t>SEED = Innovation Legacy Solution from Start</a:t>
            </a:r>
          </a:p>
          <a:p>
            <a:r>
              <a:rPr lang="en-GB" dirty="0"/>
              <a:t>Development Concept</a:t>
            </a:r>
          </a:p>
          <a:p>
            <a:r>
              <a:rPr lang="en-GB" dirty="0"/>
              <a:t>City Benefits</a:t>
            </a:r>
          </a:p>
          <a:p>
            <a:r>
              <a:rPr lang="en-GB" dirty="0"/>
              <a:t>Low Income Housing, Hotels, Conference Centres, Office and Retail, Parking, Theatres,  Parks, Urban Terraced Gardens</a:t>
            </a:r>
          </a:p>
          <a:p>
            <a:r>
              <a:rPr lang="en-GB" dirty="0"/>
              <a:t>Collect together temporarily for an event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87324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4CBD6-2B44-70C0-5DE3-DF7270250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9097" y="-159025"/>
            <a:ext cx="9276520" cy="1358347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Current Stadia &amp; Venue Trends Evolving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722F5-B0BB-CF9D-0C35-5DBE30018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4" y="828262"/>
            <a:ext cx="11198086" cy="534870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IT and Technology</a:t>
            </a:r>
          </a:p>
          <a:p>
            <a:r>
              <a:rPr lang="en-GB" dirty="0"/>
              <a:t>Flexibility – Pop Up/ Pop Down</a:t>
            </a:r>
          </a:p>
          <a:p>
            <a:r>
              <a:rPr lang="en-GB" dirty="0"/>
              <a:t>Variety of Seating Types</a:t>
            </a:r>
          </a:p>
          <a:p>
            <a:r>
              <a:rPr lang="en-GB" dirty="0"/>
              <a:t>Evolution of new Architecture and Demands</a:t>
            </a:r>
          </a:p>
          <a:p>
            <a:r>
              <a:rPr lang="en-GB" dirty="0"/>
              <a:t>Managing Change</a:t>
            </a:r>
          </a:p>
          <a:p>
            <a:r>
              <a:rPr lang="en-GB" dirty="0"/>
              <a:t>Fan Experience</a:t>
            </a:r>
          </a:p>
          <a:p>
            <a:r>
              <a:rPr lang="en-GB" dirty="0"/>
              <a:t>Revenue Impacts</a:t>
            </a:r>
          </a:p>
          <a:p>
            <a:r>
              <a:rPr lang="en-GB" dirty="0"/>
              <a:t>Shopping</a:t>
            </a:r>
          </a:p>
          <a:p>
            <a:r>
              <a:rPr lang="en-GB" dirty="0"/>
              <a:t>Entertainment</a:t>
            </a:r>
          </a:p>
          <a:p>
            <a:r>
              <a:rPr lang="en-GB" dirty="0"/>
              <a:t>Convention Facilities</a:t>
            </a:r>
          </a:p>
          <a:p>
            <a:r>
              <a:rPr lang="en-GB" dirty="0"/>
              <a:t>Transport</a:t>
            </a:r>
          </a:p>
          <a:p>
            <a:r>
              <a:rPr lang="en-GB" dirty="0"/>
              <a:t>Hotels</a:t>
            </a:r>
          </a:p>
          <a:p>
            <a:r>
              <a:rPr lang="en-GB" dirty="0"/>
              <a:t>Mixed Use Venues</a:t>
            </a:r>
          </a:p>
        </p:txBody>
      </p:sp>
      <p:pic>
        <p:nvPicPr>
          <p:cNvPr id="11268" name="Picture 4" descr="The 9 Most Beautiful Horse Racing Venues in the World | Dubai hotel, Hotel  pool, Dubai">
            <a:extLst>
              <a:ext uri="{FF2B5EF4-FFF2-40B4-BE49-F238E27FC236}">
                <a16:creationId xmlns:a16="http://schemas.microsoft.com/office/drawing/2014/main" id="{F6830DC9-C142-723D-68CB-A6044FF26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755913"/>
            <a:ext cx="5442855" cy="304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51973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F92A7-F100-364F-7063-11C5A55A8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Hotel &amp; Hospitality Developed Stadia Design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F5613-6B88-B820-D8C9-42B85FEBA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91" y="1384852"/>
            <a:ext cx="11353800" cy="4725850"/>
          </a:xfrm>
        </p:spPr>
        <p:txBody>
          <a:bodyPr>
            <a:normAutofit/>
          </a:bodyPr>
          <a:lstStyle/>
          <a:p>
            <a:r>
              <a:rPr lang="en-GB"/>
              <a:t>Yas Viceroy Abu Dhabi F1 Track</a:t>
            </a:r>
          </a:p>
          <a:p>
            <a:r>
              <a:rPr lang="en-GB"/>
              <a:t>Dubai Meydan Race Track</a:t>
            </a:r>
          </a:p>
          <a:p>
            <a:r>
              <a:rPr lang="en-GB"/>
              <a:t>Twickenham Marriott built into the Stadium</a:t>
            </a:r>
          </a:p>
          <a:p>
            <a:r>
              <a:rPr lang="en-GB"/>
              <a:t>Plans for Millennium Stadium</a:t>
            </a:r>
          </a:p>
          <a:p>
            <a:r>
              <a:rPr lang="en-GB"/>
              <a:t>Southampton Ageas Cricket Bowl</a:t>
            </a:r>
          </a:p>
          <a:p>
            <a:r>
              <a:rPr lang="en-GB"/>
              <a:t>Flexible Design</a:t>
            </a:r>
          </a:p>
          <a:p>
            <a:r>
              <a:rPr lang="en-GB"/>
              <a:t>Hotel Rooms facing Cricket Ground </a:t>
            </a:r>
          </a:p>
          <a:p>
            <a:r>
              <a:rPr lang="en-GB"/>
              <a:t>Hospitality – Remove beds and create suites (1 hr) and install balconies with tiered seating in front of 17 rooms</a:t>
            </a:r>
          </a:p>
          <a:p>
            <a:endParaRPr lang="en-GB" dirty="0"/>
          </a:p>
        </p:txBody>
      </p:sp>
      <p:pic>
        <p:nvPicPr>
          <p:cNvPr id="12290" name="Picture 2" descr="W Abu Dhabi - Yas Island, Abu Dhabi – Updated 2024 Prices">
            <a:extLst>
              <a:ext uri="{FF2B5EF4-FFF2-40B4-BE49-F238E27FC236}">
                <a16:creationId xmlns:a16="http://schemas.microsoft.com/office/drawing/2014/main" id="{FE812191-0D46-A886-9608-67D46E93F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9548" y="1729333"/>
            <a:ext cx="4204251" cy="2797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94511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56E51-C0C3-17C8-17FC-4F30773AF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58417"/>
            <a:ext cx="10515600" cy="194910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6FBF4-DC20-A498-95DF-A1AED64D4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6313"/>
            <a:ext cx="10515600" cy="5030650"/>
          </a:xfrm>
        </p:spPr>
        <p:txBody>
          <a:bodyPr/>
          <a:lstStyle/>
          <a:p>
            <a:r>
              <a:rPr lang="en-GB" dirty="0"/>
              <a:t>Competition</a:t>
            </a:r>
          </a:p>
          <a:p>
            <a:r>
              <a:rPr lang="en-GB" dirty="0"/>
              <a:t>Sponsorship / Money!</a:t>
            </a:r>
          </a:p>
          <a:p>
            <a:r>
              <a:rPr lang="en-GB" dirty="0"/>
              <a:t>Spectator Experience v Hospitality v Player Experience</a:t>
            </a:r>
          </a:p>
          <a:p>
            <a:r>
              <a:rPr lang="en-GB" dirty="0"/>
              <a:t>Westham v Tottenham Stadium</a:t>
            </a:r>
          </a:p>
          <a:p>
            <a:r>
              <a:rPr lang="en-GB" dirty="0"/>
              <a:t>Seats</a:t>
            </a:r>
          </a:p>
          <a:p>
            <a:r>
              <a:rPr lang="en-GB" dirty="0"/>
              <a:t>Screens</a:t>
            </a:r>
          </a:p>
          <a:p>
            <a:r>
              <a:rPr lang="en-GB" dirty="0"/>
              <a:t>Player Facilities</a:t>
            </a:r>
          </a:p>
          <a:p>
            <a:r>
              <a:rPr lang="en-GB" dirty="0"/>
              <a:t>Virtual</a:t>
            </a:r>
          </a:p>
          <a:p>
            <a:r>
              <a:rPr lang="en-GB" dirty="0"/>
              <a:t>Streaming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4338" name="Picture 2" descr="Qatar's World Cup stadiums ranked — and the winner is not ...">
            <a:extLst>
              <a:ext uri="{FF2B5EF4-FFF2-40B4-BE49-F238E27FC236}">
                <a16:creationId xmlns:a16="http://schemas.microsoft.com/office/drawing/2014/main" id="{EFBBE7E0-07DF-68B6-19BF-477DC87238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406" y="2897153"/>
            <a:ext cx="4284503" cy="249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15729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1243</Words>
  <Application>Microsoft Office PowerPoint</Application>
  <PresentationFormat>Widescreen</PresentationFormat>
  <Paragraphs>273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Meiryo</vt:lpstr>
      <vt:lpstr>Arial</vt:lpstr>
      <vt:lpstr>Calibri</vt:lpstr>
      <vt:lpstr>Calibri Light</vt:lpstr>
      <vt:lpstr>Office Theme</vt:lpstr>
      <vt:lpstr>PowerPoint Presentation</vt:lpstr>
      <vt:lpstr>Economic Driver or Trojan Horse </vt:lpstr>
      <vt:lpstr>Need for Stadium Development</vt:lpstr>
      <vt:lpstr>Need for Development</vt:lpstr>
      <vt:lpstr>City Centre Location</vt:lpstr>
      <vt:lpstr>The Atmosphere!</vt:lpstr>
      <vt:lpstr>Location, Location, Location???</vt:lpstr>
      <vt:lpstr>Island Farm Option</vt:lpstr>
      <vt:lpstr>Re Development of the Stadium</vt:lpstr>
      <vt:lpstr>Funding</vt:lpstr>
      <vt:lpstr>Multiplier Effect</vt:lpstr>
      <vt:lpstr>Building Impacts</vt:lpstr>
      <vt:lpstr>The Reality of Construction &amp; New Stadium Developments</vt:lpstr>
      <vt:lpstr>PowerPoint Presentation</vt:lpstr>
      <vt:lpstr>PowerPoint Presentation</vt:lpstr>
      <vt:lpstr>Principality Stadium </vt:lpstr>
      <vt:lpstr>Old v New Stadium</vt:lpstr>
      <vt:lpstr>Millenium Stadium Design</vt:lpstr>
      <vt:lpstr>Additional Designs</vt:lpstr>
      <vt:lpstr>Planned Facilities</vt:lpstr>
      <vt:lpstr>Multi Use</vt:lpstr>
      <vt:lpstr>Launch Event!</vt:lpstr>
      <vt:lpstr>RWC 1999</vt:lpstr>
      <vt:lpstr>PowerPoint Presentation</vt:lpstr>
      <vt:lpstr>Organisation</vt:lpstr>
      <vt:lpstr>Impact Research</vt:lpstr>
      <vt:lpstr>RWC EXPECTATIONS</vt:lpstr>
      <vt:lpstr>Tourism Impacts</vt:lpstr>
      <vt:lpstr>Expected Long Term Impacts</vt:lpstr>
      <vt:lpstr>Current Issues</vt:lpstr>
      <vt:lpstr>Opportunities</vt:lpstr>
      <vt:lpstr>Future of Stadiums - Sustainability</vt:lpstr>
      <vt:lpstr>New Developments</vt:lpstr>
      <vt:lpstr>Sustainable Design Strategy</vt:lpstr>
      <vt:lpstr>Seed Stadia Concept</vt:lpstr>
      <vt:lpstr>Current Stadia &amp; Venue Trends Evolving</vt:lpstr>
      <vt:lpstr>Hotel &amp; Hospitality Developed Stadia Design</vt:lpstr>
      <vt:lpstr>Future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5</cp:revision>
  <dcterms:created xsi:type="dcterms:W3CDTF">2023-09-15T09:31:09Z</dcterms:created>
  <dcterms:modified xsi:type="dcterms:W3CDTF">2024-01-08T23:01:04Z</dcterms:modified>
</cp:coreProperties>
</file>