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60" r:id="rId3"/>
    <p:sldId id="259" r:id="rId4"/>
    <p:sldId id="261" r:id="rId5"/>
    <p:sldId id="262" r:id="rId6"/>
    <p:sldId id="263" r:id="rId7"/>
    <p:sldId id="266" r:id="rId8"/>
    <p:sldId id="265" r:id="rId9"/>
    <p:sldId id="267" r:id="rId10"/>
    <p:sldId id="268" r:id="rId11"/>
    <p:sldId id="269" r:id="rId12"/>
    <p:sldId id="264" r:id="rId13"/>
    <p:sldId id="257" r:id="rId14"/>
    <p:sldId id="271" r:id="rId15"/>
    <p:sldId id="272" r:id="rId16"/>
    <p:sldId id="273" r:id="rId17"/>
    <p:sldId id="275" r:id="rId18"/>
    <p:sldId id="276" r:id="rId19"/>
    <p:sldId id="278" r:id="rId20"/>
    <p:sldId id="274" r:id="rId21"/>
    <p:sldId id="279"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1FECB4D8-DB02-4DC6-A0A2-4F2EBAE1DC90}" styleName="">
    <a:wholeTbl>
      <a:tcTxStyle>
        <a:font>
          <a:latin typeface="+mn-lt"/>
          <a:ea typeface="+mn-ea"/>
          <a:cs typeface="+mn-cs"/>
        </a:font>
        <a:srgbClr val="000000"/>
      </a:tcTxStyle>
      <a:tcStyle>
        <a:tcBdr>
          <a:left>
            <a:ln w="12701" cap="flat" cmpd="sng" algn="ctr">
              <a:solidFill>
                <a:srgbClr val="A5A5A5"/>
              </a:solidFill>
              <a:prstDash val="solid"/>
              <a:round/>
              <a:headEnd type="none" w="med" len="med"/>
              <a:tailEnd type="none" w="med" len="med"/>
            </a:ln>
          </a:left>
          <a:right>
            <a:ln w="12701" cap="flat" cmpd="sng" algn="ctr">
              <a:solidFill>
                <a:srgbClr val="A5A5A5"/>
              </a:solidFill>
              <a:prstDash val="solid"/>
              <a:round/>
              <a:headEnd type="none" w="med" len="med"/>
              <a:tailEnd type="none" w="med" len="med"/>
            </a:ln>
          </a:right>
          <a:top>
            <a:ln w="12701" cap="flat" cmpd="sng" algn="ctr">
              <a:solidFill>
                <a:srgbClr val="A5A5A5"/>
              </a:solidFill>
              <a:prstDash val="solid"/>
              <a:round/>
              <a:headEnd type="none" w="med" len="med"/>
              <a:tailEnd type="none" w="med" len="med"/>
            </a:ln>
          </a:top>
          <a:bottom>
            <a:ln w="12701" cap="flat" cmpd="sng" algn="ctr">
              <a:solidFill>
                <a:srgbClr val="A5A5A5"/>
              </a:solidFill>
              <a:prstDash val="solid"/>
              <a:round/>
              <a:headEnd type="none" w="med" len="med"/>
              <a:tailEnd type="none" w="med" len="med"/>
            </a:ln>
          </a:bottom>
        </a:tcBdr>
        <a:fill>
          <a:solidFill>
            <a:srgbClr val="FFFFFF"/>
          </a:solidFill>
        </a:fill>
      </a:tcStyle>
    </a:wholeTbl>
    <a:band1H>
      <a:tcStyle>
        <a:tcBdr/>
        <a:fill>
          <a:solidFill>
            <a:srgbClr val="F0F0F0"/>
          </a:solidFill>
        </a:fill>
      </a:tcStyle>
    </a:band1H>
    <a:band1V>
      <a:tcStyle>
        <a:tcBdr/>
        <a:fill>
          <a:solidFill>
            <a:srgbClr val="F0F0F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A5A5A5"/>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A5A5A5"/>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C4B1156A-380E-4F78-BDF5-A606A8083BF9}" styleName="">
    <a:wholeTbl>
      <a:tcTxStyle>
        <a:font>
          <a:latin typeface="+mn-lt"/>
          <a:ea typeface="+mn-ea"/>
          <a:cs typeface="+mn-cs"/>
        </a:font>
        <a:srgbClr val="000000"/>
      </a:tcTxStyle>
      <a:tcStyle>
        <a:tcBdr>
          <a:left>
            <a:ln w="12701" cap="flat" cmpd="sng" algn="ctr">
              <a:solidFill>
                <a:srgbClr val="FFC000"/>
              </a:solidFill>
              <a:prstDash val="solid"/>
              <a:round/>
              <a:headEnd type="none" w="med" len="med"/>
              <a:tailEnd type="none" w="med" len="med"/>
            </a:ln>
          </a:left>
          <a:right>
            <a:ln w="12701" cap="flat" cmpd="sng" algn="ctr">
              <a:solidFill>
                <a:srgbClr val="FFC000"/>
              </a:solidFill>
              <a:prstDash val="solid"/>
              <a:round/>
              <a:headEnd type="none" w="med" len="med"/>
              <a:tailEnd type="none" w="med" len="med"/>
            </a:ln>
          </a:right>
          <a:top>
            <a:ln w="12701" cap="flat" cmpd="sng" algn="ctr">
              <a:solidFill>
                <a:srgbClr val="FFC000"/>
              </a:solidFill>
              <a:prstDash val="solid"/>
              <a:round/>
              <a:headEnd type="none" w="med" len="med"/>
              <a:tailEnd type="none" w="med" len="med"/>
            </a:ln>
          </a:top>
          <a:bottom>
            <a:ln w="12701" cap="flat" cmpd="sng" algn="ctr">
              <a:solidFill>
                <a:srgbClr val="FFC000"/>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1V>
      <a:tcStyle>
        <a:tcBdr/>
        <a:fill>
          <a:solidFill>
            <a:srgbClr val="FFE8CB"/>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FFC000"/>
              </a:solidFill>
              <a:prstDash val="solid"/>
              <a:round/>
              <a:headEnd type="none" w="med" len="med"/>
              <a:tailEnd type="none" w="med" len="med"/>
            </a:ln>
          </a:top>
        </a:tcBdr>
        <a:fill>
          <a:solidFill>
            <a:srgbClr val="FFF4E7"/>
          </a:solidFill>
        </a:fill>
      </a:tcStyle>
    </a:lastRow>
    <a:firstRow>
      <a:tcTxStyle b="on">
        <a:font>
          <a:latin typeface=""/>
          <a:ea typeface=""/>
          <a:cs typeface=""/>
        </a:font>
      </a:tcTxStyle>
      <a:tcStyle>
        <a:tcBdr/>
        <a:fill>
          <a:solidFill>
            <a:srgbClr val="FFF4E7"/>
          </a:solidFill>
        </a:fill>
      </a:tcStyle>
    </a:firstRow>
  </a:tblStyle>
  <a:tblStyle styleId="{E929F9F4-4A8F-4326-A1B4-22849713DDAB}" styleName="">
    <a:wholeTbl>
      <a:tcTxStyle>
        <a:font>
          <a:latin typeface="+mn-lt"/>
          <a:ea typeface="+mn-ea"/>
          <a:cs typeface="+mn-cs"/>
        </a:font>
        <a:srgbClr val="FFFFFF"/>
      </a:tcTxStyle>
      <a:tcStyle>
        <a:tcBdr/>
        <a:fill>
          <a:solidFill>
            <a:srgbClr val="FFC000"/>
          </a:solidFill>
        </a:fill>
      </a:tcStyle>
    </a:wholeTbl>
    <a:band1H>
      <a:tcStyle>
        <a:tcBdr/>
        <a:fill>
          <a:solidFill>
            <a:srgbClr val="CB9900"/>
          </a:solidFill>
        </a:fill>
      </a:tcStyle>
    </a:band1H>
    <a:band1V>
      <a:tcStyle>
        <a:tcBdr/>
        <a:fill>
          <a:solidFill>
            <a:srgbClr val="CB9900"/>
          </a:solidFill>
        </a:fill>
      </a:tcStyle>
    </a:band1V>
    <a:lastCol>
      <a:tcTxStyle b="on">
        <a:font>
          <a:latin typeface=""/>
          <a:ea typeface=""/>
          <a:cs typeface=""/>
        </a:font>
      </a:tcTxStyle>
      <a:tcStyle>
        <a:tcBdr>
          <a:left>
            <a:ln w="25402" cap="flat" cmpd="sng" algn="ctr">
              <a:solidFill>
                <a:srgbClr val="FFFFFF"/>
              </a:solidFill>
              <a:prstDash val="solid"/>
              <a:round/>
              <a:headEnd type="none" w="med" len="med"/>
              <a:tailEnd type="none" w="med" len="med"/>
            </a:ln>
          </a:left>
        </a:tcBdr>
        <a:fill>
          <a:solidFill>
            <a:srgbClr val="CB9900"/>
          </a:solidFill>
        </a:fill>
      </a:tcStyle>
    </a:lastCol>
    <a:firstCol>
      <a:tcTxStyle b="on">
        <a:font>
          <a:latin typeface=""/>
          <a:ea typeface=""/>
          <a:cs typeface=""/>
        </a:font>
      </a:tcTxStyle>
      <a:tcStyle>
        <a:tcBdr>
          <a:right>
            <a:ln w="25402" cap="flat" cmpd="sng" algn="ctr">
              <a:solidFill>
                <a:srgbClr val="FFFFFF"/>
              </a:solidFill>
              <a:prstDash val="solid"/>
              <a:round/>
              <a:headEnd type="none" w="med" len="med"/>
              <a:tailEnd type="none" w="med" len="med"/>
            </a:ln>
          </a:right>
        </a:tcBdr>
        <a:fill>
          <a:solidFill>
            <a:srgbClr val="CB9900"/>
          </a:solidFill>
        </a:fill>
      </a:tcStyle>
    </a:firstCol>
    <a:lastRow>
      <a:tcTxStyle b="on">
        <a:font>
          <a:latin typeface=""/>
          <a:ea typeface=""/>
          <a:cs typeface=""/>
        </a:font>
      </a:tcTxStyle>
      <a:tcStyle>
        <a:tcBdr>
          <a:top>
            <a:ln w="25402" cap="flat" cmpd="sng" algn="ctr">
              <a:solidFill>
                <a:srgbClr val="FFFFFF"/>
              </a:solidFill>
              <a:prstDash val="solid"/>
              <a:round/>
              <a:headEnd type="none" w="med" len="med"/>
              <a:tailEnd type="none" w="med" len="med"/>
            </a:ln>
          </a:top>
        </a:tcBdr>
        <a:fill>
          <a:solidFill>
            <a:srgbClr val="AA7F00"/>
          </a:solidFill>
        </a:fill>
      </a:tcStyle>
    </a:lastRow>
    <a:firstRow>
      <a:tcTxStyle b="on">
        <a:font>
          <a:latin typeface=""/>
          <a:ea typeface=""/>
          <a:cs typeface=""/>
        </a:font>
      </a:tcTxStyle>
      <a:tcStyle>
        <a:tcBdr>
          <a:bottom>
            <a:ln w="25402" cap="flat" cmpd="sng" algn="ctr">
              <a:solidFill>
                <a:srgbClr val="FFFFFF"/>
              </a:solidFill>
              <a:prstDash val="solid"/>
              <a:round/>
              <a:headEnd type="none" w="med" len="med"/>
              <a:tailEnd type="none" w="med" len="med"/>
            </a:ln>
          </a:bottom>
        </a:tcBdr>
        <a:fill>
          <a:solidFill>
            <a:srgbClr val="000000"/>
          </a:solidFill>
        </a:fill>
      </a:tcStyle>
    </a:firstRow>
  </a:tblStyle>
  <a:tblStyle styleId="{EB9631B5-78F2-41C9-869B-9F39066F8104}"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FFC000"/>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 styleId="{0E3FDE45-AF77-4B5C-9715-49D594BDF05E}" styleName="">
    <a:wholeTbl>
      <a:tcTxStyle>
        <a:font>
          <a:latin typeface="+mn-lt"/>
          <a:ea typeface="+mn-ea"/>
          <a:cs typeface="+mn-cs"/>
        </a:font>
        <a:srgbClr val="000000"/>
      </a:tcTxStyle>
      <a:tcStyle>
        <a:tcBdr>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tcStyle>
    </a:wholeTbl>
    <a:band1H>
      <a:tcStyle>
        <a:tcBdr/>
        <a:fill>
          <a:solidFill>
            <a:srgbClr val="ED7D31"/>
          </a:solidFill>
        </a:fill>
      </a:tcStyle>
    </a:band1H>
    <a:band2H>
      <a:tcStyle>
        <a:tcBdr/>
      </a:tcStyle>
    </a:band2H>
    <a:band1V>
      <a:tcStyle>
        <a:tcBdr/>
        <a:fill>
          <a:solidFill>
            <a:srgbClr val="ED7D31"/>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ED7D31"/>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ED7D31"/>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C417E8F-72E7-6C17-4EC9-FFFA5E3767C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7C61F146-21F5-F022-F11A-E7DD9619C6F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D43A5EF-7B61-44D9-B7CA-4E7FC078DE91}" type="datetime1">
              <a:rPr lang="en-GB"/>
              <a:pPr lvl="0"/>
              <a:t>13/11/2022</a:t>
            </a:fld>
            <a:endParaRPr lang="en-GB"/>
          </a:p>
        </p:txBody>
      </p:sp>
      <p:sp>
        <p:nvSpPr>
          <p:cNvPr id="4" name="Slide Image Placeholder 3">
            <a:extLst>
              <a:ext uri="{FF2B5EF4-FFF2-40B4-BE49-F238E27FC236}">
                <a16:creationId xmlns:a16="http://schemas.microsoft.com/office/drawing/2014/main" id="{78E10ABB-649B-15D1-2165-3A8B09F67A8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528EE56-D7EC-3287-7A4E-486F40949B0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D12C0B5D-3476-D7C6-FF3C-6CB67FA4E48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5C81E792-8092-7D35-51D5-9920BF7957E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C8AC927-1682-413A-8504-4615C4B5F604}" type="slidenum">
              <a:t>‹#›</a:t>
            </a:fld>
            <a:endParaRPr lang="en-GB"/>
          </a:p>
        </p:txBody>
      </p:sp>
    </p:spTree>
    <p:extLst>
      <p:ext uri="{BB962C8B-B14F-4D97-AF65-F5344CB8AC3E}">
        <p14:creationId xmlns:p14="http://schemas.microsoft.com/office/powerpoint/2010/main" val="1018505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AA1407-5644-3F08-DEBC-4E260889DE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BE6F2D-8FBA-C58A-EC58-4B04399A67E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74F58B7-CD17-3005-7517-E6B53E85CB5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B6C93B-39C5-42BC-912A-029437221E6B}"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CEA9A2-1DBE-8F0D-F2CE-20545C1055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9C8364-99AD-FABC-E52C-BA37F64E49C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E54BD2B-9302-EAF4-7792-A1951F6BC49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BEF2A0-5EA2-40FC-8970-FF48B1F764B0}"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2E74-DA74-3789-0188-02AEA7A9494E}"/>
              </a:ext>
            </a:extLst>
          </p:cNvPr>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a:extLst>
              <a:ext uri="{FF2B5EF4-FFF2-40B4-BE49-F238E27FC236}">
                <a16:creationId xmlns:a16="http://schemas.microsoft.com/office/drawing/2014/main" id="{2E1DDF8D-8A8C-FBAB-098E-50DD2F2405E0}"/>
              </a:ext>
            </a:extLst>
          </p:cNvPr>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4" name="Date Placeholder 3">
            <a:extLst>
              <a:ext uri="{FF2B5EF4-FFF2-40B4-BE49-F238E27FC236}">
                <a16:creationId xmlns:a16="http://schemas.microsoft.com/office/drawing/2014/main" id="{66CDAFD3-5B20-ED37-15AE-9D8A75ADD04A}"/>
              </a:ext>
            </a:extLst>
          </p:cNvPr>
          <p:cNvSpPr txBox="1">
            <a:spLocks noGrp="1"/>
          </p:cNvSpPr>
          <p:nvPr>
            <p:ph type="dt" sz="half" idx="7"/>
          </p:nvPr>
        </p:nvSpPr>
        <p:spPr/>
        <p:txBody>
          <a:bodyPr/>
          <a:lstStyle>
            <a:lvl1pPr>
              <a:defRPr/>
            </a:lvl1pPr>
          </a:lstStyle>
          <a:p>
            <a:pPr lvl="0"/>
            <a:fld id="{562133FF-0607-40BA-9EF1-2E99A46BDA7A}" type="datetime1">
              <a:rPr lang="en-US"/>
              <a:pPr lvl="0"/>
              <a:t>11/13/2022</a:t>
            </a:fld>
            <a:endParaRPr lang="en-US"/>
          </a:p>
        </p:txBody>
      </p:sp>
      <p:sp>
        <p:nvSpPr>
          <p:cNvPr id="5" name="Footer Placeholder 4">
            <a:extLst>
              <a:ext uri="{FF2B5EF4-FFF2-40B4-BE49-F238E27FC236}">
                <a16:creationId xmlns:a16="http://schemas.microsoft.com/office/drawing/2014/main" id="{27CF4E15-ACEC-9380-0744-0500734A1EF6}"/>
              </a:ext>
            </a:extLst>
          </p:cNvPr>
          <p:cNvSpPr txBox="1">
            <a:spLocks noGrp="1"/>
          </p:cNvSpPr>
          <p:nvPr>
            <p:ph type="ftr" sz="quarter" idx="9"/>
          </p:nvPr>
        </p:nvSpPr>
        <p:spPr>
          <a:xfrm>
            <a:off x="2416503" y="329302"/>
            <a:ext cx="4973915" cy="309204"/>
          </a:xfrm>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EC85B963-8384-6008-47D0-A90760A04C12}"/>
              </a:ext>
            </a:extLst>
          </p:cNvPr>
          <p:cNvSpPr txBox="1">
            <a:spLocks noGrp="1"/>
          </p:cNvSpPr>
          <p:nvPr>
            <p:ph type="sldNum" sz="quarter" idx="8"/>
          </p:nvPr>
        </p:nvSpPr>
        <p:spPr>
          <a:xfrm>
            <a:off x="1437665" y="798975"/>
            <a:ext cx="811017" cy="503578"/>
          </a:xfrm>
        </p:spPr>
        <p:txBody>
          <a:bodyPr/>
          <a:lstStyle>
            <a:lvl1pPr>
              <a:defRPr/>
            </a:lvl1pPr>
          </a:lstStyle>
          <a:p>
            <a:pPr lvl="0"/>
            <a:fld id="{E3825C96-C375-4E54-A1C7-AC5F424C5936}" type="slidenum">
              <a:t>‹#›</a:t>
            </a:fld>
            <a:endParaRPr lang="en-US"/>
          </a:p>
        </p:txBody>
      </p:sp>
      <p:cxnSp>
        <p:nvCxnSpPr>
          <p:cNvPr id="7" name="Straight Connector 14">
            <a:extLst>
              <a:ext uri="{FF2B5EF4-FFF2-40B4-BE49-F238E27FC236}">
                <a16:creationId xmlns:a16="http://schemas.microsoft.com/office/drawing/2014/main" id="{E3BDE3F6-F32E-0CC5-13B5-C96A56CA8418}"/>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20351942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4591C-7726-AE65-54DB-79CAE66999F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374876E-01B5-AF97-A2D7-B0071FA03C1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F48D96-9BE3-A85B-46D8-400AC5A56B8C}"/>
              </a:ext>
            </a:extLst>
          </p:cNvPr>
          <p:cNvSpPr txBox="1">
            <a:spLocks noGrp="1"/>
          </p:cNvSpPr>
          <p:nvPr>
            <p:ph type="dt" sz="half" idx="7"/>
          </p:nvPr>
        </p:nvSpPr>
        <p:spPr/>
        <p:txBody>
          <a:bodyPr/>
          <a:lstStyle>
            <a:lvl1pPr>
              <a:defRPr/>
            </a:lvl1pPr>
          </a:lstStyle>
          <a:p>
            <a:pPr lvl="0"/>
            <a:fld id="{90DA8A0A-9613-4DEA-BC2D-9DE2CFAD3C55}" type="datetime1">
              <a:rPr lang="en-US"/>
              <a:pPr lvl="0"/>
              <a:t>11/13/2022</a:t>
            </a:fld>
            <a:endParaRPr lang="en-US"/>
          </a:p>
        </p:txBody>
      </p:sp>
      <p:sp>
        <p:nvSpPr>
          <p:cNvPr id="5" name="Footer Placeholder 4">
            <a:extLst>
              <a:ext uri="{FF2B5EF4-FFF2-40B4-BE49-F238E27FC236}">
                <a16:creationId xmlns:a16="http://schemas.microsoft.com/office/drawing/2014/main" id="{4F6ED241-745A-3BBA-0CCC-2F4A5182BB66}"/>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47B08C30-9FC5-5A86-5BDE-7004E1A812D5}"/>
              </a:ext>
            </a:extLst>
          </p:cNvPr>
          <p:cNvSpPr txBox="1">
            <a:spLocks noGrp="1"/>
          </p:cNvSpPr>
          <p:nvPr>
            <p:ph type="sldNum" sz="quarter" idx="8"/>
          </p:nvPr>
        </p:nvSpPr>
        <p:spPr/>
        <p:txBody>
          <a:bodyPr/>
          <a:lstStyle>
            <a:lvl1pPr>
              <a:defRPr/>
            </a:lvl1pPr>
          </a:lstStyle>
          <a:p>
            <a:pPr lvl="0"/>
            <a:fld id="{06B7B200-1D25-48A8-AE8A-114952D56411}" type="slidenum">
              <a:t>‹#›</a:t>
            </a:fld>
            <a:endParaRPr lang="en-US"/>
          </a:p>
        </p:txBody>
      </p:sp>
      <p:cxnSp>
        <p:nvCxnSpPr>
          <p:cNvPr id="7" name="Straight Connector 32">
            <a:extLst>
              <a:ext uri="{FF2B5EF4-FFF2-40B4-BE49-F238E27FC236}">
                <a16:creationId xmlns:a16="http://schemas.microsoft.com/office/drawing/2014/main" id="{68A0D61A-7607-2AFB-BD17-73D9CE48BB34}"/>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22578623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E8485-3ADC-061B-3AD9-154FF4A8AC45}"/>
              </a:ext>
            </a:extLst>
          </p:cNvPr>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340AEA2F-A6C1-864F-B672-0DFE251CFE71}"/>
              </a:ext>
            </a:extLst>
          </p:cNvPr>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537CB619-8A70-FF8D-192D-9BCBEDD60B14}"/>
              </a:ext>
            </a:extLst>
          </p:cNvPr>
          <p:cNvSpPr txBox="1">
            <a:spLocks noGrp="1"/>
          </p:cNvSpPr>
          <p:nvPr>
            <p:ph type="dt" sz="half" idx="7"/>
          </p:nvPr>
        </p:nvSpPr>
        <p:spPr/>
        <p:txBody>
          <a:bodyPr/>
          <a:lstStyle>
            <a:lvl1pPr>
              <a:defRPr/>
            </a:lvl1pPr>
          </a:lstStyle>
          <a:p>
            <a:pPr lvl="0"/>
            <a:fld id="{2237CD4E-97CD-4614-9ED9-2BEDDB608FB3}" type="datetime1">
              <a:rPr lang="en-US"/>
              <a:pPr lvl="0"/>
              <a:t>11/13/2022</a:t>
            </a:fld>
            <a:endParaRPr lang="en-US"/>
          </a:p>
        </p:txBody>
      </p:sp>
      <p:sp>
        <p:nvSpPr>
          <p:cNvPr id="5" name="Footer Placeholder 4">
            <a:extLst>
              <a:ext uri="{FF2B5EF4-FFF2-40B4-BE49-F238E27FC236}">
                <a16:creationId xmlns:a16="http://schemas.microsoft.com/office/drawing/2014/main" id="{13CE4C98-EF7F-EC5C-C7DD-1702FD5FEC2E}"/>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055B1AA4-F9DE-DEA8-BC09-9C9F0C8FE099}"/>
              </a:ext>
            </a:extLst>
          </p:cNvPr>
          <p:cNvSpPr txBox="1">
            <a:spLocks noGrp="1"/>
          </p:cNvSpPr>
          <p:nvPr>
            <p:ph type="sldNum" sz="quarter" idx="8"/>
          </p:nvPr>
        </p:nvSpPr>
        <p:spPr/>
        <p:txBody>
          <a:bodyPr/>
          <a:lstStyle>
            <a:lvl1pPr>
              <a:defRPr/>
            </a:lvl1pPr>
          </a:lstStyle>
          <a:p>
            <a:pPr lvl="0"/>
            <a:fld id="{80124159-6327-4602-882C-7F5B9246A478}" type="slidenum">
              <a:t>‹#›</a:t>
            </a:fld>
            <a:endParaRPr lang="en-US"/>
          </a:p>
        </p:txBody>
      </p:sp>
      <p:cxnSp>
        <p:nvCxnSpPr>
          <p:cNvPr id="7" name="Straight Connector 14">
            <a:extLst>
              <a:ext uri="{FF2B5EF4-FFF2-40B4-BE49-F238E27FC236}">
                <a16:creationId xmlns:a16="http://schemas.microsoft.com/office/drawing/2014/main" id="{D6A25BEE-43C3-DDCA-6593-D6C6F46BF9F9}"/>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626820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88B-4E3A-DB51-EC11-8110549C3B98}"/>
              </a:ext>
            </a:extLst>
          </p:cNvPr>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A6FA047-33DE-91D5-86D5-F00118F37B25}"/>
              </a:ext>
            </a:extLst>
          </p:cNvPr>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625002-685C-FBF1-A86F-4093C73C8FD4}"/>
              </a:ext>
            </a:extLst>
          </p:cNvPr>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1FBB5D0-CAD5-46B3-55D9-861934331C83}"/>
              </a:ext>
            </a:extLst>
          </p:cNvPr>
          <p:cNvSpPr txBox="1">
            <a:spLocks noGrp="1"/>
          </p:cNvSpPr>
          <p:nvPr>
            <p:ph type="dt" sz="half" idx="7"/>
          </p:nvPr>
        </p:nvSpPr>
        <p:spPr/>
        <p:txBody>
          <a:bodyPr/>
          <a:lstStyle>
            <a:lvl1pPr>
              <a:defRPr/>
            </a:lvl1pPr>
          </a:lstStyle>
          <a:p>
            <a:pPr lvl="0"/>
            <a:fld id="{931B46C7-E326-4DF3-A409-3DFE49901F8F}" type="datetime1">
              <a:rPr lang="en-US"/>
              <a:pPr lvl="0"/>
              <a:t>11/13/2022</a:t>
            </a:fld>
            <a:endParaRPr lang="en-US"/>
          </a:p>
        </p:txBody>
      </p:sp>
      <p:sp>
        <p:nvSpPr>
          <p:cNvPr id="6" name="Footer Placeholder 5">
            <a:extLst>
              <a:ext uri="{FF2B5EF4-FFF2-40B4-BE49-F238E27FC236}">
                <a16:creationId xmlns:a16="http://schemas.microsoft.com/office/drawing/2014/main" id="{0021952E-914B-6AA7-8851-235C450287DC}"/>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2CE99F55-0329-A406-BD5B-69EB8EC3A809}"/>
              </a:ext>
            </a:extLst>
          </p:cNvPr>
          <p:cNvSpPr txBox="1">
            <a:spLocks noGrp="1"/>
          </p:cNvSpPr>
          <p:nvPr>
            <p:ph type="sldNum" sz="quarter" idx="8"/>
          </p:nvPr>
        </p:nvSpPr>
        <p:spPr/>
        <p:txBody>
          <a:bodyPr/>
          <a:lstStyle>
            <a:lvl1pPr>
              <a:defRPr/>
            </a:lvl1pPr>
          </a:lstStyle>
          <a:p>
            <a:pPr lvl="0"/>
            <a:fld id="{B07CE943-DC19-422C-BCB8-EF410C728D82}" type="slidenum">
              <a:t>‹#›</a:t>
            </a:fld>
            <a:endParaRPr lang="en-US"/>
          </a:p>
        </p:txBody>
      </p:sp>
      <p:cxnSp>
        <p:nvCxnSpPr>
          <p:cNvPr id="8" name="Straight Connector 34">
            <a:extLst>
              <a:ext uri="{FF2B5EF4-FFF2-40B4-BE49-F238E27FC236}">
                <a16:creationId xmlns:a16="http://schemas.microsoft.com/office/drawing/2014/main" id="{570EA8AD-A66F-E3AB-AD48-7701FEFA9543}"/>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648957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D817C-C434-2F94-7678-5EABBC2883E8}"/>
              </a:ext>
            </a:extLst>
          </p:cNvPr>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0B958D2-2FEF-938F-5765-48AF5428C890}"/>
              </a:ext>
            </a:extLst>
          </p:cNvPr>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44427B3D-338B-D6AD-05A1-7EFFE7787675}"/>
              </a:ext>
            </a:extLst>
          </p:cNvPr>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AF5EF5C-7F36-B8CF-1F76-8BC1B6EE243D}"/>
              </a:ext>
            </a:extLst>
          </p:cNvPr>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FF6D95D4-4DA9-0966-570E-11D9650159D1}"/>
              </a:ext>
            </a:extLst>
          </p:cNvPr>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A7736F0-2D60-3058-0DF0-C1A3580A161D}"/>
              </a:ext>
            </a:extLst>
          </p:cNvPr>
          <p:cNvSpPr txBox="1">
            <a:spLocks noGrp="1"/>
          </p:cNvSpPr>
          <p:nvPr>
            <p:ph type="dt" sz="half" idx="7"/>
          </p:nvPr>
        </p:nvSpPr>
        <p:spPr/>
        <p:txBody>
          <a:bodyPr/>
          <a:lstStyle>
            <a:lvl1pPr>
              <a:defRPr/>
            </a:lvl1pPr>
          </a:lstStyle>
          <a:p>
            <a:pPr lvl="0"/>
            <a:fld id="{797F398E-3FB5-4511-B8EB-956DAE33280E}" type="datetime1">
              <a:rPr lang="en-US"/>
              <a:pPr lvl="0"/>
              <a:t>11/13/2022</a:t>
            </a:fld>
            <a:endParaRPr lang="en-US"/>
          </a:p>
        </p:txBody>
      </p:sp>
      <p:sp>
        <p:nvSpPr>
          <p:cNvPr id="8" name="Footer Placeholder 7">
            <a:extLst>
              <a:ext uri="{FF2B5EF4-FFF2-40B4-BE49-F238E27FC236}">
                <a16:creationId xmlns:a16="http://schemas.microsoft.com/office/drawing/2014/main" id="{0C1AC471-BDB0-A9A0-03D8-B77966CA7974}"/>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3D18BFD5-9E2E-AC07-E3F3-F70EDA91CDD2}"/>
              </a:ext>
            </a:extLst>
          </p:cNvPr>
          <p:cNvSpPr txBox="1">
            <a:spLocks noGrp="1"/>
          </p:cNvSpPr>
          <p:nvPr>
            <p:ph type="sldNum" sz="quarter" idx="8"/>
          </p:nvPr>
        </p:nvSpPr>
        <p:spPr/>
        <p:txBody>
          <a:bodyPr/>
          <a:lstStyle>
            <a:lvl1pPr>
              <a:defRPr/>
            </a:lvl1pPr>
          </a:lstStyle>
          <a:p>
            <a:pPr lvl="0"/>
            <a:fld id="{5EFD69A0-DECA-4410-9A90-35F48FE545AB}" type="slidenum">
              <a:t>‹#›</a:t>
            </a:fld>
            <a:endParaRPr lang="en-US"/>
          </a:p>
        </p:txBody>
      </p:sp>
      <p:cxnSp>
        <p:nvCxnSpPr>
          <p:cNvPr id="10" name="Straight Connector 28">
            <a:extLst>
              <a:ext uri="{FF2B5EF4-FFF2-40B4-BE49-F238E27FC236}">
                <a16:creationId xmlns:a16="http://schemas.microsoft.com/office/drawing/2014/main" id="{18D02D9B-0096-67F4-14D4-AC3CB685E0AC}"/>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963634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D178-FBD5-DDAE-2E39-924AC56B56C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1A0A036-63C2-5E89-2479-B35FA1726F3B}"/>
              </a:ext>
            </a:extLst>
          </p:cNvPr>
          <p:cNvSpPr txBox="1">
            <a:spLocks noGrp="1"/>
          </p:cNvSpPr>
          <p:nvPr>
            <p:ph type="dt" sz="half" idx="7"/>
          </p:nvPr>
        </p:nvSpPr>
        <p:spPr/>
        <p:txBody>
          <a:bodyPr/>
          <a:lstStyle>
            <a:lvl1pPr>
              <a:defRPr/>
            </a:lvl1pPr>
          </a:lstStyle>
          <a:p>
            <a:pPr lvl="0"/>
            <a:fld id="{9C0AD925-5D3E-46BA-9ADC-72775337556B}" type="datetime1">
              <a:rPr lang="en-US"/>
              <a:pPr lvl="0"/>
              <a:t>11/13/2022</a:t>
            </a:fld>
            <a:endParaRPr lang="en-US"/>
          </a:p>
        </p:txBody>
      </p:sp>
      <p:sp>
        <p:nvSpPr>
          <p:cNvPr id="4" name="Footer Placeholder 3">
            <a:extLst>
              <a:ext uri="{FF2B5EF4-FFF2-40B4-BE49-F238E27FC236}">
                <a16:creationId xmlns:a16="http://schemas.microsoft.com/office/drawing/2014/main" id="{56ED9325-33B1-F94F-DB74-E0AF4C31D8B3}"/>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7A9EB805-C906-1908-AD12-6B441636E725}"/>
              </a:ext>
            </a:extLst>
          </p:cNvPr>
          <p:cNvSpPr txBox="1">
            <a:spLocks noGrp="1"/>
          </p:cNvSpPr>
          <p:nvPr>
            <p:ph type="sldNum" sz="quarter" idx="8"/>
          </p:nvPr>
        </p:nvSpPr>
        <p:spPr/>
        <p:txBody>
          <a:bodyPr/>
          <a:lstStyle>
            <a:lvl1pPr>
              <a:defRPr/>
            </a:lvl1pPr>
          </a:lstStyle>
          <a:p>
            <a:pPr lvl="0"/>
            <a:fld id="{60DB1587-9D5F-4214-9E51-BF7D56443F3B}" type="slidenum">
              <a:t>‹#›</a:t>
            </a:fld>
            <a:endParaRPr lang="en-US"/>
          </a:p>
        </p:txBody>
      </p:sp>
      <p:cxnSp>
        <p:nvCxnSpPr>
          <p:cNvPr id="6" name="Straight Connector 24">
            <a:extLst>
              <a:ext uri="{FF2B5EF4-FFF2-40B4-BE49-F238E27FC236}">
                <a16:creationId xmlns:a16="http://schemas.microsoft.com/office/drawing/2014/main" id="{D9CFACDE-9FDE-656E-4FFE-35FE1873984B}"/>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506354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90F23C-9FE5-946C-E759-044664CF4F37}"/>
              </a:ext>
            </a:extLst>
          </p:cNvPr>
          <p:cNvSpPr txBox="1">
            <a:spLocks noGrp="1"/>
          </p:cNvSpPr>
          <p:nvPr>
            <p:ph type="dt" sz="half" idx="7"/>
          </p:nvPr>
        </p:nvSpPr>
        <p:spPr/>
        <p:txBody>
          <a:bodyPr/>
          <a:lstStyle>
            <a:lvl1pPr>
              <a:defRPr/>
            </a:lvl1pPr>
          </a:lstStyle>
          <a:p>
            <a:pPr lvl="0"/>
            <a:fld id="{4D2FE5EA-A5E8-4572-A1C2-FEF231C99B9A}" type="datetime1">
              <a:rPr lang="en-US"/>
              <a:pPr lvl="0"/>
              <a:t>11/13/2022</a:t>
            </a:fld>
            <a:endParaRPr lang="en-US"/>
          </a:p>
        </p:txBody>
      </p:sp>
      <p:sp>
        <p:nvSpPr>
          <p:cNvPr id="3" name="Footer Placeholder 2">
            <a:extLst>
              <a:ext uri="{FF2B5EF4-FFF2-40B4-BE49-F238E27FC236}">
                <a16:creationId xmlns:a16="http://schemas.microsoft.com/office/drawing/2014/main" id="{5B889DB2-CD79-4393-B04F-CE771E51527E}"/>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91453DB8-C57B-4FDB-DAB8-E9CC25837B04}"/>
              </a:ext>
            </a:extLst>
          </p:cNvPr>
          <p:cNvSpPr txBox="1">
            <a:spLocks noGrp="1"/>
          </p:cNvSpPr>
          <p:nvPr>
            <p:ph type="sldNum" sz="quarter" idx="8"/>
          </p:nvPr>
        </p:nvSpPr>
        <p:spPr/>
        <p:txBody>
          <a:bodyPr/>
          <a:lstStyle>
            <a:lvl1pPr>
              <a:defRPr/>
            </a:lvl1pPr>
          </a:lstStyle>
          <a:p>
            <a:pPr lvl="0"/>
            <a:fld id="{36540EAE-B196-4493-948E-607E5CA72503}" type="slidenum">
              <a:t>‹#›</a:t>
            </a:fld>
            <a:endParaRPr lang="en-US"/>
          </a:p>
        </p:txBody>
      </p:sp>
    </p:spTree>
    <p:extLst>
      <p:ext uri="{BB962C8B-B14F-4D97-AF65-F5344CB8AC3E}">
        <p14:creationId xmlns:p14="http://schemas.microsoft.com/office/powerpoint/2010/main" val="294942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24F3F-EE39-CCFB-A14D-2653FC078BD8}"/>
              </a:ext>
            </a:extLst>
          </p:cNvPr>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25769586-00E1-806E-6D28-412FBC3B776E}"/>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06741C-07D8-22EF-84E8-366C9F5E7A53}"/>
              </a:ext>
            </a:extLst>
          </p:cNvPr>
          <p:cNvSpPr txBox="1">
            <a:spLocks noGrp="1"/>
          </p:cNvSpPr>
          <p:nvPr>
            <p:ph type="body" idx="2"/>
          </p:nvPr>
        </p:nvSpPr>
        <p:spPr>
          <a:xfrm>
            <a:off x="1444669" y="3205493"/>
            <a:ext cx="3275015" cy="2248180"/>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BF18075-166B-D760-AF54-7BA1FEFD3AE0}"/>
              </a:ext>
            </a:extLst>
          </p:cNvPr>
          <p:cNvSpPr txBox="1">
            <a:spLocks noGrp="1"/>
          </p:cNvSpPr>
          <p:nvPr>
            <p:ph type="dt" sz="half" idx="7"/>
          </p:nvPr>
        </p:nvSpPr>
        <p:spPr/>
        <p:txBody>
          <a:bodyPr/>
          <a:lstStyle>
            <a:lvl1pPr>
              <a:defRPr/>
            </a:lvl1pPr>
          </a:lstStyle>
          <a:p>
            <a:pPr lvl="0"/>
            <a:fld id="{6D3C7774-FD4A-4463-8C38-B8ADD72ED350}" type="datetime1">
              <a:rPr lang="en-US"/>
              <a:pPr lvl="0"/>
              <a:t>11/13/2022</a:t>
            </a:fld>
            <a:endParaRPr lang="en-US"/>
          </a:p>
        </p:txBody>
      </p:sp>
      <p:sp>
        <p:nvSpPr>
          <p:cNvPr id="6" name="Footer Placeholder 5">
            <a:extLst>
              <a:ext uri="{FF2B5EF4-FFF2-40B4-BE49-F238E27FC236}">
                <a16:creationId xmlns:a16="http://schemas.microsoft.com/office/drawing/2014/main" id="{5DA366AF-C4DB-D8F0-E58B-012893D9209D}"/>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30A42697-581F-F1D6-8A57-6B05DD83DCD4}"/>
              </a:ext>
            </a:extLst>
          </p:cNvPr>
          <p:cNvSpPr txBox="1">
            <a:spLocks noGrp="1"/>
          </p:cNvSpPr>
          <p:nvPr>
            <p:ph type="sldNum" sz="quarter" idx="8"/>
          </p:nvPr>
        </p:nvSpPr>
        <p:spPr/>
        <p:txBody>
          <a:bodyPr/>
          <a:lstStyle>
            <a:lvl1pPr>
              <a:defRPr/>
            </a:lvl1pPr>
          </a:lstStyle>
          <a:p>
            <a:pPr lvl="0"/>
            <a:fld id="{3AE167E0-1611-4251-AAE4-AB3CD4B361C6}" type="slidenum">
              <a:t>‹#›</a:t>
            </a:fld>
            <a:endParaRPr lang="en-US"/>
          </a:p>
        </p:txBody>
      </p:sp>
      <p:cxnSp>
        <p:nvCxnSpPr>
          <p:cNvPr id="8" name="Straight Connector 16">
            <a:extLst>
              <a:ext uri="{FF2B5EF4-FFF2-40B4-BE49-F238E27FC236}">
                <a16:creationId xmlns:a16="http://schemas.microsoft.com/office/drawing/2014/main" id="{143C62A9-8FF4-6CF6-0359-052ADC50F736}"/>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250501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9DB66997-7964-0FE6-27AE-D9D4837569A2}"/>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D42D17EA-B3A0-BAD1-C773-D880CE341FF8}"/>
                </a:ext>
              </a:extLst>
            </p:cNvPr>
            <p:cNvSpPr/>
            <p:nvPr/>
          </p:nvSpPr>
          <p:spPr>
            <a:xfrm>
              <a:off x="7477387" y="482172"/>
              <a:ext cx="4074529" cy="5149105"/>
            </a:xfrm>
            <a:prstGeom prst="rect">
              <a:avLst/>
            </a:prstGeom>
            <a:gradFill>
              <a:gsLst>
                <a:gs pos="0">
                  <a:srgbClr val="000001"/>
                </a:gs>
                <a:gs pos="100000">
                  <a:srgbClr val="191919"/>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8">
              <a:extLst>
                <a:ext uri="{FF2B5EF4-FFF2-40B4-BE49-F238E27FC236}">
                  <a16:creationId xmlns:a16="http://schemas.microsoft.com/office/drawing/2014/main" id="{D110E1F9-6F8C-6A95-89B6-2FFD55FDEB61}"/>
                </a:ext>
              </a:extLst>
            </p:cNvPr>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05197F41-5DBD-9FA5-B07E-4B24962DCC60}"/>
              </a:ext>
            </a:extLst>
          </p:cNvPr>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a:extLst>
              <a:ext uri="{FF2B5EF4-FFF2-40B4-BE49-F238E27FC236}">
                <a16:creationId xmlns:a16="http://schemas.microsoft.com/office/drawing/2014/main" id="{ED2E5340-62D2-6D80-590D-CDA6E2E1CDF1}"/>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US"/>
              <a:t>Click icon to add picture</a:t>
            </a:r>
          </a:p>
        </p:txBody>
      </p:sp>
      <p:sp>
        <p:nvSpPr>
          <p:cNvPr id="7" name="Text Placeholder 3">
            <a:extLst>
              <a:ext uri="{FF2B5EF4-FFF2-40B4-BE49-F238E27FC236}">
                <a16:creationId xmlns:a16="http://schemas.microsoft.com/office/drawing/2014/main" id="{AD7BB387-0C51-138A-ED40-DD5F303002F2}"/>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8" name="Date Placeholder 4">
            <a:extLst>
              <a:ext uri="{FF2B5EF4-FFF2-40B4-BE49-F238E27FC236}">
                <a16:creationId xmlns:a16="http://schemas.microsoft.com/office/drawing/2014/main" id="{190D173A-5E99-2E37-BAB0-57B89AD2909F}"/>
              </a:ext>
            </a:extLst>
          </p:cNvPr>
          <p:cNvSpPr txBox="1">
            <a:spLocks noGrp="1"/>
          </p:cNvSpPr>
          <p:nvPr>
            <p:ph type="dt" sz="half" idx="7"/>
          </p:nvPr>
        </p:nvSpPr>
        <p:spPr>
          <a:xfrm>
            <a:off x="1447385" y="5469858"/>
            <a:ext cx="5527346" cy="320122"/>
          </a:xfrm>
        </p:spPr>
        <p:txBody>
          <a:bodyPr/>
          <a:lstStyle>
            <a:lvl1pPr algn="l">
              <a:defRPr/>
            </a:lvl1pPr>
          </a:lstStyle>
          <a:p>
            <a:pPr lvl="0"/>
            <a:fld id="{D286D06A-ECC2-4E63-B3FD-1DC174D7FC0F}" type="datetime1">
              <a:rPr lang="en-US"/>
              <a:pPr lvl="0"/>
              <a:t>11/13/2022</a:t>
            </a:fld>
            <a:endParaRPr lang="en-US"/>
          </a:p>
        </p:txBody>
      </p:sp>
      <p:sp>
        <p:nvSpPr>
          <p:cNvPr id="9" name="Footer Placeholder 5">
            <a:extLst>
              <a:ext uri="{FF2B5EF4-FFF2-40B4-BE49-F238E27FC236}">
                <a16:creationId xmlns:a16="http://schemas.microsoft.com/office/drawing/2014/main" id="{B14FCB9F-78C2-8BA4-D0DA-F258B65724CC}"/>
              </a:ext>
            </a:extLst>
          </p:cNvPr>
          <p:cNvSpPr txBox="1">
            <a:spLocks noGrp="1"/>
          </p:cNvSpPr>
          <p:nvPr>
            <p:ph type="ftr" sz="quarter" idx="9"/>
          </p:nvPr>
        </p:nvSpPr>
        <p:spPr>
          <a:xfrm>
            <a:off x="1447385" y="318640"/>
            <a:ext cx="5541007" cy="320926"/>
          </a:xfrm>
        </p:spPr>
        <p:txBody>
          <a:bodyPr/>
          <a:lstStyle>
            <a:lvl1pPr>
              <a:defRPr/>
            </a:lvl1pPr>
          </a:lstStyle>
          <a:p>
            <a:pPr lvl="0"/>
            <a:r>
              <a:rPr lang="en-US"/>
              <a:t>Sample Footer Text</a:t>
            </a:r>
          </a:p>
        </p:txBody>
      </p:sp>
      <p:sp>
        <p:nvSpPr>
          <p:cNvPr id="10" name="Slide Number Placeholder 6">
            <a:extLst>
              <a:ext uri="{FF2B5EF4-FFF2-40B4-BE49-F238E27FC236}">
                <a16:creationId xmlns:a16="http://schemas.microsoft.com/office/drawing/2014/main" id="{740F2C2A-EB7F-8262-0DA3-851E4D1BCA5B}"/>
              </a:ext>
            </a:extLst>
          </p:cNvPr>
          <p:cNvSpPr txBox="1">
            <a:spLocks noGrp="1"/>
          </p:cNvSpPr>
          <p:nvPr>
            <p:ph type="sldNum" sz="quarter" idx="8"/>
          </p:nvPr>
        </p:nvSpPr>
        <p:spPr/>
        <p:txBody>
          <a:bodyPr/>
          <a:lstStyle>
            <a:lvl1pPr>
              <a:defRPr/>
            </a:lvl1pPr>
          </a:lstStyle>
          <a:p>
            <a:pPr lvl="0"/>
            <a:fld id="{CACB4EDF-8159-4F45-A743-9FCCCABB91CE}" type="slidenum">
              <a:t>‹#›</a:t>
            </a:fld>
            <a:endParaRPr lang="en-US"/>
          </a:p>
        </p:txBody>
      </p:sp>
      <p:cxnSp>
        <p:nvCxnSpPr>
          <p:cNvPr id="11" name="Straight Connector 30">
            <a:extLst>
              <a:ext uri="{FF2B5EF4-FFF2-40B4-BE49-F238E27FC236}">
                <a16:creationId xmlns:a16="http://schemas.microsoft.com/office/drawing/2014/main" id="{182550CA-2CC9-8BDA-60FD-09A931BD4EF6}"/>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812108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AFAD7-4D6E-3AB2-43A9-D8A9C42B7375}"/>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B1DBE9D-A173-D967-FFC3-3E00E84F547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FE5EA5-20C8-B229-AB32-EF09BD12CD6D}"/>
              </a:ext>
            </a:extLst>
          </p:cNvPr>
          <p:cNvSpPr txBox="1">
            <a:spLocks noGrp="1"/>
          </p:cNvSpPr>
          <p:nvPr>
            <p:ph type="dt" sz="half" idx="7"/>
          </p:nvPr>
        </p:nvSpPr>
        <p:spPr/>
        <p:txBody>
          <a:bodyPr/>
          <a:lstStyle>
            <a:lvl1pPr>
              <a:defRPr/>
            </a:lvl1pPr>
          </a:lstStyle>
          <a:p>
            <a:pPr lvl="0"/>
            <a:fld id="{AD8F189E-C2E5-4B17-9C6A-770DC28C0DA3}" type="datetime1">
              <a:rPr lang="en-US"/>
              <a:pPr lvl="0"/>
              <a:t>11/13/2022</a:t>
            </a:fld>
            <a:endParaRPr lang="en-US"/>
          </a:p>
        </p:txBody>
      </p:sp>
      <p:sp>
        <p:nvSpPr>
          <p:cNvPr id="5" name="Footer Placeholder 4">
            <a:extLst>
              <a:ext uri="{FF2B5EF4-FFF2-40B4-BE49-F238E27FC236}">
                <a16:creationId xmlns:a16="http://schemas.microsoft.com/office/drawing/2014/main" id="{670899BF-EF91-A2F1-2D32-0E14DB435906}"/>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B11BA9F4-A452-7500-392B-E947F83F5B4B}"/>
              </a:ext>
            </a:extLst>
          </p:cNvPr>
          <p:cNvSpPr txBox="1">
            <a:spLocks noGrp="1"/>
          </p:cNvSpPr>
          <p:nvPr>
            <p:ph type="sldNum" sz="quarter" idx="8"/>
          </p:nvPr>
        </p:nvSpPr>
        <p:spPr/>
        <p:txBody>
          <a:bodyPr/>
          <a:lstStyle>
            <a:lvl1pPr>
              <a:defRPr/>
            </a:lvl1pPr>
          </a:lstStyle>
          <a:p>
            <a:pPr lvl="0"/>
            <a:fld id="{7646E2B5-2370-4219-BADE-AB34B77A0401}" type="slidenum">
              <a:t>‹#›</a:t>
            </a:fld>
            <a:endParaRPr lang="en-US"/>
          </a:p>
        </p:txBody>
      </p:sp>
      <p:cxnSp>
        <p:nvCxnSpPr>
          <p:cNvPr id="7" name="Straight Connector 25">
            <a:extLst>
              <a:ext uri="{FF2B5EF4-FFF2-40B4-BE49-F238E27FC236}">
                <a16:creationId xmlns:a16="http://schemas.microsoft.com/office/drawing/2014/main" id="{BA1A86B6-2BB6-12FA-FBB9-12A2071DE9D9}"/>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146175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6B0102-1096-572E-B6BD-C33BEF6095C4}"/>
              </a:ext>
            </a:extLst>
          </p:cNvPr>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F55689E-C541-FA37-4A35-76A085D53D1E}"/>
              </a:ext>
            </a:extLst>
          </p:cNvPr>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A326AF-D32E-6241-4037-EB9FF922FE92}"/>
              </a:ext>
            </a:extLst>
          </p:cNvPr>
          <p:cNvSpPr txBox="1">
            <a:spLocks noGrp="1"/>
          </p:cNvSpPr>
          <p:nvPr>
            <p:ph type="dt" sz="half" idx="7"/>
          </p:nvPr>
        </p:nvSpPr>
        <p:spPr/>
        <p:txBody>
          <a:bodyPr/>
          <a:lstStyle>
            <a:lvl1pPr>
              <a:defRPr/>
            </a:lvl1pPr>
          </a:lstStyle>
          <a:p>
            <a:pPr lvl="0"/>
            <a:fld id="{A113D0AC-FD1F-4788-A3A6-4BEE68F65B6F}" type="datetime1">
              <a:rPr lang="en-US"/>
              <a:pPr lvl="0"/>
              <a:t>11/13/2022</a:t>
            </a:fld>
            <a:endParaRPr lang="en-US"/>
          </a:p>
        </p:txBody>
      </p:sp>
      <p:sp>
        <p:nvSpPr>
          <p:cNvPr id="5" name="Footer Placeholder 4">
            <a:extLst>
              <a:ext uri="{FF2B5EF4-FFF2-40B4-BE49-F238E27FC236}">
                <a16:creationId xmlns:a16="http://schemas.microsoft.com/office/drawing/2014/main" id="{DBA35BD3-A81A-76CC-036A-7D59416EAF8E}"/>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8F5F4A89-E1BA-4CFB-3684-AF3F130D368A}"/>
              </a:ext>
            </a:extLst>
          </p:cNvPr>
          <p:cNvSpPr txBox="1">
            <a:spLocks noGrp="1"/>
          </p:cNvSpPr>
          <p:nvPr>
            <p:ph type="sldNum" sz="quarter" idx="8"/>
          </p:nvPr>
        </p:nvSpPr>
        <p:spPr/>
        <p:txBody>
          <a:bodyPr/>
          <a:lstStyle>
            <a:lvl1pPr>
              <a:defRPr/>
            </a:lvl1pPr>
          </a:lstStyle>
          <a:p>
            <a:pPr lvl="0"/>
            <a:fld id="{780676BA-61EC-409C-8408-181943EFA5E9}" type="slidenum">
              <a:t>‹#›</a:t>
            </a:fld>
            <a:endParaRPr lang="en-US"/>
          </a:p>
        </p:txBody>
      </p:sp>
      <p:cxnSp>
        <p:nvCxnSpPr>
          <p:cNvPr id="7" name="Straight Connector 14">
            <a:extLst>
              <a:ext uri="{FF2B5EF4-FFF2-40B4-BE49-F238E27FC236}">
                <a16:creationId xmlns:a16="http://schemas.microsoft.com/office/drawing/2014/main" id="{5F3B8FA0-C7CA-6221-0AF0-843CAA6EFE3E}"/>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618184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3BACA0F-1C18-BDDD-09D0-EF400EE0DEA7}"/>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6">
            <a:extLst>
              <a:ext uri="{FF2B5EF4-FFF2-40B4-BE49-F238E27FC236}">
                <a16:creationId xmlns:a16="http://schemas.microsoft.com/office/drawing/2014/main" id="{6F468615-7DA4-7FB3-AFB5-80951F1A6ED0}"/>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2EF4CC8E-4BF0-6D82-302B-8B849268F063}"/>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E9A0A107-56BA-F42C-E864-FA8DFD887B8E}"/>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B26F07B8-128A-D921-7EB1-5D0EB7A2C05D}"/>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fld id="{8A06D52A-9E13-4D47-A600-0E3191C92229}" type="datetime1">
              <a:rPr lang="en-US"/>
              <a:pPr lvl="0"/>
              <a:t>11/13/2022</a:t>
            </a:fld>
            <a:endParaRPr lang="en-US"/>
          </a:p>
        </p:txBody>
      </p:sp>
      <p:sp>
        <p:nvSpPr>
          <p:cNvPr id="7" name="Footer Placeholder 4">
            <a:extLst>
              <a:ext uri="{FF2B5EF4-FFF2-40B4-BE49-F238E27FC236}">
                <a16:creationId xmlns:a16="http://schemas.microsoft.com/office/drawing/2014/main" id="{D6FB226C-224E-6134-7FD5-A85358D3E1C0}"/>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r>
              <a:rPr lang="en-US"/>
              <a:t>Sample Footer Text</a:t>
            </a:r>
          </a:p>
        </p:txBody>
      </p:sp>
      <p:sp>
        <p:nvSpPr>
          <p:cNvPr id="8" name="Slide Number Placeholder 5">
            <a:extLst>
              <a:ext uri="{FF2B5EF4-FFF2-40B4-BE49-F238E27FC236}">
                <a16:creationId xmlns:a16="http://schemas.microsoft.com/office/drawing/2014/main" id="{498D47C2-620B-2C31-6AE9-B896B32B927D}"/>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2800" b="0" i="0" u="none" strike="noStrike" kern="1200" cap="none" spc="0" baseline="0">
                <a:solidFill>
                  <a:srgbClr val="B71E42"/>
                </a:solidFill>
                <a:uFillTx/>
                <a:latin typeface="Gill Sans MT"/>
              </a:defRPr>
            </a:lvl1pPr>
          </a:lstStyle>
          <a:p>
            <a:pPr lvl="0"/>
            <a:fld id="{E78B1ED8-326C-4DCE-9CDB-A8CCBED795DF}" type="slidenum">
              <a:t>‹#›</a:t>
            </a:fld>
            <a:endParaRPr lang="en-US"/>
          </a:p>
        </p:txBody>
      </p:sp>
      <p:cxnSp>
        <p:nvCxnSpPr>
          <p:cNvPr id="9" name="Straight Connector 9">
            <a:extLst>
              <a:ext uri="{FF2B5EF4-FFF2-40B4-BE49-F238E27FC236}">
                <a16:creationId xmlns:a16="http://schemas.microsoft.com/office/drawing/2014/main" id="{1DC40714-2209-8607-88E0-A64EFF0C5C59}"/>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26">
            <a:extLst>
              <a:ext uri="{FF2B5EF4-FFF2-40B4-BE49-F238E27FC236}">
                <a16:creationId xmlns:a16="http://schemas.microsoft.com/office/drawing/2014/main" id="{69372733-A551-8BF4-8B74-46A1CA32A8E9}"/>
              </a:ext>
            </a:extLst>
          </p:cNvPr>
          <p:cNvSpPr>
            <a:spLocks noMove="1" noResize="1"/>
          </p:cNvSpPr>
          <p:nvPr/>
        </p:nvSpPr>
        <p:spPr>
          <a:xfrm>
            <a:off x="0" y="0"/>
            <a:ext cx="12191695" cy="6858000"/>
          </a:xfrm>
          <a:prstGeom prst="rect">
            <a:avLst/>
          </a:prstGeom>
          <a:gradFill>
            <a:gsLst>
              <a:gs pos="0">
                <a:srgbClr val="ECEAE7"/>
              </a:gs>
              <a:gs pos="100000">
                <a:srgbClr val="CAC6C1"/>
              </a:gs>
            </a:gsLst>
            <a:path path="circle">
              <a:fillToRect l="43001" r="56999" b="100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3" name="Picture 3" descr="Wavy 3D art">
            <a:extLst>
              <a:ext uri="{FF2B5EF4-FFF2-40B4-BE49-F238E27FC236}">
                <a16:creationId xmlns:a16="http://schemas.microsoft.com/office/drawing/2014/main" id="{87BC87C9-268C-4655-8D3E-7EE52D8FEBF5}"/>
              </a:ext>
            </a:extLst>
          </p:cNvPr>
          <p:cNvPicPr>
            <a:picLocks noChangeAspect="1"/>
          </p:cNvPicPr>
          <p:nvPr/>
        </p:nvPicPr>
        <p:blipFill>
          <a:blip r:embed="rId3">
            <a:alphaModFix amt="50000"/>
          </a:blip>
          <a:srcRect t="12656" r="-1" b="14792"/>
          <a:stretch>
            <a:fillRect/>
          </a:stretch>
        </p:blipFill>
        <p:spPr>
          <a:xfrm>
            <a:off x="0" y="765947"/>
            <a:ext cx="12191996" cy="6857990"/>
          </a:xfrm>
          <a:prstGeom prst="rect">
            <a:avLst/>
          </a:prstGeom>
          <a:noFill/>
          <a:ln cap="flat">
            <a:noFill/>
          </a:ln>
        </p:spPr>
      </p:pic>
      <p:sp>
        <p:nvSpPr>
          <p:cNvPr id="4" name="Rectangle 28">
            <a:extLst>
              <a:ext uri="{FF2B5EF4-FFF2-40B4-BE49-F238E27FC236}">
                <a16:creationId xmlns:a16="http://schemas.microsoft.com/office/drawing/2014/main" id="{F906B1C8-E37B-EE48-F22D-8EA35490C78A}"/>
              </a:ext>
            </a:extLst>
          </p:cNvPr>
          <p:cNvSpPr>
            <a:spLocks noMove="1" noResize="1"/>
          </p:cNvSpPr>
          <p:nvPr/>
        </p:nvSpPr>
        <p:spPr>
          <a:xfrm>
            <a:off x="0" y="2019479"/>
            <a:ext cx="12191996" cy="4105939"/>
          </a:xfrm>
          <a:prstGeom prst="rect">
            <a:avLst/>
          </a:prstGeom>
          <a:gradFill>
            <a:gsLst>
              <a:gs pos="0">
                <a:srgbClr val="DFDBD5">
                  <a:alpha val="0"/>
                </a:srgbClr>
              </a:gs>
              <a:gs pos="100000">
                <a:srgbClr val="DFDBD5">
                  <a:alpha val="8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itle 1">
            <a:extLst>
              <a:ext uri="{FF2B5EF4-FFF2-40B4-BE49-F238E27FC236}">
                <a16:creationId xmlns:a16="http://schemas.microsoft.com/office/drawing/2014/main" id="{0A3188B5-4261-BE5B-A3B1-DE6BC96630DE}"/>
              </a:ext>
            </a:extLst>
          </p:cNvPr>
          <p:cNvSpPr txBox="1">
            <a:spLocks noGrp="1"/>
          </p:cNvSpPr>
          <p:nvPr>
            <p:ph type="ctrTitle"/>
          </p:nvPr>
        </p:nvSpPr>
        <p:spPr>
          <a:xfrm>
            <a:off x="1448967" y="0"/>
            <a:ext cx="9605881" cy="2264456"/>
          </a:xfrm>
        </p:spPr>
        <p:txBody>
          <a:bodyPr/>
          <a:lstStyle/>
          <a:p>
            <a:pPr lvl="0"/>
            <a:r>
              <a:rPr lang="en-GB" sz="4800" b="1"/>
              <a:t>Managing enterprise in the 21</a:t>
            </a:r>
            <a:r>
              <a:rPr lang="en-GB" sz="4800" b="1" baseline="30000"/>
              <a:t>st</a:t>
            </a:r>
            <a:r>
              <a:rPr lang="en-GB" sz="4800" b="1"/>
              <a:t> century</a:t>
            </a:r>
          </a:p>
        </p:txBody>
      </p:sp>
      <p:sp>
        <p:nvSpPr>
          <p:cNvPr id="6" name="Subtitle 2">
            <a:extLst>
              <a:ext uri="{FF2B5EF4-FFF2-40B4-BE49-F238E27FC236}">
                <a16:creationId xmlns:a16="http://schemas.microsoft.com/office/drawing/2014/main" id="{DF543DF5-332B-45C3-665F-9231FB2A9AB4}"/>
              </a:ext>
            </a:extLst>
          </p:cNvPr>
          <p:cNvSpPr txBox="1">
            <a:spLocks noGrp="1"/>
          </p:cNvSpPr>
          <p:nvPr>
            <p:ph type="subTitle" idx="1"/>
          </p:nvPr>
        </p:nvSpPr>
        <p:spPr>
          <a:xfrm>
            <a:off x="2417783" y="3531202"/>
            <a:ext cx="8372136" cy="2152140"/>
          </a:xfrm>
        </p:spPr>
        <p:txBody>
          <a:bodyPr/>
          <a:lstStyle/>
          <a:p>
            <a:pPr lvl="0"/>
            <a:r>
              <a:rPr lang="en-GB"/>
              <a:t>Students:   Diana Mihaela Baltatu 2122576</a:t>
            </a:r>
          </a:p>
          <a:p>
            <a:pPr lvl="0"/>
            <a:r>
              <a:rPr lang="en-GB"/>
              <a:t>                     georgiana ionita  2118802</a:t>
            </a:r>
          </a:p>
          <a:p>
            <a:pPr lvl="0"/>
            <a:r>
              <a:rPr lang="en-GB"/>
              <a:t>                      GEANINA ELENA TRONARU 2118801</a:t>
            </a:r>
          </a:p>
          <a:p>
            <a:pPr lvl="0"/>
            <a:r>
              <a:rPr lang="en-GB"/>
              <a:t> </a:t>
            </a:r>
          </a:p>
        </p:txBody>
      </p:sp>
      <p:cxnSp>
        <p:nvCxnSpPr>
          <p:cNvPr id="7" name="Straight Connector 30">
            <a:extLst>
              <a:ext uri="{FF2B5EF4-FFF2-40B4-BE49-F238E27FC236}">
                <a16:creationId xmlns:a16="http://schemas.microsoft.com/office/drawing/2014/main" id="{C0235193-1996-30E5-E955-E87E554956E4}"/>
              </a:ext>
            </a:extLst>
          </p:cNvPr>
          <p:cNvCxnSpPr>
            <a:cxnSpLocks noMove="1" noResize="1"/>
          </p:cNvCxnSpPr>
          <p:nvPr/>
        </p:nvCxnSpPr>
        <p:spPr>
          <a:xfrm>
            <a:off x="2417783" y="3528541"/>
            <a:ext cx="8637066" cy="0"/>
          </a:xfrm>
          <a:prstGeom prst="straightConnector1">
            <a:avLst/>
          </a:prstGeom>
          <a:noFill/>
          <a:ln w="31747" cap="flat">
            <a:solidFill>
              <a:srgbClr val="B71E42"/>
            </a:solidFill>
            <a:prstDash val="solid"/>
            <a:miter/>
          </a:ln>
        </p:spPr>
      </p:cxnSp>
      <p:pic>
        <p:nvPicPr>
          <p:cNvPr id="8" name="Picture 32">
            <a:extLst>
              <a:ext uri="{FF2B5EF4-FFF2-40B4-BE49-F238E27FC236}">
                <a16:creationId xmlns:a16="http://schemas.microsoft.com/office/drawing/2014/main" id="{14EFA4F4-267F-D923-F8B5-9FD2ACD84C48}"/>
              </a:ext>
            </a:extLst>
          </p:cNvPr>
          <p:cNvPicPr>
            <a:picLocks noMove="1" noResize="1"/>
          </p:cNvPicPr>
          <p:nvPr/>
        </p:nvPicPr>
        <p:blipFill>
          <a:blip r:embed="rId4"/>
          <a:srcRect t="1538" b="-1538"/>
          <a:stretch>
            <a:fillRect/>
          </a:stretch>
        </p:blipFill>
        <p:spPr>
          <a:xfrm>
            <a:off x="0" y="6126480"/>
            <a:ext cx="12191996" cy="742950"/>
          </a:xfrm>
          <a:prstGeom prst="rect">
            <a:avLst/>
          </a:prstGeom>
          <a:noFill/>
          <a:ln cap="flat">
            <a:noFill/>
          </a:ln>
        </p:spPr>
      </p:pic>
      <p:cxnSp>
        <p:nvCxnSpPr>
          <p:cNvPr id="9" name="Straight Connector 34">
            <a:extLst>
              <a:ext uri="{FF2B5EF4-FFF2-40B4-BE49-F238E27FC236}">
                <a16:creationId xmlns:a16="http://schemas.microsoft.com/office/drawing/2014/main" id="{2A644383-B39A-8F46-4838-3D9DACE440F2}"/>
              </a:ext>
            </a:extLst>
          </p:cNvPr>
          <p:cNvCxnSpPr>
            <a:cxnSpLocks noMove="1" noResize="1"/>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0D113-47CF-33EC-2070-57DD0A778515}"/>
              </a:ext>
            </a:extLst>
          </p:cNvPr>
          <p:cNvSpPr txBox="1">
            <a:spLocks noGrp="1"/>
          </p:cNvSpPr>
          <p:nvPr>
            <p:ph type="title"/>
          </p:nvPr>
        </p:nvSpPr>
        <p:spPr>
          <a:xfrm>
            <a:off x="152869" y="128656"/>
            <a:ext cx="9603275" cy="1049237"/>
          </a:xfrm>
        </p:spPr>
        <p:txBody>
          <a:bodyPr/>
          <a:lstStyle/>
          <a:p>
            <a:pPr lvl="0"/>
            <a:r>
              <a:rPr lang="en-GB"/>
              <a:t>Executive Summary</a:t>
            </a:r>
            <a:br>
              <a:rPr lang="en-GB"/>
            </a:br>
            <a:endParaRPr lang="en-GB"/>
          </a:p>
        </p:txBody>
      </p:sp>
      <p:sp>
        <p:nvSpPr>
          <p:cNvPr id="3" name="Content Placeholder 2">
            <a:extLst>
              <a:ext uri="{FF2B5EF4-FFF2-40B4-BE49-F238E27FC236}">
                <a16:creationId xmlns:a16="http://schemas.microsoft.com/office/drawing/2014/main" id="{A156B15A-CE57-31D5-44E6-81AE8B538D6B}"/>
              </a:ext>
            </a:extLst>
          </p:cNvPr>
          <p:cNvSpPr txBox="1">
            <a:spLocks noGrp="1"/>
          </p:cNvSpPr>
          <p:nvPr>
            <p:ph idx="1"/>
          </p:nvPr>
        </p:nvSpPr>
        <p:spPr>
          <a:xfrm>
            <a:off x="543336" y="1895066"/>
            <a:ext cx="10645847" cy="3694596"/>
          </a:xfrm>
        </p:spPr>
        <p:txBody>
          <a:bodyPr/>
          <a:lstStyle/>
          <a:p>
            <a:pPr marL="0" lvl="0" indent="0" algn="just">
              <a:lnSpc>
                <a:spcPct val="110000"/>
              </a:lnSpc>
              <a:buNone/>
            </a:pPr>
            <a:r>
              <a:rPr lang="en-GB"/>
              <a:t>This presentation has the opportunity to present the business plan of a Romanian restaurant.</a:t>
            </a:r>
          </a:p>
          <a:p>
            <a:pPr marL="0" lvl="0" indent="0" algn="just">
              <a:lnSpc>
                <a:spcPct val="110000"/>
              </a:lnSpc>
              <a:buNone/>
            </a:pPr>
            <a:r>
              <a:rPr lang="en-GB"/>
              <a:t>"La Tanta", based in the UK, Tamworth, aims to satisfy the taste buds of every person, regardless of nationality, because extraordinary food has no barriers.</a:t>
            </a:r>
          </a:p>
          <a:p>
            <a:pPr marL="0" lvl="0" indent="0" algn="just">
              <a:lnSpc>
                <a:spcPct val="110000"/>
              </a:lnSpc>
              <a:buNone/>
            </a:pPr>
            <a:r>
              <a:rPr lang="en-GB" i="1"/>
              <a:t>If anything is good for pounding humility into you permanently, it's the restaurant business. (Anthony Bourdain, 2016)</a:t>
            </a:r>
          </a:p>
          <a:p>
            <a:pPr marL="0" lvl="0" indent="0" algn="just">
              <a:lnSpc>
                <a:spcPct val="110000"/>
              </a:lnSpc>
              <a:buNone/>
            </a:pPr>
            <a:endParaRPr lang="en-GB" i="1"/>
          </a:p>
          <a:p>
            <a:pPr marL="0" lvl="0" indent="0" algn="just">
              <a:lnSpc>
                <a:spcPct val="110000"/>
              </a:lnSpc>
              <a:buNone/>
            </a:pPr>
            <a:r>
              <a:rPr lang="en-GB"/>
              <a:t>The quality services, excellent food, unique atmosphere and friendly staff will form a positive image about the company's business, resulting in the winning of a loyal clientele, willing to spend to provide a differentiated service.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3C96-1670-DF0D-2F96-6844D4A5BF1A}"/>
              </a:ext>
            </a:extLst>
          </p:cNvPr>
          <p:cNvSpPr txBox="1">
            <a:spLocks noGrp="1"/>
          </p:cNvSpPr>
          <p:nvPr>
            <p:ph type="title"/>
          </p:nvPr>
        </p:nvSpPr>
        <p:spPr/>
        <p:txBody>
          <a:bodyPr/>
          <a:lstStyle/>
          <a:p>
            <a:pPr lvl="0"/>
            <a:r>
              <a:rPr lang="en-GB"/>
              <a:t>Content:</a:t>
            </a:r>
          </a:p>
        </p:txBody>
      </p:sp>
      <p:sp>
        <p:nvSpPr>
          <p:cNvPr id="3" name="Content Placeholder 2">
            <a:extLst>
              <a:ext uri="{FF2B5EF4-FFF2-40B4-BE49-F238E27FC236}">
                <a16:creationId xmlns:a16="http://schemas.microsoft.com/office/drawing/2014/main" id="{D3E0DD27-C80F-F47D-B8AB-F09BCB14FE37}"/>
              </a:ext>
            </a:extLst>
          </p:cNvPr>
          <p:cNvSpPr txBox="1">
            <a:spLocks noGrp="1"/>
          </p:cNvSpPr>
          <p:nvPr>
            <p:ph idx="1"/>
          </p:nvPr>
        </p:nvSpPr>
        <p:spPr>
          <a:xfrm>
            <a:off x="1451582" y="2025743"/>
            <a:ext cx="3358956" cy="4027730"/>
          </a:xfrm>
        </p:spPr>
        <p:txBody>
          <a:bodyPr/>
          <a:lstStyle/>
          <a:p>
            <a:pPr lvl="0"/>
            <a:r>
              <a:rPr lang="en-GB">
                <a:latin typeface="Arial" pitchFamily="34"/>
                <a:cs typeface="Arial" pitchFamily="34"/>
              </a:rPr>
              <a:t>Executive Summary</a:t>
            </a:r>
          </a:p>
          <a:p>
            <a:pPr lvl="0"/>
            <a:r>
              <a:rPr lang="en-GB">
                <a:latin typeface="Arial" pitchFamily="34"/>
                <a:cs typeface="Arial" pitchFamily="34"/>
              </a:rPr>
              <a:t>Business Overview</a:t>
            </a:r>
          </a:p>
          <a:p>
            <a:pPr lvl="0"/>
            <a:r>
              <a:rPr lang="en-GB">
                <a:latin typeface="Arial" pitchFamily="34"/>
                <a:cs typeface="Arial" pitchFamily="34"/>
              </a:rPr>
              <a:t>Product and Service</a:t>
            </a:r>
          </a:p>
          <a:p>
            <a:pPr lvl="0"/>
            <a:r>
              <a:rPr lang="en-GB">
                <a:latin typeface="Arial" pitchFamily="34"/>
                <a:cs typeface="Arial" pitchFamily="34"/>
              </a:rPr>
              <a:t>Market audit</a:t>
            </a:r>
          </a:p>
          <a:p>
            <a:pPr lvl="0"/>
            <a:r>
              <a:rPr lang="en-GB">
                <a:latin typeface="Arial" pitchFamily="34"/>
                <a:cs typeface="Arial" pitchFamily="34"/>
              </a:rPr>
              <a:t>Target Market</a:t>
            </a:r>
          </a:p>
        </p:txBody>
      </p:sp>
      <p:sp>
        <p:nvSpPr>
          <p:cNvPr id="4" name="TextBox 3">
            <a:extLst>
              <a:ext uri="{FF2B5EF4-FFF2-40B4-BE49-F238E27FC236}">
                <a16:creationId xmlns:a16="http://schemas.microsoft.com/office/drawing/2014/main" id="{7872D729-D8E5-4FB1-7AE6-C17BB0B16FAE}"/>
              </a:ext>
            </a:extLst>
          </p:cNvPr>
          <p:cNvSpPr txBox="1"/>
          <p:nvPr/>
        </p:nvSpPr>
        <p:spPr>
          <a:xfrm>
            <a:off x="5406883" y="2146855"/>
            <a:ext cx="3472068" cy="1881990"/>
          </a:xfrm>
          <a:prstGeom prst="rect">
            <a:avLst/>
          </a:prstGeom>
          <a:noFill/>
          <a:ln cap="flat">
            <a:noFill/>
          </a:ln>
        </p:spPr>
        <p:txBody>
          <a:bodyPr vert="horz" wrap="square" lIns="91440" tIns="45720" rIns="91440" bIns="45720" anchor="t" anchorCtr="0" compatLnSpc="1">
            <a:spAutoFit/>
          </a:bodyPr>
          <a:lstStyle/>
          <a:p>
            <a:pPr marL="342900" marR="0" lvl="0" indent="-34290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Marketing Plan</a:t>
            </a:r>
          </a:p>
          <a:p>
            <a:pPr marL="342900" marR="0" lvl="0" indent="-34290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Management Team</a:t>
            </a:r>
          </a:p>
          <a:p>
            <a:pPr marL="342900" marR="0" lvl="0" indent="-34290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Financial Plan</a:t>
            </a:r>
          </a:p>
          <a:p>
            <a:pPr marL="342900" marR="0" lvl="0" indent="-34290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References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F49AB068-4E9F-32B4-6618-6B5A20AC5B87}"/>
              </a:ext>
            </a:extLst>
          </p:cNvPr>
          <p:cNvSpPr>
            <a:spLocks noMove="1" noResize="1"/>
          </p:cNvSpPr>
          <p:nvPr/>
        </p:nvSpPr>
        <p:spPr>
          <a:xfrm>
            <a:off x="0" y="0"/>
            <a:ext cx="12191695" cy="6858000"/>
          </a:xfrm>
          <a:prstGeom prst="rect">
            <a:avLst/>
          </a:prstGeom>
          <a:gradFill>
            <a:gsLst>
              <a:gs pos="0">
                <a:srgbClr val="ECEAE7"/>
              </a:gs>
              <a:gs pos="100000">
                <a:srgbClr val="CAC6C1"/>
              </a:gs>
            </a:gsLst>
            <a:path path="circle">
              <a:fillToRect l="43001" r="56999" b="100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cxnSp>
        <p:nvCxnSpPr>
          <p:cNvPr id="3" name="Straight Connector 13">
            <a:extLst>
              <a:ext uri="{FF2B5EF4-FFF2-40B4-BE49-F238E27FC236}">
                <a16:creationId xmlns:a16="http://schemas.microsoft.com/office/drawing/2014/main" id="{35A4B917-1743-63DE-B400-E2E385AE7A52}"/>
              </a:ext>
            </a:extLst>
          </p:cNvPr>
          <p:cNvCxnSpPr>
            <a:cxnSpLocks noMove="1" noResize="1"/>
          </p:cNvCxnSpPr>
          <p:nvPr/>
        </p:nvCxnSpPr>
        <p:spPr>
          <a:xfrm>
            <a:off x="1453896" y="1847088"/>
            <a:ext cx="4177372" cy="0"/>
          </a:xfrm>
          <a:prstGeom prst="straightConnector1">
            <a:avLst/>
          </a:prstGeom>
          <a:noFill/>
          <a:ln w="31747" cap="flat">
            <a:solidFill>
              <a:srgbClr val="B71E42"/>
            </a:solidFill>
            <a:prstDash val="solid"/>
            <a:miter/>
          </a:ln>
        </p:spPr>
      </p:cxnSp>
      <p:sp>
        <p:nvSpPr>
          <p:cNvPr id="4" name="Title 1">
            <a:extLst>
              <a:ext uri="{FF2B5EF4-FFF2-40B4-BE49-F238E27FC236}">
                <a16:creationId xmlns:a16="http://schemas.microsoft.com/office/drawing/2014/main" id="{2C1C4144-4482-6C75-AA8F-144A0432A011}"/>
              </a:ext>
            </a:extLst>
          </p:cNvPr>
          <p:cNvSpPr txBox="1">
            <a:spLocks noGrp="1"/>
          </p:cNvSpPr>
          <p:nvPr>
            <p:ph type="title"/>
          </p:nvPr>
        </p:nvSpPr>
        <p:spPr>
          <a:xfrm>
            <a:off x="158419" y="171038"/>
            <a:ext cx="4176512" cy="1049237"/>
          </a:xfrm>
        </p:spPr>
        <p:txBody>
          <a:bodyPr/>
          <a:lstStyle/>
          <a:p>
            <a:pPr lvl="0"/>
            <a:r>
              <a:rPr lang="en-GB"/>
              <a:t>Business Overview</a:t>
            </a:r>
            <a:br>
              <a:rPr lang="en-GB"/>
            </a:br>
            <a:endParaRPr lang="en-GB"/>
          </a:p>
        </p:txBody>
      </p:sp>
      <p:sp>
        <p:nvSpPr>
          <p:cNvPr id="5" name="Rectangle 15">
            <a:extLst>
              <a:ext uri="{FF2B5EF4-FFF2-40B4-BE49-F238E27FC236}">
                <a16:creationId xmlns:a16="http://schemas.microsoft.com/office/drawing/2014/main" id="{E013AFD4-CE50-EFC8-BCCF-214F8CA6CD04}"/>
              </a:ext>
            </a:extLst>
          </p:cNvPr>
          <p:cNvSpPr>
            <a:spLocks noMove="1" noResize="1"/>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6" name="Content Placeholder 8">
            <a:extLst>
              <a:ext uri="{FF2B5EF4-FFF2-40B4-BE49-F238E27FC236}">
                <a16:creationId xmlns:a16="http://schemas.microsoft.com/office/drawing/2014/main" id="{83D8DF5C-E632-C03C-EE7B-A422D7FFEA71}"/>
              </a:ext>
            </a:extLst>
          </p:cNvPr>
          <p:cNvSpPr txBox="1">
            <a:spLocks noGrp="1"/>
          </p:cNvSpPr>
          <p:nvPr>
            <p:ph idx="1"/>
          </p:nvPr>
        </p:nvSpPr>
        <p:spPr>
          <a:xfrm>
            <a:off x="442990" y="900181"/>
            <a:ext cx="6063825" cy="5057628"/>
          </a:xfrm>
        </p:spPr>
        <p:txBody>
          <a:bodyPr/>
          <a:lstStyle/>
          <a:p>
            <a:pPr lvl="0"/>
            <a:r>
              <a:rPr lang="en-GB"/>
              <a:t>"La Tanta" restaurant based exclusively in Tamworth, UK. </a:t>
            </a:r>
          </a:p>
          <a:p>
            <a:pPr lvl="0"/>
            <a:r>
              <a:rPr lang="en-GB"/>
              <a:t>The main purpose of the business is to succeed in attracting loyal, and especially special, customers, even if this requires time and high investments. </a:t>
            </a:r>
          </a:p>
          <a:p>
            <a:pPr lvl="0"/>
            <a:r>
              <a:rPr lang="en-GB"/>
              <a:t>Romanians settled in the UK, who miss their country, English people who want to try something new, as well as other nationalities willing to test Romanian food, all of them must form the restaurant's clientele.</a:t>
            </a:r>
          </a:p>
          <a:p>
            <a:pPr lvl="0"/>
            <a:r>
              <a:rPr lang="en-GB"/>
              <a:t>The restaurant has services at the location in Tamworth, online deliveries ( “La Tanta” app) and special orders for events.</a:t>
            </a:r>
          </a:p>
        </p:txBody>
      </p:sp>
      <p:pic>
        <p:nvPicPr>
          <p:cNvPr id="7" name="Content Placeholder 4" descr="A picture containing text, clipart&#10;&#10;Description automatically generated">
            <a:extLst>
              <a:ext uri="{FF2B5EF4-FFF2-40B4-BE49-F238E27FC236}">
                <a16:creationId xmlns:a16="http://schemas.microsoft.com/office/drawing/2014/main" id="{11004AAD-88A2-767F-F13C-41E16373C1EE}"/>
              </a:ext>
            </a:extLst>
          </p:cNvPr>
          <p:cNvPicPr>
            <a:picLocks noChangeAspect="1"/>
          </p:cNvPicPr>
          <p:nvPr/>
        </p:nvPicPr>
        <p:blipFill>
          <a:blip r:embed="rId2"/>
          <a:stretch>
            <a:fillRect/>
          </a:stretch>
        </p:blipFill>
        <p:spPr>
          <a:xfrm>
            <a:off x="7064462" y="327830"/>
            <a:ext cx="4969123" cy="5057628"/>
          </a:xfrm>
          <a:prstGeom prst="rect">
            <a:avLst/>
          </a:prstGeom>
          <a:noFill/>
          <a:ln w="63495" cap="rnd">
            <a:solidFill>
              <a:srgbClr val="333333"/>
            </a:solidFill>
            <a:prstDash val="solid"/>
            <a:miter/>
          </a:ln>
          <a:effectLst>
            <a:outerShdw dist="292095" dir="5400000" algn="tl">
              <a:srgbClr val="000000">
                <a:alpha val="22000"/>
              </a:srgbClr>
            </a:outerShdw>
          </a:effectLst>
        </p:spPr>
      </p:pic>
      <p:pic>
        <p:nvPicPr>
          <p:cNvPr id="8" name="Picture 17">
            <a:extLst>
              <a:ext uri="{FF2B5EF4-FFF2-40B4-BE49-F238E27FC236}">
                <a16:creationId xmlns:a16="http://schemas.microsoft.com/office/drawing/2014/main" id="{947F65A4-6577-5630-E2F1-88E497ADA5DE}"/>
              </a:ext>
            </a:extLst>
          </p:cNvPr>
          <p:cNvPicPr>
            <a:picLocks noMove="1" noResize="1"/>
          </p:cNvPicPr>
          <p:nvPr/>
        </p:nvPicPr>
        <p:blipFill>
          <a:blip r:embed="rId3"/>
          <a:srcRect t="1538" b="-1538"/>
          <a:stretch>
            <a:fillRect/>
          </a:stretch>
        </p:blipFill>
        <p:spPr>
          <a:xfrm>
            <a:off x="0" y="6126480"/>
            <a:ext cx="12191996" cy="742950"/>
          </a:xfrm>
          <a:prstGeom prst="rect">
            <a:avLst/>
          </a:prstGeom>
          <a:noFill/>
          <a:ln cap="flat">
            <a:noFill/>
          </a:ln>
        </p:spPr>
      </p:pic>
      <p:cxnSp>
        <p:nvCxnSpPr>
          <p:cNvPr id="9" name="Straight Connector 19">
            <a:extLst>
              <a:ext uri="{FF2B5EF4-FFF2-40B4-BE49-F238E27FC236}">
                <a16:creationId xmlns:a16="http://schemas.microsoft.com/office/drawing/2014/main" id="{1AA50CCC-0405-2CDE-9859-D2F46EF47ED1}"/>
              </a:ext>
            </a:extLst>
          </p:cNvPr>
          <p:cNvCxnSpPr>
            <a:cxnSpLocks noMove="1" noResize="1"/>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10" name="TextBox 9">
            <a:extLst>
              <a:ext uri="{FF2B5EF4-FFF2-40B4-BE49-F238E27FC236}">
                <a16:creationId xmlns:a16="http://schemas.microsoft.com/office/drawing/2014/main" id="{E1B10BE5-7BFD-1972-BAC3-4619962B6F05}"/>
              </a:ext>
            </a:extLst>
          </p:cNvPr>
          <p:cNvSpPr txBox="1"/>
          <p:nvPr/>
        </p:nvSpPr>
        <p:spPr>
          <a:xfrm>
            <a:off x="1322359" y="6125419"/>
            <a:ext cx="8750103" cy="707882"/>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E7E6E6"/>
                </a:solidFill>
                <a:highlight>
                  <a:srgbClr val="000000"/>
                </a:highlight>
                <a:uFillTx/>
                <a:latin typeface="Calibri"/>
              </a:rPr>
              <a:t>This business is a partnership composed of 3 people, all with the same goal, namely to turn this business into a successful one.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3ABB9-EEBE-4BFE-330F-509D8B26355F}"/>
              </a:ext>
            </a:extLst>
          </p:cNvPr>
          <p:cNvSpPr txBox="1">
            <a:spLocks noGrp="1"/>
          </p:cNvSpPr>
          <p:nvPr>
            <p:ph type="title"/>
          </p:nvPr>
        </p:nvSpPr>
        <p:spPr>
          <a:xfrm>
            <a:off x="0" y="0"/>
            <a:ext cx="9603275" cy="1049237"/>
          </a:xfrm>
        </p:spPr>
        <p:txBody>
          <a:bodyPr/>
          <a:lstStyle/>
          <a:p>
            <a:pPr lvl="0"/>
            <a:r>
              <a:rPr lang="en-GB"/>
              <a:t>Product and Service</a:t>
            </a:r>
            <a:br>
              <a:rPr lang="en-GB"/>
            </a:br>
            <a:endParaRPr lang="en-GB"/>
          </a:p>
        </p:txBody>
      </p:sp>
      <p:pic>
        <p:nvPicPr>
          <p:cNvPr id="3" name="Content Placeholder 4" descr="A picture containing clipart&#10;&#10;Description automatically generated">
            <a:extLst>
              <a:ext uri="{FF2B5EF4-FFF2-40B4-BE49-F238E27FC236}">
                <a16:creationId xmlns:a16="http://schemas.microsoft.com/office/drawing/2014/main" id="{0B1711DF-A0F8-C9F2-EDFD-CB96018A7B82}"/>
              </a:ext>
            </a:extLst>
          </p:cNvPr>
          <p:cNvPicPr>
            <a:picLocks noGrp="1" noChangeAspect="1"/>
          </p:cNvPicPr>
          <p:nvPr>
            <p:ph idx="1"/>
          </p:nvPr>
        </p:nvPicPr>
        <p:blipFill>
          <a:blip r:embed="rId2"/>
          <a:stretch>
            <a:fillRect/>
          </a:stretch>
        </p:blipFill>
        <p:spPr>
          <a:xfrm>
            <a:off x="410565" y="547826"/>
            <a:ext cx="4015569" cy="2652025"/>
          </a:xfrm>
          <a:ln w="63495" cap="rnd">
            <a:solidFill>
              <a:srgbClr val="333333"/>
            </a:solidFill>
            <a:prstDash val="solid"/>
          </a:ln>
          <a:effectLst>
            <a:outerShdw dist="292095" dir="5400000" algn="tl">
              <a:srgbClr val="000000">
                <a:alpha val="22000"/>
              </a:srgbClr>
            </a:outerShdw>
          </a:effectLst>
        </p:spPr>
      </p:pic>
      <p:pic>
        <p:nvPicPr>
          <p:cNvPr id="4" name="Picture 6" descr="A group of people&#10;&#10;Description automatically generated with low confidence">
            <a:extLst>
              <a:ext uri="{FF2B5EF4-FFF2-40B4-BE49-F238E27FC236}">
                <a16:creationId xmlns:a16="http://schemas.microsoft.com/office/drawing/2014/main" id="{CA9317D3-4520-A42F-6148-3B2D36A865F5}"/>
              </a:ext>
            </a:extLst>
          </p:cNvPr>
          <p:cNvPicPr>
            <a:picLocks noChangeAspect="1"/>
          </p:cNvPicPr>
          <p:nvPr/>
        </p:nvPicPr>
        <p:blipFill>
          <a:blip r:embed="rId3"/>
          <a:stretch>
            <a:fillRect/>
          </a:stretch>
        </p:blipFill>
        <p:spPr>
          <a:xfrm>
            <a:off x="7066629" y="543647"/>
            <a:ext cx="3782406" cy="2494263"/>
          </a:xfrm>
          <a:prstGeom prst="rect">
            <a:avLst/>
          </a:prstGeom>
          <a:noFill/>
          <a:ln w="63495" cap="rnd">
            <a:solidFill>
              <a:srgbClr val="333333"/>
            </a:solidFill>
            <a:prstDash val="solid"/>
            <a:miter/>
          </a:ln>
          <a:effectLst>
            <a:outerShdw dist="292095" dir="5400000" algn="tl">
              <a:srgbClr val="000000">
                <a:alpha val="22000"/>
              </a:srgbClr>
            </a:outerShdw>
          </a:effectLst>
        </p:spPr>
      </p:pic>
      <p:sp>
        <p:nvSpPr>
          <p:cNvPr id="5" name="TextBox 9">
            <a:extLst>
              <a:ext uri="{FF2B5EF4-FFF2-40B4-BE49-F238E27FC236}">
                <a16:creationId xmlns:a16="http://schemas.microsoft.com/office/drawing/2014/main" id="{F985A4EF-FA5C-C71A-C130-107AE13C6470}"/>
              </a:ext>
            </a:extLst>
          </p:cNvPr>
          <p:cNvSpPr txBox="1"/>
          <p:nvPr/>
        </p:nvSpPr>
        <p:spPr>
          <a:xfrm>
            <a:off x="999841" y="3275106"/>
            <a:ext cx="2605125" cy="52321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Gill Sans MT"/>
              </a:rPr>
              <a:t>Food</a:t>
            </a:r>
          </a:p>
        </p:txBody>
      </p:sp>
      <p:sp>
        <p:nvSpPr>
          <p:cNvPr id="6" name="TextBox 10">
            <a:extLst>
              <a:ext uri="{FF2B5EF4-FFF2-40B4-BE49-F238E27FC236}">
                <a16:creationId xmlns:a16="http://schemas.microsoft.com/office/drawing/2014/main" id="{8DB2B0B1-AD6C-E27F-D019-77B2F1707D7D}"/>
              </a:ext>
            </a:extLst>
          </p:cNvPr>
          <p:cNvSpPr txBox="1"/>
          <p:nvPr/>
        </p:nvSpPr>
        <p:spPr>
          <a:xfrm>
            <a:off x="7855509" y="3429000"/>
            <a:ext cx="3336645" cy="7386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Gill Sans MT"/>
              </a:rPr>
              <a:t>Events </a:t>
            </a:r>
            <a:r>
              <a:rPr lang="en-GB" sz="1800" b="0" i="0" u="none" strike="noStrike" kern="1200" cap="none" spc="0" baseline="0">
                <a:solidFill>
                  <a:srgbClr val="000000"/>
                </a:solidFill>
                <a:uFillTx/>
                <a:latin typeface="Gill Sans MT"/>
              </a:rPr>
              <a:t>(birthdays, weddings, christenings, private parties)</a:t>
            </a:r>
          </a:p>
        </p:txBody>
      </p:sp>
      <p:sp>
        <p:nvSpPr>
          <p:cNvPr id="7" name="TextBox 11">
            <a:extLst>
              <a:ext uri="{FF2B5EF4-FFF2-40B4-BE49-F238E27FC236}">
                <a16:creationId xmlns:a16="http://schemas.microsoft.com/office/drawing/2014/main" id="{C5981969-1969-3317-6BED-9610B7DA591C}"/>
              </a:ext>
            </a:extLst>
          </p:cNvPr>
          <p:cNvSpPr txBox="1"/>
          <p:nvPr/>
        </p:nvSpPr>
        <p:spPr>
          <a:xfrm>
            <a:off x="8074856" y="4558750"/>
            <a:ext cx="3117299" cy="137264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a:t>
            </a:r>
            <a:r>
              <a:rPr lang="en-GB" sz="2400" b="1" i="0" u="none" strike="noStrike" kern="1200" cap="none" spc="0" baseline="0">
                <a:solidFill>
                  <a:srgbClr val="000000"/>
                </a:solidFill>
                <a:uFillTx/>
                <a:latin typeface="Gill Sans MT"/>
              </a:rPr>
              <a:t>Every Saturday Party", </a:t>
            </a:r>
            <a:r>
              <a:rPr lang="en-GB" sz="1800" b="0" i="0" u="none" strike="noStrike" kern="1200" cap="none" spc="0" baseline="0">
                <a:solidFill>
                  <a:srgbClr val="000000"/>
                </a:solidFill>
                <a:uFillTx/>
                <a:latin typeface="Gill Sans MT"/>
              </a:rPr>
              <a:t>with different entertainment themes: bands, stand up, karaoke.</a:t>
            </a:r>
          </a:p>
        </p:txBody>
      </p:sp>
      <p:pic>
        <p:nvPicPr>
          <p:cNvPr id="8" name="Picture 9" descr="A group of people on a stage&#10;&#10;Description automatically generated">
            <a:extLst>
              <a:ext uri="{FF2B5EF4-FFF2-40B4-BE49-F238E27FC236}">
                <a16:creationId xmlns:a16="http://schemas.microsoft.com/office/drawing/2014/main" id="{E5C1C317-B67D-3F5A-252A-60ECBF61A5EB}"/>
              </a:ext>
            </a:extLst>
          </p:cNvPr>
          <p:cNvPicPr>
            <a:picLocks noChangeAspect="1"/>
          </p:cNvPicPr>
          <p:nvPr/>
        </p:nvPicPr>
        <p:blipFill>
          <a:blip r:embed="rId4"/>
          <a:stretch>
            <a:fillRect/>
          </a:stretch>
        </p:blipFill>
        <p:spPr>
          <a:xfrm>
            <a:off x="3504456" y="3217545"/>
            <a:ext cx="4219855" cy="3415558"/>
          </a:xfrm>
          <a:prstGeom prst="rect">
            <a:avLst/>
          </a:prstGeom>
          <a:noFill/>
          <a:ln w="38103" cap="sq">
            <a:solidFill>
              <a:srgbClr val="000000"/>
            </a:solidFill>
            <a:prstDash val="solid"/>
            <a:miter/>
          </a:ln>
          <a:effectLst>
            <a:outerShdw dist="38096" dir="2700000" algn="tl">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0495-6741-149D-3835-D9F312F8AFFE}"/>
              </a:ext>
            </a:extLst>
          </p:cNvPr>
          <p:cNvSpPr txBox="1">
            <a:spLocks noGrp="1"/>
          </p:cNvSpPr>
          <p:nvPr>
            <p:ph type="title"/>
          </p:nvPr>
        </p:nvSpPr>
        <p:spPr>
          <a:xfrm>
            <a:off x="93296" y="183081"/>
            <a:ext cx="9603275" cy="1049237"/>
          </a:xfrm>
        </p:spPr>
        <p:txBody>
          <a:bodyPr/>
          <a:lstStyle/>
          <a:p>
            <a:pPr lvl="0"/>
            <a:r>
              <a:rPr lang="en-GB"/>
              <a:t>Product and Service</a:t>
            </a:r>
          </a:p>
        </p:txBody>
      </p:sp>
      <p:sp>
        <p:nvSpPr>
          <p:cNvPr id="3" name="Content Placeholder 2">
            <a:extLst>
              <a:ext uri="{FF2B5EF4-FFF2-40B4-BE49-F238E27FC236}">
                <a16:creationId xmlns:a16="http://schemas.microsoft.com/office/drawing/2014/main" id="{901B4CA7-CCF7-5B9F-4AFF-04071CAC8D45}"/>
              </a:ext>
            </a:extLst>
          </p:cNvPr>
          <p:cNvSpPr txBox="1">
            <a:spLocks noGrp="1"/>
          </p:cNvSpPr>
          <p:nvPr>
            <p:ph idx="1"/>
          </p:nvPr>
        </p:nvSpPr>
        <p:spPr>
          <a:xfrm>
            <a:off x="1451582" y="1074200"/>
            <a:ext cx="9603275" cy="4392146"/>
          </a:xfrm>
        </p:spPr>
        <p:txBody>
          <a:bodyPr/>
          <a:lstStyle/>
          <a:p>
            <a:pPr marL="0" lvl="0" indent="0">
              <a:lnSpc>
                <a:spcPct val="110000"/>
              </a:lnSpc>
              <a:buNone/>
            </a:pPr>
            <a:r>
              <a:rPr lang="en-GB"/>
              <a:t>The reasons for buying the product-service offered by restaurant La Tanta could be the following:</a:t>
            </a:r>
          </a:p>
          <a:p>
            <a:pPr lvl="0">
              <a:lnSpc>
                <a:spcPct val="110000"/>
              </a:lnSpc>
            </a:pPr>
            <a:endParaRPr lang="en-GB"/>
          </a:p>
          <a:p>
            <a:pPr lvl="0">
              <a:lnSpc>
                <a:spcPct val="110000"/>
              </a:lnSpc>
            </a:pPr>
            <a:r>
              <a:rPr lang="en-GB"/>
              <a:t>Spending a pleasant and relaxing evening, enjoy good live music;</a:t>
            </a:r>
          </a:p>
          <a:p>
            <a:pPr lvl="0">
              <a:lnSpc>
                <a:spcPct val="110000"/>
              </a:lnSpc>
            </a:pPr>
            <a:r>
              <a:rPr lang="en-GB"/>
              <a:t>Serving a good meal in a quiet and nice atmosphere;</a:t>
            </a:r>
          </a:p>
          <a:p>
            <a:pPr lvl="0">
              <a:lnSpc>
                <a:spcPct val="110000"/>
              </a:lnSpc>
            </a:pPr>
            <a:r>
              <a:rPr lang="en-GB"/>
              <a:t>Discussions/ meetings between businessmen or friends;</a:t>
            </a:r>
          </a:p>
          <a:p>
            <a:pPr lvl="0">
              <a:lnSpc>
                <a:spcPct val="110000"/>
              </a:lnSpc>
            </a:pPr>
            <a:r>
              <a:rPr lang="en-GB"/>
              <a:t>Giving a romantic evening to your loved one.</a:t>
            </a:r>
          </a:p>
          <a:p>
            <a:pPr marL="0" lvl="0" indent="0">
              <a:lnSpc>
                <a:spcPct val="110000"/>
              </a:lnSpc>
              <a:buNone/>
            </a:pPr>
            <a:r>
              <a:rPr lang="en-GB"/>
              <a:t>Specifically, the product of the business is in the sphere of services, respectively public food service, which satisfies not only vital needs but also moral needs.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21F1-8190-B573-5201-5904356E2958}"/>
              </a:ext>
            </a:extLst>
          </p:cNvPr>
          <p:cNvSpPr txBox="1">
            <a:spLocks noGrp="1"/>
          </p:cNvSpPr>
          <p:nvPr>
            <p:ph type="title"/>
          </p:nvPr>
        </p:nvSpPr>
        <p:spPr/>
        <p:txBody>
          <a:bodyPr/>
          <a:lstStyle/>
          <a:p>
            <a:pPr lvl="0"/>
            <a:r>
              <a:rPr lang="en-GB" sz="2300"/>
              <a:t>Market audit</a:t>
            </a:r>
            <a:br>
              <a:rPr lang="en-GB" sz="2300"/>
            </a:br>
            <a:r>
              <a:rPr lang="en-GB" sz="2300">
                <a:solidFill>
                  <a:srgbClr val="7F6000"/>
                </a:solidFill>
              </a:rPr>
              <a:t>Competitor’s Analysis</a:t>
            </a:r>
            <a:br>
              <a:rPr lang="en-GB" sz="2300"/>
            </a:br>
            <a:endParaRPr lang="en-GB" sz="2300"/>
          </a:p>
        </p:txBody>
      </p:sp>
      <p:sp>
        <p:nvSpPr>
          <p:cNvPr id="3" name="Content Placeholder 2">
            <a:extLst>
              <a:ext uri="{FF2B5EF4-FFF2-40B4-BE49-F238E27FC236}">
                <a16:creationId xmlns:a16="http://schemas.microsoft.com/office/drawing/2014/main" id="{35F15A2C-5F05-1EEC-6384-A2FEA4B213CA}"/>
              </a:ext>
            </a:extLst>
          </p:cNvPr>
          <p:cNvSpPr txBox="1">
            <a:spLocks noGrp="1"/>
          </p:cNvSpPr>
          <p:nvPr>
            <p:ph idx="1"/>
          </p:nvPr>
        </p:nvSpPr>
        <p:spPr/>
        <p:txBody>
          <a:bodyPr/>
          <a:lstStyle/>
          <a:p>
            <a:pPr marL="457200" lvl="0" indent="-457200">
              <a:buFont typeface="Calibri Light"/>
              <a:buAutoNum type="arabicPeriod"/>
            </a:pPr>
            <a:r>
              <a:rPr lang="en-GB"/>
              <a:t>Products and Services</a:t>
            </a:r>
          </a:p>
          <a:p>
            <a:pPr marL="457200" lvl="0" indent="-457200">
              <a:buFont typeface="Calibri Light"/>
              <a:buAutoNum type="arabicPeriod"/>
            </a:pPr>
            <a:r>
              <a:rPr lang="en-GB"/>
              <a:t>Similarity</a:t>
            </a:r>
          </a:p>
          <a:p>
            <a:pPr marL="457200" lvl="0" indent="-457200">
              <a:buFont typeface="Calibri Light"/>
              <a:buAutoNum type="arabicPeriod"/>
            </a:pPr>
            <a:r>
              <a:rPr lang="en-GB"/>
              <a:t>Pricing</a:t>
            </a:r>
          </a:p>
          <a:p>
            <a:pPr marL="457200" lvl="0" indent="-457200">
              <a:buFont typeface="Calibri Light"/>
              <a:buAutoNum type="arabicPeriod"/>
            </a:pPr>
            <a:r>
              <a:rPr lang="en-GB"/>
              <a:t>Target Market</a:t>
            </a:r>
          </a:p>
          <a:p>
            <a:pPr marL="457200" lvl="0" indent="-457200">
              <a:buFont typeface="Calibri Light"/>
              <a:buAutoNum type="arabicPeriod"/>
            </a:pPr>
            <a:r>
              <a:rPr lang="en-GB"/>
              <a:t>Quality</a:t>
            </a:r>
          </a:p>
          <a:p>
            <a:pPr marL="457200" lvl="0" indent="-457200">
              <a:buFont typeface="Calibri Light"/>
              <a:buAutoNum type="arabicPeriod"/>
            </a:pPr>
            <a:r>
              <a:rPr lang="en-GB"/>
              <a:t>Strengths</a:t>
            </a:r>
          </a:p>
          <a:p>
            <a:pPr marL="457200" lvl="0" indent="-457200">
              <a:buFont typeface="Calibri Light"/>
              <a:buAutoNum type="arabicPeriod"/>
            </a:pPr>
            <a:r>
              <a:rPr lang="en-GB"/>
              <a:t>Weaknesses</a:t>
            </a:r>
          </a:p>
        </p:txBody>
      </p:sp>
      <p:sp>
        <p:nvSpPr>
          <p:cNvPr id="4" name="TextBox 7">
            <a:extLst>
              <a:ext uri="{FF2B5EF4-FFF2-40B4-BE49-F238E27FC236}">
                <a16:creationId xmlns:a16="http://schemas.microsoft.com/office/drawing/2014/main" id="{ACDE42B9-B608-0486-2925-2DDD268A61B5}"/>
              </a:ext>
            </a:extLst>
          </p:cNvPr>
          <p:cNvSpPr txBox="1"/>
          <p:nvPr/>
        </p:nvSpPr>
        <p:spPr>
          <a:xfrm>
            <a:off x="3798280" y="4853351"/>
            <a:ext cx="8187400" cy="1015660"/>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1" u="none" strike="noStrike" kern="1200" cap="none" spc="0" baseline="0">
                <a:solidFill>
                  <a:srgbClr val="000000"/>
                </a:solidFill>
                <a:uFillTx/>
                <a:latin typeface="Calibri"/>
              </a:rPr>
              <a:t>“Experts believe the UK restaurant industry generates a revenue of around £40 billion every year - but it’s a highly competitive sector.” (Become a franchisee Articles, 2019)</a:t>
            </a:r>
          </a:p>
        </p:txBody>
      </p:sp>
      <p:pic>
        <p:nvPicPr>
          <p:cNvPr id="5" name="Picture 6" descr="A group of people jumping in the air&#10;&#10;Description automatically generated with low confidence">
            <a:extLst>
              <a:ext uri="{FF2B5EF4-FFF2-40B4-BE49-F238E27FC236}">
                <a16:creationId xmlns:a16="http://schemas.microsoft.com/office/drawing/2014/main" id="{04F302F7-A110-F4AE-8B4D-A50BA3243103}"/>
              </a:ext>
            </a:extLst>
          </p:cNvPr>
          <p:cNvPicPr>
            <a:picLocks noChangeAspect="1"/>
          </p:cNvPicPr>
          <p:nvPr/>
        </p:nvPicPr>
        <p:blipFill>
          <a:blip r:embed="rId2"/>
          <a:stretch>
            <a:fillRect/>
          </a:stretch>
        </p:blipFill>
        <p:spPr>
          <a:xfrm>
            <a:off x="5799408" y="707754"/>
            <a:ext cx="5720861" cy="3810094"/>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BF0DA-C691-3A12-0573-D7E72D5B09E0}"/>
              </a:ext>
            </a:extLst>
          </p:cNvPr>
          <p:cNvSpPr txBox="1">
            <a:spLocks noGrp="1"/>
          </p:cNvSpPr>
          <p:nvPr>
            <p:ph type="title"/>
          </p:nvPr>
        </p:nvSpPr>
        <p:spPr>
          <a:xfrm>
            <a:off x="102175" y="76544"/>
            <a:ext cx="9238777" cy="275152"/>
          </a:xfrm>
        </p:spPr>
        <p:txBody>
          <a:bodyPr/>
          <a:lstStyle/>
          <a:p>
            <a:endParaRPr lang="en-GB"/>
          </a:p>
        </p:txBody>
      </p:sp>
      <p:graphicFrame>
        <p:nvGraphicFramePr>
          <p:cNvPr id="3" name="Table 4">
            <a:extLst>
              <a:ext uri="{FF2B5EF4-FFF2-40B4-BE49-F238E27FC236}">
                <a16:creationId xmlns:a16="http://schemas.microsoft.com/office/drawing/2014/main" id="{4B93D5AE-F3E6-7C2F-02CB-69F05CAAACF1}"/>
              </a:ext>
            </a:extLst>
          </p:cNvPr>
          <p:cNvGraphicFramePr>
            <a:graphicFrameLocks noGrp="1"/>
          </p:cNvGraphicFramePr>
          <p:nvPr/>
        </p:nvGraphicFramePr>
        <p:xfrm>
          <a:off x="102175" y="0"/>
          <a:ext cx="11952853" cy="6963494"/>
        </p:xfrm>
        <a:graphic>
          <a:graphicData uri="http://schemas.openxmlformats.org/drawingml/2006/table">
            <a:tbl>
              <a:tblPr firstRow="1" bandRow="1">
                <a:effectLst/>
                <a:tableStyleId>{C4B1156A-380E-4F78-BDF5-A606A8083BF9}</a:tableStyleId>
              </a:tblPr>
              <a:tblGrid>
                <a:gridCol w="2390570">
                  <a:extLst>
                    <a:ext uri="{9D8B030D-6E8A-4147-A177-3AD203B41FA5}">
                      <a16:colId xmlns:a16="http://schemas.microsoft.com/office/drawing/2014/main" val="3846066000"/>
                    </a:ext>
                  </a:extLst>
                </a:gridCol>
                <a:gridCol w="2390570">
                  <a:extLst>
                    <a:ext uri="{9D8B030D-6E8A-4147-A177-3AD203B41FA5}">
                      <a16:colId xmlns:a16="http://schemas.microsoft.com/office/drawing/2014/main" val="2846461598"/>
                    </a:ext>
                  </a:extLst>
                </a:gridCol>
                <a:gridCol w="2390570">
                  <a:extLst>
                    <a:ext uri="{9D8B030D-6E8A-4147-A177-3AD203B41FA5}">
                      <a16:colId xmlns:a16="http://schemas.microsoft.com/office/drawing/2014/main" val="3585818074"/>
                    </a:ext>
                  </a:extLst>
                </a:gridCol>
                <a:gridCol w="2390570">
                  <a:extLst>
                    <a:ext uri="{9D8B030D-6E8A-4147-A177-3AD203B41FA5}">
                      <a16:colId xmlns:a16="http://schemas.microsoft.com/office/drawing/2014/main" val="68731387"/>
                    </a:ext>
                  </a:extLst>
                </a:gridCol>
                <a:gridCol w="2390570">
                  <a:extLst>
                    <a:ext uri="{9D8B030D-6E8A-4147-A177-3AD203B41FA5}">
                      <a16:colId xmlns:a16="http://schemas.microsoft.com/office/drawing/2014/main" val="3298070192"/>
                    </a:ext>
                  </a:extLst>
                </a:gridCol>
              </a:tblGrid>
              <a:tr h="1244105">
                <a:tc>
                  <a:txBody>
                    <a:bodyPr/>
                    <a:lstStyle/>
                    <a:p>
                      <a:pPr lvl="0"/>
                      <a:r>
                        <a:rPr lang="en-GB"/>
                        <a:t>Factors</a:t>
                      </a:r>
                    </a:p>
                  </a:txBody>
                  <a:tcPr/>
                </a:tc>
                <a:tc>
                  <a:txBody>
                    <a:bodyPr/>
                    <a:lstStyle/>
                    <a:p>
                      <a:pPr lvl="0"/>
                      <a:r>
                        <a:rPr lang="en-GB"/>
                        <a:t>“La Tanta”</a:t>
                      </a:r>
                    </a:p>
                    <a:p>
                      <a:pPr lvl="0"/>
                      <a:r>
                        <a:rPr lang="en-GB"/>
                        <a:t>Restaurant</a:t>
                      </a:r>
                    </a:p>
                  </a:txBody>
                  <a:tcPr/>
                </a:tc>
                <a:tc>
                  <a:txBody>
                    <a:bodyPr/>
                    <a:lstStyle/>
                    <a:p>
                      <a:pPr lvl="0"/>
                      <a:r>
                        <a:rPr lang="en-GB"/>
                        <a:t>“Portobello”</a:t>
                      </a:r>
                    </a:p>
                    <a:p>
                      <a:pPr lvl="0"/>
                      <a:r>
                        <a:rPr lang="en-GB"/>
                        <a:t>Restaurant</a:t>
                      </a:r>
                    </a:p>
                  </a:txBody>
                  <a:tcPr/>
                </a:tc>
                <a:tc>
                  <a:txBody>
                    <a:bodyPr/>
                    <a:lstStyle/>
                    <a:p>
                      <a:pPr lvl="0"/>
                      <a:r>
                        <a:rPr lang="en-GB"/>
                        <a:t>“Blue Water”</a:t>
                      </a:r>
                    </a:p>
                    <a:p>
                      <a:pPr lvl="0"/>
                      <a:r>
                        <a:rPr lang="en-GB"/>
                        <a:t>Restaurant</a:t>
                      </a:r>
                    </a:p>
                  </a:txBody>
                  <a:tcPr/>
                </a:tc>
                <a:tc>
                  <a:txBody>
                    <a:bodyPr/>
                    <a:lstStyle/>
                    <a:p>
                      <a:pPr lvl="0"/>
                      <a:r>
                        <a:rPr lang="en-GB"/>
                        <a:t>“Mc Donald’s”</a:t>
                      </a:r>
                    </a:p>
                    <a:p>
                      <a:pPr lvl="0"/>
                      <a:r>
                        <a:rPr lang="en-GB"/>
                        <a:t>Fast Food</a:t>
                      </a:r>
                    </a:p>
                  </a:txBody>
                  <a:tcPr/>
                </a:tc>
                <a:extLst>
                  <a:ext uri="{0D108BD9-81ED-4DB2-BD59-A6C34878D82A}">
                    <a16:rowId xmlns:a16="http://schemas.microsoft.com/office/drawing/2014/main" val="1494636329"/>
                  </a:ext>
                </a:extLst>
              </a:tr>
              <a:tr h="720794">
                <a:tc>
                  <a:txBody>
                    <a:bodyPr/>
                    <a:lstStyle/>
                    <a:p>
                      <a:pPr lvl="0"/>
                      <a:r>
                        <a:rPr lang="en-GB" b="1"/>
                        <a:t>Similarity</a:t>
                      </a:r>
                    </a:p>
                  </a:txBody>
                  <a:tcPr/>
                </a:tc>
                <a:tc>
                  <a:txBody>
                    <a:bodyPr/>
                    <a:lstStyle/>
                    <a:p>
                      <a:pPr lvl="0"/>
                      <a:r>
                        <a:rPr lang="en-GB"/>
                        <a:t>Take away/ Delivery</a:t>
                      </a:r>
                    </a:p>
                  </a:txBody>
                  <a:tcPr/>
                </a:tc>
                <a:tc>
                  <a:txBody>
                    <a:bodyPr/>
                    <a:lstStyle/>
                    <a:p>
                      <a:pPr lvl="0"/>
                      <a:r>
                        <a:rPr lang="en-GB"/>
                        <a:t>Take away</a:t>
                      </a:r>
                    </a:p>
                  </a:txBody>
                  <a:tcPr/>
                </a:tc>
                <a:tc>
                  <a:txBody>
                    <a:bodyPr/>
                    <a:lstStyle/>
                    <a:p>
                      <a:pPr lvl="0"/>
                      <a:r>
                        <a:rPr lang="en-GB"/>
                        <a:t>Take away</a:t>
                      </a:r>
                    </a:p>
                  </a:txBody>
                  <a:tcPr/>
                </a:tc>
                <a:tc>
                  <a:txBody>
                    <a:bodyPr/>
                    <a:lstStyle/>
                    <a:p>
                      <a:pPr lvl="0"/>
                      <a:r>
                        <a:rPr lang="en-GB"/>
                        <a:t>Take away/ Delivery</a:t>
                      </a:r>
                    </a:p>
                  </a:txBody>
                  <a:tcPr/>
                </a:tc>
                <a:extLst>
                  <a:ext uri="{0D108BD9-81ED-4DB2-BD59-A6C34878D82A}">
                    <a16:rowId xmlns:a16="http://schemas.microsoft.com/office/drawing/2014/main" val="2393491450"/>
                  </a:ext>
                </a:extLst>
              </a:tr>
              <a:tr h="1195669">
                <a:tc>
                  <a:txBody>
                    <a:bodyPr/>
                    <a:lstStyle/>
                    <a:p>
                      <a:pPr lvl="0"/>
                      <a:r>
                        <a:rPr lang="en-GB" b="1"/>
                        <a:t>Products &amp; Services</a:t>
                      </a:r>
                    </a:p>
                  </a:txBody>
                  <a:tcPr/>
                </a:tc>
                <a:tc>
                  <a:txBody>
                    <a:bodyPr/>
                    <a:lstStyle/>
                    <a:p>
                      <a:pPr lvl="0"/>
                      <a:r>
                        <a:rPr lang="en-GB"/>
                        <a:t>Fresh Romanian Food</a:t>
                      </a:r>
                    </a:p>
                    <a:p>
                      <a:pPr lvl="0"/>
                      <a:r>
                        <a:rPr lang="en-GB"/>
                        <a:t>Other Specifics Food Traditional Drinks</a:t>
                      </a:r>
                    </a:p>
                    <a:p>
                      <a:pPr lvl="0"/>
                      <a:r>
                        <a:rPr lang="en-GB"/>
                        <a:t>Alcohol</a:t>
                      </a:r>
                    </a:p>
                  </a:txBody>
                  <a:tcPr/>
                </a:tc>
                <a:tc>
                  <a:txBody>
                    <a:bodyPr/>
                    <a:lstStyle/>
                    <a:p>
                      <a:pPr lvl="0"/>
                      <a:r>
                        <a:rPr lang="en-GB"/>
                        <a:t>Fresh Italian  Food</a:t>
                      </a:r>
                    </a:p>
                    <a:p>
                      <a:pPr lvl="0"/>
                      <a:r>
                        <a:rPr lang="en-GB"/>
                        <a:t>Drinks</a:t>
                      </a:r>
                    </a:p>
                    <a:p>
                      <a:pPr lvl="0"/>
                      <a:r>
                        <a:rPr lang="en-GB"/>
                        <a:t>Alcohol</a:t>
                      </a:r>
                    </a:p>
                  </a:txBody>
                  <a:tcPr/>
                </a:tc>
                <a:tc>
                  <a:txBody>
                    <a:bodyPr/>
                    <a:lstStyle/>
                    <a:p>
                      <a:pPr lvl="0"/>
                      <a:r>
                        <a:rPr lang="en-GB"/>
                        <a:t>Seafood and fish dishes</a:t>
                      </a:r>
                    </a:p>
                    <a:p>
                      <a:pPr lvl="0"/>
                      <a:r>
                        <a:rPr lang="en-GB"/>
                        <a:t>Drinks</a:t>
                      </a:r>
                    </a:p>
                    <a:p>
                      <a:pPr lvl="0"/>
                      <a:endParaRPr lang="en-GB"/>
                    </a:p>
                  </a:txBody>
                  <a:tcPr/>
                </a:tc>
                <a:tc>
                  <a:txBody>
                    <a:bodyPr/>
                    <a:lstStyle/>
                    <a:p>
                      <a:pPr lvl="0"/>
                      <a:r>
                        <a:rPr lang="en-GB"/>
                        <a:t>Fast food only</a:t>
                      </a:r>
                    </a:p>
                    <a:p>
                      <a:pPr lvl="0"/>
                      <a:r>
                        <a:rPr lang="en-GB"/>
                        <a:t>Drinks</a:t>
                      </a:r>
                    </a:p>
                  </a:txBody>
                  <a:tcPr/>
                </a:tc>
                <a:extLst>
                  <a:ext uri="{0D108BD9-81ED-4DB2-BD59-A6C34878D82A}">
                    <a16:rowId xmlns:a16="http://schemas.microsoft.com/office/drawing/2014/main" val="927989811"/>
                  </a:ext>
                </a:extLst>
              </a:tr>
              <a:tr h="720794">
                <a:tc>
                  <a:txBody>
                    <a:bodyPr/>
                    <a:lstStyle/>
                    <a:p>
                      <a:pPr lvl="0"/>
                      <a:r>
                        <a:rPr lang="en-GB" b="1"/>
                        <a:t>Pricing</a:t>
                      </a:r>
                    </a:p>
                  </a:txBody>
                  <a:tcPr/>
                </a:tc>
                <a:tc>
                  <a:txBody>
                    <a:bodyPr/>
                    <a:lstStyle/>
                    <a:p>
                      <a:pPr lvl="0"/>
                      <a:r>
                        <a:rPr lang="en-GB"/>
                        <a:t>Menu starting from 8£</a:t>
                      </a:r>
                    </a:p>
                    <a:p>
                      <a:pPr lvl="0"/>
                      <a:r>
                        <a:rPr lang="en-GB"/>
                        <a:t>Weekend discount</a:t>
                      </a:r>
                    </a:p>
                  </a:txBody>
                  <a:tcPr/>
                </a:tc>
                <a:tc>
                  <a:txBody>
                    <a:bodyPr/>
                    <a:lstStyle/>
                    <a:p>
                      <a:pPr lvl="0"/>
                      <a:r>
                        <a:rPr lang="en-GB"/>
                        <a:t>Menu starting from 9£</a:t>
                      </a:r>
                    </a:p>
                    <a:p>
                      <a:pPr lvl="0"/>
                      <a:r>
                        <a:rPr lang="en-GB"/>
                        <a:t>Weekend discount</a:t>
                      </a:r>
                    </a:p>
                  </a:txBody>
                  <a:tcPr/>
                </a:tc>
                <a:tc>
                  <a:txBody>
                    <a:bodyPr/>
                    <a:lstStyle/>
                    <a:p>
                      <a:pPr lvl="0"/>
                      <a:r>
                        <a:rPr lang="en-GB"/>
                        <a:t>Menu starting from 15£</a:t>
                      </a:r>
                    </a:p>
                  </a:txBody>
                  <a:tcPr/>
                </a:tc>
                <a:tc>
                  <a:txBody>
                    <a:bodyPr/>
                    <a:lstStyle/>
                    <a:p>
                      <a:pPr lvl="0"/>
                      <a:r>
                        <a:rPr lang="en-GB"/>
                        <a:t>Menu starting 5£</a:t>
                      </a:r>
                    </a:p>
                  </a:txBody>
                  <a:tcPr/>
                </a:tc>
                <a:extLst>
                  <a:ext uri="{0D108BD9-81ED-4DB2-BD59-A6C34878D82A}">
                    <a16:rowId xmlns:a16="http://schemas.microsoft.com/office/drawing/2014/main" val="2671192618"/>
                  </a:ext>
                </a:extLst>
              </a:tr>
              <a:tr h="720794">
                <a:tc>
                  <a:txBody>
                    <a:bodyPr/>
                    <a:lstStyle/>
                    <a:p>
                      <a:pPr lvl="0"/>
                      <a:r>
                        <a:rPr lang="en-GB" b="1"/>
                        <a:t>Target Market</a:t>
                      </a:r>
                    </a:p>
                  </a:txBody>
                  <a:tcPr/>
                </a:tc>
                <a:tc>
                  <a:txBody>
                    <a:bodyPr/>
                    <a:lstStyle/>
                    <a:p>
                      <a:pPr lvl="0"/>
                      <a:r>
                        <a:rPr lang="en-GB"/>
                        <a:t>Reaching as many customers as possible</a:t>
                      </a:r>
                    </a:p>
                  </a:txBody>
                  <a:tcPr/>
                </a:tc>
                <a:tc>
                  <a:txBody>
                    <a:bodyPr/>
                    <a:lstStyle/>
                    <a:p>
                      <a:pPr lvl="0"/>
                      <a:r>
                        <a:rPr lang="en-GB"/>
                        <a:t>Everyone </a:t>
                      </a:r>
                    </a:p>
                  </a:txBody>
                  <a:tcPr/>
                </a:tc>
                <a:tc>
                  <a:txBody>
                    <a:bodyPr/>
                    <a:lstStyle/>
                    <a:p>
                      <a:pPr lvl="0"/>
                      <a:r>
                        <a:rPr lang="en-GB"/>
                        <a:t>Everyone (fish lovers only)</a:t>
                      </a:r>
                    </a:p>
                  </a:txBody>
                  <a:tcPr/>
                </a:tc>
                <a:tc>
                  <a:txBody>
                    <a:bodyPr/>
                    <a:lstStyle/>
                    <a:p>
                      <a:pPr lvl="0"/>
                      <a:r>
                        <a:rPr lang="en-GB"/>
                        <a:t>Young people</a:t>
                      </a:r>
                    </a:p>
                  </a:txBody>
                  <a:tcPr/>
                </a:tc>
                <a:extLst>
                  <a:ext uri="{0D108BD9-81ED-4DB2-BD59-A6C34878D82A}">
                    <a16:rowId xmlns:a16="http://schemas.microsoft.com/office/drawing/2014/main" val="3255799644"/>
                  </a:ext>
                </a:extLst>
              </a:tr>
              <a:tr h="919749">
                <a:tc>
                  <a:txBody>
                    <a:bodyPr/>
                    <a:lstStyle/>
                    <a:p>
                      <a:pPr lvl="0"/>
                      <a:r>
                        <a:rPr lang="en-GB" b="1"/>
                        <a:t>Quality </a:t>
                      </a:r>
                    </a:p>
                  </a:txBody>
                  <a:tcPr/>
                </a:tc>
                <a:tc>
                  <a:txBody>
                    <a:bodyPr/>
                    <a:lstStyle/>
                    <a:p>
                      <a:pPr lvl="0"/>
                      <a:r>
                        <a:rPr lang="en-GB"/>
                        <a:t>Brands are qualified and compatible</a:t>
                      </a:r>
                    </a:p>
                  </a:txBody>
                  <a:tcPr/>
                </a:tc>
                <a:tc>
                  <a:txBody>
                    <a:bodyPr/>
                    <a:lstStyle/>
                    <a:p>
                      <a:pPr lvl="0"/>
                      <a:r>
                        <a:rPr lang="en-GB"/>
                        <a:t>Brands are qualified and compatible</a:t>
                      </a:r>
                    </a:p>
                    <a:p>
                      <a:pPr lvl="0"/>
                      <a:endParaRPr lang="en-GB"/>
                    </a:p>
                  </a:txBody>
                  <a:tcPr/>
                </a:tc>
                <a:tc>
                  <a:txBody>
                    <a:bodyPr/>
                    <a:lstStyle/>
                    <a:p>
                      <a:pPr lvl="0"/>
                      <a:r>
                        <a:rPr lang="en-GB"/>
                        <a:t>Brands are qualified and compatible</a:t>
                      </a:r>
                    </a:p>
                    <a:p>
                      <a:pPr lvl="0"/>
                      <a:endParaRPr lang="en-GB"/>
                    </a:p>
                  </a:txBody>
                  <a:tcPr/>
                </a:tc>
                <a:tc>
                  <a:txBody>
                    <a:bodyPr/>
                    <a:lstStyle/>
                    <a:p>
                      <a:pPr lvl="0"/>
                      <a:r>
                        <a:rPr lang="en-GB"/>
                        <a:t>Poor quality</a:t>
                      </a:r>
                    </a:p>
                  </a:txBody>
                  <a:tcPr/>
                </a:tc>
                <a:extLst>
                  <a:ext uri="{0D108BD9-81ED-4DB2-BD59-A6C34878D82A}">
                    <a16:rowId xmlns:a16="http://schemas.microsoft.com/office/drawing/2014/main" val="1825051924"/>
                  </a:ext>
                </a:extLst>
              </a:tr>
              <a:tr h="720794">
                <a:tc>
                  <a:txBody>
                    <a:bodyPr/>
                    <a:lstStyle/>
                    <a:p>
                      <a:pPr lvl="0"/>
                      <a:r>
                        <a:rPr lang="en-GB" b="1"/>
                        <a:t>Strenghts</a:t>
                      </a:r>
                    </a:p>
                  </a:txBody>
                  <a:tcPr/>
                </a:tc>
                <a:tc>
                  <a:txBody>
                    <a:bodyPr/>
                    <a:lstStyle/>
                    <a:p>
                      <a:pPr lvl="0"/>
                      <a:r>
                        <a:rPr lang="en-GB"/>
                        <a:t>Quality of products</a:t>
                      </a:r>
                    </a:p>
                  </a:txBody>
                  <a:tcPr/>
                </a:tc>
                <a:tc>
                  <a:txBody>
                    <a:bodyPr/>
                    <a:lstStyle/>
                    <a:p>
                      <a:pPr lvl="0"/>
                      <a:r>
                        <a:rPr lang="en-GB"/>
                        <a:t>Quality of products</a:t>
                      </a:r>
                    </a:p>
                  </a:txBody>
                  <a:tcPr/>
                </a:tc>
                <a:tc>
                  <a:txBody>
                    <a:bodyPr/>
                    <a:lstStyle/>
                    <a:p>
                      <a:pPr lvl="0"/>
                      <a:r>
                        <a:rPr lang="en-GB"/>
                        <a:t>Good location (downtown)</a:t>
                      </a:r>
                    </a:p>
                  </a:txBody>
                  <a:tcPr/>
                </a:tc>
                <a:tc>
                  <a:txBody>
                    <a:bodyPr/>
                    <a:lstStyle/>
                    <a:p>
                      <a:pPr lvl="0"/>
                      <a:r>
                        <a:rPr lang="en-GB"/>
                        <a:t>Low price strategy</a:t>
                      </a:r>
                    </a:p>
                  </a:txBody>
                  <a:tcPr/>
                </a:tc>
                <a:extLst>
                  <a:ext uri="{0D108BD9-81ED-4DB2-BD59-A6C34878D82A}">
                    <a16:rowId xmlns:a16="http://schemas.microsoft.com/office/drawing/2014/main" val="2233145794"/>
                  </a:ext>
                </a:extLst>
              </a:tr>
              <a:tr h="720794">
                <a:tc>
                  <a:txBody>
                    <a:bodyPr/>
                    <a:lstStyle/>
                    <a:p>
                      <a:pPr lvl="0"/>
                      <a:r>
                        <a:rPr lang="en-GB" b="1"/>
                        <a:t>Weaknesses</a:t>
                      </a:r>
                    </a:p>
                  </a:txBody>
                  <a:tcPr/>
                </a:tc>
                <a:tc>
                  <a:txBody>
                    <a:bodyPr/>
                    <a:lstStyle/>
                    <a:p>
                      <a:pPr lvl="0"/>
                      <a:r>
                        <a:rPr lang="en-GB"/>
                        <a:t>New in town, no loyal regular customers </a:t>
                      </a:r>
                    </a:p>
                  </a:txBody>
                  <a:tcPr/>
                </a:tc>
                <a:tc>
                  <a:txBody>
                    <a:bodyPr/>
                    <a:lstStyle/>
                    <a:p>
                      <a:pPr lvl="0"/>
                      <a:r>
                        <a:rPr lang="en-GB"/>
                        <a:t>Lack of networking</a:t>
                      </a:r>
                    </a:p>
                  </a:txBody>
                  <a:tcPr/>
                </a:tc>
                <a:tc>
                  <a:txBody>
                    <a:bodyPr/>
                    <a:lstStyle/>
                    <a:p>
                      <a:pPr lvl="0"/>
                      <a:r>
                        <a:rPr lang="en-GB"/>
                        <a:t>Lack of networking </a:t>
                      </a:r>
                    </a:p>
                  </a:txBody>
                  <a:tcPr/>
                </a:tc>
                <a:tc>
                  <a:txBody>
                    <a:bodyPr/>
                    <a:lstStyle/>
                    <a:p>
                      <a:pPr lvl="0"/>
                      <a:r>
                        <a:rPr lang="en-GB"/>
                        <a:t>Lack of quality of products</a:t>
                      </a:r>
                    </a:p>
                  </a:txBody>
                  <a:tcPr/>
                </a:tc>
                <a:extLst>
                  <a:ext uri="{0D108BD9-81ED-4DB2-BD59-A6C34878D82A}">
                    <a16:rowId xmlns:a16="http://schemas.microsoft.com/office/drawing/2014/main" val="3882719682"/>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924E9-6126-E02E-E84C-2AC3747A6B86}"/>
              </a:ext>
            </a:extLst>
          </p:cNvPr>
          <p:cNvSpPr txBox="1">
            <a:spLocks noGrp="1"/>
          </p:cNvSpPr>
          <p:nvPr>
            <p:ph type="title"/>
          </p:nvPr>
        </p:nvSpPr>
        <p:spPr>
          <a:xfrm>
            <a:off x="115150" y="143332"/>
            <a:ext cx="9603275" cy="1049237"/>
          </a:xfrm>
        </p:spPr>
        <p:txBody>
          <a:bodyPr/>
          <a:lstStyle/>
          <a:p>
            <a:pPr lvl="0"/>
            <a:r>
              <a:rPr lang="en-GB">
                <a:solidFill>
                  <a:srgbClr val="7F6000"/>
                </a:solidFill>
              </a:rPr>
              <a:t>                                       SWOT ANALYSIS</a:t>
            </a:r>
          </a:p>
        </p:txBody>
      </p:sp>
      <p:graphicFrame>
        <p:nvGraphicFramePr>
          <p:cNvPr id="3" name="Table 6">
            <a:extLst>
              <a:ext uri="{FF2B5EF4-FFF2-40B4-BE49-F238E27FC236}">
                <a16:creationId xmlns:a16="http://schemas.microsoft.com/office/drawing/2014/main" id="{50D18B70-4F74-DD7B-EF8D-9D553C0F0E4E}"/>
              </a:ext>
            </a:extLst>
          </p:cNvPr>
          <p:cNvGraphicFramePr>
            <a:graphicFrameLocks noGrp="1"/>
          </p:cNvGraphicFramePr>
          <p:nvPr>
            <p:ph idx="1"/>
          </p:nvPr>
        </p:nvGraphicFramePr>
        <p:xfrm>
          <a:off x="842720" y="745583"/>
          <a:ext cx="10523975" cy="6112416"/>
        </p:xfrm>
        <a:graphic>
          <a:graphicData uri="http://schemas.openxmlformats.org/drawingml/2006/table">
            <a:tbl>
              <a:tblPr firstRow="1" bandRow="1">
                <a:effectLst/>
                <a:tableStyleId>{E929F9F4-4A8F-4326-A1B4-22849713DDAB}</a:tableStyleId>
              </a:tblPr>
              <a:tblGrid>
                <a:gridCol w="5261987">
                  <a:extLst>
                    <a:ext uri="{9D8B030D-6E8A-4147-A177-3AD203B41FA5}">
                      <a16:colId xmlns:a16="http://schemas.microsoft.com/office/drawing/2014/main" val="2090927869"/>
                    </a:ext>
                  </a:extLst>
                </a:gridCol>
                <a:gridCol w="5261987">
                  <a:extLst>
                    <a:ext uri="{9D8B030D-6E8A-4147-A177-3AD203B41FA5}">
                      <a16:colId xmlns:a16="http://schemas.microsoft.com/office/drawing/2014/main" val="3949903723"/>
                    </a:ext>
                  </a:extLst>
                </a:gridCol>
              </a:tblGrid>
              <a:tr h="3056208">
                <a:tc>
                  <a:txBody>
                    <a:bodyPr/>
                    <a:lstStyle/>
                    <a:p>
                      <a:pPr marL="457200" lvl="0" indent="-457200">
                        <a:buSzPct val="100000"/>
                        <a:buFont typeface="Arial" pitchFamily="34"/>
                        <a:buChar char="•"/>
                      </a:pPr>
                      <a:r>
                        <a:rPr lang="en-GB" sz="3200"/>
                        <a:t>  Strengths</a:t>
                      </a:r>
                    </a:p>
                    <a:p>
                      <a:pPr marL="285750" lvl="0" indent="-285750">
                        <a:buSzPct val="100000"/>
                        <a:buFont typeface="Arial" pitchFamily="34"/>
                        <a:buChar char="•"/>
                      </a:pPr>
                      <a:r>
                        <a:rPr lang="en-GB" sz="2000" b="0"/>
                        <a:t>Big community of Romanian people in the city</a:t>
                      </a:r>
                    </a:p>
                    <a:p>
                      <a:pPr marL="285750" lvl="0" indent="-285750">
                        <a:buSzPct val="100000"/>
                        <a:buFont typeface="Arial" pitchFamily="34"/>
                        <a:buChar char="•"/>
                      </a:pPr>
                      <a:r>
                        <a:rPr lang="en-GB" sz="2000" b="0"/>
                        <a:t>Relatively big city with many job</a:t>
                      </a:r>
                    </a:p>
                    <a:p>
                      <a:pPr marL="285750" lvl="0" indent="-285750">
                        <a:buSzPct val="100000"/>
                        <a:buFont typeface="Arial" pitchFamily="34"/>
                        <a:buChar char="•"/>
                      </a:pPr>
                      <a:r>
                        <a:rPr lang="en-GB" sz="2000" b="0"/>
                        <a:t>Fresh traditional food </a:t>
                      </a:r>
                    </a:p>
                    <a:p>
                      <a:pPr marL="285750" lvl="0" indent="-285750">
                        <a:buSzPct val="100000"/>
                        <a:buFont typeface="Arial" pitchFamily="34"/>
                        <a:buChar char="•"/>
                      </a:pPr>
                      <a:r>
                        <a:rPr lang="en-GB" sz="2000" b="0"/>
                        <a:t>Prices for everyone</a:t>
                      </a:r>
                    </a:p>
                    <a:p>
                      <a:pPr marL="285750" lvl="0" indent="-285750">
                        <a:buSzPct val="100000"/>
                        <a:buFont typeface="Arial" pitchFamily="34"/>
                        <a:buChar char="•"/>
                      </a:pPr>
                      <a:r>
                        <a:rPr lang="en-GB" sz="2000" b="0"/>
                        <a:t>Part time job for students ( doesn’t have to pay the employees if they are students)</a:t>
                      </a:r>
                    </a:p>
                    <a:p>
                      <a:pPr marL="285750" lvl="0" indent="-285750">
                        <a:buSzPct val="100000"/>
                        <a:buFont typeface="Arial" pitchFamily="34"/>
                        <a:buChar char="•"/>
                      </a:pPr>
                      <a:r>
                        <a:rPr lang="en-GB" sz="2000" b="0"/>
                        <a:t>The only Romanian restaurant in town</a:t>
                      </a:r>
                    </a:p>
                  </a:txBody>
                  <a:tcPr/>
                </a:tc>
                <a:tc>
                  <a:txBody>
                    <a:bodyPr/>
                    <a:lstStyle/>
                    <a:p>
                      <a:pPr marL="285750" lvl="0" indent="-285750">
                        <a:buSzPct val="100000"/>
                        <a:buFont typeface="Arial" pitchFamily="34"/>
                        <a:buChar char="•"/>
                      </a:pPr>
                      <a:r>
                        <a:rPr lang="en-GB"/>
                        <a:t> </a:t>
                      </a:r>
                      <a:r>
                        <a:rPr lang="en-GB" sz="3600"/>
                        <a:t>Weaknesses</a:t>
                      </a:r>
                    </a:p>
                    <a:p>
                      <a:pPr marL="285750" lvl="0" indent="-285750">
                        <a:buSzPct val="100000"/>
                        <a:buFont typeface="Arial" pitchFamily="34"/>
                        <a:buChar char="•"/>
                      </a:pPr>
                      <a:r>
                        <a:rPr lang="en-GB" sz="1800" b="0"/>
                        <a:t>Parking situation</a:t>
                      </a:r>
                    </a:p>
                    <a:p>
                      <a:pPr marL="285750" lvl="0" indent="-285750">
                        <a:buSzPct val="100000"/>
                        <a:buFont typeface="Arial" pitchFamily="34"/>
                        <a:buChar char="•"/>
                      </a:pPr>
                      <a:r>
                        <a:rPr lang="en-GB" sz="1800" b="0"/>
                        <a:t>Students can do more mistakes</a:t>
                      </a:r>
                    </a:p>
                    <a:p>
                      <a:pPr marL="285750" lvl="0" indent="-285750">
                        <a:buSzPct val="100000"/>
                        <a:buFont typeface="Arial" pitchFamily="34"/>
                        <a:buChar char="•"/>
                      </a:pPr>
                      <a:endParaRPr lang="en-GB" sz="1800" b="0"/>
                    </a:p>
                  </a:txBody>
                  <a:tcPr/>
                </a:tc>
                <a:extLst>
                  <a:ext uri="{0D108BD9-81ED-4DB2-BD59-A6C34878D82A}">
                    <a16:rowId xmlns:a16="http://schemas.microsoft.com/office/drawing/2014/main" val="4224803812"/>
                  </a:ext>
                </a:extLst>
              </a:tr>
              <a:tr h="3056208">
                <a:tc>
                  <a:txBody>
                    <a:bodyPr/>
                    <a:lstStyle/>
                    <a:p>
                      <a:pPr marL="285750" lvl="0" indent="-285750">
                        <a:buSzPct val="100000"/>
                        <a:buFont typeface="Arial" pitchFamily="34"/>
                        <a:buChar char="•"/>
                      </a:pPr>
                      <a:r>
                        <a:rPr lang="en-GB"/>
                        <a:t> </a:t>
                      </a:r>
                      <a:r>
                        <a:rPr lang="en-GB" sz="3200" b="1"/>
                        <a:t>Opportunities</a:t>
                      </a:r>
                    </a:p>
                    <a:p>
                      <a:pPr marL="285750" lvl="0" indent="-285750">
                        <a:buSzPct val="100000"/>
                        <a:buFont typeface="Arial" pitchFamily="34"/>
                        <a:buChar char="•"/>
                      </a:pPr>
                      <a:r>
                        <a:rPr lang="en-GB" sz="1800" b="0"/>
                        <a:t>Open another restaurant</a:t>
                      </a:r>
                    </a:p>
                    <a:p>
                      <a:pPr marL="285750" lvl="0" indent="-285750">
                        <a:buSzPct val="100000"/>
                        <a:buFont typeface="Arial" pitchFamily="34"/>
                        <a:buChar char="•"/>
                      </a:pPr>
                      <a:r>
                        <a:rPr lang="en-GB" sz="1800" b="0"/>
                        <a:t>Potential for growing with food delivery app</a:t>
                      </a:r>
                    </a:p>
                    <a:p>
                      <a:pPr marL="285750" lvl="0" indent="-285750">
                        <a:buSzPct val="100000"/>
                        <a:buFont typeface="Arial" pitchFamily="34"/>
                        <a:buChar char="•"/>
                      </a:pPr>
                      <a:r>
                        <a:rPr lang="en-GB" sz="1800" b="0"/>
                        <a:t>Potential for excellent marketing with our own app</a:t>
                      </a:r>
                    </a:p>
                    <a:p>
                      <a:pPr marL="285750" lvl="0" indent="-285750">
                        <a:buSzPct val="100000"/>
                        <a:buFont typeface="Arial" pitchFamily="34"/>
                        <a:buChar char="•"/>
                      </a:pPr>
                      <a:endParaRPr lang="en-GB" sz="1800" b="0"/>
                    </a:p>
                    <a:p>
                      <a:pPr lvl="0"/>
                      <a:endParaRPr lang="en-GB" sz="3200" b="1"/>
                    </a:p>
                  </a:txBody>
                  <a:tcPr/>
                </a:tc>
                <a:tc>
                  <a:txBody>
                    <a:bodyPr/>
                    <a:lstStyle/>
                    <a:p>
                      <a:pPr marL="457200" lvl="0" indent="-457200">
                        <a:buSzPct val="100000"/>
                        <a:buFont typeface="Arial" pitchFamily="34"/>
                        <a:buChar char="•"/>
                      </a:pPr>
                      <a:r>
                        <a:rPr lang="en-GB" sz="3200" b="1"/>
                        <a:t>Threats</a:t>
                      </a:r>
                      <a:endParaRPr lang="en-GB" sz="1800" b="0"/>
                    </a:p>
                    <a:p>
                      <a:pPr marL="457200" lvl="0" indent="-457200">
                        <a:buSzPct val="100000"/>
                        <a:buFont typeface="Arial" pitchFamily="34"/>
                        <a:buChar char="•"/>
                      </a:pPr>
                      <a:r>
                        <a:rPr lang="en-GB" sz="1800" b="0"/>
                        <a:t>Other traditional restaurants, high competition (Italian)</a:t>
                      </a:r>
                    </a:p>
                    <a:p>
                      <a:pPr marL="457200" lvl="0" indent="-457200">
                        <a:buSzPct val="100000"/>
                        <a:buFont typeface="Arial" pitchFamily="34"/>
                        <a:buChar char="•"/>
                      </a:pPr>
                      <a:r>
                        <a:rPr lang="en-GB" sz="1800" b="0"/>
                        <a:t>No more government support</a:t>
                      </a:r>
                    </a:p>
                    <a:p>
                      <a:pPr marL="457200" lvl="0" indent="-457200">
                        <a:buSzPct val="100000"/>
                        <a:buFont typeface="Arial" pitchFamily="34"/>
                        <a:buChar char="•"/>
                      </a:pPr>
                      <a:r>
                        <a:rPr lang="en-GB" sz="1800" b="0"/>
                        <a:t>Rising cost of ingredients</a:t>
                      </a:r>
                      <a:endParaRPr lang="en-GB" sz="3200" b="1"/>
                    </a:p>
                    <a:p>
                      <a:pPr lvl="0"/>
                      <a:endParaRPr lang="en-GB" sz="3200" b="1"/>
                    </a:p>
                  </a:txBody>
                  <a:tcPr/>
                </a:tc>
                <a:extLst>
                  <a:ext uri="{0D108BD9-81ED-4DB2-BD59-A6C34878D82A}">
                    <a16:rowId xmlns:a16="http://schemas.microsoft.com/office/drawing/2014/main" val="2956043309"/>
                  </a:ext>
                </a:extLst>
              </a:tr>
            </a:tbl>
          </a:graphicData>
        </a:graphic>
      </p:graphicFrame>
      <p:graphicFrame>
        <p:nvGraphicFramePr>
          <p:cNvPr id="4" name="Table 7">
            <a:extLst>
              <a:ext uri="{FF2B5EF4-FFF2-40B4-BE49-F238E27FC236}">
                <a16:creationId xmlns:a16="http://schemas.microsoft.com/office/drawing/2014/main" id="{6B85FB2C-23F8-DF01-C5B5-550A10130EEB}"/>
              </a:ext>
            </a:extLst>
          </p:cNvPr>
          <p:cNvGraphicFramePr>
            <a:graphicFrameLocks noGrp="1"/>
          </p:cNvGraphicFramePr>
          <p:nvPr/>
        </p:nvGraphicFramePr>
        <p:xfrm>
          <a:off x="8876711" y="422032"/>
          <a:ext cx="208282" cy="365760"/>
        </p:xfrm>
        <a:graphic>
          <a:graphicData uri="http://schemas.openxmlformats.org/drawingml/2006/table">
            <a:tbl>
              <a:tblPr>
                <a:effectLst/>
              </a:tblPr>
              <a:tblGrid>
                <a:gridCol w="208282">
                  <a:extLst>
                    <a:ext uri="{9D8B030D-6E8A-4147-A177-3AD203B41FA5}">
                      <a16:colId xmlns:a16="http://schemas.microsoft.com/office/drawing/2014/main" val="520852664"/>
                    </a:ext>
                  </a:extLst>
                </a:gridCol>
              </a:tblGrid>
              <a:tr h="0">
                <a:tc>
                  <a:txBody>
                    <a:bodyPr/>
                    <a:lstStyle/>
                    <a:p>
                      <a:pPr lvl="0"/>
                      <a:endParaRPr lang="en-GB"/>
                    </a:p>
                  </a:txBody>
                  <a:tcPr>
                    <a:lnL w="12701" cap="flat" cmpd="sng" algn="ctr">
                      <a:solidFill>
                        <a:srgbClr val="F2F2F2"/>
                      </a:solidFill>
                      <a:prstDash val="dash"/>
                      <a:round/>
                      <a:headEnd type="none" w="med" len="med"/>
                      <a:tailEnd type="none" w="med" len="med"/>
                    </a:lnL>
                    <a:lnR w="12701" cap="flat" cmpd="sng" algn="ctr">
                      <a:solidFill>
                        <a:srgbClr val="F2F2F2"/>
                      </a:solidFill>
                      <a:prstDash val="dash"/>
                      <a:round/>
                      <a:headEnd type="none" w="med" len="med"/>
                      <a:tailEnd type="none" w="med" len="med"/>
                    </a:lnR>
                    <a:lnT w="12701" cap="flat" cmpd="sng" algn="ctr">
                      <a:solidFill>
                        <a:srgbClr val="F2F2F2"/>
                      </a:solidFill>
                      <a:prstDash val="dash"/>
                      <a:round/>
                      <a:headEnd type="none" w="med" len="med"/>
                      <a:tailEnd type="none" w="med" len="med"/>
                    </a:lnT>
                    <a:lnB w="12701" cap="flat" cmpd="sng" algn="ctr">
                      <a:solidFill>
                        <a:srgbClr val="F2F2F2"/>
                      </a:solidFill>
                      <a:prstDash val="dash"/>
                      <a:round/>
                      <a:headEnd type="none" w="med" len="med"/>
                      <a:tailEnd type="none" w="med" len="med"/>
                    </a:lnB>
                  </a:tcPr>
                </a:tc>
                <a:extLst>
                  <a:ext uri="{0D108BD9-81ED-4DB2-BD59-A6C34878D82A}">
                    <a16:rowId xmlns:a16="http://schemas.microsoft.com/office/drawing/2014/main" val="1402617125"/>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31BD-2E91-BC22-9C57-6C10652AC73B}"/>
              </a:ext>
            </a:extLst>
          </p:cNvPr>
          <p:cNvSpPr txBox="1">
            <a:spLocks noGrp="1"/>
          </p:cNvSpPr>
          <p:nvPr>
            <p:ph type="title"/>
          </p:nvPr>
        </p:nvSpPr>
        <p:spPr>
          <a:xfrm>
            <a:off x="1451582" y="0"/>
            <a:ext cx="9603275" cy="1049237"/>
          </a:xfrm>
        </p:spPr>
        <p:txBody>
          <a:bodyPr/>
          <a:lstStyle/>
          <a:p>
            <a:pPr lvl="0"/>
            <a:r>
              <a:rPr lang="en-GB">
                <a:solidFill>
                  <a:srgbClr val="7F6000"/>
                </a:solidFill>
              </a:rPr>
              <a:t>                          Pestel Analysis</a:t>
            </a:r>
          </a:p>
        </p:txBody>
      </p:sp>
      <p:graphicFrame>
        <p:nvGraphicFramePr>
          <p:cNvPr id="3" name="Table 4">
            <a:extLst>
              <a:ext uri="{FF2B5EF4-FFF2-40B4-BE49-F238E27FC236}">
                <a16:creationId xmlns:a16="http://schemas.microsoft.com/office/drawing/2014/main" id="{21747264-972F-55F6-20A2-D4EC98F014E6}"/>
              </a:ext>
            </a:extLst>
          </p:cNvPr>
          <p:cNvGraphicFramePr>
            <a:graphicFrameLocks noGrp="1"/>
          </p:cNvGraphicFramePr>
          <p:nvPr/>
        </p:nvGraphicFramePr>
        <p:xfrm>
          <a:off x="0" y="422032"/>
          <a:ext cx="12192015" cy="5838096"/>
        </p:xfrm>
        <a:graphic>
          <a:graphicData uri="http://schemas.openxmlformats.org/drawingml/2006/table">
            <a:tbl>
              <a:tblPr firstRow="1" bandRow="1">
                <a:effectLst/>
                <a:tableStyleId>{EB9631B5-78F2-41C9-869B-9F39066F8104}</a:tableStyleId>
              </a:tblPr>
              <a:tblGrid>
                <a:gridCol w="1983754">
                  <a:extLst>
                    <a:ext uri="{9D8B030D-6E8A-4147-A177-3AD203B41FA5}">
                      <a16:colId xmlns:a16="http://schemas.microsoft.com/office/drawing/2014/main" val="2711967089"/>
                    </a:ext>
                  </a:extLst>
                </a:gridCol>
                <a:gridCol w="1983754">
                  <a:extLst>
                    <a:ext uri="{9D8B030D-6E8A-4147-A177-3AD203B41FA5}">
                      <a16:colId xmlns:a16="http://schemas.microsoft.com/office/drawing/2014/main" val="547298104"/>
                    </a:ext>
                  </a:extLst>
                </a:gridCol>
                <a:gridCol w="1983754">
                  <a:extLst>
                    <a:ext uri="{9D8B030D-6E8A-4147-A177-3AD203B41FA5}">
                      <a16:colId xmlns:a16="http://schemas.microsoft.com/office/drawing/2014/main" val="2966887726"/>
                    </a:ext>
                  </a:extLst>
                </a:gridCol>
                <a:gridCol w="1983754">
                  <a:extLst>
                    <a:ext uri="{9D8B030D-6E8A-4147-A177-3AD203B41FA5}">
                      <a16:colId xmlns:a16="http://schemas.microsoft.com/office/drawing/2014/main" val="1758527688"/>
                    </a:ext>
                  </a:extLst>
                </a:gridCol>
                <a:gridCol w="1983754">
                  <a:extLst>
                    <a:ext uri="{9D8B030D-6E8A-4147-A177-3AD203B41FA5}">
                      <a16:colId xmlns:a16="http://schemas.microsoft.com/office/drawing/2014/main" val="391641462"/>
                    </a:ext>
                  </a:extLst>
                </a:gridCol>
                <a:gridCol w="2273244">
                  <a:extLst>
                    <a:ext uri="{9D8B030D-6E8A-4147-A177-3AD203B41FA5}">
                      <a16:colId xmlns:a16="http://schemas.microsoft.com/office/drawing/2014/main" val="1229579424"/>
                    </a:ext>
                  </a:extLst>
                </a:gridCol>
              </a:tblGrid>
              <a:tr h="534576">
                <a:tc>
                  <a:txBody>
                    <a:bodyPr/>
                    <a:lstStyle/>
                    <a:p>
                      <a:pPr lvl="0"/>
                      <a:r>
                        <a:rPr lang="en-GB" sz="1800"/>
                        <a:t>POLITICAL</a:t>
                      </a:r>
                    </a:p>
                  </a:txBody>
                  <a:tcPr/>
                </a:tc>
                <a:tc>
                  <a:txBody>
                    <a:bodyPr/>
                    <a:lstStyle/>
                    <a:p>
                      <a:pPr lvl="0"/>
                      <a:r>
                        <a:rPr lang="en-GB"/>
                        <a:t>ECONOMICAL</a:t>
                      </a:r>
                    </a:p>
                  </a:txBody>
                  <a:tcPr/>
                </a:tc>
                <a:tc>
                  <a:txBody>
                    <a:bodyPr/>
                    <a:lstStyle/>
                    <a:p>
                      <a:pPr lvl="0"/>
                      <a:r>
                        <a:rPr lang="en-GB"/>
                        <a:t>SOCIAL</a:t>
                      </a:r>
                    </a:p>
                  </a:txBody>
                  <a:tcPr/>
                </a:tc>
                <a:tc>
                  <a:txBody>
                    <a:bodyPr/>
                    <a:lstStyle/>
                    <a:p>
                      <a:pPr lvl="0"/>
                      <a:r>
                        <a:rPr lang="en-GB"/>
                        <a:t>TECHNOLOGICAL</a:t>
                      </a:r>
                    </a:p>
                  </a:txBody>
                  <a:tcPr/>
                </a:tc>
                <a:tc>
                  <a:txBody>
                    <a:bodyPr/>
                    <a:lstStyle/>
                    <a:p>
                      <a:pPr lvl="0"/>
                      <a:r>
                        <a:rPr lang="en-GB"/>
                        <a:t>LEGAL</a:t>
                      </a:r>
                    </a:p>
                  </a:txBody>
                  <a:tcPr/>
                </a:tc>
                <a:tc>
                  <a:txBody>
                    <a:bodyPr/>
                    <a:lstStyle/>
                    <a:p>
                      <a:pPr lvl="0"/>
                      <a:r>
                        <a:rPr lang="en-GB"/>
                        <a:t>ENVIRONMENTAL</a:t>
                      </a:r>
                    </a:p>
                  </a:txBody>
                  <a:tcPr/>
                </a:tc>
                <a:extLst>
                  <a:ext uri="{0D108BD9-81ED-4DB2-BD59-A6C34878D82A}">
                    <a16:rowId xmlns:a16="http://schemas.microsoft.com/office/drawing/2014/main" val="2037216956"/>
                  </a:ext>
                </a:extLst>
              </a:tr>
              <a:tr h="4888345">
                <a:tc>
                  <a:txBody>
                    <a:bodyPr/>
                    <a:lstStyle/>
                    <a:p>
                      <a:pPr marL="285750" lvl="0" indent="-285750">
                        <a:buSzPct val="100000"/>
                        <a:buFont typeface="Arial" pitchFamily="34"/>
                        <a:buChar char="•"/>
                      </a:pPr>
                      <a:r>
                        <a:rPr lang="en-GB"/>
                        <a:t>Even if there was Brexit, the community of Romanians is still quite large;</a:t>
                      </a:r>
                    </a:p>
                    <a:p>
                      <a:pPr marL="0" lvl="0" indent="0">
                        <a:buNone/>
                      </a:pPr>
                      <a:endParaRPr lang="en-GB"/>
                    </a:p>
                    <a:p>
                      <a:pPr marL="285750" lvl="0" indent="-285750">
                        <a:buSzPct val="100000"/>
                        <a:buFont typeface="Arial" pitchFamily="34"/>
                        <a:buChar char="•"/>
                      </a:pPr>
                      <a:r>
                        <a:rPr lang="en-GB"/>
                        <a:t>The tariffs for the import of products from the country of origin Romania can be a risk factor, because the costs are constantly increasing, due to Brexit.</a:t>
                      </a:r>
                    </a:p>
                  </a:txBody>
                  <a:tcPr/>
                </a:tc>
                <a:tc>
                  <a:txBody>
                    <a:bodyPr/>
                    <a:lstStyle/>
                    <a:p>
                      <a:pPr marL="285750" lvl="0" indent="-285750">
                        <a:buSzPct val="100000"/>
                        <a:buFont typeface="Arial" pitchFamily="34"/>
                        <a:buChar char="•"/>
                      </a:pPr>
                      <a:r>
                        <a:rPr lang="en-GB"/>
                        <a:t>Higher spending rate for food;</a:t>
                      </a:r>
                    </a:p>
                    <a:p>
                      <a:pPr marL="285750" lvl="0" indent="-285750">
                        <a:buSzPct val="100000"/>
                        <a:buFont typeface="Arial" pitchFamily="34"/>
                        <a:buChar char="•"/>
                      </a:pPr>
                      <a:r>
                        <a:rPr lang="en-GB"/>
                        <a:t>The tendency to eat out has increased, the number of customers increasing visibly.</a:t>
                      </a:r>
                    </a:p>
                    <a:p>
                      <a:pPr marL="285750" lvl="0" indent="-285750">
                        <a:buSzPct val="100000"/>
                        <a:buFont typeface="Arial" pitchFamily="34"/>
                        <a:buChar char="•"/>
                      </a:pPr>
                      <a:r>
                        <a:rPr lang="en-GB"/>
                        <a:t>A threat to restaurants may be the increase in prices for ingredients, which can lead to higher prices on the menu.</a:t>
                      </a:r>
                    </a:p>
                    <a:p>
                      <a:pPr marL="285750" lvl="0" indent="-285750">
                        <a:buSzPct val="100000"/>
                        <a:buFont typeface="Arial" pitchFamily="34"/>
                        <a:buChar char="•"/>
                      </a:pPr>
                      <a:endParaRPr lang="en-GB"/>
                    </a:p>
                  </a:txBody>
                  <a:tcPr/>
                </a:tc>
                <a:tc>
                  <a:txBody>
                    <a:bodyPr/>
                    <a:lstStyle/>
                    <a:p>
                      <a:pPr marL="285750" lvl="0" indent="-285750">
                        <a:buSzPct val="100000"/>
                        <a:buFont typeface="Arial" pitchFamily="34"/>
                        <a:buChar char="•"/>
                      </a:pPr>
                      <a:r>
                        <a:rPr lang="en-GB"/>
                        <a:t>More interest for healthy options of food with lower sugar intake;</a:t>
                      </a:r>
                    </a:p>
                    <a:p>
                      <a:pPr marL="285750" lvl="0" indent="-285750">
                        <a:buSzPct val="100000"/>
                        <a:buFont typeface="Arial" pitchFamily="34"/>
                        <a:buChar char="•"/>
                      </a:pPr>
                      <a:r>
                        <a:rPr lang="en-GB"/>
                        <a:t>Focus on nutritional and caloric information for each product;</a:t>
                      </a:r>
                    </a:p>
                    <a:p>
                      <a:pPr marL="0" lvl="0" indent="0">
                        <a:buNone/>
                      </a:pPr>
                      <a:endParaRPr lang="en-GB"/>
                    </a:p>
                    <a:p>
                      <a:pPr marL="285750" lvl="0" indent="-285750">
                        <a:buSzPct val="100000"/>
                        <a:buFont typeface="Arial" pitchFamily="34"/>
                        <a:buChar char="•"/>
                      </a:pPr>
                      <a:r>
                        <a:rPr lang="en-GB"/>
                        <a:t>People's busy lifestyle encourages them to eat ready-made food in a short time.</a:t>
                      </a:r>
                    </a:p>
                  </a:txBody>
                  <a:tcPr/>
                </a:tc>
                <a:tc>
                  <a:txBody>
                    <a:bodyPr/>
                    <a:lstStyle/>
                    <a:p>
                      <a:pPr marL="285750" lvl="0" indent="-285750">
                        <a:buSzPct val="100000"/>
                        <a:buFont typeface="Arial" pitchFamily="34"/>
                        <a:buChar char="•"/>
                      </a:pPr>
                      <a:r>
                        <a:rPr lang="en-GB"/>
                        <a:t>Mobile app that can bring food at home, with visibility to all available products;</a:t>
                      </a:r>
                    </a:p>
                    <a:p>
                      <a:pPr marL="285750" lvl="0" indent="-285750">
                        <a:buSzPct val="100000"/>
                        <a:buFont typeface="Arial" pitchFamily="34"/>
                        <a:buChar char="•"/>
                      </a:pPr>
                      <a:r>
                        <a:rPr lang="en-GB"/>
                        <a:t>Using social media to make restaurant and offers as visible as possible;</a:t>
                      </a:r>
                    </a:p>
                    <a:p>
                      <a:pPr marL="285750" lvl="0" indent="-285750">
                        <a:buSzPct val="100000"/>
                        <a:buFont typeface="Arial" pitchFamily="34"/>
                        <a:buChar char="•"/>
                      </a:pPr>
                      <a:r>
                        <a:rPr lang="en-GB"/>
                        <a:t>Nima, portable device for gluten testing, can test any food for the presence of gluten;</a:t>
                      </a:r>
                    </a:p>
                  </a:txBody>
                  <a:tcPr/>
                </a:tc>
                <a:tc>
                  <a:txBody>
                    <a:bodyPr/>
                    <a:lstStyle/>
                    <a:p>
                      <a:pPr marL="285750" lvl="0" indent="-285750">
                        <a:buSzPct val="100000"/>
                        <a:buFont typeface="Arial" pitchFamily="34"/>
                        <a:buChar char="•"/>
                      </a:pPr>
                      <a:r>
                        <a:rPr lang="en-GB"/>
                        <a:t>Food safety and hygiene certificates</a:t>
                      </a:r>
                    </a:p>
                    <a:p>
                      <a:pPr marL="285750" lvl="0" indent="-285750">
                        <a:buSzPct val="100000"/>
                        <a:buFont typeface="Arial" pitchFamily="34"/>
                        <a:buChar char="•"/>
                      </a:pPr>
                      <a:r>
                        <a:rPr lang="en-GB"/>
                        <a:t>Maintaining the quality of food and cooked product, hygiene criteria being essential.</a:t>
                      </a:r>
                    </a:p>
                    <a:p>
                      <a:pPr marL="285750" lvl="0" indent="-285750">
                        <a:buSzPct val="100000"/>
                        <a:buFont typeface="Arial" pitchFamily="34"/>
                        <a:buChar char="•"/>
                      </a:pPr>
                      <a:r>
                        <a:rPr lang="en-GB"/>
                        <a:t>Another legal factor is the minimum wage that must be insured daily, as well as the number of hours of employees.</a:t>
                      </a:r>
                    </a:p>
                  </a:txBody>
                  <a:tcPr/>
                </a:tc>
                <a:tc>
                  <a:txBody>
                    <a:bodyPr/>
                    <a:lstStyle/>
                    <a:p>
                      <a:pPr marL="285750" lvl="0" indent="-285750">
                        <a:buSzPct val="100000"/>
                        <a:buFont typeface="Arial" pitchFamily="34"/>
                        <a:buChar char="•"/>
                      </a:pPr>
                      <a:r>
                        <a:rPr lang="en-GB"/>
                        <a:t>Introduction of recycling strategies and waste management to reduce the risk of environmental damage.</a:t>
                      </a:r>
                    </a:p>
                    <a:p>
                      <a:pPr marL="285750" lvl="0" indent="-285750">
                        <a:buSzPct val="100000"/>
                        <a:buFont typeface="Arial" pitchFamily="34"/>
                        <a:buChar char="•"/>
                      </a:pPr>
                      <a:r>
                        <a:rPr lang="en-GB"/>
                        <a:t>The tendency of customers to become vegans, without eating meat, must be respected and encouraged, new marketing strategies must be find for the long run.</a:t>
                      </a:r>
                    </a:p>
                  </a:txBody>
                  <a:tcPr/>
                </a:tc>
                <a:extLst>
                  <a:ext uri="{0D108BD9-81ED-4DB2-BD59-A6C34878D82A}">
                    <a16:rowId xmlns:a16="http://schemas.microsoft.com/office/drawing/2014/main" val="214101205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65AD2-3482-9885-863F-199DD074AB4F}"/>
              </a:ext>
            </a:extLst>
          </p:cNvPr>
          <p:cNvSpPr txBox="1">
            <a:spLocks noGrp="1"/>
          </p:cNvSpPr>
          <p:nvPr>
            <p:ph type="title"/>
          </p:nvPr>
        </p:nvSpPr>
        <p:spPr>
          <a:xfrm>
            <a:off x="115150" y="143332"/>
            <a:ext cx="9603275" cy="1049237"/>
          </a:xfrm>
        </p:spPr>
        <p:txBody>
          <a:bodyPr/>
          <a:lstStyle/>
          <a:p>
            <a:pPr lvl="0"/>
            <a:r>
              <a:rPr lang="en-GB"/>
              <a:t>Target Market</a:t>
            </a:r>
            <a:br>
              <a:rPr lang="en-GB"/>
            </a:br>
            <a:endParaRPr lang="en-GB"/>
          </a:p>
        </p:txBody>
      </p:sp>
      <p:sp>
        <p:nvSpPr>
          <p:cNvPr id="3" name="Content Placeholder 2">
            <a:extLst>
              <a:ext uri="{FF2B5EF4-FFF2-40B4-BE49-F238E27FC236}">
                <a16:creationId xmlns:a16="http://schemas.microsoft.com/office/drawing/2014/main" id="{6A04642B-D1A5-FE72-7474-12D04C2F6849}"/>
              </a:ext>
            </a:extLst>
          </p:cNvPr>
          <p:cNvSpPr txBox="1">
            <a:spLocks noGrp="1"/>
          </p:cNvSpPr>
          <p:nvPr>
            <p:ph idx="1"/>
          </p:nvPr>
        </p:nvSpPr>
        <p:spPr>
          <a:xfrm>
            <a:off x="368366" y="745592"/>
            <a:ext cx="5455657" cy="5969075"/>
          </a:xfrm>
        </p:spPr>
        <p:txBody>
          <a:bodyPr/>
          <a:lstStyle/>
          <a:p>
            <a:pPr lvl="0"/>
            <a:r>
              <a:rPr lang="en-GB"/>
              <a:t>The main clients are represented by the Romanian community in Tamworth. Both families and singles, over the age of 20, are target customers.</a:t>
            </a:r>
          </a:p>
          <a:p>
            <a:pPr lvl="0"/>
            <a:r>
              <a:rPr lang="en-GB"/>
              <a:t>On the other hand, tamworth city hosts many families of other origins, such as Polish, who have a cuisine very close to the Romanian one.</a:t>
            </a:r>
          </a:p>
          <a:p>
            <a:pPr lvl="0"/>
            <a:r>
              <a:rPr lang="en-GB"/>
              <a:t>However, we do not exclude, even the English families, those who want to try something new. We are at their disposal to make them fall in love with the Romanian cuisine.</a:t>
            </a:r>
          </a:p>
        </p:txBody>
      </p:sp>
      <p:pic>
        <p:nvPicPr>
          <p:cNvPr id="4" name="Picture 5" descr="Diagram&#10;&#10;Description automatically generated">
            <a:extLst>
              <a:ext uri="{FF2B5EF4-FFF2-40B4-BE49-F238E27FC236}">
                <a16:creationId xmlns:a16="http://schemas.microsoft.com/office/drawing/2014/main" id="{C77A33D6-5643-033C-4B9E-A360EBD56C93}"/>
              </a:ext>
            </a:extLst>
          </p:cNvPr>
          <p:cNvPicPr>
            <a:picLocks noChangeAspect="1"/>
          </p:cNvPicPr>
          <p:nvPr/>
        </p:nvPicPr>
        <p:blipFill>
          <a:blip r:embed="rId2"/>
          <a:srcRect r="577" b="11343"/>
          <a:stretch>
            <a:fillRect/>
          </a:stretch>
        </p:blipFill>
        <p:spPr>
          <a:xfrm>
            <a:off x="6575624" y="346758"/>
            <a:ext cx="4847344" cy="4562865"/>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0F819-A3F1-611B-8656-6F68DE50BFA1}"/>
              </a:ext>
            </a:extLst>
          </p:cNvPr>
          <p:cNvSpPr txBox="1">
            <a:spLocks noGrp="1"/>
          </p:cNvSpPr>
          <p:nvPr>
            <p:ph type="title"/>
          </p:nvPr>
        </p:nvSpPr>
        <p:spPr>
          <a:xfrm>
            <a:off x="102175" y="129817"/>
            <a:ext cx="9603275" cy="1049237"/>
          </a:xfrm>
        </p:spPr>
        <p:txBody>
          <a:bodyPr/>
          <a:lstStyle/>
          <a:p>
            <a:pPr lvl="0"/>
            <a:r>
              <a:rPr lang="en-GB"/>
              <a:t>Marketing Plan</a:t>
            </a:r>
            <a:br>
              <a:rPr lang="en-GB"/>
            </a:br>
            <a:endParaRPr lang="en-GB"/>
          </a:p>
        </p:txBody>
      </p:sp>
      <p:sp>
        <p:nvSpPr>
          <p:cNvPr id="3" name="Content Placeholder 2">
            <a:extLst>
              <a:ext uri="{FF2B5EF4-FFF2-40B4-BE49-F238E27FC236}">
                <a16:creationId xmlns:a16="http://schemas.microsoft.com/office/drawing/2014/main" id="{E92AC1D4-F0BE-B266-530A-5372547E268F}"/>
              </a:ext>
            </a:extLst>
          </p:cNvPr>
          <p:cNvSpPr txBox="1">
            <a:spLocks noGrp="1"/>
          </p:cNvSpPr>
          <p:nvPr>
            <p:ph idx="1"/>
          </p:nvPr>
        </p:nvSpPr>
        <p:spPr>
          <a:xfrm>
            <a:off x="368366" y="724625"/>
            <a:ext cx="7495473" cy="5887190"/>
          </a:xfrm>
        </p:spPr>
        <p:txBody>
          <a:bodyPr>
            <a:noAutofit/>
          </a:bodyPr>
          <a:lstStyle/>
          <a:p>
            <a:pPr lvl="0"/>
            <a:r>
              <a:rPr lang="en-GB" b="1">
                <a:solidFill>
                  <a:srgbClr val="C55A11"/>
                </a:solidFill>
              </a:rPr>
              <a:t>Price &amp; Product:  </a:t>
            </a:r>
            <a:r>
              <a:rPr lang="en-GB"/>
              <a:t>The prices will be similar to those of the competitors. What will distinguish the menu will be "the specialties of the house, in general, specific to Romanian cuisine. They will contain natural ingredients of the highest quality.</a:t>
            </a:r>
          </a:p>
          <a:p>
            <a:pPr lvl="0"/>
            <a:r>
              <a:rPr lang="en-GB" b="1">
                <a:solidFill>
                  <a:srgbClr val="843C0C"/>
                </a:solidFill>
              </a:rPr>
              <a:t>Environment &amp; Staff:  </a:t>
            </a:r>
            <a:r>
              <a:rPr lang="en-GB"/>
              <a:t>At the atmosphere of the restaurant, one of the attractions, the interior design will compete, distinguishing itself by the special furniture and the way of decoration. Another characteristic of the business will be the service staff, which is really special, through the care offered to the clients as well as the outfit.</a:t>
            </a:r>
          </a:p>
          <a:p>
            <a:pPr lvl="0"/>
            <a:r>
              <a:rPr lang="en-GB" b="1">
                <a:solidFill>
                  <a:srgbClr val="C55A11"/>
                </a:solidFill>
              </a:rPr>
              <a:t>Promotion &amp; entertainment: </a:t>
            </a:r>
            <a:r>
              <a:rPr lang="en-GB"/>
              <a:t>Every weekend brings lower prices, as well as promotional menus. All this is covered every Saturday, by a good band, a great stand up, or karaoke.</a:t>
            </a:r>
          </a:p>
          <a:p>
            <a:pPr lvl="0"/>
            <a:endParaRPr lang="en-GB"/>
          </a:p>
        </p:txBody>
      </p:sp>
      <p:pic>
        <p:nvPicPr>
          <p:cNvPr id="4" name="Picture 4">
            <a:extLst>
              <a:ext uri="{FF2B5EF4-FFF2-40B4-BE49-F238E27FC236}">
                <a16:creationId xmlns:a16="http://schemas.microsoft.com/office/drawing/2014/main" id="{F6348104-0BB3-CEF6-5BAA-512FD3846256}"/>
              </a:ext>
            </a:extLst>
          </p:cNvPr>
          <p:cNvPicPr>
            <a:picLocks noChangeAspect="1"/>
          </p:cNvPicPr>
          <p:nvPr/>
        </p:nvPicPr>
        <p:blipFill>
          <a:blip r:embed="rId2"/>
          <a:srcRect r="1834" b="8351"/>
          <a:stretch>
            <a:fillRect/>
          </a:stretch>
        </p:blipFill>
        <p:spPr>
          <a:xfrm>
            <a:off x="7828507" y="1720663"/>
            <a:ext cx="4363489" cy="4349544"/>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FB09A-3365-FF4E-2249-F2DF6FFCD124}"/>
              </a:ext>
            </a:extLst>
          </p:cNvPr>
          <p:cNvSpPr txBox="1">
            <a:spLocks noGrp="1"/>
          </p:cNvSpPr>
          <p:nvPr>
            <p:ph type="title"/>
          </p:nvPr>
        </p:nvSpPr>
        <p:spPr>
          <a:xfrm>
            <a:off x="101086" y="143332"/>
            <a:ext cx="9603275" cy="1049237"/>
          </a:xfrm>
        </p:spPr>
        <p:txBody>
          <a:bodyPr/>
          <a:lstStyle/>
          <a:p>
            <a:pPr lvl="0"/>
            <a:r>
              <a:rPr lang="en-GB"/>
              <a:t>SELLING PLAN</a:t>
            </a:r>
          </a:p>
        </p:txBody>
      </p:sp>
      <p:sp>
        <p:nvSpPr>
          <p:cNvPr id="3" name="Content Placeholder 2">
            <a:extLst>
              <a:ext uri="{FF2B5EF4-FFF2-40B4-BE49-F238E27FC236}">
                <a16:creationId xmlns:a16="http://schemas.microsoft.com/office/drawing/2014/main" id="{C2F5ACF3-BA05-EC7F-7ABD-FAD1EDA8921D}"/>
              </a:ext>
            </a:extLst>
          </p:cNvPr>
          <p:cNvSpPr txBox="1">
            <a:spLocks noGrp="1"/>
          </p:cNvSpPr>
          <p:nvPr>
            <p:ph idx="1"/>
          </p:nvPr>
        </p:nvSpPr>
        <p:spPr>
          <a:xfrm>
            <a:off x="225079" y="900336"/>
            <a:ext cx="11507376" cy="5148776"/>
          </a:xfrm>
        </p:spPr>
        <p:txBody>
          <a:bodyPr/>
          <a:lstStyle/>
          <a:p>
            <a:pPr marL="0" lvl="0" indent="0">
              <a:buNone/>
            </a:pPr>
            <a:r>
              <a:rPr lang="en-GB" i="1"/>
              <a:t>   Sales relationships help a salesperson create loyalty in their customers. Maintaining strong client relationships allows a sales staff to meet and exceed their targets. (Indeed Editorial Team, 2021)</a:t>
            </a:r>
          </a:p>
          <a:p>
            <a:pPr marL="0" lvl="0" indent="0">
              <a:buNone/>
            </a:pPr>
            <a:endParaRPr lang="en-GB" i="1"/>
          </a:p>
          <a:p>
            <a:pPr marL="0" lvl="0" indent="0" algn="just">
              <a:buNone/>
            </a:pPr>
            <a:r>
              <a:rPr lang="en-GB"/>
              <a:t>All customers are welcome, the opening day of the restaurant will be very well chosen, in February-March, due to the accumulation of several Romanian holidays, as March 8 - Women's day. The inauguration of “La Tanta” restaurant could be received by consumers as a "gift" on the occasion of these events and the novelty of the offer could be a reason to visit the place.</a:t>
            </a:r>
          </a:p>
          <a:p>
            <a:pPr marL="0" lvl="0" indent="0" algn="just">
              <a:buNone/>
            </a:pPr>
            <a:endParaRPr lang="en-GB"/>
          </a:p>
          <a:p>
            <a:pPr marL="0" lvl="0" indent="0" algn="just">
              <a:buNone/>
            </a:pPr>
            <a:r>
              <a:rPr lang="en-GB"/>
              <a:t>Regarding the message and the content of the advertisement: whether it is done by mail, broadcast of brochures or the onlin environment, it will focus on the idea of offering a special service.</a:t>
            </a:r>
          </a:p>
          <a:p>
            <a:pPr marL="0" lvl="0" indent="0">
              <a:buNone/>
            </a:pPr>
            <a:endParaRPr lang="en-GB" i="1"/>
          </a:p>
          <a:p>
            <a:pPr marL="0" lvl="0" indent="0">
              <a:buNone/>
            </a:pPr>
            <a:endParaRPr lang="en-GB" i="1"/>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FC050-63DF-25D2-DF13-F95B74BBB9AB}"/>
              </a:ext>
            </a:extLst>
          </p:cNvPr>
          <p:cNvSpPr txBox="1">
            <a:spLocks noGrp="1"/>
          </p:cNvSpPr>
          <p:nvPr>
            <p:ph type="title"/>
          </p:nvPr>
        </p:nvSpPr>
        <p:spPr>
          <a:xfrm>
            <a:off x="0" y="87060"/>
            <a:ext cx="9603275" cy="1049237"/>
          </a:xfrm>
        </p:spPr>
        <p:txBody>
          <a:bodyPr/>
          <a:lstStyle/>
          <a:p>
            <a:pPr lvl="0"/>
            <a:r>
              <a:rPr lang="en-GB"/>
              <a:t>Management Team</a:t>
            </a:r>
            <a:br>
              <a:rPr lang="en-GB"/>
            </a:br>
            <a:endParaRPr lang="en-GB"/>
          </a:p>
        </p:txBody>
      </p:sp>
      <p:sp>
        <p:nvSpPr>
          <p:cNvPr id="3" name="Content Placeholder 2">
            <a:extLst>
              <a:ext uri="{FF2B5EF4-FFF2-40B4-BE49-F238E27FC236}">
                <a16:creationId xmlns:a16="http://schemas.microsoft.com/office/drawing/2014/main" id="{CF57CB8A-D278-DF61-B76F-8725E4552C72}"/>
              </a:ext>
            </a:extLst>
          </p:cNvPr>
          <p:cNvSpPr txBox="1">
            <a:spLocks noGrp="1"/>
          </p:cNvSpPr>
          <p:nvPr>
            <p:ph idx="1"/>
          </p:nvPr>
        </p:nvSpPr>
        <p:spPr>
          <a:xfrm>
            <a:off x="257906" y="970672"/>
            <a:ext cx="11676183" cy="5190975"/>
          </a:xfrm>
        </p:spPr>
        <p:txBody>
          <a:bodyPr/>
          <a:lstStyle/>
          <a:p>
            <a:pPr lvl="0"/>
            <a:r>
              <a:rPr lang="en-GB"/>
              <a:t>The business requires </a:t>
            </a:r>
            <a:r>
              <a:rPr lang="en-GB">
                <a:solidFill>
                  <a:srgbClr val="FF0000"/>
                </a:solidFill>
              </a:rPr>
              <a:t>18 employees </a:t>
            </a:r>
            <a:r>
              <a:rPr lang="en-GB"/>
              <a:t>out of which </a:t>
            </a:r>
            <a:r>
              <a:rPr lang="en-GB">
                <a:solidFill>
                  <a:srgbClr val="FF0000"/>
                </a:solidFill>
              </a:rPr>
              <a:t>3 are non-permanent</a:t>
            </a:r>
            <a:r>
              <a:rPr lang="en-GB"/>
              <a:t>. As a training they will have knowledge of </a:t>
            </a:r>
            <a:r>
              <a:rPr lang="en-GB" b="1"/>
              <a:t>economics, accounting, specific to each position</a:t>
            </a:r>
            <a:r>
              <a:rPr lang="en-GB"/>
              <a:t>. </a:t>
            </a:r>
          </a:p>
          <a:p>
            <a:pPr lvl="0"/>
            <a:r>
              <a:rPr lang="en-GB"/>
              <a:t>Apart from the business initiators, economist (authorized accountant or expert), chef (graduate of a school or specialized courses), the rest of the employees do not require special training; the driver will have a professional driver's license.</a:t>
            </a:r>
          </a:p>
          <a:p>
            <a:pPr lvl="0"/>
            <a:r>
              <a:rPr lang="en-GB"/>
              <a:t>The initiators of the business will recruit the chief chef and the chief waiter. Next, the administrator, the chef and the chief waiter will resort to the selection of candidates for the other positions: chefs, waiters, bartenders.</a:t>
            </a:r>
          </a:p>
          <a:p>
            <a:pPr lvl="0"/>
            <a:r>
              <a:rPr lang="en-GB"/>
              <a:t>The rest of the staff will be recruited from recruitment agencies, or through online announcements.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Oval 3">
            <a:extLst>
              <a:ext uri="{FF2B5EF4-FFF2-40B4-BE49-F238E27FC236}">
                <a16:creationId xmlns:a16="http://schemas.microsoft.com/office/drawing/2014/main" id="{62242721-1ED3-E38F-4700-31AC3B1780EC}"/>
              </a:ext>
            </a:extLst>
          </p:cNvPr>
          <p:cNvSpPr/>
          <p:nvPr/>
        </p:nvSpPr>
        <p:spPr>
          <a:xfrm>
            <a:off x="1364568" y="407959"/>
            <a:ext cx="2377440" cy="13826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Owner 1</a:t>
            </a:r>
          </a:p>
        </p:txBody>
      </p:sp>
      <p:sp>
        <p:nvSpPr>
          <p:cNvPr id="3" name="Oval 4">
            <a:extLst>
              <a:ext uri="{FF2B5EF4-FFF2-40B4-BE49-F238E27FC236}">
                <a16:creationId xmlns:a16="http://schemas.microsoft.com/office/drawing/2014/main" id="{1E4158A9-1D61-0A3D-BF0C-14104CC8F67F}"/>
              </a:ext>
            </a:extLst>
          </p:cNvPr>
          <p:cNvSpPr/>
          <p:nvPr/>
        </p:nvSpPr>
        <p:spPr>
          <a:xfrm>
            <a:off x="8649291" y="407959"/>
            <a:ext cx="2377440" cy="13826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Owner 3</a:t>
            </a:r>
          </a:p>
        </p:txBody>
      </p:sp>
      <p:sp>
        <p:nvSpPr>
          <p:cNvPr id="4" name="Oval 5">
            <a:extLst>
              <a:ext uri="{FF2B5EF4-FFF2-40B4-BE49-F238E27FC236}">
                <a16:creationId xmlns:a16="http://schemas.microsoft.com/office/drawing/2014/main" id="{563CA4C8-9091-EF7A-DC42-623D63BCB86F}"/>
              </a:ext>
            </a:extLst>
          </p:cNvPr>
          <p:cNvSpPr/>
          <p:nvPr/>
        </p:nvSpPr>
        <p:spPr>
          <a:xfrm>
            <a:off x="4907283" y="407959"/>
            <a:ext cx="2377440" cy="13826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Owner 2</a:t>
            </a:r>
          </a:p>
        </p:txBody>
      </p:sp>
      <p:cxnSp>
        <p:nvCxnSpPr>
          <p:cNvPr id="5" name="Straight Arrow Connector 7">
            <a:extLst>
              <a:ext uri="{FF2B5EF4-FFF2-40B4-BE49-F238E27FC236}">
                <a16:creationId xmlns:a16="http://schemas.microsoft.com/office/drawing/2014/main" id="{24190E0A-DD86-7735-44CA-0964715F1C2D}"/>
              </a:ext>
            </a:extLst>
          </p:cNvPr>
          <p:cNvCxnSpPr/>
          <p:nvPr/>
        </p:nvCxnSpPr>
        <p:spPr>
          <a:xfrm>
            <a:off x="2553288" y="1941344"/>
            <a:ext cx="1512271" cy="506431"/>
          </a:xfrm>
          <a:prstGeom prst="straightConnector1">
            <a:avLst/>
          </a:prstGeom>
          <a:noFill/>
          <a:ln w="57150" cap="flat">
            <a:solidFill>
              <a:srgbClr val="000000"/>
            </a:solidFill>
            <a:prstDash val="solid"/>
            <a:miter/>
            <a:tailEnd type="arrow"/>
          </a:ln>
        </p:spPr>
      </p:cxnSp>
      <p:cxnSp>
        <p:nvCxnSpPr>
          <p:cNvPr id="6" name="Straight Arrow Connector 9">
            <a:extLst>
              <a:ext uri="{FF2B5EF4-FFF2-40B4-BE49-F238E27FC236}">
                <a16:creationId xmlns:a16="http://schemas.microsoft.com/office/drawing/2014/main" id="{BC140C49-05C6-9EB7-BA4C-8C732A6336BF}"/>
              </a:ext>
            </a:extLst>
          </p:cNvPr>
          <p:cNvCxnSpPr/>
          <p:nvPr/>
        </p:nvCxnSpPr>
        <p:spPr>
          <a:xfrm flipH="1">
            <a:off x="8126437" y="1941344"/>
            <a:ext cx="1338773" cy="616625"/>
          </a:xfrm>
          <a:prstGeom prst="straightConnector1">
            <a:avLst/>
          </a:prstGeom>
          <a:noFill/>
          <a:ln w="57150" cap="flat">
            <a:solidFill>
              <a:srgbClr val="000000"/>
            </a:solidFill>
            <a:prstDash val="solid"/>
            <a:miter/>
            <a:tailEnd type="arrow"/>
          </a:ln>
        </p:spPr>
      </p:cxnSp>
      <p:cxnSp>
        <p:nvCxnSpPr>
          <p:cNvPr id="7" name="Straight Arrow Connector 10">
            <a:extLst>
              <a:ext uri="{FF2B5EF4-FFF2-40B4-BE49-F238E27FC236}">
                <a16:creationId xmlns:a16="http://schemas.microsoft.com/office/drawing/2014/main" id="{74402A4B-67CB-1A0C-D6D1-CF6AFFBA7237}"/>
              </a:ext>
            </a:extLst>
          </p:cNvPr>
          <p:cNvCxnSpPr/>
          <p:nvPr/>
        </p:nvCxnSpPr>
        <p:spPr>
          <a:xfrm>
            <a:off x="6091312" y="1902656"/>
            <a:ext cx="0" cy="607253"/>
          </a:xfrm>
          <a:prstGeom prst="straightConnector1">
            <a:avLst/>
          </a:prstGeom>
          <a:noFill/>
          <a:ln w="57150" cap="flat">
            <a:solidFill>
              <a:srgbClr val="000000"/>
            </a:solidFill>
            <a:prstDash val="solid"/>
            <a:miter/>
            <a:tailEnd type="arrow"/>
          </a:ln>
        </p:spPr>
      </p:cxnSp>
      <p:sp>
        <p:nvSpPr>
          <p:cNvPr id="8" name="Oval 13">
            <a:extLst>
              <a:ext uri="{FF2B5EF4-FFF2-40B4-BE49-F238E27FC236}">
                <a16:creationId xmlns:a16="http://schemas.microsoft.com/office/drawing/2014/main" id="{0F45773F-2E67-E703-1C7F-A83EA2063DB8}"/>
              </a:ext>
            </a:extLst>
          </p:cNvPr>
          <p:cNvSpPr/>
          <p:nvPr/>
        </p:nvSpPr>
        <p:spPr>
          <a:xfrm>
            <a:off x="4471178" y="2572042"/>
            <a:ext cx="3249640" cy="11113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Administrator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Economist</a:t>
            </a:r>
          </a:p>
        </p:txBody>
      </p:sp>
      <p:sp>
        <p:nvSpPr>
          <p:cNvPr id="9" name="Oval 15">
            <a:extLst>
              <a:ext uri="{FF2B5EF4-FFF2-40B4-BE49-F238E27FC236}">
                <a16:creationId xmlns:a16="http://schemas.microsoft.com/office/drawing/2014/main" id="{1B4CF145-B7B5-042E-CD89-AC8D9B2A4EBD}"/>
              </a:ext>
            </a:extLst>
          </p:cNvPr>
          <p:cNvSpPr/>
          <p:nvPr/>
        </p:nvSpPr>
        <p:spPr>
          <a:xfrm>
            <a:off x="3080823" y="4051496"/>
            <a:ext cx="1826459"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000"/>
          </a:solid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Head Waiter</a:t>
            </a:r>
          </a:p>
        </p:txBody>
      </p:sp>
      <p:sp>
        <p:nvSpPr>
          <p:cNvPr id="10" name="Oval 16">
            <a:extLst>
              <a:ext uri="{FF2B5EF4-FFF2-40B4-BE49-F238E27FC236}">
                <a16:creationId xmlns:a16="http://schemas.microsoft.com/office/drawing/2014/main" id="{A216446D-7226-FD72-3AD5-6420B049D6D3}"/>
              </a:ext>
            </a:extLst>
          </p:cNvPr>
          <p:cNvSpPr/>
          <p:nvPr/>
        </p:nvSpPr>
        <p:spPr>
          <a:xfrm>
            <a:off x="7284723" y="4051496"/>
            <a:ext cx="1826459"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000"/>
          </a:solid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FFFF"/>
                </a:solidFill>
                <a:uFillTx/>
                <a:latin typeface="Calibri"/>
              </a:rPr>
              <a:t>Chef</a:t>
            </a:r>
          </a:p>
        </p:txBody>
      </p:sp>
      <p:cxnSp>
        <p:nvCxnSpPr>
          <p:cNvPr id="11" name="Straight Arrow Connector 18">
            <a:extLst>
              <a:ext uri="{FF2B5EF4-FFF2-40B4-BE49-F238E27FC236}">
                <a16:creationId xmlns:a16="http://schemas.microsoft.com/office/drawing/2014/main" id="{D31BAE92-19FA-70DC-0646-20E76D05662C}"/>
              </a:ext>
            </a:extLst>
          </p:cNvPr>
          <p:cNvCxnSpPr/>
          <p:nvPr/>
        </p:nvCxnSpPr>
        <p:spPr>
          <a:xfrm flipH="1" flipV="1">
            <a:off x="6091312" y="2236759"/>
            <a:ext cx="4691" cy="12893"/>
          </a:xfrm>
          <a:prstGeom prst="straightConnector1">
            <a:avLst/>
          </a:prstGeom>
          <a:noFill/>
          <a:ln w="6345" cap="flat">
            <a:solidFill>
              <a:srgbClr val="4472C4"/>
            </a:solidFill>
            <a:prstDash val="solid"/>
            <a:miter/>
            <a:tailEnd type="arrow"/>
          </a:ln>
        </p:spPr>
      </p:cxnSp>
      <p:cxnSp>
        <p:nvCxnSpPr>
          <p:cNvPr id="12" name="Straight Arrow Connector 19">
            <a:extLst>
              <a:ext uri="{FF2B5EF4-FFF2-40B4-BE49-F238E27FC236}">
                <a16:creationId xmlns:a16="http://schemas.microsoft.com/office/drawing/2014/main" id="{52DBB486-4429-F8E5-AC8A-56A43F1B1B67}"/>
              </a:ext>
            </a:extLst>
          </p:cNvPr>
          <p:cNvCxnSpPr/>
          <p:nvPr/>
        </p:nvCxnSpPr>
        <p:spPr>
          <a:xfrm flipH="1" flipV="1">
            <a:off x="6243715" y="2389162"/>
            <a:ext cx="4681" cy="12893"/>
          </a:xfrm>
          <a:prstGeom prst="straightConnector1">
            <a:avLst/>
          </a:prstGeom>
          <a:noFill/>
          <a:ln w="6345" cap="flat">
            <a:solidFill>
              <a:srgbClr val="4472C4"/>
            </a:solidFill>
            <a:prstDash val="solid"/>
            <a:miter/>
            <a:tailEnd type="arrow"/>
          </a:ln>
        </p:spPr>
      </p:cxnSp>
      <p:cxnSp>
        <p:nvCxnSpPr>
          <p:cNvPr id="13" name="Straight Arrow Connector 20">
            <a:extLst>
              <a:ext uri="{FF2B5EF4-FFF2-40B4-BE49-F238E27FC236}">
                <a16:creationId xmlns:a16="http://schemas.microsoft.com/office/drawing/2014/main" id="{763193B5-9753-0704-7E5F-004DF8694E51}"/>
              </a:ext>
            </a:extLst>
          </p:cNvPr>
          <p:cNvCxnSpPr/>
          <p:nvPr/>
        </p:nvCxnSpPr>
        <p:spPr>
          <a:xfrm flipH="1" flipV="1">
            <a:off x="6396109" y="2541565"/>
            <a:ext cx="4691" cy="12893"/>
          </a:xfrm>
          <a:prstGeom prst="straightConnector1">
            <a:avLst/>
          </a:prstGeom>
          <a:noFill/>
          <a:ln w="6345" cap="flat">
            <a:solidFill>
              <a:srgbClr val="4472C4"/>
            </a:solidFill>
            <a:prstDash val="solid"/>
            <a:miter/>
            <a:tailEnd type="arrow"/>
          </a:ln>
        </p:spPr>
      </p:cxnSp>
      <p:cxnSp>
        <p:nvCxnSpPr>
          <p:cNvPr id="14" name="Straight Arrow Connector 21">
            <a:extLst>
              <a:ext uri="{FF2B5EF4-FFF2-40B4-BE49-F238E27FC236}">
                <a16:creationId xmlns:a16="http://schemas.microsoft.com/office/drawing/2014/main" id="{47023B3B-B048-E19E-5C6B-B73464D12714}"/>
              </a:ext>
            </a:extLst>
          </p:cNvPr>
          <p:cNvCxnSpPr/>
          <p:nvPr/>
        </p:nvCxnSpPr>
        <p:spPr>
          <a:xfrm flipH="1">
            <a:off x="4349261" y="3683395"/>
            <a:ext cx="558022" cy="303626"/>
          </a:xfrm>
          <a:prstGeom prst="straightConnector1">
            <a:avLst/>
          </a:prstGeom>
          <a:noFill/>
          <a:ln w="57150" cap="flat">
            <a:solidFill>
              <a:srgbClr val="000000"/>
            </a:solidFill>
            <a:prstDash val="solid"/>
            <a:miter/>
            <a:tailEnd type="arrow"/>
          </a:ln>
        </p:spPr>
      </p:cxnSp>
      <p:cxnSp>
        <p:nvCxnSpPr>
          <p:cNvPr id="15" name="Straight Arrow Connector 23">
            <a:extLst>
              <a:ext uri="{FF2B5EF4-FFF2-40B4-BE49-F238E27FC236}">
                <a16:creationId xmlns:a16="http://schemas.microsoft.com/office/drawing/2014/main" id="{1BDC6D40-8D0B-3246-9B28-26D0ADBEC9B9}"/>
              </a:ext>
            </a:extLst>
          </p:cNvPr>
          <p:cNvCxnSpPr/>
          <p:nvPr/>
        </p:nvCxnSpPr>
        <p:spPr>
          <a:xfrm>
            <a:off x="7244864" y="3695703"/>
            <a:ext cx="475954" cy="373962"/>
          </a:xfrm>
          <a:prstGeom prst="straightConnector1">
            <a:avLst/>
          </a:prstGeom>
          <a:noFill/>
          <a:ln w="57150" cap="flat">
            <a:solidFill>
              <a:srgbClr val="000000"/>
            </a:solidFill>
            <a:prstDash val="solid"/>
            <a:miter/>
            <a:tailEnd type="arrow"/>
          </a:ln>
        </p:spPr>
      </p:cxnSp>
      <p:sp>
        <p:nvSpPr>
          <p:cNvPr id="16" name="Oval 25">
            <a:extLst>
              <a:ext uri="{FF2B5EF4-FFF2-40B4-BE49-F238E27FC236}">
                <a16:creationId xmlns:a16="http://schemas.microsoft.com/office/drawing/2014/main" id="{4BAA5E1F-77EE-47E3-908C-7C888122208F}"/>
              </a:ext>
            </a:extLst>
          </p:cNvPr>
          <p:cNvSpPr/>
          <p:nvPr/>
        </p:nvSpPr>
        <p:spPr>
          <a:xfrm>
            <a:off x="5124745" y="3829927"/>
            <a:ext cx="1942514" cy="96715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81B861"/>
              </a:gs>
              <a:gs pos="100000">
                <a:srgbClr val="6FB242"/>
              </a:gs>
            </a:gsLst>
            <a:lin ang="5400000"/>
          </a:gradFill>
          <a:ln w="6345" cap="flat">
            <a:solidFill>
              <a:srgbClr val="70AD4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alibri"/>
              </a:rPr>
              <a:t>Professional Driver</a:t>
            </a:r>
          </a:p>
        </p:txBody>
      </p:sp>
      <p:sp>
        <p:nvSpPr>
          <p:cNvPr id="17" name="Oval 26">
            <a:extLst>
              <a:ext uri="{FF2B5EF4-FFF2-40B4-BE49-F238E27FC236}">
                <a16:creationId xmlns:a16="http://schemas.microsoft.com/office/drawing/2014/main" id="{F4533648-E421-EEB3-B629-486FC458E14F}"/>
              </a:ext>
            </a:extLst>
          </p:cNvPr>
          <p:cNvSpPr/>
          <p:nvPr/>
        </p:nvSpPr>
        <p:spPr>
          <a:xfrm>
            <a:off x="182880" y="5205048"/>
            <a:ext cx="1468901"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AFAFAF"/>
              </a:gs>
              <a:gs pos="100000">
                <a:srgbClr val="A5A5A5"/>
              </a:gs>
            </a:gsLst>
            <a:lin ang="5400000"/>
          </a:gradFill>
          <a:ln w="6345" cap="flat">
            <a:solidFill>
              <a:srgbClr val="A5A5A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 Staff</a:t>
            </a:r>
          </a:p>
        </p:txBody>
      </p:sp>
      <p:sp>
        <p:nvSpPr>
          <p:cNvPr id="18" name="Oval 27">
            <a:extLst>
              <a:ext uri="{FF2B5EF4-FFF2-40B4-BE49-F238E27FC236}">
                <a16:creationId xmlns:a16="http://schemas.microsoft.com/office/drawing/2014/main" id="{5AE1CD5D-C8D3-2918-8211-CA78F1F505E9}"/>
              </a:ext>
            </a:extLst>
          </p:cNvPr>
          <p:cNvSpPr/>
          <p:nvPr/>
        </p:nvSpPr>
        <p:spPr>
          <a:xfrm>
            <a:off x="1885072" y="5205048"/>
            <a:ext cx="1336432"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AFAFAF"/>
              </a:gs>
              <a:gs pos="100000">
                <a:srgbClr val="A5A5A5"/>
              </a:gs>
            </a:gsLst>
            <a:lin ang="5400000"/>
          </a:gradFill>
          <a:ln w="6345" cap="flat">
            <a:solidFill>
              <a:srgbClr val="A5A5A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Staff</a:t>
            </a:r>
          </a:p>
        </p:txBody>
      </p:sp>
      <p:sp>
        <p:nvSpPr>
          <p:cNvPr id="19" name="Oval 28">
            <a:extLst>
              <a:ext uri="{FF2B5EF4-FFF2-40B4-BE49-F238E27FC236}">
                <a16:creationId xmlns:a16="http://schemas.microsoft.com/office/drawing/2014/main" id="{4C97BFF5-B333-9543-69CD-26E541E6CB99}"/>
              </a:ext>
            </a:extLst>
          </p:cNvPr>
          <p:cNvSpPr/>
          <p:nvPr/>
        </p:nvSpPr>
        <p:spPr>
          <a:xfrm>
            <a:off x="3570850" y="5205048"/>
            <a:ext cx="1336432"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AFAFAF"/>
              </a:gs>
              <a:gs pos="100000">
                <a:srgbClr val="A5A5A5"/>
              </a:gs>
            </a:gsLst>
            <a:lin ang="5400000"/>
          </a:gradFill>
          <a:ln w="6345" cap="flat">
            <a:solidFill>
              <a:srgbClr val="A5A5A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Staff</a:t>
            </a:r>
          </a:p>
        </p:txBody>
      </p:sp>
      <p:sp>
        <p:nvSpPr>
          <p:cNvPr id="20" name="Oval 30">
            <a:extLst>
              <a:ext uri="{FF2B5EF4-FFF2-40B4-BE49-F238E27FC236}">
                <a16:creationId xmlns:a16="http://schemas.microsoft.com/office/drawing/2014/main" id="{212CAC7D-CE1C-109D-17AD-3B4E10B2F517}"/>
              </a:ext>
            </a:extLst>
          </p:cNvPr>
          <p:cNvSpPr/>
          <p:nvPr/>
        </p:nvSpPr>
        <p:spPr>
          <a:xfrm>
            <a:off x="10569531" y="5205048"/>
            <a:ext cx="1336432"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AFAFAF"/>
              </a:gs>
              <a:gs pos="100000">
                <a:srgbClr val="A5A5A5"/>
              </a:gs>
            </a:gsLst>
            <a:lin ang="5400000"/>
          </a:gradFill>
          <a:ln w="6345" cap="flat">
            <a:solidFill>
              <a:srgbClr val="A5A5A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Staff</a:t>
            </a:r>
          </a:p>
        </p:txBody>
      </p:sp>
      <p:sp>
        <p:nvSpPr>
          <p:cNvPr id="21" name="Oval 31">
            <a:extLst>
              <a:ext uri="{FF2B5EF4-FFF2-40B4-BE49-F238E27FC236}">
                <a16:creationId xmlns:a16="http://schemas.microsoft.com/office/drawing/2014/main" id="{A13B8437-ABAB-0E42-FF3A-B7E9C36384FF}"/>
              </a:ext>
            </a:extLst>
          </p:cNvPr>
          <p:cNvSpPr/>
          <p:nvPr/>
        </p:nvSpPr>
        <p:spPr>
          <a:xfrm>
            <a:off x="8914229" y="5214420"/>
            <a:ext cx="1336432"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AFAFAF"/>
              </a:gs>
              <a:gs pos="100000">
                <a:srgbClr val="A5A5A5"/>
              </a:gs>
            </a:gsLst>
            <a:lin ang="5400000"/>
          </a:gradFill>
          <a:ln w="6345" cap="flat">
            <a:solidFill>
              <a:srgbClr val="A5A5A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Staff</a:t>
            </a:r>
          </a:p>
        </p:txBody>
      </p:sp>
      <p:sp>
        <p:nvSpPr>
          <p:cNvPr id="22" name="Oval 32">
            <a:extLst>
              <a:ext uri="{FF2B5EF4-FFF2-40B4-BE49-F238E27FC236}">
                <a16:creationId xmlns:a16="http://schemas.microsoft.com/office/drawing/2014/main" id="{1C76A30E-306C-98A5-D558-A328FA7127AA}"/>
              </a:ext>
            </a:extLst>
          </p:cNvPr>
          <p:cNvSpPr/>
          <p:nvPr/>
        </p:nvSpPr>
        <p:spPr>
          <a:xfrm>
            <a:off x="7111215" y="5214420"/>
            <a:ext cx="1336432"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AFAFAF"/>
              </a:gs>
              <a:gs pos="100000">
                <a:srgbClr val="A5A5A5"/>
              </a:gs>
            </a:gsLst>
            <a:lin ang="5400000"/>
          </a:gradFill>
          <a:ln w="6345" cap="flat">
            <a:solidFill>
              <a:srgbClr val="A5A5A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Staff</a:t>
            </a:r>
          </a:p>
        </p:txBody>
      </p:sp>
      <p:sp>
        <p:nvSpPr>
          <p:cNvPr id="23" name="Oval 33">
            <a:extLst>
              <a:ext uri="{FF2B5EF4-FFF2-40B4-BE49-F238E27FC236}">
                <a16:creationId xmlns:a16="http://schemas.microsoft.com/office/drawing/2014/main" id="{E1D8B293-3CF1-1FE0-FA43-8F227938BC6D}"/>
              </a:ext>
            </a:extLst>
          </p:cNvPr>
          <p:cNvSpPr/>
          <p:nvPr/>
        </p:nvSpPr>
        <p:spPr>
          <a:xfrm>
            <a:off x="5270693" y="5214420"/>
            <a:ext cx="1336432"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AFAFAF"/>
              </a:gs>
              <a:gs pos="100000">
                <a:srgbClr val="A5A5A5"/>
              </a:gs>
            </a:gsLst>
            <a:lin ang="5400000"/>
          </a:gradFill>
          <a:ln w="6345" cap="flat">
            <a:solidFill>
              <a:srgbClr val="A5A5A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Staff</a:t>
            </a:r>
          </a:p>
        </p:txBody>
      </p:sp>
      <p:sp>
        <p:nvSpPr>
          <p:cNvPr id="24" name="Oval 34">
            <a:extLst>
              <a:ext uri="{FF2B5EF4-FFF2-40B4-BE49-F238E27FC236}">
                <a16:creationId xmlns:a16="http://schemas.microsoft.com/office/drawing/2014/main" id="{B77AE8F9-AD87-2CF9-3D71-77FBF079AB90}"/>
              </a:ext>
            </a:extLst>
          </p:cNvPr>
          <p:cNvSpPr/>
          <p:nvPr/>
        </p:nvSpPr>
        <p:spPr>
          <a:xfrm>
            <a:off x="3424894" y="6112416"/>
            <a:ext cx="1699842"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0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alibri"/>
              </a:rPr>
              <a:t>Part Time Staff</a:t>
            </a:r>
          </a:p>
        </p:txBody>
      </p:sp>
      <p:sp>
        <p:nvSpPr>
          <p:cNvPr id="25" name="Oval 35">
            <a:extLst>
              <a:ext uri="{FF2B5EF4-FFF2-40B4-BE49-F238E27FC236}">
                <a16:creationId xmlns:a16="http://schemas.microsoft.com/office/drawing/2014/main" id="{5338C918-4A93-9AC5-5943-F8FA3D2DD134}"/>
              </a:ext>
            </a:extLst>
          </p:cNvPr>
          <p:cNvSpPr/>
          <p:nvPr/>
        </p:nvSpPr>
        <p:spPr>
          <a:xfrm>
            <a:off x="5270693" y="6077239"/>
            <a:ext cx="1663503"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0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alibri"/>
              </a:rPr>
              <a:t>Part Time Staff</a:t>
            </a:r>
          </a:p>
        </p:txBody>
      </p:sp>
      <p:sp>
        <p:nvSpPr>
          <p:cNvPr id="26" name="Oval 36">
            <a:extLst>
              <a:ext uri="{FF2B5EF4-FFF2-40B4-BE49-F238E27FC236}">
                <a16:creationId xmlns:a16="http://schemas.microsoft.com/office/drawing/2014/main" id="{7BD1F498-8082-8BA8-B2B0-C9AE62C4171F}"/>
              </a:ext>
            </a:extLst>
          </p:cNvPr>
          <p:cNvSpPr/>
          <p:nvPr/>
        </p:nvSpPr>
        <p:spPr>
          <a:xfrm>
            <a:off x="7135840" y="6112416"/>
            <a:ext cx="1663503" cy="7455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0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alibri"/>
              </a:rPr>
              <a:t>Part Time Staff</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DA1C3-B138-9F80-2BA5-C2D0CE52BC48}"/>
              </a:ext>
            </a:extLst>
          </p:cNvPr>
          <p:cNvSpPr txBox="1">
            <a:spLocks noGrp="1"/>
          </p:cNvSpPr>
          <p:nvPr>
            <p:ph type="title"/>
          </p:nvPr>
        </p:nvSpPr>
        <p:spPr>
          <a:xfrm>
            <a:off x="0" y="0"/>
            <a:ext cx="9603275" cy="1049237"/>
          </a:xfrm>
        </p:spPr>
        <p:txBody>
          <a:bodyPr/>
          <a:lstStyle/>
          <a:p>
            <a:pPr lvl="0"/>
            <a:r>
              <a:rPr lang="en-GB"/>
              <a:t>FINANCIAL PLAN</a:t>
            </a:r>
          </a:p>
        </p:txBody>
      </p:sp>
      <p:graphicFrame>
        <p:nvGraphicFramePr>
          <p:cNvPr id="3" name="Table 5">
            <a:extLst>
              <a:ext uri="{FF2B5EF4-FFF2-40B4-BE49-F238E27FC236}">
                <a16:creationId xmlns:a16="http://schemas.microsoft.com/office/drawing/2014/main" id="{175721BE-ABE1-FB91-D01D-8C5B95E649FE}"/>
              </a:ext>
            </a:extLst>
          </p:cNvPr>
          <p:cNvGraphicFramePr>
            <a:graphicFrameLocks noGrp="1"/>
          </p:cNvGraphicFramePr>
          <p:nvPr/>
        </p:nvGraphicFramePr>
        <p:xfrm>
          <a:off x="232248" y="524618"/>
          <a:ext cx="10813950" cy="5394960"/>
        </p:xfrm>
        <a:graphic>
          <a:graphicData uri="http://schemas.openxmlformats.org/drawingml/2006/table">
            <a:tbl>
              <a:tblPr firstRow="1" bandRow="1">
                <a:effectLst/>
                <a:tableStyleId>{93296810-A885-4BE3-A3E7-6D5BEEA58F35}</a:tableStyleId>
              </a:tblPr>
              <a:tblGrid>
                <a:gridCol w="2526414">
                  <a:extLst>
                    <a:ext uri="{9D8B030D-6E8A-4147-A177-3AD203B41FA5}">
                      <a16:colId xmlns:a16="http://schemas.microsoft.com/office/drawing/2014/main" val="2910180336"/>
                    </a:ext>
                  </a:extLst>
                </a:gridCol>
                <a:gridCol w="2762512">
                  <a:extLst>
                    <a:ext uri="{9D8B030D-6E8A-4147-A177-3AD203B41FA5}">
                      <a16:colId xmlns:a16="http://schemas.microsoft.com/office/drawing/2014/main" val="2729924094"/>
                    </a:ext>
                  </a:extLst>
                </a:gridCol>
                <a:gridCol w="1864790">
                  <a:extLst>
                    <a:ext uri="{9D8B030D-6E8A-4147-A177-3AD203B41FA5}">
                      <a16:colId xmlns:a16="http://schemas.microsoft.com/office/drawing/2014/main" val="1981035438"/>
                    </a:ext>
                  </a:extLst>
                </a:gridCol>
                <a:gridCol w="3660233">
                  <a:extLst>
                    <a:ext uri="{9D8B030D-6E8A-4147-A177-3AD203B41FA5}">
                      <a16:colId xmlns:a16="http://schemas.microsoft.com/office/drawing/2014/main" val="2264601868"/>
                    </a:ext>
                  </a:extLst>
                </a:gridCol>
              </a:tblGrid>
              <a:tr h="326020">
                <a:tc>
                  <a:txBody>
                    <a:bodyPr/>
                    <a:lstStyle/>
                    <a:p>
                      <a:pPr lvl="0"/>
                      <a:r>
                        <a:rPr lang="en-GB"/>
                        <a:t>Assets</a:t>
                      </a:r>
                    </a:p>
                  </a:txBody>
                  <a:tcPr/>
                </a:tc>
                <a:tc>
                  <a:txBody>
                    <a:bodyPr/>
                    <a:lstStyle/>
                    <a:p>
                      <a:pPr lvl="0"/>
                      <a:r>
                        <a:rPr lang="en-GB"/>
                        <a:t>Current</a:t>
                      </a:r>
                    </a:p>
                  </a:txBody>
                  <a:tcPr/>
                </a:tc>
                <a:tc>
                  <a:txBody>
                    <a:bodyPr/>
                    <a:lstStyle/>
                    <a:p>
                      <a:pPr lvl="0"/>
                      <a:r>
                        <a:rPr lang="en-GB"/>
                        <a:t>Year 1</a:t>
                      </a:r>
                    </a:p>
                  </a:txBody>
                  <a:tcPr/>
                </a:tc>
                <a:tc>
                  <a:txBody>
                    <a:bodyPr/>
                    <a:lstStyle/>
                    <a:p>
                      <a:pPr lvl="0"/>
                      <a:r>
                        <a:rPr lang="en-GB"/>
                        <a:t>Year 2                      Year 3</a:t>
                      </a:r>
                    </a:p>
                  </a:txBody>
                  <a:tcPr/>
                </a:tc>
                <a:extLst>
                  <a:ext uri="{0D108BD9-81ED-4DB2-BD59-A6C34878D82A}">
                    <a16:rowId xmlns:a16="http://schemas.microsoft.com/office/drawing/2014/main" val="4068491984"/>
                  </a:ext>
                </a:extLst>
              </a:tr>
              <a:tr h="4888976">
                <a:tc>
                  <a:txBody>
                    <a:bodyPr/>
                    <a:lstStyle/>
                    <a:p>
                      <a:pPr lvl="0"/>
                      <a:r>
                        <a:rPr lang="en-GB"/>
                        <a:t>Equity Investments </a:t>
                      </a:r>
                    </a:p>
                    <a:p>
                      <a:pPr lvl="0"/>
                      <a:r>
                        <a:rPr lang="en-GB" b="1"/>
                        <a:t>TOTAL Start-up Cash</a:t>
                      </a:r>
                    </a:p>
                    <a:p>
                      <a:pPr lvl="0"/>
                      <a:endParaRPr lang="en-GB"/>
                    </a:p>
                    <a:p>
                      <a:pPr lvl="0"/>
                      <a:r>
                        <a:rPr lang="en-GB"/>
                        <a:t>Start-up Expenditures</a:t>
                      </a:r>
                    </a:p>
                    <a:p>
                      <a:pPr lvl="0"/>
                      <a:r>
                        <a:rPr lang="en-GB"/>
                        <a:t>License &amp; Fees</a:t>
                      </a:r>
                    </a:p>
                    <a:p>
                      <a:pPr lvl="0"/>
                      <a:r>
                        <a:rPr lang="en-GB"/>
                        <a:t>Insurance</a:t>
                      </a:r>
                    </a:p>
                    <a:p>
                      <a:pPr lvl="0"/>
                      <a:r>
                        <a:rPr lang="en-GB"/>
                        <a:t>Advertising for 3 months</a:t>
                      </a:r>
                    </a:p>
                    <a:p>
                      <a:pPr lvl="0"/>
                      <a:r>
                        <a:rPr lang="en-GB"/>
                        <a:t>Promotion Materials</a:t>
                      </a:r>
                    </a:p>
                    <a:p>
                      <a:pPr lvl="0"/>
                      <a:endParaRPr lang="en-GB"/>
                    </a:p>
                    <a:p>
                      <a:pPr lvl="0"/>
                      <a:r>
                        <a:rPr lang="en-GB"/>
                        <a:t>Other</a:t>
                      </a:r>
                    </a:p>
                    <a:p>
                      <a:pPr lvl="0"/>
                      <a:endParaRPr lang="en-GB"/>
                    </a:p>
                    <a:p>
                      <a:pPr lvl="0"/>
                      <a:r>
                        <a:rPr lang="en-GB"/>
                        <a:t>Other Start-up Expenses</a:t>
                      </a:r>
                    </a:p>
                    <a:p>
                      <a:pPr lvl="0"/>
                      <a:r>
                        <a:rPr lang="en-GB" b="1"/>
                        <a:t>Total Start-up Expenses</a:t>
                      </a:r>
                    </a:p>
                    <a:p>
                      <a:pPr lvl="0"/>
                      <a:r>
                        <a:rPr lang="en-GB"/>
                        <a:t>Other Costs</a:t>
                      </a:r>
                    </a:p>
                    <a:p>
                      <a:pPr lvl="0"/>
                      <a:endParaRPr lang="en-GB"/>
                    </a:p>
                    <a:p>
                      <a:pPr lvl="0"/>
                      <a:r>
                        <a:rPr lang="en-GB" b="1"/>
                        <a:t>Opening Inventory</a:t>
                      </a:r>
                    </a:p>
                    <a:p>
                      <a:pPr lvl="0"/>
                      <a:r>
                        <a:rPr lang="en-GB" b="1"/>
                        <a:t>Receivables from Sales</a:t>
                      </a:r>
                    </a:p>
                  </a:txBody>
                  <a:tcPr/>
                </a:tc>
                <a:tc>
                  <a:txBody>
                    <a:bodyPr/>
                    <a:lstStyle/>
                    <a:p>
                      <a:pPr lvl="0"/>
                      <a:r>
                        <a:rPr lang="en-GB"/>
                        <a:t> </a:t>
                      </a:r>
                    </a:p>
                    <a:p>
                      <a:pPr lvl="0"/>
                      <a:r>
                        <a:rPr lang="en-GB" b="1"/>
                        <a:t>173,500                                         </a:t>
                      </a:r>
                    </a:p>
                    <a:p>
                      <a:pPr lvl="0"/>
                      <a:endParaRPr lang="en-GB"/>
                    </a:p>
                    <a:p>
                      <a:pPr lvl="0"/>
                      <a:r>
                        <a:rPr lang="en-GB"/>
                        <a:t>                                                                                10.000                                                                 25.000                                                   15.000                                                              1.500</a:t>
                      </a:r>
                    </a:p>
                    <a:p>
                      <a:pPr lvl="0"/>
                      <a:r>
                        <a:rPr lang="en-GB"/>
                        <a:t>                                                                                                                                        2.000</a:t>
                      </a:r>
                    </a:p>
                    <a:p>
                      <a:pPr lvl="0"/>
                      <a:r>
                        <a:rPr lang="en-GB"/>
                        <a:t>        </a:t>
                      </a:r>
                    </a:p>
                    <a:p>
                      <a:pPr lvl="0"/>
                      <a:r>
                        <a:rPr lang="en-GB"/>
                        <a:t>                                                                                                                                   </a:t>
                      </a:r>
                      <a:r>
                        <a:rPr lang="en-GB" b="1"/>
                        <a:t>53,500</a:t>
                      </a:r>
                    </a:p>
                    <a:p>
                      <a:pPr lvl="0"/>
                      <a:endParaRPr lang="en-GB"/>
                    </a:p>
                    <a:p>
                      <a:pPr lvl="0"/>
                      <a:r>
                        <a:rPr lang="en-GB"/>
                        <a:t>                                                                                                                               </a:t>
                      </a:r>
                      <a:r>
                        <a:rPr lang="en-GB" b="1"/>
                        <a:t>35.000</a:t>
                      </a:r>
                    </a:p>
                  </a:txBody>
                  <a:tcPr/>
                </a:tc>
                <a:tc>
                  <a:txBody>
                    <a:bodyPr/>
                    <a:lstStyle/>
                    <a:p>
                      <a:pPr lvl="0"/>
                      <a:r>
                        <a:rPr lang="en-GB"/>
                        <a:t> </a:t>
                      </a:r>
                    </a:p>
                    <a:p>
                      <a:pPr lvl="0"/>
                      <a:r>
                        <a:rPr lang="en-GB" b="1"/>
                        <a:t>35.500  </a:t>
                      </a:r>
                      <a:r>
                        <a:rPr lang="en-GB"/>
                        <a:t>      </a:t>
                      </a:r>
                    </a:p>
                    <a:p>
                      <a:pPr lvl="0"/>
                      <a:endParaRPr lang="en-GB"/>
                    </a:p>
                    <a:p>
                      <a:pPr lvl="0"/>
                      <a:endParaRPr lang="en-GB"/>
                    </a:p>
                    <a:p>
                      <a:pPr lvl="0"/>
                      <a:r>
                        <a:rPr lang="en-GB"/>
                        <a:t>10.000</a:t>
                      </a:r>
                    </a:p>
                    <a:p>
                      <a:pPr lvl="0"/>
                      <a:r>
                        <a:rPr lang="en-GB"/>
                        <a:t>30.000</a:t>
                      </a:r>
                    </a:p>
                    <a:p>
                      <a:pPr lvl="0"/>
                      <a:r>
                        <a:rPr lang="en-GB"/>
                        <a:t>5.000</a:t>
                      </a:r>
                    </a:p>
                    <a:p>
                      <a:pPr lvl="0"/>
                      <a:r>
                        <a:rPr lang="en-GB"/>
                        <a:t>2.000</a:t>
                      </a:r>
                    </a:p>
                    <a:p>
                      <a:pPr lvl="0"/>
                      <a:endParaRPr lang="en-GB"/>
                    </a:p>
                    <a:p>
                      <a:pPr lvl="0"/>
                      <a:r>
                        <a:rPr lang="en-GB"/>
                        <a:t>4.000</a:t>
                      </a:r>
                    </a:p>
                    <a:p>
                      <a:pPr lvl="0"/>
                      <a:endParaRPr lang="en-GB"/>
                    </a:p>
                    <a:p>
                      <a:pPr lvl="0"/>
                      <a:endParaRPr lang="en-GB"/>
                    </a:p>
                    <a:p>
                      <a:pPr lvl="0"/>
                      <a:r>
                        <a:rPr lang="en-GB"/>
                        <a:t>51,000</a:t>
                      </a:r>
                    </a:p>
                    <a:p>
                      <a:pPr lvl="0"/>
                      <a:endParaRPr lang="en-GB"/>
                    </a:p>
                    <a:p>
                      <a:pPr lvl="0"/>
                      <a:endParaRPr lang="en-GB"/>
                    </a:p>
                    <a:p>
                      <a:pPr lvl="0"/>
                      <a:r>
                        <a:rPr lang="en-GB"/>
                        <a:t>30,000</a:t>
                      </a:r>
                    </a:p>
                    <a:p>
                      <a:pPr lvl="0"/>
                      <a:r>
                        <a:rPr lang="en-GB"/>
                        <a:t>35,000</a:t>
                      </a:r>
                    </a:p>
                    <a:p>
                      <a:pPr lvl="0"/>
                      <a:r>
                        <a:rPr lang="en-GB"/>
                        <a:t>                            </a:t>
                      </a:r>
                    </a:p>
                  </a:txBody>
                  <a:tcPr/>
                </a:tc>
                <a:tc>
                  <a:txBody>
                    <a:bodyPr/>
                    <a:lstStyle/>
                    <a:p>
                      <a:pPr lvl="0"/>
                      <a:r>
                        <a:rPr lang="en-GB"/>
                        <a:t>  </a:t>
                      </a:r>
                    </a:p>
                    <a:p>
                      <a:pPr lvl="0"/>
                      <a:r>
                        <a:rPr lang="en-GB"/>
                        <a:t>48,000                    75.000</a:t>
                      </a:r>
                    </a:p>
                    <a:p>
                      <a:pPr lvl="0"/>
                      <a:endParaRPr lang="en-GB"/>
                    </a:p>
                    <a:p>
                      <a:pPr lvl="0"/>
                      <a:endParaRPr lang="en-GB"/>
                    </a:p>
                    <a:p>
                      <a:pPr lvl="0"/>
                      <a:r>
                        <a:rPr lang="en-GB"/>
                        <a:t>15.000                   20,000</a:t>
                      </a:r>
                    </a:p>
                    <a:p>
                      <a:pPr lvl="0"/>
                      <a:r>
                        <a:rPr lang="en-GB"/>
                        <a:t>35.000                   35,000</a:t>
                      </a:r>
                    </a:p>
                    <a:p>
                      <a:pPr lvl="0"/>
                      <a:r>
                        <a:rPr lang="en-GB"/>
                        <a:t>5.000                      8.000</a:t>
                      </a:r>
                    </a:p>
                    <a:p>
                      <a:pPr lvl="0"/>
                      <a:r>
                        <a:rPr lang="en-GB"/>
                        <a:t>2.000                      3.000</a:t>
                      </a:r>
                    </a:p>
                    <a:p>
                      <a:pPr lvl="0"/>
                      <a:endParaRPr lang="en-GB"/>
                    </a:p>
                    <a:p>
                      <a:pPr lvl="0"/>
                      <a:r>
                        <a:rPr lang="en-GB"/>
                        <a:t>3.000                      4.000</a:t>
                      </a:r>
                    </a:p>
                    <a:p>
                      <a:pPr lvl="0"/>
                      <a:endParaRPr lang="en-GB"/>
                    </a:p>
                    <a:p>
                      <a:pPr lvl="0"/>
                      <a:endParaRPr lang="en-GB"/>
                    </a:p>
                    <a:p>
                      <a:pPr lvl="0"/>
                      <a:r>
                        <a:rPr lang="en-GB"/>
                        <a:t>50,000                    70,000</a:t>
                      </a:r>
                    </a:p>
                    <a:p>
                      <a:pPr lvl="0"/>
                      <a:endParaRPr lang="en-GB"/>
                    </a:p>
                    <a:p>
                      <a:pPr lvl="0"/>
                      <a:endParaRPr lang="en-GB"/>
                    </a:p>
                    <a:p>
                      <a:pPr lvl="0"/>
                      <a:r>
                        <a:rPr lang="en-GB"/>
                        <a:t>35,000                    40.000</a:t>
                      </a:r>
                    </a:p>
                    <a:p>
                      <a:pPr lvl="0"/>
                      <a:r>
                        <a:rPr lang="en-GB"/>
                        <a:t>50,000                    80.000</a:t>
                      </a:r>
                    </a:p>
                  </a:txBody>
                  <a:tcPr/>
                </a:tc>
                <a:extLst>
                  <a:ext uri="{0D108BD9-81ED-4DB2-BD59-A6C34878D82A}">
                    <a16:rowId xmlns:a16="http://schemas.microsoft.com/office/drawing/2014/main" val="2492939318"/>
                  </a:ext>
                </a:extLst>
              </a:tr>
            </a:tbl>
          </a:graphicData>
        </a:graphic>
      </p:graphicFrame>
      <p:cxnSp>
        <p:nvCxnSpPr>
          <p:cNvPr id="4" name="Straight Connector 6">
            <a:extLst>
              <a:ext uri="{FF2B5EF4-FFF2-40B4-BE49-F238E27FC236}">
                <a16:creationId xmlns:a16="http://schemas.microsoft.com/office/drawing/2014/main" id="{A95EA024-DB3F-F156-82A4-726E47394534}"/>
              </a:ext>
            </a:extLst>
          </p:cNvPr>
          <p:cNvCxnSpPr/>
          <p:nvPr/>
        </p:nvCxnSpPr>
        <p:spPr>
          <a:xfrm>
            <a:off x="9115863" y="745583"/>
            <a:ext cx="0" cy="5033772"/>
          </a:xfrm>
          <a:prstGeom prst="straightConnector1">
            <a:avLst/>
          </a:prstGeom>
          <a:noFill/>
          <a:ln w="6345" cap="flat">
            <a:solidFill>
              <a:srgbClr val="FFFFFF"/>
            </a:solidFill>
            <a:prstDash val="solid"/>
            <a:miter/>
          </a:ln>
        </p:spPr>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EEC1A-BA9B-C7BB-2C09-583B7D868A81}"/>
              </a:ext>
            </a:extLst>
          </p:cNvPr>
          <p:cNvSpPr txBox="1">
            <a:spLocks noGrp="1"/>
          </p:cNvSpPr>
          <p:nvPr>
            <p:ph type="title"/>
          </p:nvPr>
        </p:nvSpPr>
        <p:spPr>
          <a:xfrm>
            <a:off x="0" y="185540"/>
            <a:ext cx="9603275" cy="1049237"/>
          </a:xfrm>
        </p:spPr>
        <p:txBody>
          <a:bodyPr/>
          <a:lstStyle/>
          <a:p>
            <a:pPr lvl="0"/>
            <a:r>
              <a:rPr lang="en-GB"/>
              <a:t>FINANCIAL PLAN</a:t>
            </a:r>
          </a:p>
        </p:txBody>
      </p:sp>
      <p:graphicFrame>
        <p:nvGraphicFramePr>
          <p:cNvPr id="3" name="Table 6">
            <a:extLst>
              <a:ext uri="{FF2B5EF4-FFF2-40B4-BE49-F238E27FC236}">
                <a16:creationId xmlns:a16="http://schemas.microsoft.com/office/drawing/2014/main" id="{E7775F8A-0916-6634-FA60-77E08060981B}"/>
              </a:ext>
            </a:extLst>
          </p:cNvPr>
          <p:cNvGraphicFramePr>
            <a:graphicFrameLocks noGrp="1"/>
          </p:cNvGraphicFramePr>
          <p:nvPr/>
        </p:nvGraphicFramePr>
        <p:xfrm>
          <a:off x="196943" y="759656"/>
          <a:ext cx="11324478" cy="5064376"/>
        </p:xfrm>
        <a:graphic>
          <a:graphicData uri="http://schemas.openxmlformats.org/drawingml/2006/table">
            <a:tbl>
              <a:tblPr firstRow="1" bandRow="1">
                <a:effectLst/>
                <a:tableStyleId>{93296810-A885-4BE3-A3E7-6D5BEEA58F35}</a:tableStyleId>
              </a:tblPr>
              <a:tblGrid>
                <a:gridCol w="2264895">
                  <a:extLst>
                    <a:ext uri="{9D8B030D-6E8A-4147-A177-3AD203B41FA5}">
                      <a16:colId xmlns:a16="http://schemas.microsoft.com/office/drawing/2014/main" val="3850313469"/>
                    </a:ext>
                  </a:extLst>
                </a:gridCol>
                <a:gridCol w="2264895">
                  <a:extLst>
                    <a:ext uri="{9D8B030D-6E8A-4147-A177-3AD203B41FA5}">
                      <a16:colId xmlns:a16="http://schemas.microsoft.com/office/drawing/2014/main" val="1217454819"/>
                    </a:ext>
                  </a:extLst>
                </a:gridCol>
                <a:gridCol w="2264895">
                  <a:extLst>
                    <a:ext uri="{9D8B030D-6E8A-4147-A177-3AD203B41FA5}">
                      <a16:colId xmlns:a16="http://schemas.microsoft.com/office/drawing/2014/main" val="625830669"/>
                    </a:ext>
                  </a:extLst>
                </a:gridCol>
                <a:gridCol w="2264895">
                  <a:extLst>
                    <a:ext uri="{9D8B030D-6E8A-4147-A177-3AD203B41FA5}">
                      <a16:colId xmlns:a16="http://schemas.microsoft.com/office/drawing/2014/main" val="1704724799"/>
                    </a:ext>
                  </a:extLst>
                </a:gridCol>
                <a:gridCol w="2264895">
                  <a:extLst>
                    <a:ext uri="{9D8B030D-6E8A-4147-A177-3AD203B41FA5}">
                      <a16:colId xmlns:a16="http://schemas.microsoft.com/office/drawing/2014/main" val="3162918926"/>
                    </a:ext>
                  </a:extLst>
                </a:gridCol>
              </a:tblGrid>
              <a:tr h="429557">
                <a:tc>
                  <a:txBody>
                    <a:bodyPr/>
                    <a:lstStyle/>
                    <a:p>
                      <a:pPr lvl="0"/>
                      <a:endParaRPr lang="en-GB"/>
                    </a:p>
                  </a:txBody>
                  <a:tcPr/>
                </a:tc>
                <a:tc>
                  <a:txBody>
                    <a:bodyPr/>
                    <a:lstStyle/>
                    <a:p>
                      <a:pPr lvl="0"/>
                      <a:r>
                        <a:rPr lang="en-GB"/>
                        <a:t>Current</a:t>
                      </a:r>
                    </a:p>
                  </a:txBody>
                  <a:tcPr/>
                </a:tc>
                <a:tc>
                  <a:txBody>
                    <a:bodyPr/>
                    <a:lstStyle/>
                    <a:p>
                      <a:pPr lvl="0"/>
                      <a:r>
                        <a:rPr lang="en-GB"/>
                        <a:t>Year 1</a:t>
                      </a:r>
                    </a:p>
                  </a:txBody>
                  <a:tcPr/>
                </a:tc>
                <a:tc>
                  <a:txBody>
                    <a:bodyPr/>
                    <a:lstStyle/>
                    <a:p>
                      <a:pPr lvl="0"/>
                      <a:r>
                        <a:rPr lang="en-GB"/>
                        <a:t>Year 2</a:t>
                      </a:r>
                    </a:p>
                  </a:txBody>
                  <a:tcPr/>
                </a:tc>
                <a:tc>
                  <a:txBody>
                    <a:bodyPr/>
                    <a:lstStyle/>
                    <a:p>
                      <a:pPr lvl="0"/>
                      <a:r>
                        <a:rPr lang="en-GB"/>
                        <a:t>Year 3</a:t>
                      </a:r>
                    </a:p>
                  </a:txBody>
                  <a:tcPr/>
                </a:tc>
                <a:extLst>
                  <a:ext uri="{0D108BD9-81ED-4DB2-BD59-A6C34878D82A}">
                    <a16:rowId xmlns:a16="http://schemas.microsoft.com/office/drawing/2014/main" val="3431399184"/>
                  </a:ext>
                </a:extLst>
              </a:tr>
              <a:tr h="4634819">
                <a:tc>
                  <a:txBody>
                    <a:bodyPr/>
                    <a:lstStyle/>
                    <a:p>
                      <a:pPr lvl="0"/>
                      <a:r>
                        <a:rPr lang="en-GB"/>
                        <a:t>Capital Expenditures</a:t>
                      </a:r>
                    </a:p>
                    <a:p>
                      <a:pPr lvl="0"/>
                      <a:r>
                        <a:rPr lang="en-GB"/>
                        <a:t>Computer Equipment</a:t>
                      </a:r>
                    </a:p>
                    <a:p>
                      <a:pPr lvl="0"/>
                      <a:r>
                        <a:rPr lang="en-GB"/>
                        <a:t>Equipment/ Machinery</a:t>
                      </a:r>
                    </a:p>
                    <a:p>
                      <a:pPr lvl="0"/>
                      <a:endParaRPr lang="en-GB"/>
                    </a:p>
                    <a:p>
                      <a:pPr lvl="0"/>
                      <a:endParaRPr lang="en-GB"/>
                    </a:p>
                    <a:p>
                      <a:pPr lvl="0"/>
                      <a:r>
                        <a:rPr lang="en-GB"/>
                        <a:t>Furniture/Decors</a:t>
                      </a:r>
                    </a:p>
                    <a:p>
                      <a:pPr lvl="0"/>
                      <a:endParaRPr lang="en-GB"/>
                    </a:p>
                    <a:p>
                      <a:pPr lvl="0"/>
                      <a:r>
                        <a:rPr lang="en-GB"/>
                        <a:t>Total Start-up Capital Expenditures</a:t>
                      </a:r>
                    </a:p>
                    <a:p>
                      <a:pPr lvl="0"/>
                      <a:endParaRPr lang="en-GB"/>
                    </a:p>
                    <a:p>
                      <a:pPr lvl="0"/>
                      <a:r>
                        <a:rPr lang="en-GB"/>
                        <a:t>Total Start-up Expenditures</a:t>
                      </a:r>
                    </a:p>
                    <a:p>
                      <a:pPr lvl="0"/>
                      <a:endParaRPr lang="en-GB"/>
                    </a:p>
                  </a:txBody>
                  <a:tcPr/>
                </a:tc>
                <a:tc>
                  <a:txBody>
                    <a:bodyPr/>
                    <a:lstStyle/>
                    <a:p>
                      <a:pPr lvl="0"/>
                      <a:r>
                        <a:rPr lang="en-GB"/>
                        <a:t> 5.000                                                                     40.000</a:t>
                      </a:r>
                    </a:p>
                    <a:p>
                      <a:pPr lvl="0"/>
                      <a:r>
                        <a:rPr lang="en-GB"/>
                        <a:t>                                                                  40.000</a:t>
                      </a:r>
                    </a:p>
                    <a:p>
                      <a:pPr lvl="0"/>
                      <a:r>
                        <a:rPr lang="en-GB"/>
                        <a:t>                 </a:t>
                      </a:r>
                    </a:p>
                    <a:p>
                      <a:pPr lvl="0"/>
                      <a:r>
                        <a:rPr lang="en-GB"/>
                        <a:t>                                                                                                                    85.000</a:t>
                      </a:r>
                    </a:p>
                    <a:p>
                      <a:pPr lvl="0"/>
                      <a:r>
                        <a:rPr lang="en-GB" b="1"/>
                        <a:t>                                                                                                 173,500 </a:t>
                      </a:r>
                    </a:p>
                  </a:txBody>
                  <a:tcPr/>
                </a:tc>
                <a:tc>
                  <a:txBody>
                    <a:bodyPr/>
                    <a:lstStyle/>
                    <a:p>
                      <a:pPr lvl="0"/>
                      <a:r>
                        <a:rPr lang="en-GB"/>
                        <a:t>8.000</a:t>
                      </a:r>
                    </a:p>
                    <a:p>
                      <a:pPr lvl="0"/>
                      <a:r>
                        <a:rPr lang="en-GB"/>
                        <a:t>10.000</a:t>
                      </a:r>
                    </a:p>
                    <a:p>
                      <a:pPr lvl="0"/>
                      <a:endParaRPr lang="en-GB"/>
                    </a:p>
                    <a:p>
                      <a:pPr lvl="0"/>
                      <a:r>
                        <a:rPr lang="en-GB"/>
                        <a:t>15.000</a:t>
                      </a:r>
                    </a:p>
                    <a:p>
                      <a:pPr lvl="0"/>
                      <a:endParaRPr lang="en-GB"/>
                    </a:p>
                    <a:p>
                      <a:pPr lvl="0"/>
                      <a:endParaRPr lang="en-GB"/>
                    </a:p>
                    <a:p>
                      <a:pPr lvl="0"/>
                      <a:r>
                        <a:rPr lang="en-GB"/>
                        <a:t>15.000</a:t>
                      </a:r>
                    </a:p>
                    <a:p>
                      <a:pPr lvl="0"/>
                      <a:endParaRPr lang="en-GB"/>
                    </a:p>
                    <a:p>
                      <a:pPr lvl="0"/>
                      <a:endParaRPr lang="en-GB"/>
                    </a:p>
                  </a:txBody>
                  <a:tcPr/>
                </a:tc>
                <a:tc>
                  <a:txBody>
                    <a:bodyPr/>
                    <a:lstStyle/>
                    <a:p>
                      <a:pPr lvl="0"/>
                      <a:r>
                        <a:rPr lang="en-GB"/>
                        <a:t>9.000</a:t>
                      </a:r>
                    </a:p>
                    <a:p>
                      <a:pPr lvl="0"/>
                      <a:r>
                        <a:rPr lang="en-GB"/>
                        <a:t>10.000</a:t>
                      </a:r>
                    </a:p>
                    <a:p>
                      <a:pPr lvl="0"/>
                      <a:endParaRPr lang="en-GB"/>
                    </a:p>
                    <a:p>
                      <a:pPr lvl="0"/>
                      <a:r>
                        <a:rPr lang="en-GB"/>
                        <a:t>10.000</a:t>
                      </a:r>
                    </a:p>
                    <a:p>
                      <a:pPr lvl="0"/>
                      <a:endParaRPr lang="en-GB"/>
                    </a:p>
                    <a:p>
                      <a:pPr lvl="0"/>
                      <a:endParaRPr lang="en-GB"/>
                    </a:p>
                    <a:p>
                      <a:pPr lvl="0"/>
                      <a:r>
                        <a:rPr lang="en-GB"/>
                        <a:t>10.000</a:t>
                      </a:r>
                    </a:p>
                    <a:p>
                      <a:pPr lvl="0"/>
                      <a:endParaRPr lang="en-GB"/>
                    </a:p>
                  </a:txBody>
                  <a:tcPr/>
                </a:tc>
                <a:tc>
                  <a:txBody>
                    <a:bodyPr/>
                    <a:lstStyle/>
                    <a:p>
                      <a:pPr lvl="0"/>
                      <a:r>
                        <a:rPr lang="en-GB"/>
                        <a:t>10.000</a:t>
                      </a:r>
                    </a:p>
                    <a:p>
                      <a:pPr lvl="0"/>
                      <a:r>
                        <a:rPr lang="en-GB"/>
                        <a:t>10.000</a:t>
                      </a:r>
                    </a:p>
                    <a:p>
                      <a:pPr lvl="0"/>
                      <a:endParaRPr lang="en-GB"/>
                    </a:p>
                    <a:p>
                      <a:pPr lvl="0"/>
                      <a:r>
                        <a:rPr lang="en-GB"/>
                        <a:t>10.000</a:t>
                      </a:r>
                    </a:p>
                    <a:p>
                      <a:pPr lvl="0"/>
                      <a:endParaRPr lang="en-GB"/>
                    </a:p>
                    <a:p>
                      <a:pPr lvl="0"/>
                      <a:endParaRPr lang="en-GB"/>
                    </a:p>
                    <a:p>
                      <a:pPr lvl="0"/>
                      <a:r>
                        <a:rPr lang="en-GB"/>
                        <a:t>10.000</a:t>
                      </a:r>
                    </a:p>
                  </a:txBody>
                  <a:tcPr/>
                </a:tc>
                <a:extLst>
                  <a:ext uri="{0D108BD9-81ED-4DB2-BD59-A6C34878D82A}">
                    <a16:rowId xmlns:a16="http://schemas.microsoft.com/office/drawing/2014/main" val="1509523190"/>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845E-C1A4-C3DE-53F5-4D560C239864}"/>
              </a:ext>
            </a:extLst>
          </p:cNvPr>
          <p:cNvSpPr txBox="1">
            <a:spLocks noGrp="1"/>
          </p:cNvSpPr>
          <p:nvPr>
            <p:ph type="title"/>
          </p:nvPr>
        </p:nvSpPr>
        <p:spPr>
          <a:xfrm>
            <a:off x="101086" y="157404"/>
            <a:ext cx="9603275" cy="1049237"/>
          </a:xfrm>
        </p:spPr>
        <p:txBody>
          <a:bodyPr/>
          <a:lstStyle/>
          <a:p>
            <a:pPr lvl="0"/>
            <a:r>
              <a:rPr lang="en-GB"/>
              <a:t>Cash flow figures</a:t>
            </a:r>
          </a:p>
        </p:txBody>
      </p:sp>
      <p:graphicFrame>
        <p:nvGraphicFramePr>
          <p:cNvPr id="3" name="Table 6">
            <a:extLst>
              <a:ext uri="{FF2B5EF4-FFF2-40B4-BE49-F238E27FC236}">
                <a16:creationId xmlns:a16="http://schemas.microsoft.com/office/drawing/2014/main" id="{9A2728CA-4005-3110-D5A0-4C3B63819886}"/>
              </a:ext>
            </a:extLst>
          </p:cNvPr>
          <p:cNvGraphicFramePr>
            <a:graphicFrameLocks noGrp="1"/>
          </p:cNvGraphicFramePr>
          <p:nvPr>
            <p:ph idx="1"/>
          </p:nvPr>
        </p:nvGraphicFramePr>
        <p:xfrm>
          <a:off x="0" y="731520"/>
          <a:ext cx="12191996" cy="6126480"/>
        </p:xfrm>
        <a:graphic>
          <a:graphicData uri="http://schemas.openxmlformats.org/drawingml/2006/table">
            <a:tbl>
              <a:tblPr firstRow="1" bandRow="1">
                <a:effectLst/>
                <a:tableStyleId>{00A15C55-8517-42AA-B614-E9B94910E393}</a:tableStyleId>
              </a:tblPr>
              <a:tblGrid>
                <a:gridCol w="2485750">
                  <a:extLst>
                    <a:ext uri="{9D8B030D-6E8A-4147-A177-3AD203B41FA5}">
                      <a16:colId xmlns:a16="http://schemas.microsoft.com/office/drawing/2014/main" val="3011105483"/>
                    </a:ext>
                  </a:extLst>
                </a:gridCol>
                <a:gridCol w="1143713">
                  <a:extLst>
                    <a:ext uri="{9D8B030D-6E8A-4147-A177-3AD203B41FA5}">
                      <a16:colId xmlns:a16="http://schemas.microsoft.com/office/drawing/2014/main" val="4291771801"/>
                    </a:ext>
                  </a:extLst>
                </a:gridCol>
                <a:gridCol w="970672">
                  <a:extLst>
                    <a:ext uri="{9D8B030D-6E8A-4147-A177-3AD203B41FA5}">
                      <a16:colId xmlns:a16="http://schemas.microsoft.com/office/drawing/2014/main" val="1254246918"/>
                    </a:ext>
                  </a:extLst>
                </a:gridCol>
                <a:gridCol w="1195751">
                  <a:extLst>
                    <a:ext uri="{9D8B030D-6E8A-4147-A177-3AD203B41FA5}">
                      <a16:colId xmlns:a16="http://schemas.microsoft.com/office/drawing/2014/main" val="1222778754"/>
                    </a:ext>
                  </a:extLst>
                </a:gridCol>
                <a:gridCol w="1055080">
                  <a:extLst>
                    <a:ext uri="{9D8B030D-6E8A-4147-A177-3AD203B41FA5}">
                      <a16:colId xmlns:a16="http://schemas.microsoft.com/office/drawing/2014/main" val="34162837"/>
                    </a:ext>
                  </a:extLst>
                </a:gridCol>
                <a:gridCol w="1041007">
                  <a:extLst>
                    <a:ext uri="{9D8B030D-6E8A-4147-A177-3AD203B41FA5}">
                      <a16:colId xmlns:a16="http://schemas.microsoft.com/office/drawing/2014/main" val="1899723250"/>
                    </a:ext>
                  </a:extLst>
                </a:gridCol>
                <a:gridCol w="1167615">
                  <a:extLst>
                    <a:ext uri="{9D8B030D-6E8A-4147-A177-3AD203B41FA5}">
                      <a16:colId xmlns:a16="http://schemas.microsoft.com/office/drawing/2014/main" val="699467196"/>
                    </a:ext>
                  </a:extLst>
                </a:gridCol>
                <a:gridCol w="1153552">
                  <a:extLst>
                    <a:ext uri="{9D8B030D-6E8A-4147-A177-3AD203B41FA5}">
                      <a16:colId xmlns:a16="http://schemas.microsoft.com/office/drawing/2014/main" val="2479797713"/>
                    </a:ext>
                  </a:extLst>
                </a:gridCol>
                <a:gridCol w="1055080">
                  <a:extLst>
                    <a:ext uri="{9D8B030D-6E8A-4147-A177-3AD203B41FA5}">
                      <a16:colId xmlns:a16="http://schemas.microsoft.com/office/drawing/2014/main" val="3515129815"/>
                    </a:ext>
                  </a:extLst>
                </a:gridCol>
                <a:gridCol w="923781">
                  <a:extLst>
                    <a:ext uri="{9D8B030D-6E8A-4147-A177-3AD203B41FA5}">
                      <a16:colId xmlns:a16="http://schemas.microsoft.com/office/drawing/2014/main" val="2069124583"/>
                    </a:ext>
                  </a:extLst>
                </a:gridCol>
              </a:tblGrid>
              <a:tr h="930603">
                <a:tc>
                  <a:txBody>
                    <a:bodyPr/>
                    <a:lstStyle/>
                    <a:p>
                      <a:pPr lvl="0"/>
                      <a:endParaRPr lang="en-GB"/>
                    </a:p>
                  </a:txBody>
                  <a:tcPr/>
                </a:tc>
                <a:tc>
                  <a:txBody>
                    <a:bodyPr/>
                    <a:lstStyle/>
                    <a:p>
                      <a:pPr lvl="0"/>
                      <a:r>
                        <a:rPr lang="en-GB"/>
                        <a:t>Month </a:t>
                      </a:r>
                    </a:p>
                    <a:p>
                      <a:pPr lvl="0"/>
                      <a:r>
                        <a:rPr lang="en-GB"/>
                        <a:t>One</a:t>
                      </a:r>
                    </a:p>
                  </a:txBody>
                  <a:tcPr/>
                </a:tc>
                <a:tc>
                  <a:txBody>
                    <a:bodyPr/>
                    <a:lstStyle/>
                    <a:p>
                      <a:pPr lvl="0"/>
                      <a:r>
                        <a:rPr lang="en-GB"/>
                        <a:t>Month </a:t>
                      </a:r>
                    </a:p>
                    <a:p>
                      <a:pPr lvl="0"/>
                      <a:r>
                        <a:rPr lang="en-GB"/>
                        <a:t>Two</a:t>
                      </a:r>
                    </a:p>
                  </a:txBody>
                  <a:tcPr/>
                </a:tc>
                <a:tc>
                  <a:txBody>
                    <a:bodyPr/>
                    <a:lstStyle/>
                    <a:p>
                      <a:pPr lvl="0"/>
                      <a:r>
                        <a:rPr lang="en-GB"/>
                        <a:t>Month</a:t>
                      </a:r>
                    </a:p>
                    <a:p>
                      <a:pPr lvl="0"/>
                      <a:r>
                        <a:rPr lang="en-GB"/>
                        <a:t>Three</a:t>
                      </a:r>
                    </a:p>
                  </a:txBody>
                  <a:tcPr/>
                </a:tc>
                <a:tc>
                  <a:txBody>
                    <a:bodyPr/>
                    <a:lstStyle/>
                    <a:p>
                      <a:pPr lvl="0"/>
                      <a:r>
                        <a:rPr lang="en-GB"/>
                        <a:t>Month</a:t>
                      </a:r>
                    </a:p>
                    <a:p>
                      <a:pPr lvl="0"/>
                      <a:r>
                        <a:rPr lang="en-GB"/>
                        <a:t>Four</a:t>
                      </a:r>
                    </a:p>
                  </a:txBody>
                  <a:tcPr/>
                </a:tc>
                <a:tc>
                  <a:txBody>
                    <a:bodyPr/>
                    <a:lstStyle/>
                    <a:p>
                      <a:pPr lvl="0"/>
                      <a:r>
                        <a:rPr lang="en-GB"/>
                        <a:t>Month</a:t>
                      </a:r>
                    </a:p>
                    <a:p>
                      <a:pPr lvl="0"/>
                      <a:r>
                        <a:rPr lang="en-GB"/>
                        <a:t>Five</a:t>
                      </a:r>
                    </a:p>
                  </a:txBody>
                  <a:tcPr/>
                </a:tc>
                <a:tc>
                  <a:txBody>
                    <a:bodyPr/>
                    <a:lstStyle/>
                    <a:p>
                      <a:pPr lvl="0"/>
                      <a:r>
                        <a:rPr lang="en-GB"/>
                        <a:t>Month</a:t>
                      </a:r>
                    </a:p>
                    <a:p>
                      <a:pPr lvl="0"/>
                      <a:r>
                        <a:rPr lang="en-GB"/>
                        <a:t>Six</a:t>
                      </a:r>
                    </a:p>
                  </a:txBody>
                  <a:tcPr/>
                </a:tc>
                <a:tc>
                  <a:txBody>
                    <a:bodyPr/>
                    <a:lstStyle/>
                    <a:p>
                      <a:pPr lvl="0"/>
                      <a:r>
                        <a:rPr lang="en-GB"/>
                        <a:t>Month </a:t>
                      </a:r>
                    </a:p>
                    <a:p>
                      <a:pPr lvl="0"/>
                      <a:r>
                        <a:rPr lang="en-GB"/>
                        <a:t>Seven</a:t>
                      </a:r>
                    </a:p>
                  </a:txBody>
                  <a:tcPr/>
                </a:tc>
                <a:tc>
                  <a:txBody>
                    <a:bodyPr/>
                    <a:lstStyle/>
                    <a:p>
                      <a:pPr lvl="0"/>
                      <a:r>
                        <a:rPr lang="en-GB"/>
                        <a:t>Month</a:t>
                      </a:r>
                    </a:p>
                    <a:p>
                      <a:pPr lvl="0"/>
                      <a:r>
                        <a:rPr lang="en-GB"/>
                        <a:t>Eight</a:t>
                      </a:r>
                    </a:p>
                  </a:txBody>
                  <a:tcPr/>
                </a:tc>
                <a:tc>
                  <a:txBody>
                    <a:bodyPr/>
                    <a:lstStyle/>
                    <a:p>
                      <a:pPr lvl="0"/>
                      <a:r>
                        <a:rPr lang="en-GB"/>
                        <a:t>Month </a:t>
                      </a:r>
                    </a:p>
                    <a:p>
                      <a:pPr lvl="0"/>
                      <a:r>
                        <a:rPr lang="en-GB"/>
                        <a:t>Nine</a:t>
                      </a:r>
                    </a:p>
                  </a:txBody>
                  <a:tcPr/>
                </a:tc>
                <a:extLst>
                  <a:ext uri="{0D108BD9-81ED-4DB2-BD59-A6C34878D82A}">
                    <a16:rowId xmlns:a16="http://schemas.microsoft.com/office/drawing/2014/main" val="3870723121"/>
                  </a:ext>
                </a:extLst>
              </a:tr>
              <a:tr h="5195876">
                <a:tc>
                  <a:txBody>
                    <a:bodyPr/>
                    <a:lstStyle/>
                    <a:p>
                      <a:pPr lvl="0"/>
                      <a:r>
                        <a:rPr lang="en-GB" b="1"/>
                        <a:t>Cash Received</a:t>
                      </a:r>
                    </a:p>
                    <a:p>
                      <a:pPr lvl="0"/>
                      <a:r>
                        <a:rPr lang="en-GB" b="1"/>
                        <a:t>Cash from customers</a:t>
                      </a:r>
                    </a:p>
                    <a:p>
                      <a:pPr lvl="0"/>
                      <a:r>
                        <a:rPr lang="en-GB" b="1"/>
                        <a:t>Cash from events</a:t>
                      </a:r>
                    </a:p>
                    <a:p>
                      <a:pPr lvl="0"/>
                      <a:r>
                        <a:rPr lang="en-GB" b="1"/>
                        <a:t>Cash from sales</a:t>
                      </a:r>
                    </a:p>
                    <a:p>
                      <a:pPr lvl="0"/>
                      <a:r>
                        <a:rPr lang="en-GB" b="1"/>
                        <a:t>Other cash (delivery)</a:t>
                      </a:r>
                    </a:p>
                    <a:p>
                      <a:pPr lvl="0"/>
                      <a:r>
                        <a:rPr lang="en-GB" b="1"/>
                        <a:t>Owners investment</a:t>
                      </a:r>
                    </a:p>
                    <a:p>
                      <a:pPr lvl="0"/>
                      <a:r>
                        <a:rPr lang="en-GB" b="1"/>
                        <a:t>Subtotal cash received</a:t>
                      </a:r>
                    </a:p>
                    <a:p>
                      <a:pPr lvl="0"/>
                      <a:endParaRPr lang="en-GB" b="1"/>
                    </a:p>
                    <a:p>
                      <a:pPr lvl="0"/>
                      <a:r>
                        <a:rPr lang="en-GB" b="1"/>
                        <a:t>Expenditures</a:t>
                      </a:r>
                    </a:p>
                    <a:p>
                      <a:pPr lvl="0"/>
                      <a:r>
                        <a:rPr lang="en-GB" b="1"/>
                        <a:t>Cash spend</a:t>
                      </a:r>
                    </a:p>
                    <a:p>
                      <a:pPr lvl="0"/>
                      <a:r>
                        <a:rPr lang="en-GB" b="1"/>
                        <a:t>Bills paid</a:t>
                      </a:r>
                    </a:p>
                    <a:p>
                      <a:pPr lvl="0"/>
                      <a:r>
                        <a:rPr lang="en-GB" b="1"/>
                        <a:t>Salary</a:t>
                      </a:r>
                    </a:p>
                    <a:p>
                      <a:pPr lvl="0"/>
                      <a:r>
                        <a:rPr lang="en-GB" b="1"/>
                        <a:t>Ingredients</a:t>
                      </a:r>
                    </a:p>
                    <a:p>
                      <a:pPr lvl="0"/>
                      <a:r>
                        <a:rPr lang="en-GB" b="1"/>
                        <a:t>Additional cash spend</a:t>
                      </a:r>
                    </a:p>
                    <a:p>
                      <a:pPr lvl="0"/>
                      <a:r>
                        <a:rPr lang="en-GB" b="1"/>
                        <a:t>Sales tax</a:t>
                      </a:r>
                    </a:p>
                    <a:p>
                      <a:pPr lvl="0"/>
                      <a:r>
                        <a:rPr lang="en-GB" b="1"/>
                        <a:t>Rent tax</a:t>
                      </a:r>
                    </a:p>
                    <a:p>
                      <a:pPr lvl="0"/>
                      <a:r>
                        <a:rPr lang="en-GB" b="1"/>
                        <a:t>Subtotal expenditures</a:t>
                      </a:r>
                    </a:p>
                    <a:p>
                      <a:pPr lvl="0"/>
                      <a:r>
                        <a:rPr lang="en-GB" b="1"/>
                        <a:t>Cash Balance</a:t>
                      </a:r>
                    </a:p>
                  </a:txBody>
                  <a:tcPr/>
                </a:tc>
                <a:tc>
                  <a:txBody>
                    <a:bodyPr/>
                    <a:lstStyle/>
                    <a:p>
                      <a:pPr lvl="0"/>
                      <a:endParaRPr lang="en-GB"/>
                    </a:p>
                    <a:p>
                      <a:pPr lvl="0"/>
                      <a:r>
                        <a:rPr lang="en-GB"/>
                        <a:t>18.000</a:t>
                      </a:r>
                    </a:p>
                    <a:p>
                      <a:pPr lvl="0"/>
                      <a:r>
                        <a:rPr lang="en-GB"/>
                        <a:t>500</a:t>
                      </a:r>
                    </a:p>
                    <a:p>
                      <a:pPr lvl="0"/>
                      <a:r>
                        <a:rPr lang="en-GB"/>
                        <a:t>0</a:t>
                      </a:r>
                    </a:p>
                    <a:p>
                      <a:pPr lvl="0"/>
                      <a:r>
                        <a:rPr lang="en-GB"/>
                        <a:t>800</a:t>
                      </a:r>
                    </a:p>
                    <a:p>
                      <a:pPr lvl="0"/>
                      <a:r>
                        <a:rPr lang="en-GB"/>
                        <a:t>3.000</a:t>
                      </a:r>
                    </a:p>
                    <a:p>
                      <a:pPr lvl="0"/>
                      <a:r>
                        <a:rPr lang="en-GB" b="1"/>
                        <a:t>22.300</a:t>
                      </a:r>
                    </a:p>
                    <a:p>
                      <a:pPr lvl="0"/>
                      <a:endParaRPr lang="en-GB"/>
                    </a:p>
                    <a:p>
                      <a:pPr lvl="0"/>
                      <a:endParaRPr lang="en-GB"/>
                    </a:p>
                    <a:p>
                      <a:pPr lvl="0"/>
                      <a:r>
                        <a:rPr lang="en-GB"/>
                        <a:t>800</a:t>
                      </a:r>
                    </a:p>
                    <a:p>
                      <a:pPr lvl="0"/>
                      <a:r>
                        <a:rPr lang="en-GB"/>
                        <a:t>400</a:t>
                      </a:r>
                    </a:p>
                    <a:p>
                      <a:pPr lvl="0"/>
                      <a:endParaRPr lang="en-GB"/>
                    </a:p>
                    <a:p>
                      <a:pPr lvl="0"/>
                      <a:r>
                        <a:rPr lang="en-GB"/>
                        <a:t>500</a:t>
                      </a:r>
                    </a:p>
                    <a:p>
                      <a:pPr lvl="0"/>
                      <a:endParaRPr lang="en-GB"/>
                    </a:p>
                    <a:p>
                      <a:pPr lvl="0"/>
                      <a:endParaRPr lang="en-GB"/>
                    </a:p>
                    <a:p>
                      <a:pPr lvl="0"/>
                      <a:r>
                        <a:rPr lang="en-GB"/>
                        <a:t>800</a:t>
                      </a:r>
                    </a:p>
                    <a:p>
                      <a:pPr lvl="0"/>
                      <a:r>
                        <a:rPr lang="en-GB" b="1"/>
                        <a:t>2.500</a:t>
                      </a:r>
                    </a:p>
                    <a:p>
                      <a:pPr lvl="0"/>
                      <a:r>
                        <a:rPr lang="en-GB" b="1"/>
                        <a:t>19.800</a:t>
                      </a:r>
                    </a:p>
                  </a:txBody>
                  <a:tcPr/>
                </a:tc>
                <a:tc>
                  <a:txBody>
                    <a:bodyPr/>
                    <a:lstStyle/>
                    <a:p>
                      <a:pPr lvl="0"/>
                      <a:endParaRPr lang="en-GB"/>
                    </a:p>
                    <a:p>
                      <a:pPr lvl="0"/>
                      <a:r>
                        <a:rPr lang="en-GB"/>
                        <a:t>15.000</a:t>
                      </a:r>
                    </a:p>
                    <a:p>
                      <a:pPr lvl="0"/>
                      <a:r>
                        <a:rPr lang="en-GB"/>
                        <a:t>1.000</a:t>
                      </a:r>
                    </a:p>
                    <a:p>
                      <a:pPr lvl="0"/>
                      <a:r>
                        <a:rPr lang="en-GB"/>
                        <a:t>600</a:t>
                      </a:r>
                    </a:p>
                    <a:p>
                      <a:pPr lvl="0"/>
                      <a:r>
                        <a:rPr lang="en-GB"/>
                        <a:t>400</a:t>
                      </a:r>
                    </a:p>
                    <a:p>
                      <a:pPr lvl="0"/>
                      <a:r>
                        <a:rPr lang="en-GB"/>
                        <a:t>2.000</a:t>
                      </a:r>
                    </a:p>
                    <a:p>
                      <a:pPr lvl="0"/>
                      <a:r>
                        <a:rPr lang="en-GB" b="1"/>
                        <a:t>19.000</a:t>
                      </a:r>
                    </a:p>
                    <a:p>
                      <a:pPr lvl="0"/>
                      <a:endParaRPr lang="en-GB"/>
                    </a:p>
                    <a:p>
                      <a:pPr lvl="0"/>
                      <a:endParaRPr lang="en-GB"/>
                    </a:p>
                    <a:p>
                      <a:pPr lvl="0"/>
                      <a:r>
                        <a:rPr lang="en-GB"/>
                        <a:t>820</a:t>
                      </a:r>
                    </a:p>
                    <a:p>
                      <a:pPr lvl="0"/>
                      <a:r>
                        <a:rPr lang="en-GB"/>
                        <a:t>500</a:t>
                      </a:r>
                    </a:p>
                    <a:p>
                      <a:pPr lvl="0"/>
                      <a:endParaRPr lang="en-GB"/>
                    </a:p>
                    <a:p>
                      <a:pPr lvl="0"/>
                      <a:r>
                        <a:rPr lang="en-GB"/>
                        <a:t>800</a:t>
                      </a:r>
                    </a:p>
                    <a:p>
                      <a:pPr lvl="0"/>
                      <a:endParaRPr lang="en-GB"/>
                    </a:p>
                    <a:p>
                      <a:pPr lvl="0"/>
                      <a:endParaRPr lang="en-GB"/>
                    </a:p>
                    <a:p>
                      <a:pPr lvl="0"/>
                      <a:r>
                        <a:rPr lang="en-GB"/>
                        <a:t>800</a:t>
                      </a:r>
                    </a:p>
                    <a:p>
                      <a:pPr lvl="0"/>
                      <a:r>
                        <a:rPr lang="en-GB" b="1"/>
                        <a:t>2.920</a:t>
                      </a:r>
                    </a:p>
                    <a:p>
                      <a:pPr lvl="0"/>
                      <a:r>
                        <a:rPr lang="en-GB" b="1"/>
                        <a:t>16.080</a:t>
                      </a:r>
                    </a:p>
                  </a:txBody>
                  <a:tcPr/>
                </a:tc>
                <a:tc>
                  <a:txBody>
                    <a:bodyPr/>
                    <a:lstStyle/>
                    <a:p>
                      <a:pPr lvl="0"/>
                      <a:endParaRPr lang="en-GB"/>
                    </a:p>
                    <a:p>
                      <a:pPr lvl="0"/>
                      <a:r>
                        <a:rPr lang="en-GB"/>
                        <a:t>14.000</a:t>
                      </a:r>
                    </a:p>
                    <a:p>
                      <a:pPr lvl="0"/>
                      <a:r>
                        <a:rPr lang="en-GB"/>
                        <a:t>1.000</a:t>
                      </a:r>
                    </a:p>
                    <a:p>
                      <a:pPr lvl="0"/>
                      <a:r>
                        <a:rPr lang="en-GB"/>
                        <a:t>500</a:t>
                      </a:r>
                    </a:p>
                    <a:p>
                      <a:pPr lvl="0"/>
                      <a:r>
                        <a:rPr lang="en-GB"/>
                        <a:t>700</a:t>
                      </a:r>
                    </a:p>
                    <a:p>
                      <a:pPr lvl="0"/>
                      <a:r>
                        <a:rPr lang="en-GB"/>
                        <a:t>3.000</a:t>
                      </a:r>
                    </a:p>
                    <a:p>
                      <a:pPr lvl="0"/>
                      <a:r>
                        <a:rPr lang="en-GB" b="1"/>
                        <a:t>19.200</a:t>
                      </a:r>
                    </a:p>
                    <a:p>
                      <a:pPr lvl="0"/>
                      <a:endParaRPr lang="en-GB"/>
                    </a:p>
                    <a:p>
                      <a:pPr lvl="0"/>
                      <a:endParaRPr lang="en-GB"/>
                    </a:p>
                    <a:p>
                      <a:pPr lvl="0"/>
                      <a:r>
                        <a:rPr lang="en-GB"/>
                        <a:t>860</a:t>
                      </a:r>
                    </a:p>
                    <a:p>
                      <a:pPr lvl="0"/>
                      <a:r>
                        <a:rPr lang="en-GB"/>
                        <a:t>600</a:t>
                      </a:r>
                    </a:p>
                    <a:p>
                      <a:pPr lvl="0"/>
                      <a:endParaRPr lang="en-GB"/>
                    </a:p>
                    <a:p>
                      <a:pPr lvl="0"/>
                      <a:r>
                        <a:rPr lang="en-GB"/>
                        <a:t>600</a:t>
                      </a:r>
                    </a:p>
                    <a:p>
                      <a:pPr lvl="0"/>
                      <a:endParaRPr lang="en-GB"/>
                    </a:p>
                    <a:p>
                      <a:pPr lvl="0"/>
                      <a:endParaRPr lang="en-GB"/>
                    </a:p>
                    <a:p>
                      <a:pPr lvl="0"/>
                      <a:r>
                        <a:rPr lang="en-GB"/>
                        <a:t>800</a:t>
                      </a:r>
                    </a:p>
                    <a:p>
                      <a:pPr lvl="0"/>
                      <a:r>
                        <a:rPr lang="en-GB" b="1"/>
                        <a:t>2.860</a:t>
                      </a:r>
                    </a:p>
                    <a:p>
                      <a:pPr lvl="0"/>
                      <a:r>
                        <a:rPr lang="en-GB" b="1"/>
                        <a:t>16.340</a:t>
                      </a:r>
                    </a:p>
                  </a:txBody>
                  <a:tcPr/>
                </a:tc>
                <a:tc>
                  <a:txBody>
                    <a:bodyPr/>
                    <a:lstStyle/>
                    <a:p>
                      <a:pPr lvl="0"/>
                      <a:endParaRPr lang="en-GB"/>
                    </a:p>
                    <a:p>
                      <a:pPr lvl="0"/>
                      <a:r>
                        <a:rPr lang="en-GB"/>
                        <a:t>10.000</a:t>
                      </a:r>
                    </a:p>
                    <a:p>
                      <a:pPr lvl="0"/>
                      <a:r>
                        <a:rPr lang="en-GB"/>
                        <a:t>0</a:t>
                      </a:r>
                    </a:p>
                    <a:p>
                      <a:pPr lvl="0"/>
                      <a:r>
                        <a:rPr lang="en-GB"/>
                        <a:t>450</a:t>
                      </a:r>
                    </a:p>
                    <a:p>
                      <a:pPr lvl="0"/>
                      <a:r>
                        <a:rPr lang="en-GB"/>
                        <a:t>500</a:t>
                      </a:r>
                    </a:p>
                    <a:p>
                      <a:pPr lvl="0"/>
                      <a:r>
                        <a:rPr lang="en-GB"/>
                        <a:t>2.500</a:t>
                      </a:r>
                    </a:p>
                    <a:p>
                      <a:pPr lvl="0"/>
                      <a:r>
                        <a:rPr lang="en-GB" b="1"/>
                        <a:t>13.450</a:t>
                      </a:r>
                    </a:p>
                    <a:p>
                      <a:pPr lvl="0"/>
                      <a:endParaRPr lang="en-GB"/>
                    </a:p>
                    <a:p>
                      <a:pPr lvl="0"/>
                      <a:endParaRPr lang="en-GB"/>
                    </a:p>
                    <a:p>
                      <a:pPr lvl="0"/>
                      <a:r>
                        <a:rPr lang="en-GB"/>
                        <a:t>900</a:t>
                      </a:r>
                    </a:p>
                    <a:p>
                      <a:pPr lvl="0"/>
                      <a:r>
                        <a:rPr lang="en-GB"/>
                        <a:t>500</a:t>
                      </a:r>
                    </a:p>
                    <a:p>
                      <a:pPr lvl="0"/>
                      <a:endParaRPr lang="en-GB"/>
                    </a:p>
                    <a:p>
                      <a:pPr lvl="0"/>
                      <a:r>
                        <a:rPr lang="en-GB"/>
                        <a:t>600</a:t>
                      </a:r>
                    </a:p>
                    <a:p>
                      <a:pPr lvl="0"/>
                      <a:endParaRPr lang="en-GB"/>
                    </a:p>
                    <a:p>
                      <a:pPr lvl="0"/>
                      <a:endParaRPr lang="en-GB"/>
                    </a:p>
                    <a:p>
                      <a:pPr lvl="0"/>
                      <a:r>
                        <a:rPr lang="en-GB"/>
                        <a:t>800</a:t>
                      </a:r>
                    </a:p>
                    <a:p>
                      <a:pPr lvl="0"/>
                      <a:r>
                        <a:rPr lang="en-GB" b="1"/>
                        <a:t>2.800</a:t>
                      </a:r>
                    </a:p>
                    <a:p>
                      <a:pPr lvl="0"/>
                      <a:r>
                        <a:rPr lang="en-GB" b="1"/>
                        <a:t>10.650</a:t>
                      </a:r>
                    </a:p>
                  </a:txBody>
                  <a:tcPr/>
                </a:tc>
                <a:tc>
                  <a:txBody>
                    <a:bodyPr/>
                    <a:lstStyle/>
                    <a:p>
                      <a:pPr lvl="0"/>
                      <a:endParaRPr lang="en-GB"/>
                    </a:p>
                    <a:p>
                      <a:pPr lvl="0"/>
                      <a:r>
                        <a:rPr lang="en-GB"/>
                        <a:t>14.000</a:t>
                      </a:r>
                    </a:p>
                    <a:p>
                      <a:pPr lvl="0"/>
                      <a:r>
                        <a:rPr lang="en-GB"/>
                        <a:t>1.500</a:t>
                      </a:r>
                    </a:p>
                    <a:p>
                      <a:pPr lvl="0"/>
                      <a:r>
                        <a:rPr lang="en-GB"/>
                        <a:t>600</a:t>
                      </a:r>
                    </a:p>
                    <a:p>
                      <a:pPr lvl="0"/>
                      <a:r>
                        <a:rPr lang="en-GB"/>
                        <a:t>800</a:t>
                      </a:r>
                    </a:p>
                    <a:p>
                      <a:pPr lvl="0"/>
                      <a:r>
                        <a:rPr lang="en-GB"/>
                        <a:t>3.000</a:t>
                      </a:r>
                    </a:p>
                    <a:p>
                      <a:pPr lvl="0"/>
                      <a:r>
                        <a:rPr lang="en-GB" b="1"/>
                        <a:t>19.900</a:t>
                      </a:r>
                    </a:p>
                    <a:p>
                      <a:pPr lvl="0"/>
                      <a:endParaRPr lang="en-GB"/>
                    </a:p>
                    <a:p>
                      <a:pPr lvl="0"/>
                      <a:endParaRPr lang="en-GB"/>
                    </a:p>
                    <a:p>
                      <a:pPr lvl="0"/>
                      <a:r>
                        <a:rPr lang="en-GB"/>
                        <a:t>780</a:t>
                      </a:r>
                    </a:p>
                    <a:p>
                      <a:pPr lvl="0"/>
                      <a:r>
                        <a:rPr lang="en-GB"/>
                        <a:t>600</a:t>
                      </a:r>
                    </a:p>
                    <a:p>
                      <a:pPr lvl="0"/>
                      <a:endParaRPr lang="en-GB"/>
                    </a:p>
                    <a:p>
                      <a:pPr lvl="0"/>
                      <a:r>
                        <a:rPr lang="en-GB"/>
                        <a:t>900</a:t>
                      </a:r>
                    </a:p>
                    <a:p>
                      <a:pPr lvl="0"/>
                      <a:endParaRPr lang="en-GB"/>
                    </a:p>
                    <a:p>
                      <a:pPr lvl="0"/>
                      <a:endParaRPr lang="en-GB"/>
                    </a:p>
                    <a:p>
                      <a:pPr lvl="0"/>
                      <a:r>
                        <a:rPr lang="en-GB"/>
                        <a:t>800</a:t>
                      </a:r>
                    </a:p>
                    <a:p>
                      <a:pPr lvl="0"/>
                      <a:r>
                        <a:rPr lang="en-GB" b="1"/>
                        <a:t>3.080</a:t>
                      </a:r>
                    </a:p>
                    <a:p>
                      <a:pPr lvl="0"/>
                      <a:r>
                        <a:rPr lang="en-GB" b="1"/>
                        <a:t>16.820</a:t>
                      </a:r>
                    </a:p>
                  </a:txBody>
                  <a:tcPr/>
                </a:tc>
                <a:tc>
                  <a:txBody>
                    <a:bodyPr/>
                    <a:lstStyle/>
                    <a:p>
                      <a:pPr lvl="0"/>
                      <a:endParaRPr lang="en-GB"/>
                    </a:p>
                    <a:p>
                      <a:pPr lvl="0"/>
                      <a:r>
                        <a:rPr lang="en-GB"/>
                        <a:t>16.000</a:t>
                      </a:r>
                    </a:p>
                    <a:p>
                      <a:pPr lvl="0"/>
                      <a:r>
                        <a:rPr lang="en-GB"/>
                        <a:t>1.000</a:t>
                      </a:r>
                    </a:p>
                    <a:p>
                      <a:pPr lvl="0"/>
                      <a:r>
                        <a:rPr lang="en-GB"/>
                        <a:t>650</a:t>
                      </a:r>
                    </a:p>
                    <a:p>
                      <a:pPr lvl="0"/>
                      <a:r>
                        <a:rPr lang="en-GB"/>
                        <a:t>500</a:t>
                      </a:r>
                    </a:p>
                    <a:p>
                      <a:pPr lvl="0"/>
                      <a:r>
                        <a:rPr lang="en-GB"/>
                        <a:t>2.000</a:t>
                      </a:r>
                    </a:p>
                    <a:p>
                      <a:pPr lvl="0"/>
                      <a:r>
                        <a:rPr lang="en-GB" b="1"/>
                        <a:t>20.150</a:t>
                      </a:r>
                    </a:p>
                    <a:p>
                      <a:pPr lvl="0"/>
                      <a:endParaRPr lang="en-GB"/>
                    </a:p>
                    <a:p>
                      <a:pPr lvl="0"/>
                      <a:endParaRPr lang="en-GB"/>
                    </a:p>
                    <a:p>
                      <a:pPr lvl="0"/>
                      <a:r>
                        <a:rPr lang="en-GB"/>
                        <a:t>600</a:t>
                      </a:r>
                    </a:p>
                    <a:p>
                      <a:pPr lvl="0"/>
                      <a:r>
                        <a:rPr lang="en-GB"/>
                        <a:t>600</a:t>
                      </a:r>
                    </a:p>
                    <a:p>
                      <a:pPr lvl="0"/>
                      <a:endParaRPr lang="en-GB"/>
                    </a:p>
                    <a:p>
                      <a:pPr lvl="0"/>
                      <a:r>
                        <a:rPr lang="en-GB"/>
                        <a:t>1.000</a:t>
                      </a:r>
                    </a:p>
                    <a:p>
                      <a:pPr lvl="0"/>
                      <a:endParaRPr lang="en-GB"/>
                    </a:p>
                    <a:p>
                      <a:pPr lvl="0"/>
                      <a:endParaRPr lang="en-GB"/>
                    </a:p>
                    <a:p>
                      <a:pPr lvl="0"/>
                      <a:r>
                        <a:rPr lang="en-GB"/>
                        <a:t>800</a:t>
                      </a:r>
                    </a:p>
                    <a:p>
                      <a:pPr lvl="0"/>
                      <a:r>
                        <a:rPr lang="en-GB" b="1"/>
                        <a:t>3.000</a:t>
                      </a:r>
                    </a:p>
                    <a:p>
                      <a:pPr lvl="0"/>
                      <a:r>
                        <a:rPr lang="en-GB" b="1"/>
                        <a:t>17.150</a:t>
                      </a:r>
                    </a:p>
                  </a:txBody>
                  <a:tcPr/>
                </a:tc>
                <a:tc>
                  <a:txBody>
                    <a:bodyPr/>
                    <a:lstStyle/>
                    <a:p>
                      <a:pPr lvl="0"/>
                      <a:endParaRPr lang="en-GB"/>
                    </a:p>
                    <a:p>
                      <a:pPr lvl="0"/>
                      <a:r>
                        <a:rPr lang="en-GB"/>
                        <a:t>15.000</a:t>
                      </a:r>
                    </a:p>
                    <a:p>
                      <a:pPr lvl="0"/>
                      <a:r>
                        <a:rPr lang="en-GB"/>
                        <a:t>0</a:t>
                      </a:r>
                    </a:p>
                    <a:p>
                      <a:pPr lvl="0"/>
                      <a:r>
                        <a:rPr lang="en-GB"/>
                        <a:t>0</a:t>
                      </a:r>
                    </a:p>
                    <a:p>
                      <a:pPr lvl="0"/>
                      <a:r>
                        <a:rPr lang="en-GB"/>
                        <a:t>400</a:t>
                      </a:r>
                    </a:p>
                    <a:p>
                      <a:pPr lvl="0"/>
                      <a:r>
                        <a:rPr lang="en-GB"/>
                        <a:t>2.500</a:t>
                      </a:r>
                    </a:p>
                    <a:p>
                      <a:pPr lvl="0"/>
                      <a:r>
                        <a:rPr lang="en-GB" b="1"/>
                        <a:t>17.900</a:t>
                      </a:r>
                    </a:p>
                    <a:p>
                      <a:pPr lvl="0"/>
                      <a:endParaRPr lang="en-GB"/>
                    </a:p>
                    <a:p>
                      <a:pPr lvl="0"/>
                      <a:endParaRPr lang="en-GB"/>
                    </a:p>
                    <a:p>
                      <a:pPr lvl="0"/>
                      <a:r>
                        <a:rPr lang="en-GB"/>
                        <a:t>400</a:t>
                      </a:r>
                    </a:p>
                    <a:p>
                      <a:pPr lvl="0"/>
                      <a:r>
                        <a:rPr lang="en-GB"/>
                        <a:t>700</a:t>
                      </a:r>
                    </a:p>
                    <a:p>
                      <a:pPr lvl="0"/>
                      <a:endParaRPr lang="en-GB"/>
                    </a:p>
                    <a:p>
                      <a:pPr lvl="0"/>
                      <a:r>
                        <a:rPr lang="en-GB"/>
                        <a:t>1.000</a:t>
                      </a:r>
                    </a:p>
                    <a:p>
                      <a:pPr lvl="0"/>
                      <a:endParaRPr lang="en-GB"/>
                    </a:p>
                    <a:p>
                      <a:pPr lvl="0"/>
                      <a:endParaRPr lang="en-GB"/>
                    </a:p>
                    <a:p>
                      <a:pPr lvl="0"/>
                      <a:r>
                        <a:rPr lang="en-GB"/>
                        <a:t>800</a:t>
                      </a:r>
                    </a:p>
                    <a:p>
                      <a:pPr lvl="0"/>
                      <a:r>
                        <a:rPr lang="en-GB" b="1"/>
                        <a:t>2.900</a:t>
                      </a:r>
                    </a:p>
                    <a:p>
                      <a:pPr lvl="0"/>
                      <a:r>
                        <a:rPr lang="en-GB" b="1"/>
                        <a:t>15.000</a:t>
                      </a:r>
                    </a:p>
                  </a:txBody>
                  <a:tcPr/>
                </a:tc>
                <a:tc>
                  <a:txBody>
                    <a:bodyPr/>
                    <a:lstStyle/>
                    <a:p>
                      <a:pPr lvl="0"/>
                      <a:endParaRPr lang="en-GB"/>
                    </a:p>
                    <a:p>
                      <a:pPr lvl="0"/>
                      <a:r>
                        <a:rPr lang="en-GB"/>
                        <a:t>15.000</a:t>
                      </a:r>
                    </a:p>
                    <a:p>
                      <a:pPr lvl="0"/>
                      <a:r>
                        <a:rPr lang="en-GB"/>
                        <a:t>550</a:t>
                      </a:r>
                    </a:p>
                    <a:p>
                      <a:pPr lvl="0"/>
                      <a:r>
                        <a:rPr lang="en-GB"/>
                        <a:t>360</a:t>
                      </a:r>
                    </a:p>
                    <a:p>
                      <a:pPr lvl="0"/>
                      <a:r>
                        <a:rPr lang="en-GB"/>
                        <a:t>400</a:t>
                      </a:r>
                    </a:p>
                    <a:p>
                      <a:pPr lvl="0"/>
                      <a:r>
                        <a:rPr lang="en-GB"/>
                        <a:t>1.500</a:t>
                      </a:r>
                    </a:p>
                    <a:p>
                      <a:pPr lvl="0"/>
                      <a:r>
                        <a:rPr lang="en-GB" b="1"/>
                        <a:t>17.810</a:t>
                      </a:r>
                    </a:p>
                    <a:p>
                      <a:pPr lvl="0"/>
                      <a:endParaRPr lang="en-GB"/>
                    </a:p>
                    <a:p>
                      <a:pPr lvl="0"/>
                      <a:endParaRPr lang="en-GB"/>
                    </a:p>
                    <a:p>
                      <a:pPr lvl="0"/>
                      <a:r>
                        <a:rPr lang="en-GB"/>
                        <a:t>490</a:t>
                      </a:r>
                    </a:p>
                    <a:p>
                      <a:pPr lvl="0"/>
                      <a:r>
                        <a:rPr lang="en-GB"/>
                        <a:t>600</a:t>
                      </a:r>
                    </a:p>
                    <a:p>
                      <a:pPr lvl="0"/>
                      <a:endParaRPr lang="en-GB"/>
                    </a:p>
                    <a:p>
                      <a:pPr lvl="0"/>
                      <a:r>
                        <a:rPr lang="en-GB"/>
                        <a:t>900</a:t>
                      </a:r>
                    </a:p>
                    <a:p>
                      <a:pPr lvl="0"/>
                      <a:endParaRPr lang="en-GB"/>
                    </a:p>
                    <a:p>
                      <a:pPr lvl="0"/>
                      <a:endParaRPr lang="en-GB"/>
                    </a:p>
                    <a:p>
                      <a:pPr lvl="0"/>
                      <a:r>
                        <a:rPr lang="en-GB"/>
                        <a:t>800</a:t>
                      </a:r>
                    </a:p>
                    <a:p>
                      <a:pPr lvl="0"/>
                      <a:r>
                        <a:rPr lang="en-GB" b="1"/>
                        <a:t>2.790</a:t>
                      </a:r>
                    </a:p>
                    <a:p>
                      <a:pPr lvl="0"/>
                      <a:r>
                        <a:rPr lang="en-GB" b="1"/>
                        <a:t>15.020</a:t>
                      </a:r>
                    </a:p>
                  </a:txBody>
                  <a:tcPr/>
                </a:tc>
                <a:tc>
                  <a:txBody>
                    <a:bodyPr/>
                    <a:lstStyle/>
                    <a:p>
                      <a:pPr lvl="0"/>
                      <a:endParaRPr lang="en-GB"/>
                    </a:p>
                    <a:p>
                      <a:pPr lvl="0"/>
                      <a:r>
                        <a:rPr lang="en-GB"/>
                        <a:t>13.000</a:t>
                      </a:r>
                    </a:p>
                    <a:p>
                      <a:pPr lvl="0"/>
                      <a:r>
                        <a:rPr lang="en-GB"/>
                        <a:t>1.000</a:t>
                      </a:r>
                    </a:p>
                    <a:p>
                      <a:pPr lvl="0"/>
                      <a:r>
                        <a:rPr lang="en-GB"/>
                        <a:t>500</a:t>
                      </a:r>
                    </a:p>
                    <a:p>
                      <a:pPr lvl="0"/>
                      <a:r>
                        <a:rPr lang="en-GB"/>
                        <a:t>600</a:t>
                      </a:r>
                    </a:p>
                    <a:p>
                      <a:pPr lvl="0"/>
                      <a:r>
                        <a:rPr lang="en-GB"/>
                        <a:t>1.000</a:t>
                      </a:r>
                    </a:p>
                    <a:p>
                      <a:pPr lvl="0"/>
                      <a:r>
                        <a:rPr lang="en-GB" b="1"/>
                        <a:t>16.100</a:t>
                      </a:r>
                    </a:p>
                    <a:p>
                      <a:pPr lvl="0"/>
                      <a:endParaRPr lang="en-GB"/>
                    </a:p>
                    <a:p>
                      <a:pPr lvl="0"/>
                      <a:endParaRPr lang="en-GB"/>
                    </a:p>
                    <a:p>
                      <a:pPr lvl="0"/>
                      <a:r>
                        <a:rPr lang="en-GB"/>
                        <a:t>600</a:t>
                      </a:r>
                    </a:p>
                    <a:p>
                      <a:pPr lvl="0"/>
                      <a:r>
                        <a:rPr lang="en-GB"/>
                        <a:t>400</a:t>
                      </a:r>
                    </a:p>
                    <a:p>
                      <a:pPr lvl="0"/>
                      <a:endParaRPr lang="en-GB"/>
                    </a:p>
                    <a:p>
                      <a:pPr lvl="0"/>
                      <a:r>
                        <a:rPr lang="en-GB"/>
                        <a:t>900</a:t>
                      </a:r>
                    </a:p>
                    <a:p>
                      <a:pPr lvl="0"/>
                      <a:endParaRPr lang="en-GB"/>
                    </a:p>
                    <a:p>
                      <a:pPr lvl="0"/>
                      <a:endParaRPr lang="en-GB"/>
                    </a:p>
                    <a:p>
                      <a:pPr lvl="0"/>
                      <a:r>
                        <a:rPr lang="en-GB"/>
                        <a:t>800</a:t>
                      </a:r>
                    </a:p>
                    <a:p>
                      <a:pPr lvl="0"/>
                      <a:r>
                        <a:rPr lang="en-GB" b="1"/>
                        <a:t>2.700</a:t>
                      </a:r>
                    </a:p>
                    <a:p>
                      <a:pPr lvl="0"/>
                      <a:r>
                        <a:rPr lang="en-GB" b="1"/>
                        <a:t>13.400</a:t>
                      </a:r>
                    </a:p>
                  </a:txBody>
                  <a:tcPr/>
                </a:tc>
                <a:extLst>
                  <a:ext uri="{0D108BD9-81ED-4DB2-BD59-A6C34878D82A}">
                    <a16:rowId xmlns:a16="http://schemas.microsoft.com/office/drawing/2014/main" val="2697960119"/>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87FA8-E378-3C3C-0B42-E27521620988}"/>
              </a:ext>
            </a:extLst>
          </p:cNvPr>
          <p:cNvSpPr txBox="1">
            <a:spLocks noGrp="1"/>
          </p:cNvSpPr>
          <p:nvPr>
            <p:ph type="title"/>
          </p:nvPr>
        </p:nvSpPr>
        <p:spPr>
          <a:xfrm>
            <a:off x="226460" y="218587"/>
            <a:ext cx="9603275" cy="1049237"/>
          </a:xfrm>
        </p:spPr>
        <p:txBody>
          <a:bodyPr/>
          <a:lstStyle/>
          <a:p>
            <a:pPr lvl="0"/>
            <a:r>
              <a:rPr lang="en-GB"/>
              <a:t>Cash flow figures</a:t>
            </a:r>
          </a:p>
        </p:txBody>
      </p:sp>
      <p:graphicFrame>
        <p:nvGraphicFramePr>
          <p:cNvPr id="3" name="Table 4">
            <a:extLst>
              <a:ext uri="{FF2B5EF4-FFF2-40B4-BE49-F238E27FC236}">
                <a16:creationId xmlns:a16="http://schemas.microsoft.com/office/drawing/2014/main" id="{B3220E79-0DAB-A393-07E6-F1FF53EEE1D1}"/>
              </a:ext>
            </a:extLst>
          </p:cNvPr>
          <p:cNvGraphicFramePr>
            <a:graphicFrameLocks noGrp="1"/>
          </p:cNvGraphicFramePr>
          <p:nvPr/>
        </p:nvGraphicFramePr>
        <p:xfrm>
          <a:off x="1509208" y="816742"/>
          <a:ext cx="9294921" cy="5836176"/>
        </p:xfrm>
        <a:graphic>
          <a:graphicData uri="http://schemas.openxmlformats.org/drawingml/2006/table">
            <a:tbl>
              <a:tblPr firstRow="1" bandRow="1">
                <a:effectLst/>
                <a:tableStyleId>{00A15C55-8517-42AA-B614-E9B94910E393}</a:tableStyleId>
              </a:tblPr>
              <a:tblGrid>
                <a:gridCol w="2322886">
                  <a:extLst>
                    <a:ext uri="{9D8B030D-6E8A-4147-A177-3AD203B41FA5}">
                      <a16:colId xmlns:a16="http://schemas.microsoft.com/office/drawing/2014/main" val="875252592"/>
                    </a:ext>
                  </a:extLst>
                </a:gridCol>
                <a:gridCol w="2324011">
                  <a:extLst>
                    <a:ext uri="{9D8B030D-6E8A-4147-A177-3AD203B41FA5}">
                      <a16:colId xmlns:a16="http://schemas.microsoft.com/office/drawing/2014/main" val="921599269"/>
                    </a:ext>
                  </a:extLst>
                </a:gridCol>
                <a:gridCol w="2324011">
                  <a:extLst>
                    <a:ext uri="{9D8B030D-6E8A-4147-A177-3AD203B41FA5}">
                      <a16:colId xmlns:a16="http://schemas.microsoft.com/office/drawing/2014/main" val="657490354"/>
                    </a:ext>
                  </a:extLst>
                </a:gridCol>
                <a:gridCol w="2324011">
                  <a:extLst>
                    <a:ext uri="{9D8B030D-6E8A-4147-A177-3AD203B41FA5}">
                      <a16:colId xmlns:a16="http://schemas.microsoft.com/office/drawing/2014/main" val="3914981448"/>
                    </a:ext>
                  </a:extLst>
                </a:gridCol>
              </a:tblGrid>
              <a:tr h="532656">
                <a:tc>
                  <a:txBody>
                    <a:bodyPr/>
                    <a:lstStyle/>
                    <a:p>
                      <a:pPr lvl="0"/>
                      <a:endParaRPr lang="en-GB"/>
                    </a:p>
                  </a:txBody>
                  <a:tcPr/>
                </a:tc>
                <a:tc>
                  <a:txBody>
                    <a:bodyPr/>
                    <a:lstStyle/>
                    <a:p>
                      <a:pPr lvl="0"/>
                      <a:r>
                        <a:rPr lang="en-GB"/>
                        <a:t>Month ten</a:t>
                      </a:r>
                    </a:p>
                  </a:txBody>
                  <a:tcPr/>
                </a:tc>
                <a:tc>
                  <a:txBody>
                    <a:bodyPr/>
                    <a:lstStyle/>
                    <a:p>
                      <a:pPr lvl="0"/>
                      <a:r>
                        <a:rPr lang="en-GB"/>
                        <a:t>Month eleven</a:t>
                      </a:r>
                    </a:p>
                  </a:txBody>
                  <a:tcPr/>
                </a:tc>
                <a:tc>
                  <a:txBody>
                    <a:bodyPr/>
                    <a:lstStyle/>
                    <a:p>
                      <a:pPr lvl="0"/>
                      <a:r>
                        <a:rPr lang="en-GB"/>
                        <a:t>Month twelve</a:t>
                      </a:r>
                    </a:p>
                  </a:txBody>
                  <a:tcPr/>
                </a:tc>
                <a:extLst>
                  <a:ext uri="{0D108BD9-81ED-4DB2-BD59-A6C34878D82A}">
                    <a16:rowId xmlns:a16="http://schemas.microsoft.com/office/drawing/2014/main" val="4090746429"/>
                  </a:ext>
                </a:extLst>
              </a:tr>
              <a:tr h="4255379">
                <a:tc>
                  <a:txBody>
                    <a:bodyPr/>
                    <a:lstStyle/>
                    <a:p>
                      <a:pPr lvl="0"/>
                      <a:r>
                        <a:rPr lang="en-GB" b="1"/>
                        <a:t>Cash Received</a:t>
                      </a:r>
                    </a:p>
                    <a:p>
                      <a:pPr lvl="0"/>
                      <a:r>
                        <a:rPr lang="en-GB" b="1"/>
                        <a:t>Cash from customers</a:t>
                      </a:r>
                    </a:p>
                    <a:p>
                      <a:pPr lvl="0"/>
                      <a:r>
                        <a:rPr lang="en-GB" b="1"/>
                        <a:t>Cash from events</a:t>
                      </a:r>
                    </a:p>
                    <a:p>
                      <a:pPr lvl="0"/>
                      <a:r>
                        <a:rPr lang="en-GB" b="1"/>
                        <a:t>Cash from sales</a:t>
                      </a:r>
                    </a:p>
                    <a:p>
                      <a:pPr lvl="0"/>
                      <a:r>
                        <a:rPr lang="en-GB" b="1"/>
                        <a:t>Other cash (delivery)</a:t>
                      </a:r>
                    </a:p>
                    <a:p>
                      <a:pPr lvl="0"/>
                      <a:r>
                        <a:rPr lang="en-GB" b="1"/>
                        <a:t>Owners investment</a:t>
                      </a:r>
                    </a:p>
                    <a:p>
                      <a:pPr lvl="0"/>
                      <a:r>
                        <a:rPr lang="en-GB" b="1"/>
                        <a:t>Subtotal cash received</a:t>
                      </a:r>
                    </a:p>
                    <a:p>
                      <a:pPr lvl="0"/>
                      <a:endParaRPr lang="en-GB" b="1"/>
                    </a:p>
                    <a:p>
                      <a:pPr lvl="0"/>
                      <a:r>
                        <a:rPr lang="en-GB" b="1"/>
                        <a:t>Expenditures</a:t>
                      </a:r>
                    </a:p>
                    <a:p>
                      <a:pPr lvl="0"/>
                      <a:r>
                        <a:rPr lang="en-GB" b="1"/>
                        <a:t>Cash spend</a:t>
                      </a:r>
                    </a:p>
                    <a:p>
                      <a:pPr lvl="0"/>
                      <a:r>
                        <a:rPr lang="en-GB" b="1"/>
                        <a:t>Bills paid</a:t>
                      </a:r>
                    </a:p>
                    <a:p>
                      <a:pPr lvl="0"/>
                      <a:r>
                        <a:rPr lang="en-GB" b="1"/>
                        <a:t>Salary</a:t>
                      </a:r>
                    </a:p>
                    <a:p>
                      <a:pPr lvl="0"/>
                      <a:r>
                        <a:rPr lang="en-GB" b="1"/>
                        <a:t>Ingredients</a:t>
                      </a:r>
                    </a:p>
                    <a:p>
                      <a:pPr lvl="0"/>
                      <a:r>
                        <a:rPr lang="en-GB" b="1"/>
                        <a:t>Additional cash spend</a:t>
                      </a:r>
                    </a:p>
                    <a:p>
                      <a:pPr lvl="0"/>
                      <a:r>
                        <a:rPr lang="en-GB" b="1"/>
                        <a:t>Sales tax</a:t>
                      </a:r>
                    </a:p>
                    <a:p>
                      <a:pPr lvl="0"/>
                      <a:r>
                        <a:rPr lang="en-GB" b="1"/>
                        <a:t>Rent tax</a:t>
                      </a:r>
                    </a:p>
                    <a:p>
                      <a:pPr lvl="0"/>
                      <a:r>
                        <a:rPr lang="en-GB" b="1"/>
                        <a:t>Subtotal expenditures</a:t>
                      </a:r>
                    </a:p>
                    <a:p>
                      <a:pPr lvl="0"/>
                      <a:r>
                        <a:rPr lang="en-GB" b="1"/>
                        <a:t>Cash Balance</a:t>
                      </a:r>
                    </a:p>
                    <a:p>
                      <a:pPr lvl="0"/>
                      <a:endParaRPr lang="en-GB"/>
                    </a:p>
                  </a:txBody>
                  <a:tcPr/>
                </a:tc>
                <a:tc>
                  <a:txBody>
                    <a:bodyPr/>
                    <a:lstStyle/>
                    <a:p>
                      <a:pPr lvl="0"/>
                      <a:endParaRPr lang="en-GB"/>
                    </a:p>
                    <a:p>
                      <a:pPr lvl="0"/>
                      <a:r>
                        <a:rPr lang="en-GB" b="1"/>
                        <a:t>18.000</a:t>
                      </a:r>
                    </a:p>
                    <a:p>
                      <a:pPr lvl="0"/>
                      <a:r>
                        <a:rPr lang="en-GB"/>
                        <a:t>500</a:t>
                      </a:r>
                    </a:p>
                    <a:p>
                      <a:pPr lvl="0"/>
                      <a:r>
                        <a:rPr lang="en-GB"/>
                        <a:t>0</a:t>
                      </a:r>
                    </a:p>
                    <a:p>
                      <a:pPr lvl="0"/>
                      <a:r>
                        <a:rPr lang="en-GB"/>
                        <a:t>800</a:t>
                      </a:r>
                    </a:p>
                    <a:p>
                      <a:pPr lvl="0"/>
                      <a:r>
                        <a:rPr lang="en-GB"/>
                        <a:t>4.000</a:t>
                      </a:r>
                    </a:p>
                    <a:p>
                      <a:pPr lvl="0"/>
                      <a:r>
                        <a:rPr lang="en-GB" b="1"/>
                        <a:t>23.300</a:t>
                      </a:r>
                    </a:p>
                    <a:p>
                      <a:pPr lvl="0"/>
                      <a:endParaRPr lang="en-GB"/>
                    </a:p>
                    <a:p>
                      <a:pPr lvl="0"/>
                      <a:endParaRPr lang="en-GB"/>
                    </a:p>
                    <a:p>
                      <a:pPr lvl="0"/>
                      <a:r>
                        <a:rPr lang="en-GB"/>
                        <a:t>800</a:t>
                      </a:r>
                    </a:p>
                    <a:p>
                      <a:pPr lvl="0"/>
                      <a:r>
                        <a:rPr lang="en-GB"/>
                        <a:t>400</a:t>
                      </a:r>
                    </a:p>
                    <a:p>
                      <a:pPr lvl="0"/>
                      <a:endParaRPr lang="en-GB"/>
                    </a:p>
                    <a:p>
                      <a:pPr lvl="0"/>
                      <a:r>
                        <a:rPr lang="en-GB"/>
                        <a:t>600</a:t>
                      </a:r>
                    </a:p>
                    <a:p>
                      <a:pPr lvl="0"/>
                      <a:endParaRPr lang="en-GB"/>
                    </a:p>
                    <a:p>
                      <a:pPr lvl="0"/>
                      <a:endParaRPr lang="en-GB"/>
                    </a:p>
                    <a:p>
                      <a:pPr lvl="0"/>
                      <a:r>
                        <a:rPr lang="en-GB"/>
                        <a:t>800</a:t>
                      </a:r>
                    </a:p>
                    <a:p>
                      <a:pPr lvl="0"/>
                      <a:r>
                        <a:rPr lang="en-GB" b="1"/>
                        <a:t>2.600</a:t>
                      </a:r>
                    </a:p>
                    <a:p>
                      <a:pPr lvl="0"/>
                      <a:r>
                        <a:rPr lang="en-GB" b="1"/>
                        <a:t>20.700</a:t>
                      </a:r>
                    </a:p>
                    <a:p>
                      <a:pPr lvl="0"/>
                      <a:endParaRPr lang="en-GB"/>
                    </a:p>
                  </a:txBody>
                  <a:tcPr/>
                </a:tc>
                <a:tc>
                  <a:txBody>
                    <a:bodyPr/>
                    <a:lstStyle/>
                    <a:p>
                      <a:pPr lvl="0"/>
                      <a:endParaRPr lang="en-GB"/>
                    </a:p>
                    <a:p>
                      <a:pPr lvl="0"/>
                      <a:r>
                        <a:rPr lang="en-GB" b="1"/>
                        <a:t>14.000</a:t>
                      </a:r>
                    </a:p>
                    <a:p>
                      <a:pPr lvl="0"/>
                      <a:r>
                        <a:rPr lang="en-GB"/>
                        <a:t>1.000</a:t>
                      </a:r>
                    </a:p>
                    <a:p>
                      <a:pPr lvl="0"/>
                      <a:r>
                        <a:rPr lang="en-GB"/>
                        <a:t>500</a:t>
                      </a:r>
                    </a:p>
                    <a:p>
                      <a:pPr lvl="0"/>
                      <a:r>
                        <a:rPr lang="en-GB"/>
                        <a:t>700</a:t>
                      </a:r>
                    </a:p>
                    <a:p>
                      <a:pPr lvl="0"/>
                      <a:r>
                        <a:rPr lang="en-GB"/>
                        <a:t>3.000</a:t>
                      </a:r>
                    </a:p>
                    <a:p>
                      <a:pPr lvl="0"/>
                      <a:r>
                        <a:rPr lang="en-GB" b="1"/>
                        <a:t>19.200</a:t>
                      </a:r>
                    </a:p>
                    <a:p>
                      <a:pPr lvl="0"/>
                      <a:endParaRPr lang="en-GB"/>
                    </a:p>
                    <a:p>
                      <a:pPr lvl="0"/>
                      <a:endParaRPr lang="en-GB"/>
                    </a:p>
                    <a:p>
                      <a:pPr lvl="0"/>
                      <a:r>
                        <a:rPr lang="en-GB"/>
                        <a:t>800</a:t>
                      </a:r>
                    </a:p>
                    <a:p>
                      <a:pPr lvl="0"/>
                      <a:r>
                        <a:rPr lang="en-GB"/>
                        <a:t>600</a:t>
                      </a:r>
                    </a:p>
                    <a:p>
                      <a:pPr lvl="0"/>
                      <a:endParaRPr lang="en-GB"/>
                    </a:p>
                    <a:p>
                      <a:pPr lvl="0"/>
                      <a:r>
                        <a:rPr lang="en-GB"/>
                        <a:t>600</a:t>
                      </a:r>
                    </a:p>
                    <a:p>
                      <a:pPr lvl="0"/>
                      <a:endParaRPr lang="en-GB"/>
                    </a:p>
                    <a:p>
                      <a:pPr lvl="0"/>
                      <a:endParaRPr lang="en-GB"/>
                    </a:p>
                    <a:p>
                      <a:pPr lvl="0"/>
                      <a:r>
                        <a:rPr lang="en-GB"/>
                        <a:t>800</a:t>
                      </a:r>
                    </a:p>
                    <a:p>
                      <a:pPr lvl="0"/>
                      <a:r>
                        <a:rPr lang="en-GB" b="1"/>
                        <a:t>2.800</a:t>
                      </a:r>
                    </a:p>
                    <a:p>
                      <a:pPr lvl="0"/>
                      <a:r>
                        <a:rPr lang="en-GB" b="1"/>
                        <a:t>16.280</a:t>
                      </a:r>
                    </a:p>
                    <a:p>
                      <a:pPr lvl="0"/>
                      <a:endParaRPr lang="en-GB"/>
                    </a:p>
                  </a:txBody>
                  <a:tcPr/>
                </a:tc>
                <a:tc>
                  <a:txBody>
                    <a:bodyPr/>
                    <a:lstStyle/>
                    <a:p>
                      <a:pPr lvl="0"/>
                      <a:endParaRPr lang="en-GB"/>
                    </a:p>
                    <a:p>
                      <a:pPr lvl="0"/>
                      <a:r>
                        <a:rPr lang="en-GB" b="1"/>
                        <a:t>15.000</a:t>
                      </a:r>
                    </a:p>
                    <a:p>
                      <a:pPr lvl="0"/>
                      <a:r>
                        <a:rPr lang="en-GB"/>
                        <a:t>0</a:t>
                      </a:r>
                    </a:p>
                    <a:p>
                      <a:pPr lvl="0"/>
                      <a:r>
                        <a:rPr lang="en-GB"/>
                        <a:t>0</a:t>
                      </a:r>
                    </a:p>
                    <a:p>
                      <a:pPr lvl="0"/>
                      <a:r>
                        <a:rPr lang="en-GB"/>
                        <a:t>500</a:t>
                      </a:r>
                    </a:p>
                    <a:p>
                      <a:pPr lvl="0"/>
                      <a:r>
                        <a:rPr lang="en-GB"/>
                        <a:t>2.500</a:t>
                      </a:r>
                    </a:p>
                    <a:p>
                      <a:pPr lvl="0"/>
                      <a:r>
                        <a:rPr lang="en-GB" b="1"/>
                        <a:t>18.000</a:t>
                      </a:r>
                    </a:p>
                    <a:p>
                      <a:pPr lvl="0"/>
                      <a:endParaRPr lang="en-GB"/>
                    </a:p>
                    <a:p>
                      <a:pPr lvl="0"/>
                      <a:endParaRPr lang="en-GB"/>
                    </a:p>
                    <a:p>
                      <a:pPr lvl="0"/>
                      <a:r>
                        <a:rPr lang="en-GB"/>
                        <a:t>400</a:t>
                      </a:r>
                    </a:p>
                    <a:p>
                      <a:pPr lvl="0"/>
                      <a:r>
                        <a:rPr lang="en-GB"/>
                        <a:t>700</a:t>
                      </a:r>
                    </a:p>
                    <a:p>
                      <a:pPr lvl="0"/>
                      <a:endParaRPr lang="en-GB"/>
                    </a:p>
                    <a:p>
                      <a:pPr lvl="0"/>
                      <a:r>
                        <a:rPr lang="en-GB"/>
                        <a:t>1.000</a:t>
                      </a:r>
                    </a:p>
                    <a:p>
                      <a:pPr lvl="0"/>
                      <a:endParaRPr lang="en-GB"/>
                    </a:p>
                    <a:p>
                      <a:pPr lvl="0"/>
                      <a:endParaRPr lang="en-GB"/>
                    </a:p>
                    <a:p>
                      <a:pPr lvl="0"/>
                      <a:r>
                        <a:rPr lang="en-GB"/>
                        <a:t>800</a:t>
                      </a:r>
                    </a:p>
                    <a:p>
                      <a:pPr lvl="0"/>
                      <a:r>
                        <a:rPr lang="en-GB" b="1"/>
                        <a:t>2.900</a:t>
                      </a:r>
                    </a:p>
                    <a:p>
                      <a:pPr lvl="0"/>
                      <a:r>
                        <a:rPr lang="en-GB" b="1"/>
                        <a:t>15.100</a:t>
                      </a:r>
                    </a:p>
                    <a:p>
                      <a:pPr lvl="0"/>
                      <a:endParaRPr lang="en-GB"/>
                    </a:p>
                  </a:txBody>
                  <a:tcPr/>
                </a:tc>
                <a:extLst>
                  <a:ext uri="{0D108BD9-81ED-4DB2-BD59-A6C34878D82A}">
                    <a16:rowId xmlns:a16="http://schemas.microsoft.com/office/drawing/2014/main" val="472989797"/>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C8C46-8845-5477-80FB-DBF21D70E94E}"/>
              </a:ext>
            </a:extLst>
          </p:cNvPr>
          <p:cNvSpPr txBox="1">
            <a:spLocks noGrp="1"/>
          </p:cNvSpPr>
          <p:nvPr>
            <p:ph type="title"/>
          </p:nvPr>
        </p:nvSpPr>
        <p:spPr/>
        <p:txBody>
          <a:bodyPr/>
          <a:lstStyle/>
          <a:p>
            <a:pPr lvl="0"/>
            <a:r>
              <a:rPr lang="en-GB"/>
              <a:t>Income Statement</a:t>
            </a:r>
          </a:p>
        </p:txBody>
      </p:sp>
      <p:graphicFrame>
        <p:nvGraphicFramePr>
          <p:cNvPr id="3" name="Table 4">
            <a:extLst>
              <a:ext uri="{FF2B5EF4-FFF2-40B4-BE49-F238E27FC236}">
                <a16:creationId xmlns:a16="http://schemas.microsoft.com/office/drawing/2014/main" id="{7F937A8F-9DE0-A279-E050-4DFC447F29A7}"/>
              </a:ext>
            </a:extLst>
          </p:cNvPr>
          <p:cNvGraphicFramePr>
            <a:graphicFrameLocks noGrp="1"/>
          </p:cNvGraphicFramePr>
          <p:nvPr>
            <p:ph idx="1"/>
          </p:nvPr>
        </p:nvGraphicFramePr>
        <p:xfrm>
          <a:off x="1387291" y="1501216"/>
          <a:ext cx="9852788" cy="4645920"/>
        </p:xfrm>
        <a:graphic>
          <a:graphicData uri="http://schemas.openxmlformats.org/drawingml/2006/table">
            <a:tbl>
              <a:tblPr firstRow="1" bandRow="1">
                <a:effectLst/>
                <a:tableStyleId>{7DF18680-E054-41AD-8BC1-D1AEF772440D}</a:tableStyleId>
              </a:tblPr>
              <a:tblGrid>
                <a:gridCol w="2599529">
                  <a:extLst>
                    <a:ext uri="{9D8B030D-6E8A-4147-A177-3AD203B41FA5}">
                      <a16:colId xmlns:a16="http://schemas.microsoft.com/office/drawing/2014/main" val="886028232"/>
                    </a:ext>
                  </a:extLst>
                </a:gridCol>
                <a:gridCol w="1173083">
                  <a:extLst>
                    <a:ext uri="{9D8B030D-6E8A-4147-A177-3AD203B41FA5}">
                      <a16:colId xmlns:a16="http://schemas.microsoft.com/office/drawing/2014/main" val="403725742"/>
                    </a:ext>
                  </a:extLst>
                </a:gridCol>
                <a:gridCol w="1183526">
                  <a:extLst>
                    <a:ext uri="{9D8B030D-6E8A-4147-A177-3AD203B41FA5}">
                      <a16:colId xmlns:a16="http://schemas.microsoft.com/office/drawing/2014/main" val="450964661"/>
                    </a:ext>
                  </a:extLst>
                </a:gridCol>
                <a:gridCol w="1356722">
                  <a:extLst>
                    <a:ext uri="{9D8B030D-6E8A-4147-A177-3AD203B41FA5}">
                      <a16:colId xmlns:a16="http://schemas.microsoft.com/office/drawing/2014/main" val="2265407798"/>
                    </a:ext>
                  </a:extLst>
                </a:gridCol>
                <a:gridCol w="1120286">
                  <a:extLst>
                    <a:ext uri="{9D8B030D-6E8A-4147-A177-3AD203B41FA5}">
                      <a16:colId xmlns:a16="http://schemas.microsoft.com/office/drawing/2014/main" val="3141472891"/>
                    </a:ext>
                  </a:extLst>
                </a:gridCol>
                <a:gridCol w="1294223">
                  <a:extLst>
                    <a:ext uri="{9D8B030D-6E8A-4147-A177-3AD203B41FA5}">
                      <a16:colId xmlns:a16="http://schemas.microsoft.com/office/drawing/2014/main" val="2588669833"/>
                    </a:ext>
                  </a:extLst>
                </a:gridCol>
                <a:gridCol w="1125416">
                  <a:extLst>
                    <a:ext uri="{9D8B030D-6E8A-4147-A177-3AD203B41FA5}">
                      <a16:colId xmlns:a16="http://schemas.microsoft.com/office/drawing/2014/main" val="949991280"/>
                    </a:ext>
                  </a:extLst>
                </a:gridCol>
              </a:tblGrid>
              <a:tr h="439680">
                <a:tc>
                  <a:txBody>
                    <a:bodyPr/>
                    <a:lstStyle/>
                    <a:p>
                      <a:pPr lvl="0"/>
                      <a:r>
                        <a:rPr lang="en-GB"/>
                        <a:t>Sales</a:t>
                      </a:r>
                    </a:p>
                  </a:txBody>
                  <a:tcPr/>
                </a:tc>
                <a:tc>
                  <a:txBody>
                    <a:bodyPr/>
                    <a:lstStyle/>
                    <a:p>
                      <a:pPr lvl="0"/>
                      <a:r>
                        <a:rPr lang="en-GB"/>
                        <a:t>Year 1</a:t>
                      </a:r>
                    </a:p>
                  </a:txBody>
                  <a:tcPr/>
                </a:tc>
                <a:tc>
                  <a:txBody>
                    <a:bodyPr/>
                    <a:lstStyle/>
                    <a:p>
                      <a:pPr lvl="0"/>
                      <a:endParaRPr lang="en-GB"/>
                    </a:p>
                  </a:txBody>
                  <a:tcPr/>
                </a:tc>
                <a:tc>
                  <a:txBody>
                    <a:bodyPr/>
                    <a:lstStyle/>
                    <a:p>
                      <a:pPr lvl="0"/>
                      <a:r>
                        <a:rPr lang="en-GB"/>
                        <a:t>Year 2</a:t>
                      </a:r>
                    </a:p>
                  </a:txBody>
                  <a:tcPr/>
                </a:tc>
                <a:tc>
                  <a:txBody>
                    <a:bodyPr/>
                    <a:lstStyle/>
                    <a:p>
                      <a:pPr lvl="0"/>
                      <a:endParaRPr lang="en-GB"/>
                    </a:p>
                  </a:txBody>
                  <a:tcPr/>
                </a:tc>
                <a:tc>
                  <a:txBody>
                    <a:bodyPr/>
                    <a:lstStyle/>
                    <a:p>
                      <a:pPr lvl="0"/>
                      <a:r>
                        <a:rPr lang="en-GB"/>
                        <a:t>Year 3</a:t>
                      </a:r>
                    </a:p>
                  </a:txBody>
                  <a:tcPr/>
                </a:tc>
                <a:tc>
                  <a:txBody>
                    <a:bodyPr/>
                    <a:lstStyle/>
                    <a:p>
                      <a:pPr lvl="0"/>
                      <a:endParaRPr lang="en-GB"/>
                    </a:p>
                  </a:txBody>
                  <a:tcPr/>
                </a:tc>
                <a:extLst>
                  <a:ext uri="{0D108BD9-81ED-4DB2-BD59-A6C34878D82A}">
                    <a16:rowId xmlns:a16="http://schemas.microsoft.com/office/drawing/2014/main" val="3641308160"/>
                  </a:ext>
                </a:extLst>
              </a:tr>
              <a:tr h="4112587">
                <a:tc>
                  <a:txBody>
                    <a:bodyPr/>
                    <a:lstStyle/>
                    <a:p>
                      <a:pPr lvl="0"/>
                      <a:r>
                        <a:rPr lang="en-GB"/>
                        <a:t>Sale and related services</a:t>
                      </a:r>
                    </a:p>
                    <a:p>
                      <a:pPr lvl="0"/>
                      <a:r>
                        <a:rPr lang="en-GB"/>
                        <a:t>Other Sales</a:t>
                      </a:r>
                    </a:p>
                    <a:p>
                      <a:pPr lvl="0"/>
                      <a:r>
                        <a:rPr lang="en-GB"/>
                        <a:t>Total sales</a:t>
                      </a:r>
                    </a:p>
                    <a:p>
                      <a:pPr lvl="0"/>
                      <a:endParaRPr lang="en-GB"/>
                    </a:p>
                    <a:p>
                      <a:pPr lvl="0"/>
                      <a:r>
                        <a:rPr lang="en-GB"/>
                        <a:t>Cost of Goods Sold</a:t>
                      </a:r>
                    </a:p>
                    <a:p>
                      <a:pPr lvl="0"/>
                      <a:r>
                        <a:rPr lang="en-GB"/>
                        <a:t>Gross Profit</a:t>
                      </a:r>
                    </a:p>
                    <a:p>
                      <a:pPr lvl="0"/>
                      <a:endParaRPr lang="en-GB"/>
                    </a:p>
                    <a:p>
                      <a:pPr lvl="0"/>
                      <a:r>
                        <a:rPr lang="en-GB"/>
                        <a:t>Selling Expense</a:t>
                      </a:r>
                    </a:p>
                    <a:p>
                      <a:pPr lvl="0"/>
                      <a:r>
                        <a:rPr lang="en-GB"/>
                        <a:t>General &amp; Administrative</a:t>
                      </a:r>
                    </a:p>
                    <a:p>
                      <a:pPr lvl="0"/>
                      <a:r>
                        <a:rPr lang="en-GB"/>
                        <a:t>Net Income Before Taxes &amp; Interest</a:t>
                      </a:r>
                    </a:p>
                    <a:p>
                      <a:pPr lvl="0"/>
                      <a:r>
                        <a:rPr lang="en-GB"/>
                        <a:t>Interest </a:t>
                      </a:r>
                    </a:p>
                    <a:p>
                      <a:pPr lvl="0"/>
                      <a:r>
                        <a:rPr lang="en-GB"/>
                        <a:t>Income Taxes</a:t>
                      </a:r>
                    </a:p>
                    <a:p>
                      <a:pPr lvl="0"/>
                      <a:r>
                        <a:rPr lang="en-GB"/>
                        <a:t>Net Income or Loss</a:t>
                      </a:r>
                    </a:p>
                  </a:txBody>
                  <a:tcPr/>
                </a:tc>
                <a:tc>
                  <a:txBody>
                    <a:bodyPr/>
                    <a:lstStyle/>
                    <a:p>
                      <a:pPr lvl="0"/>
                      <a:r>
                        <a:rPr lang="en-GB"/>
                        <a:t>55.000</a:t>
                      </a:r>
                    </a:p>
                    <a:p>
                      <a:pPr lvl="0"/>
                      <a:r>
                        <a:rPr lang="en-GB"/>
                        <a:t>10.000</a:t>
                      </a:r>
                    </a:p>
                    <a:p>
                      <a:pPr lvl="0"/>
                      <a:r>
                        <a:rPr lang="en-GB" b="1"/>
                        <a:t>65.000</a:t>
                      </a:r>
                    </a:p>
                    <a:p>
                      <a:pPr lvl="0"/>
                      <a:endParaRPr lang="en-GB"/>
                    </a:p>
                    <a:p>
                      <a:pPr lvl="0"/>
                      <a:r>
                        <a:rPr lang="en-GB"/>
                        <a:t>25.000</a:t>
                      </a:r>
                    </a:p>
                    <a:p>
                      <a:pPr lvl="0"/>
                      <a:r>
                        <a:rPr lang="en-GB" b="1"/>
                        <a:t>40.000</a:t>
                      </a:r>
                    </a:p>
                    <a:p>
                      <a:pPr lvl="0"/>
                      <a:endParaRPr lang="en-GB" b="1"/>
                    </a:p>
                    <a:p>
                      <a:pPr lvl="0"/>
                      <a:r>
                        <a:rPr lang="en-GB" b="0"/>
                        <a:t>12.000</a:t>
                      </a:r>
                    </a:p>
                    <a:p>
                      <a:pPr lvl="0"/>
                      <a:r>
                        <a:rPr lang="en-GB" b="0"/>
                        <a:t>25.000</a:t>
                      </a:r>
                    </a:p>
                    <a:p>
                      <a:pPr lvl="0"/>
                      <a:r>
                        <a:rPr lang="en-GB" b="1"/>
                        <a:t>20.000</a:t>
                      </a:r>
                    </a:p>
                    <a:p>
                      <a:pPr lvl="0"/>
                      <a:endParaRPr lang="en-GB" b="1"/>
                    </a:p>
                    <a:p>
                      <a:pPr lvl="0"/>
                      <a:r>
                        <a:rPr lang="en-GB" b="1"/>
                        <a:t>4.000</a:t>
                      </a:r>
                    </a:p>
                    <a:p>
                      <a:pPr lvl="0"/>
                      <a:r>
                        <a:rPr lang="en-GB" b="1"/>
                        <a:t>4.800</a:t>
                      </a:r>
                    </a:p>
                    <a:p>
                      <a:pPr lvl="0"/>
                      <a:r>
                        <a:rPr lang="en-GB" b="1"/>
                        <a:t>11.200</a:t>
                      </a:r>
                    </a:p>
                    <a:p>
                      <a:pPr lvl="0"/>
                      <a:endParaRPr lang="en-GB" b="1"/>
                    </a:p>
                  </a:txBody>
                  <a:tcPr/>
                </a:tc>
                <a:tc>
                  <a:txBody>
                    <a:bodyPr/>
                    <a:lstStyle/>
                    <a:p>
                      <a:pPr lvl="0"/>
                      <a:endParaRPr lang="en-GB"/>
                    </a:p>
                    <a:p>
                      <a:pPr lvl="0"/>
                      <a:endParaRPr lang="en-GB"/>
                    </a:p>
                    <a:p>
                      <a:pPr lvl="0"/>
                      <a:endParaRPr lang="en-GB"/>
                    </a:p>
                    <a:p>
                      <a:pPr lvl="0"/>
                      <a:endParaRPr lang="en-GB"/>
                    </a:p>
                    <a:p>
                      <a:pPr lvl="0"/>
                      <a:r>
                        <a:rPr lang="en-GB"/>
                        <a:t>38,46%</a:t>
                      </a:r>
                    </a:p>
                    <a:p>
                      <a:pPr lvl="0"/>
                      <a:endParaRPr lang="en-GB"/>
                    </a:p>
                    <a:p>
                      <a:pPr lvl="0"/>
                      <a:endParaRPr lang="en-GB"/>
                    </a:p>
                    <a:p>
                      <a:pPr lvl="0"/>
                      <a:endParaRPr lang="en-GB"/>
                    </a:p>
                  </a:txBody>
                  <a:tcPr/>
                </a:tc>
                <a:tc>
                  <a:txBody>
                    <a:bodyPr/>
                    <a:lstStyle/>
                    <a:p>
                      <a:pPr lvl="0"/>
                      <a:r>
                        <a:rPr lang="en-GB"/>
                        <a:t>80.000</a:t>
                      </a:r>
                    </a:p>
                    <a:p>
                      <a:pPr lvl="0"/>
                      <a:r>
                        <a:rPr lang="en-GB"/>
                        <a:t>15.000</a:t>
                      </a:r>
                    </a:p>
                    <a:p>
                      <a:pPr lvl="0"/>
                      <a:r>
                        <a:rPr lang="en-GB" b="1"/>
                        <a:t>95.000</a:t>
                      </a:r>
                    </a:p>
                    <a:p>
                      <a:pPr lvl="0"/>
                      <a:endParaRPr lang="en-GB"/>
                    </a:p>
                    <a:p>
                      <a:pPr lvl="0"/>
                      <a:r>
                        <a:rPr lang="en-GB"/>
                        <a:t>30.000</a:t>
                      </a:r>
                    </a:p>
                    <a:p>
                      <a:pPr lvl="0"/>
                      <a:r>
                        <a:rPr lang="en-GB" b="1"/>
                        <a:t>65.000</a:t>
                      </a:r>
                    </a:p>
                    <a:p>
                      <a:pPr lvl="0"/>
                      <a:endParaRPr lang="en-GB" b="1"/>
                    </a:p>
                    <a:p>
                      <a:pPr lvl="0"/>
                      <a:r>
                        <a:rPr lang="en-GB" b="0"/>
                        <a:t>20.000</a:t>
                      </a:r>
                    </a:p>
                    <a:p>
                      <a:pPr lvl="0"/>
                      <a:r>
                        <a:rPr lang="en-GB" b="0"/>
                        <a:t>25.000</a:t>
                      </a:r>
                    </a:p>
                    <a:p>
                      <a:pPr lvl="0"/>
                      <a:r>
                        <a:rPr lang="en-GB" b="1"/>
                        <a:t>38.000</a:t>
                      </a:r>
                    </a:p>
                    <a:p>
                      <a:pPr lvl="0"/>
                      <a:endParaRPr lang="en-GB" b="1"/>
                    </a:p>
                    <a:p>
                      <a:pPr lvl="0"/>
                      <a:r>
                        <a:rPr lang="en-GB" b="1"/>
                        <a:t>2.570</a:t>
                      </a:r>
                    </a:p>
                    <a:p>
                      <a:pPr lvl="0"/>
                      <a:r>
                        <a:rPr lang="en-GB" b="1"/>
                        <a:t>6.468</a:t>
                      </a:r>
                    </a:p>
                    <a:p>
                      <a:pPr lvl="0"/>
                      <a:r>
                        <a:rPr lang="en-GB" b="1"/>
                        <a:t>28.962</a:t>
                      </a:r>
                    </a:p>
                  </a:txBody>
                  <a:tcPr/>
                </a:tc>
                <a:tc>
                  <a:txBody>
                    <a:bodyPr/>
                    <a:lstStyle/>
                    <a:p>
                      <a:pPr lvl="0"/>
                      <a:endParaRPr lang="en-GB"/>
                    </a:p>
                    <a:p>
                      <a:pPr lvl="0"/>
                      <a:endParaRPr lang="en-GB"/>
                    </a:p>
                    <a:p>
                      <a:pPr lvl="0"/>
                      <a:endParaRPr lang="en-GB"/>
                    </a:p>
                    <a:p>
                      <a:pPr lvl="0"/>
                      <a:endParaRPr lang="en-GB"/>
                    </a:p>
                    <a:p>
                      <a:pPr lvl="0"/>
                      <a:r>
                        <a:rPr lang="en-GB"/>
                        <a:t>31,58%</a:t>
                      </a:r>
                    </a:p>
                  </a:txBody>
                  <a:tcPr/>
                </a:tc>
                <a:tc>
                  <a:txBody>
                    <a:bodyPr/>
                    <a:lstStyle/>
                    <a:p>
                      <a:pPr lvl="0"/>
                      <a:r>
                        <a:rPr lang="en-GB"/>
                        <a:t>95.000</a:t>
                      </a:r>
                    </a:p>
                    <a:p>
                      <a:pPr lvl="0"/>
                      <a:r>
                        <a:rPr lang="en-GB"/>
                        <a:t>25.000</a:t>
                      </a:r>
                    </a:p>
                    <a:p>
                      <a:pPr lvl="0"/>
                      <a:r>
                        <a:rPr lang="en-GB" b="1"/>
                        <a:t>120.000</a:t>
                      </a:r>
                    </a:p>
                    <a:p>
                      <a:pPr lvl="0"/>
                      <a:endParaRPr lang="en-GB"/>
                    </a:p>
                    <a:p>
                      <a:pPr lvl="0"/>
                      <a:r>
                        <a:rPr lang="en-GB"/>
                        <a:t>35.000</a:t>
                      </a:r>
                    </a:p>
                    <a:p>
                      <a:pPr lvl="0"/>
                      <a:r>
                        <a:rPr lang="en-GB" b="1"/>
                        <a:t>85.000</a:t>
                      </a:r>
                    </a:p>
                    <a:p>
                      <a:pPr lvl="0"/>
                      <a:endParaRPr lang="en-GB" b="1"/>
                    </a:p>
                    <a:p>
                      <a:pPr lvl="0"/>
                      <a:r>
                        <a:rPr lang="en-GB" b="0"/>
                        <a:t>25.000</a:t>
                      </a:r>
                    </a:p>
                    <a:p>
                      <a:pPr lvl="0"/>
                      <a:r>
                        <a:rPr lang="en-GB" b="0"/>
                        <a:t>30.000</a:t>
                      </a:r>
                    </a:p>
                    <a:p>
                      <a:pPr lvl="0"/>
                      <a:r>
                        <a:rPr lang="en-GB" b="1"/>
                        <a:t>39.000</a:t>
                      </a:r>
                    </a:p>
                    <a:p>
                      <a:pPr lvl="0"/>
                      <a:endParaRPr lang="en-GB" b="1"/>
                    </a:p>
                    <a:p>
                      <a:pPr lvl="0"/>
                      <a:r>
                        <a:rPr lang="en-GB" b="1"/>
                        <a:t>2.012</a:t>
                      </a:r>
                    </a:p>
                    <a:p>
                      <a:pPr lvl="0"/>
                      <a:r>
                        <a:rPr lang="en-GB" b="1"/>
                        <a:t>9.800</a:t>
                      </a:r>
                    </a:p>
                    <a:p>
                      <a:pPr lvl="0"/>
                      <a:r>
                        <a:rPr lang="en-GB" b="1"/>
                        <a:t>27.188</a:t>
                      </a:r>
                    </a:p>
                    <a:p>
                      <a:pPr lvl="0"/>
                      <a:endParaRPr lang="en-GB" b="1"/>
                    </a:p>
                  </a:txBody>
                  <a:tcPr/>
                </a:tc>
                <a:tc>
                  <a:txBody>
                    <a:bodyPr/>
                    <a:lstStyle/>
                    <a:p>
                      <a:pPr lvl="0"/>
                      <a:endParaRPr lang="en-GB"/>
                    </a:p>
                    <a:p>
                      <a:pPr lvl="0"/>
                      <a:endParaRPr lang="en-GB"/>
                    </a:p>
                    <a:p>
                      <a:pPr lvl="0"/>
                      <a:endParaRPr lang="en-GB"/>
                    </a:p>
                    <a:p>
                      <a:pPr lvl="0"/>
                      <a:endParaRPr lang="en-GB"/>
                    </a:p>
                    <a:p>
                      <a:pPr lvl="0"/>
                      <a:r>
                        <a:rPr lang="en-GB"/>
                        <a:t>29,17%</a:t>
                      </a:r>
                    </a:p>
                  </a:txBody>
                  <a:tcPr/>
                </a:tc>
                <a:extLst>
                  <a:ext uri="{0D108BD9-81ED-4DB2-BD59-A6C34878D82A}">
                    <a16:rowId xmlns:a16="http://schemas.microsoft.com/office/drawing/2014/main" val="201351216"/>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99B6379E-385E-04E2-AD8A-078866BED798}"/>
              </a:ext>
            </a:extLst>
          </p:cNvPr>
          <p:cNvGraphicFramePr>
            <a:graphicFrameLocks noGrp="1"/>
          </p:cNvGraphicFramePr>
          <p:nvPr>
            <p:ph idx="1"/>
          </p:nvPr>
        </p:nvGraphicFramePr>
        <p:xfrm>
          <a:off x="1010530" y="84408"/>
          <a:ext cx="10170935" cy="6654161"/>
        </p:xfrm>
        <a:graphic>
          <a:graphicData uri="http://schemas.openxmlformats.org/drawingml/2006/table">
            <a:tbl>
              <a:tblPr firstRow="1" bandRow="1">
                <a:effectLst/>
                <a:tableStyleId>{F5AB1C69-6EDB-4FF4-983F-18BD219EF322}</a:tableStyleId>
              </a:tblPr>
              <a:tblGrid>
                <a:gridCol w="5078568">
                  <a:extLst>
                    <a:ext uri="{9D8B030D-6E8A-4147-A177-3AD203B41FA5}">
                      <a16:colId xmlns:a16="http://schemas.microsoft.com/office/drawing/2014/main" val="3568550885"/>
                    </a:ext>
                  </a:extLst>
                </a:gridCol>
                <a:gridCol w="5092366">
                  <a:extLst>
                    <a:ext uri="{9D8B030D-6E8A-4147-A177-3AD203B41FA5}">
                      <a16:colId xmlns:a16="http://schemas.microsoft.com/office/drawing/2014/main" val="4102542670"/>
                    </a:ext>
                  </a:extLst>
                </a:gridCol>
              </a:tblGrid>
              <a:tr h="802001">
                <a:tc>
                  <a:txBody>
                    <a:bodyPr/>
                    <a:lstStyle/>
                    <a:p>
                      <a:pPr lvl="0"/>
                      <a:r>
                        <a:rPr lang="en-GB"/>
                        <a:t>Forecast Profit and Lose Statement</a:t>
                      </a:r>
                    </a:p>
                  </a:txBody>
                  <a:tcPr/>
                </a:tc>
                <a:tc>
                  <a:txBody>
                    <a:bodyPr/>
                    <a:lstStyle/>
                    <a:p>
                      <a:pPr lvl="0"/>
                      <a:r>
                        <a:rPr lang="en-GB"/>
                        <a:t> Period 1 Year</a:t>
                      </a:r>
                    </a:p>
                  </a:txBody>
                  <a:tcPr/>
                </a:tc>
                <a:extLst>
                  <a:ext uri="{0D108BD9-81ED-4DB2-BD59-A6C34878D82A}">
                    <a16:rowId xmlns:a16="http://schemas.microsoft.com/office/drawing/2014/main" val="325876061"/>
                  </a:ext>
                </a:extLst>
              </a:tr>
              <a:tr h="5781678">
                <a:tc>
                  <a:txBody>
                    <a:bodyPr/>
                    <a:lstStyle/>
                    <a:p>
                      <a:pPr lvl="0"/>
                      <a:r>
                        <a:rPr lang="en-GB"/>
                        <a:t>Sale and related services</a:t>
                      </a:r>
                    </a:p>
                    <a:p>
                      <a:pPr lvl="0"/>
                      <a:r>
                        <a:rPr lang="en-GB" b="1"/>
                        <a:t>Total sales</a:t>
                      </a:r>
                    </a:p>
                    <a:p>
                      <a:pPr lvl="0"/>
                      <a:r>
                        <a:rPr lang="en-GB"/>
                        <a:t>Less direct costs:</a:t>
                      </a:r>
                    </a:p>
                    <a:p>
                      <a:pPr lvl="0"/>
                      <a:r>
                        <a:rPr lang="en-GB"/>
                        <a:t>Direct wages</a:t>
                      </a:r>
                    </a:p>
                    <a:p>
                      <a:pPr lvl="0"/>
                      <a:r>
                        <a:rPr lang="en-GB"/>
                        <a:t>Other</a:t>
                      </a:r>
                    </a:p>
                    <a:p>
                      <a:pPr lvl="0"/>
                      <a:r>
                        <a:rPr lang="en-GB" b="1"/>
                        <a:t>Total less direct costs:</a:t>
                      </a:r>
                    </a:p>
                    <a:p>
                      <a:pPr lvl="0"/>
                      <a:r>
                        <a:rPr lang="en-GB"/>
                        <a:t>Gross profit:</a:t>
                      </a:r>
                    </a:p>
                    <a:p>
                      <a:pPr lvl="0"/>
                      <a:r>
                        <a:rPr lang="en-GB" b="1"/>
                        <a:t>Fixed costs:</a:t>
                      </a:r>
                    </a:p>
                    <a:p>
                      <a:pPr lvl="0"/>
                      <a:r>
                        <a:rPr lang="en-GB"/>
                        <a:t>Cash spend</a:t>
                      </a:r>
                    </a:p>
                    <a:p>
                      <a:pPr lvl="0"/>
                      <a:r>
                        <a:rPr lang="en-GB"/>
                        <a:t>Bills paid</a:t>
                      </a:r>
                    </a:p>
                    <a:p>
                      <a:pPr lvl="0"/>
                      <a:r>
                        <a:rPr lang="en-GB"/>
                        <a:t>Salary</a:t>
                      </a:r>
                    </a:p>
                    <a:p>
                      <a:pPr lvl="0"/>
                      <a:r>
                        <a:rPr lang="en-GB"/>
                        <a:t>Ingredients</a:t>
                      </a:r>
                    </a:p>
                    <a:p>
                      <a:pPr lvl="0"/>
                      <a:r>
                        <a:rPr lang="en-GB"/>
                        <a:t>Additional cash spend</a:t>
                      </a:r>
                    </a:p>
                    <a:p>
                      <a:pPr lvl="0"/>
                      <a:r>
                        <a:rPr lang="en-GB"/>
                        <a:t>Sales tax</a:t>
                      </a:r>
                    </a:p>
                    <a:p>
                      <a:pPr lvl="0"/>
                      <a:r>
                        <a:rPr lang="en-GB"/>
                        <a:t>Rent tax</a:t>
                      </a:r>
                    </a:p>
                    <a:p>
                      <a:pPr lvl="0"/>
                      <a:r>
                        <a:rPr lang="en-GB" b="0"/>
                        <a:t>Other</a:t>
                      </a:r>
                    </a:p>
                    <a:p>
                      <a:pPr lvl="0"/>
                      <a:r>
                        <a:rPr lang="en-GB" b="1"/>
                        <a:t>Total fixed costs:</a:t>
                      </a:r>
                    </a:p>
                    <a:p>
                      <a:pPr lvl="0"/>
                      <a:r>
                        <a:rPr lang="en-GB" b="1"/>
                        <a:t>Profit retained in the business</a:t>
                      </a:r>
                    </a:p>
                    <a:p>
                      <a:pPr lvl="0"/>
                      <a:r>
                        <a:rPr lang="en-GB" b="1"/>
                        <a:t>Break even point (C x A) / B</a:t>
                      </a:r>
                    </a:p>
                    <a:p>
                      <a:pPr lvl="0"/>
                      <a:r>
                        <a:rPr lang="en-GB" b="1"/>
                        <a:t> (36,800 x 65.000) / 40.000</a:t>
                      </a:r>
                    </a:p>
                    <a:p>
                      <a:pPr lvl="0"/>
                      <a:endParaRPr lang="en-GB"/>
                    </a:p>
                  </a:txBody>
                  <a:tcPr/>
                </a:tc>
                <a:tc>
                  <a:txBody>
                    <a:bodyPr/>
                    <a:lstStyle/>
                    <a:p>
                      <a:pPr lvl="0"/>
                      <a:endParaRPr lang="en-GB"/>
                    </a:p>
                    <a:p>
                      <a:pPr lvl="0"/>
                      <a:r>
                        <a:rPr lang="en-GB"/>
                        <a:t>65.000    A</a:t>
                      </a:r>
                    </a:p>
                    <a:p>
                      <a:pPr lvl="0"/>
                      <a:endParaRPr lang="en-GB"/>
                    </a:p>
                    <a:p>
                      <a:pPr lvl="0"/>
                      <a:endParaRPr lang="en-GB"/>
                    </a:p>
                    <a:p>
                      <a:pPr lvl="0"/>
                      <a:endParaRPr lang="en-GB"/>
                    </a:p>
                    <a:p>
                      <a:pPr lvl="0"/>
                      <a:endParaRPr lang="en-GB"/>
                    </a:p>
                    <a:p>
                      <a:pPr lvl="0"/>
                      <a:r>
                        <a:rPr lang="en-GB"/>
                        <a:t>40.000     B</a:t>
                      </a:r>
                    </a:p>
                    <a:p>
                      <a:pPr lvl="0"/>
                      <a:endParaRPr lang="en-GB"/>
                    </a:p>
                    <a:p>
                      <a:pPr lvl="0"/>
                      <a:endParaRPr lang="en-GB"/>
                    </a:p>
                    <a:p>
                      <a:pPr lvl="0"/>
                      <a:r>
                        <a:rPr lang="en-GB"/>
                        <a:t>7.200</a:t>
                      </a:r>
                    </a:p>
                    <a:p>
                      <a:pPr lvl="0"/>
                      <a:r>
                        <a:rPr lang="en-GB"/>
                        <a:t>10.000</a:t>
                      </a:r>
                    </a:p>
                    <a:p>
                      <a:pPr lvl="0"/>
                      <a:r>
                        <a:rPr lang="en-GB"/>
                        <a:t>8.000</a:t>
                      </a:r>
                    </a:p>
                    <a:p>
                      <a:pPr lvl="0"/>
                      <a:r>
                        <a:rPr lang="en-GB"/>
                        <a:t>2.000</a:t>
                      </a:r>
                    </a:p>
                    <a:p>
                      <a:pPr lvl="0"/>
                      <a:endParaRPr lang="en-GB"/>
                    </a:p>
                    <a:p>
                      <a:pPr lvl="0"/>
                      <a:r>
                        <a:rPr lang="en-GB"/>
                        <a:t>9.600</a:t>
                      </a:r>
                    </a:p>
                    <a:p>
                      <a:pPr lvl="0"/>
                      <a:endParaRPr lang="en-GB"/>
                    </a:p>
                    <a:p>
                      <a:pPr lvl="0"/>
                      <a:r>
                        <a:rPr lang="en-GB"/>
                        <a:t>36.800      C</a:t>
                      </a:r>
                    </a:p>
                    <a:p>
                      <a:pPr lvl="0"/>
                      <a:r>
                        <a:rPr lang="en-GB"/>
                        <a:t>59.800</a:t>
                      </a:r>
                    </a:p>
                    <a:p>
                      <a:pPr lvl="0"/>
                      <a:r>
                        <a:rPr lang="en-GB"/>
                        <a:t>59.800</a:t>
                      </a:r>
                    </a:p>
                  </a:txBody>
                  <a:tcPr/>
                </a:tc>
                <a:extLst>
                  <a:ext uri="{0D108BD9-81ED-4DB2-BD59-A6C34878D82A}">
                    <a16:rowId xmlns:a16="http://schemas.microsoft.com/office/drawing/2014/main" val="276402813"/>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23A7-B81C-C643-17F5-38EDF0DD13DE}"/>
              </a:ext>
            </a:extLst>
          </p:cNvPr>
          <p:cNvSpPr txBox="1">
            <a:spLocks noGrp="1"/>
          </p:cNvSpPr>
          <p:nvPr>
            <p:ph type="title"/>
          </p:nvPr>
        </p:nvSpPr>
        <p:spPr>
          <a:xfrm>
            <a:off x="89099" y="101132"/>
            <a:ext cx="9603275" cy="1049237"/>
          </a:xfrm>
        </p:spPr>
        <p:txBody>
          <a:bodyPr/>
          <a:lstStyle/>
          <a:p>
            <a:pPr lvl="0"/>
            <a:r>
              <a:rPr lang="en-GB"/>
              <a:t>references</a:t>
            </a:r>
          </a:p>
        </p:txBody>
      </p:sp>
      <p:sp>
        <p:nvSpPr>
          <p:cNvPr id="3" name="Content Placeholder 2">
            <a:extLst>
              <a:ext uri="{FF2B5EF4-FFF2-40B4-BE49-F238E27FC236}">
                <a16:creationId xmlns:a16="http://schemas.microsoft.com/office/drawing/2014/main" id="{BB063762-4271-E556-8AEF-5C6B0D8C56C7}"/>
              </a:ext>
            </a:extLst>
          </p:cNvPr>
          <p:cNvSpPr txBox="1">
            <a:spLocks noGrp="1"/>
          </p:cNvSpPr>
          <p:nvPr>
            <p:ph idx="1"/>
          </p:nvPr>
        </p:nvSpPr>
        <p:spPr>
          <a:xfrm>
            <a:off x="900336" y="689320"/>
            <a:ext cx="10154521" cy="4777026"/>
          </a:xfrm>
        </p:spPr>
        <p:txBody>
          <a:bodyPr/>
          <a:lstStyle/>
          <a:p>
            <a:pPr lvl="0">
              <a:buFont typeface="Calibri Light"/>
              <a:buAutoNum type="arabicPeriod"/>
            </a:pPr>
            <a:r>
              <a:rPr lang="en-GB" sz="1800">
                <a:solidFill>
                  <a:srgbClr val="2557A7"/>
                </a:solidFill>
                <a:latin typeface="Calibri Light"/>
              </a:rPr>
              <a:t> “</a:t>
            </a:r>
            <a:r>
              <a:rPr lang="en-GB" sz="1800">
                <a:solidFill>
                  <a:srgbClr val="595959"/>
                </a:solidFill>
                <a:latin typeface="Calibri Light"/>
              </a:rPr>
              <a:t>How to Establish Lasting Sales Relationships With Clients” by Indeed Team, updated October 26, 2022, published April 26, 2021;</a:t>
            </a:r>
          </a:p>
          <a:p>
            <a:pPr lvl="0">
              <a:buFont typeface="Calibri Light"/>
              <a:buAutoNum type="arabicPeriod"/>
            </a:pPr>
            <a:r>
              <a:rPr lang="en-GB" sz="1800" cap="all">
                <a:solidFill>
                  <a:srgbClr val="595959"/>
                </a:solidFill>
                <a:latin typeface="Calibri Light"/>
              </a:rPr>
              <a:t> </a:t>
            </a:r>
            <a:r>
              <a:rPr lang="en-GB" sz="1800">
                <a:solidFill>
                  <a:srgbClr val="595959"/>
                </a:solidFill>
                <a:latin typeface="Calibri Light"/>
              </a:rPr>
              <a:t>“</a:t>
            </a:r>
            <a:r>
              <a:rPr lang="en-GB" sz="1800">
                <a:latin typeface="Calibri Light"/>
              </a:rPr>
              <a:t>Franchising 101: expand your business empire by becoming a franchisee”, published on 30/12/2019;</a:t>
            </a:r>
          </a:p>
          <a:p>
            <a:pPr lvl="0">
              <a:buFont typeface="Calibri Light"/>
              <a:buAutoNum type="arabicPeriod"/>
            </a:pPr>
            <a:r>
              <a:rPr lang="en-GB" sz="1800" b="1">
                <a:solidFill>
                  <a:srgbClr val="333333"/>
                </a:solidFill>
                <a:latin typeface="Calibri Light"/>
              </a:rPr>
              <a:t> </a:t>
            </a:r>
            <a:r>
              <a:rPr lang="en-GB" sz="1800">
                <a:solidFill>
                  <a:srgbClr val="333333"/>
                </a:solidFill>
                <a:latin typeface="Calibri Light"/>
              </a:rPr>
              <a:t>Open Minds: 21st Century Business Lessons and Innovations from St.Lukes. Andy Law, 1998, pg. 12-16;</a:t>
            </a:r>
          </a:p>
          <a:p>
            <a:pPr lvl="0">
              <a:buFont typeface="Calibri Light"/>
              <a:buAutoNum type="arabicPeriod"/>
            </a:pPr>
            <a:r>
              <a:rPr lang="en-GB" sz="1800">
                <a:latin typeface="Calibri Light"/>
              </a:rPr>
              <a:t>Paul C.; Backoff, Robert W. (Summer 1993). "Transforming public organizations with strategic management and strategic leadership“, pg 287-300;</a:t>
            </a:r>
          </a:p>
          <a:p>
            <a:pPr lvl="0">
              <a:buFont typeface="Calibri Light"/>
              <a:buAutoNum type="arabicPeriod"/>
            </a:pPr>
            <a:r>
              <a:rPr lang="en-GB" sz="1800">
                <a:latin typeface="Calibri Light"/>
              </a:rPr>
              <a:t>Hunger, J. David; Wheelen, Thomas L. (2011). "Situational (SWOT) analysis". Essentials of strategic management, pg. 77-78;</a:t>
            </a:r>
          </a:p>
          <a:p>
            <a:pPr lvl="0">
              <a:buFont typeface="Calibri Light"/>
              <a:buAutoNum type="arabicPeriod"/>
            </a:pPr>
            <a:r>
              <a:rPr lang="en-GB" sz="1800">
                <a:latin typeface="Calibri Light"/>
              </a:rPr>
              <a:t>Prof. Roberto Moro Visconti, “How to prepare a business plan”, Department of Business Administration, Universita Cattolica del Sacro Cuore, 2015;</a:t>
            </a:r>
          </a:p>
          <a:p>
            <a:pPr lvl="0">
              <a:buFont typeface="Calibri Light"/>
              <a:buAutoNum type="arabicPeriod"/>
            </a:pPr>
            <a:endParaRPr lang="en-GB">
              <a:latin typeface="Arial" pitchFamily="34"/>
            </a:endParaRPr>
          </a:p>
          <a:p>
            <a:pPr lvl="0">
              <a:buFont typeface="Calibri Light"/>
              <a:buAutoNum type="arabicPeriod"/>
            </a:pPr>
            <a:endParaRPr lang="en-GB">
              <a:latin typeface="Arial" pitchFamily="34"/>
            </a:endParaRPr>
          </a:p>
          <a:p>
            <a:pPr marL="0" lvl="0" indent="0">
              <a:buNone/>
            </a:pPr>
            <a:endParaRPr lang="en-GB" cap="all">
              <a:latin typeface="Arial" pitchFamily="34"/>
            </a:endParaRPr>
          </a:p>
          <a:p>
            <a:pPr marL="0" lvl="0" indent="0">
              <a:buNone/>
            </a:pPr>
            <a:endParaRPr lang="en-GB">
              <a:solidFill>
                <a:srgbClr val="595959"/>
              </a:solidFill>
              <a:latin typeface="Noto Sans" pitchFamily="34"/>
            </a:endParaRPr>
          </a:p>
          <a:p>
            <a:pPr lvl="0">
              <a:buFont typeface="Calibri Light"/>
              <a:buAutoNum type="arabicPeriod"/>
            </a:pPr>
            <a:endParaRPr lang="en-GB"/>
          </a:p>
          <a:p>
            <a:pPr marL="0" lvl="0" indent="0">
              <a:buNone/>
            </a:pPr>
            <a:endParaRPr lang="en-GB"/>
          </a:p>
        </p:txBody>
      </p:sp>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2240</Words>
  <Application>Microsoft Office PowerPoint</Application>
  <PresentationFormat>Widescreen</PresentationFormat>
  <Paragraphs>693</Paragraphs>
  <Slides>22</Slides>
  <Notes>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Gill Sans MT</vt:lpstr>
      <vt:lpstr>Noto Sans</vt:lpstr>
      <vt:lpstr>Gallery</vt:lpstr>
      <vt:lpstr>Managing enterprise in the 21st century</vt:lpstr>
      <vt:lpstr>Executive Summary </vt:lpstr>
      <vt:lpstr>Content:</vt:lpstr>
      <vt:lpstr>Business Overview </vt:lpstr>
      <vt:lpstr>Product and Service </vt:lpstr>
      <vt:lpstr>Product and Service</vt:lpstr>
      <vt:lpstr>Market audit Competitor’s Analysis </vt:lpstr>
      <vt:lpstr>PowerPoint Presentation</vt:lpstr>
      <vt:lpstr>                                       SWOT ANALYSIS</vt:lpstr>
      <vt:lpstr>                          Pestel Analysis</vt:lpstr>
      <vt:lpstr>Target Market </vt:lpstr>
      <vt:lpstr>Marketing Plan </vt:lpstr>
      <vt:lpstr>SELLING PLAN</vt:lpstr>
      <vt:lpstr>Management Team </vt:lpstr>
      <vt:lpstr>PowerPoint Presentation</vt:lpstr>
      <vt:lpstr>FINANCIAL PLAN</vt:lpstr>
      <vt:lpstr>FINANCIAL PLAN</vt:lpstr>
      <vt:lpstr>Cash flow figures</vt:lpstr>
      <vt:lpstr>Cash flow figures</vt:lpstr>
      <vt:lpstr>Income Statement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 Baltatu (2122576)</dc:creator>
  <cp:lastModifiedBy>Diana Baltatu (2122576)</cp:lastModifiedBy>
  <cp:revision>39</cp:revision>
  <dcterms:created xsi:type="dcterms:W3CDTF">2022-11-02T00:14:10Z</dcterms:created>
  <dcterms:modified xsi:type="dcterms:W3CDTF">2022-11-13T21:46:45Z</dcterms:modified>
</cp:coreProperties>
</file>