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3"/>
  </p:notesMasterIdLst>
  <p:sldIdLst>
    <p:sldId id="257" r:id="rId2"/>
    <p:sldId id="276" r:id="rId3"/>
    <p:sldId id="260" r:id="rId4"/>
    <p:sldId id="285" r:id="rId5"/>
    <p:sldId id="287" r:id="rId6"/>
    <p:sldId id="277" r:id="rId7"/>
    <p:sldId id="288" r:id="rId8"/>
    <p:sldId id="279" r:id="rId9"/>
    <p:sldId id="278" r:id="rId10"/>
    <p:sldId id="289" r:id="rId11"/>
    <p:sldId id="280" r:id="rId12"/>
    <p:sldId id="281" r:id="rId13"/>
    <p:sldId id="290" r:id="rId14"/>
    <p:sldId id="291" r:id="rId15"/>
    <p:sldId id="292" r:id="rId16"/>
    <p:sldId id="293" r:id="rId17"/>
    <p:sldId id="294" r:id="rId18"/>
    <p:sldId id="295" r:id="rId19"/>
    <p:sldId id="282" r:id="rId20"/>
    <p:sldId id="284" r:id="rId21"/>
    <p:sldId id="263" r:id="rId22"/>
  </p:sldIdLst>
  <p:sldSz cx="9144000" cy="6858000" type="screen4x3"/>
  <p:notesSz cx="6858000" cy="9144000"/>
  <p:defaultTextStyle>
    <a:defPPr>
      <a:defRPr lang="en-US"/>
    </a:defPPr>
    <a:lvl1pPr algn="l" rtl="0" eaLnBrk="0" fontAlgn="base" hangingPunct="0">
      <a:spcBef>
        <a:spcPct val="0"/>
      </a:spcBef>
      <a:spcAft>
        <a:spcPct val="0"/>
      </a:spcAft>
      <a:defRPr kern="1200">
        <a:solidFill>
          <a:schemeClr val="tx1"/>
        </a:solidFill>
        <a:latin typeface="Calibri" panose="020F050202020403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Calibri" panose="020F050202020403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Calibri" panose="020F050202020403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Calibri" panose="020F050202020403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Calibri" panose="020F050202020403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Calibri" panose="020F050202020403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Calibri" panose="020F050202020403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Calibri" panose="020F050202020403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Calibri" panose="020F050202020403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60746" autoAdjust="0"/>
  </p:normalViewPr>
  <p:slideViewPr>
    <p:cSldViewPr>
      <p:cViewPr varScale="1">
        <p:scale>
          <a:sx n="51" d="100"/>
          <a:sy n="51" d="100"/>
        </p:scale>
        <p:origin x="1344" y="4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rina" userId="13ef5b0c-644d-4705-8b70-f94d4b718805" providerId="ADAL" clId="{CBD928A4-F6BA-4CCF-A427-15C6DFBACA0B}"/>
    <pc:docChg chg="delSld">
      <pc:chgData name="Irina" userId="13ef5b0c-644d-4705-8b70-f94d4b718805" providerId="ADAL" clId="{CBD928A4-F6BA-4CCF-A427-15C6DFBACA0B}" dt="2021-07-25T08:40:16.801" v="0" actId="47"/>
      <pc:docMkLst>
        <pc:docMk/>
      </pc:docMkLst>
      <pc:sldChg chg="del">
        <pc:chgData name="Irina" userId="13ef5b0c-644d-4705-8b70-f94d4b718805" providerId="ADAL" clId="{CBD928A4-F6BA-4CCF-A427-15C6DFBACA0B}" dt="2021-07-25T08:40:16.801" v="0" actId="47"/>
        <pc:sldMkLst>
          <pc:docMk/>
          <pc:sldMk cId="0" sldId="286"/>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C4ADD60-BA00-483A-A986-4ECBD16BBF4D}"/>
              </a:ext>
            </a:extLst>
          </p:cNvPr>
          <p:cNvSpPr txBox="1">
            <a:spLocks noGrp="1"/>
          </p:cNvSpPr>
          <p:nvPr>
            <p:ph type="hdr" sz="quarter"/>
          </p:nvPr>
        </p:nvSpPr>
        <p:spPr>
          <a:xfrm>
            <a:off x="0" y="0"/>
            <a:ext cx="2971800" cy="457200"/>
          </a:xfrm>
          <a:prstGeom prst="rect">
            <a:avLst/>
          </a:prstGeom>
          <a:noFill/>
          <a:ln>
            <a:noFill/>
          </a:ln>
        </p:spPr>
        <p:txBody>
          <a:bodyPr vert="horz" wrap="square" lIns="91440" tIns="45720" rIns="91440" bIns="45720" anchor="t" anchorCtr="0" compatLnSpc="1"/>
          <a:lstStyle>
            <a:lvl1pPr marL="0" marR="0" lvl="0" indent="0" algn="l" defTabSz="914400" rtl="0" eaLnBrk="1" fontAlgn="auto" hangingPunct="0">
              <a:lnSpc>
                <a:spcPct val="100000"/>
              </a:lnSpc>
              <a:spcBef>
                <a:spcPts val="0"/>
              </a:spcBef>
              <a:spcAft>
                <a:spcPts val="0"/>
              </a:spcAft>
              <a:buNone/>
              <a:tabLst/>
              <a:defRPr lang="en-GB" sz="1200" b="0" i="0" u="none" strike="noStrike" kern="1200" cap="none" spc="0" baseline="0">
                <a:solidFill>
                  <a:srgbClr val="000000"/>
                </a:solidFill>
                <a:uFillTx/>
                <a:latin typeface="Verdana"/>
                <a:ea typeface="ＭＳ Ｐゴシック"/>
                <a:cs typeface="ＭＳ Ｐゴシック"/>
              </a:defRPr>
            </a:lvl1pPr>
          </a:lstStyle>
          <a:p>
            <a:pPr>
              <a:defRPr/>
            </a:pPr>
            <a:endParaRPr/>
          </a:p>
        </p:txBody>
      </p:sp>
      <p:sp>
        <p:nvSpPr>
          <p:cNvPr id="3" name="Date Placeholder 2">
            <a:extLst>
              <a:ext uri="{FF2B5EF4-FFF2-40B4-BE49-F238E27FC236}">
                <a16:creationId xmlns:a16="http://schemas.microsoft.com/office/drawing/2014/main" id="{DD1196D0-610B-40E1-9F84-F0E9758FB855}"/>
              </a:ext>
            </a:extLst>
          </p:cNvPr>
          <p:cNvSpPr txBox="1">
            <a:spLocks noGrp="1"/>
          </p:cNvSpPr>
          <p:nvPr>
            <p:ph type="dt" idx="1"/>
          </p:nvPr>
        </p:nvSpPr>
        <p:spPr>
          <a:xfrm>
            <a:off x="3884613" y="0"/>
            <a:ext cx="2971800" cy="457200"/>
          </a:xfrm>
          <a:prstGeom prst="rect">
            <a:avLst/>
          </a:prstGeom>
          <a:noFill/>
          <a:ln>
            <a:noFill/>
          </a:ln>
        </p:spPr>
        <p:txBody>
          <a:bodyPr vert="horz" wrap="square" lIns="91440" tIns="45720" rIns="91440" bIns="45720" anchor="t" anchorCtr="0" compatLnSpc="1"/>
          <a:lstStyle>
            <a:lvl1pPr marL="0" marR="0" lvl="0" indent="0" algn="r" defTabSz="914400" rtl="0" eaLnBrk="1" fontAlgn="auto" hangingPunct="0">
              <a:lnSpc>
                <a:spcPct val="100000"/>
              </a:lnSpc>
              <a:spcBef>
                <a:spcPts val="0"/>
              </a:spcBef>
              <a:spcAft>
                <a:spcPts val="0"/>
              </a:spcAft>
              <a:buNone/>
              <a:tabLst/>
              <a:defRPr lang="en-GB" sz="1200" b="0" i="0" u="none" strike="noStrike" kern="1200" cap="none" spc="0" baseline="0">
                <a:solidFill>
                  <a:srgbClr val="000000"/>
                </a:solidFill>
                <a:uFillTx/>
                <a:latin typeface="Verdana"/>
                <a:ea typeface="ＭＳ Ｐゴシック"/>
                <a:cs typeface="ＭＳ Ｐゴシック"/>
              </a:defRPr>
            </a:lvl1pPr>
          </a:lstStyle>
          <a:p>
            <a:pPr>
              <a:defRPr/>
            </a:pPr>
            <a:fld id="{8EA79CB3-4CEC-4021-AC02-27FA2548E122}" type="datetime1">
              <a:rPr lang="en-US"/>
              <a:pPr>
                <a:defRPr/>
              </a:pPr>
              <a:t>7/25/2021</a:t>
            </a:fld>
            <a:endParaRPr/>
          </a:p>
        </p:txBody>
      </p:sp>
      <p:sp>
        <p:nvSpPr>
          <p:cNvPr id="3076" name="Slide Image Placeholder 3">
            <a:extLst>
              <a:ext uri="{FF2B5EF4-FFF2-40B4-BE49-F238E27FC236}">
                <a16:creationId xmlns:a16="http://schemas.microsoft.com/office/drawing/2014/main" id="{539FE2B1-68FA-4874-BD6C-F2DDCC58DBF3}"/>
              </a:ext>
            </a:extLst>
          </p:cNvPr>
          <p:cNvSpPr>
            <a:spLocks noGrp="1" noRot="1" noChangeAspect="1"/>
          </p:cNvSpPr>
          <p:nvPr>
            <p:ph type="sldImg" idx="2"/>
          </p:nvPr>
        </p:nvSpPr>
        <p:spPr bwMode="auto">
          <a:xfrm>
            <a:off x="1143000" y="685800"/>
            <a:ext cx="4572000" cy="3429000"/>
          </a:xfrm>
          <a:prstGeom prst="rect">
            <a:avLst/>
          </a:prstGeom>
          <a:noFill/>
          <a:ln w="12701">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 name="Notes Placeholder 4">
            <a:extLst>
              <a:ext uri="{FF2B5EF4-FFF2-40B4-BE49-F238E27FC236}">
                <a16:creationId xmlns:a16="http://schemas.microsoft.com/office/drawing/2014/main" id="{D1DFC64D-A029-4E53-83B4-E233E2DDF95B}"/>
              </a:ext>
            </a:extLst>
          </p:cNvPr>
          <p:cNvSpPr txBox="1">
            <a:spLocks noGrp="1"/>
          </p:cNvSpPr>
          <p:nvPr>
            <p:ph type="body" sz="quarter" idx="3"/>
          </p:nvPr>
        </p:nvSpPr>
        <p:spPr>
          <a:xfrm>
            <a:off x="685800" y="4343400"/>
            <a:ext cx="5486400" cy="4114800"/>
          </a:xfrm>
          <a:prstGeom prst="rect">
            <a:avLst/>
          </a:prstGeom>
          <a:noFill/>
          <a:ln>
            <a:noFill/>
          </a:ln>
        </p:spPr>
        <p:txBody>
          <a:bodyPr vert="horz" wrap="square" lIns="91440" tIns="45720" rIns="91440" bIns="45720" anchor="t" anchorCtr="0" compatLnSpc="1"/>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id="{575ED904-9519-4C2F-8C73-484C369D8E23}"/>
              </a:ext>
            </a:extLst>
          </p:cNvPr>
          <p:cNvSpPr txBox="1">
            <a:spLocks noGrp="1"/>
          </p:cNvSpPr>
          <p:nvPr>
            <p:ph type="ftr" sz="quarter" idx="4"/>
          </p:nvPr>
        </p:nvSpPr>
        <p:spPr>
          <a:xfrm>
            <a:off x="0" y="8685213"/>
            <a:ext cx="2971800" cy="457200"/>
          </a:xfrm>
          <a:prstGeom prst="rect">
            <a:avLst/>
          </a:prstGeom>
          <a:noFill/>
          <a:ln>
            <a:noFill/>
          </a:ln>
        </p:spPr>
        <p:txBody>
          <a:bodyPr vert="horz" wrap="square" lIns="91440" tIns="45720" rIns="91440" bIns="45720" anchor="b" anchorCtr="0" compatLnSpc="1"/>
          <a:lstStyle>
            <a:lvl1pPr marL="0" marR="0" lvl="0" indent="0" algn="l" defTabSz="914400" rtl="0" eaLnBrk="1" fontAlgn="auto" hangingPunct="0">
              <a:lnSpc>
                <a:spcPct val="100000"/>
              </a:lnSpc>
              <a:spcBef>
                <a:spcPts val="0"/>
              </a:spcBef>
              <a:spcAft>
                <a:spcPts val="0"/>
              </a:spcAft>
              <a:buNone/>
              <a:tabLst/>
              <a:defRPr lang="en-GB" sz="1200" b="0" i="0" u="none" strike="noStrike" kern="1200" cap="none" spc="0" baseline="0">
                <a:solidFill>
                  <a:srgbClr val="000000"/>
                </a:solidFill>
                <a:uFillTx/>
                <a:latin typeface="Verdana"/>
                <a:ea typeface="ＭＳ Ｐゴシック"/>
                <a:cs typeface="ＭＳ Ｐゴシック"/>
              </a:defRPr>
            </a:lvl1pPr>
          </a:lstStyle>
          <a:p>
            <a:pPr>
              <a:defRPr/>
            </a:pPr>
            <a:endParaRPr/>
          </a:p>
        </p:txBody>
      </p:sp>
      <p:sp>
        <p:nvSpPr>
          <p:cNvPr id="7" name="Slide Number Placeholder 6">
            <a:extLst>
              <a:ext uri="{FF2B5EF4-FFF2-40B4-BE49-F238E27FC236}">
                <a16:creationId xmlns:a16="http://schemas.microsoft.com/office/drawing/2014/main" id="{55621957-AFC4-4951-861B-F41C29CEDAB3}"/>
              </a:ext>
            </a:extLst>
          </p:cNvPr>
          <p:cNvSpPr txBox="1">
            <a:spLocks noGrp="1"/>
          </p:cNvSpPr>
          <p:nvPr>
            <p:ph type="sldNum" sz="quarter" idx="5"/>
          </p:nvPr>
        </p:nvSpPr>
        <p:spPr>
          <a:xfrm>
            <a:off x="3884613" y="8685213"/>
            <a:ext cx="2971800" cy="457200"/>
          </a:xfrm>
          <a:prstGeom prst="rect">
            <a:avLst/>
          </a:prstGeom>
          <a:noFill/>
          <a:ln>
            <a:noFill/>
          </a:ln>
        </p:spPr>
        <p:txBody>
          <a:bodyPr vert="horz" wrap="square" lIns="91440" tIns="45720" rIns="91440" bIns="45720" numCol="1" anchor="b" anchorCtr="0" compatLnSpc="1">
            <a:prstTxWarp prst="textNoShape">
              <a:avLst/>
            </a:prstTxWarp>
          </a:bodyPr>
          <a:lstStyle>
            <a:lvl1pPr algn="r" eaLnBrk="1">
              <a:defRPr sz="1200">
                <a:solidFill>
                  <a:srgbClr val="000000"/>
                </a:solidFill>
                <a:latin typeface="Verdana" panose="020B0604030504040204" pitchFamily="34" charset="0"/>
                <a:ea typeface="ＭＳ Ｐゴシック" panose="020B0600070205080204" pitchFamily="34" charset="-128"/>
              </a:defRPr>
            </a:lvl1pPr>
          </a:lstStyle>
          <a:p>
            <a:fld id="{972CBE98-89E2-43A7-8AE0-157B1DC007CE}" type="slidenum">
              <a:rPr lang="en-GB" altLang="en-US"/>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0"/>
      </a:spcBef>
      <a:spcAft>
        <a:spcPct val="0"/>
      </a:spcAft>
      <a:defRPr lang="en-US" sz="1200" kern="1200">
        <a:solidFill>
          <a:srgbClr val="000000"/>
        </a:solidFill>
        <a:latin typeface="Calibri"/>
      </a:defRPr>
    </a:lvl1pPr>
    <a:lvl2pPr marL="457200" lvl="1" algn="l" rtl="0" eaLnBrk="0" fontAlgn="base" hangingPunct="0">
      <a:spcBef>
        <a:spcPct val="0"/>
      </a:spcBef>
      <a:spcAft>
        <a:spcPct val="0"/>
      </a:spcAft>
      <a:defRPr lang="en-US" sz="1200" kern="1200">
        <a:solidFill>
          <a:srgbClr val="000000"/>
        </a:solidFill>
        <a:latin typeface="Calibri"/>
      </a:defRPr>
    </a:lvl2pPr>
    <a:lvl3pPr marL="914400" lvl="2" algn="l" rtl="0" eaLnBrk="0" fontAlgn="base" hangingPunct="0">
      <a:spcBef>
        <a:spcPct val="0"/>
      </a:spcBef>
      <a:spcAft>
        <a:spcPct val="0"/>
      </a:spcAft>
      <a:defRPr lang="en-US" sz="1200" kern="1200">
        <a:solidFill>
          <a:srgbClr val="000000"/>
        </a:solidFill>
        <a:latin typeface="Calibri"/>
      </a:defRPr>
    </a:lvl3pPr>
    <a:lvl4pPr marL="1371600" lvl="3" algn="l" rtl="0" eaLnBrk="0" fontAlgn="base" hangingPunct="0">
      <a:spcBef>
        <a:spcPct val="0"/>
      </a:spcBef>
      <a:spcAft>
        <a:spcPct val="0"/>
      </a:spcAft>
      <a:defRPr lang="en-US" sz="1200" kern="1200">
        <a:solidFill>
          <a:srgbClr val="000000"/>
        </a:solidFill>
        <a:latin typeface="Calibri"/>
      </a:defRPr>
    </a:lvl4pPr>
    <a:lvl5pPr marL="1828800" lvl="4" algn="l" rtl="0" eaLnBrk="0" fontAlgn="base" hangingPunct="0">
      <a:spcBef>
        <a:spcPct val="0"/>
      </a:spcBef>
      <a:spcAft>
        <a:spcPct val="0"/>
      </a:spcAft>
      <a:defRPr lang="en-US" sz="1200" kern="1200">
        <a:solidFill>
          <a:srgbClr val="000000"/>
        </a:solidFill>
        <a:latin typeface="Calibri"/>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Slide Image Placeholder 1">
            <a:extLst>
              <a:ext uri="{FF2B5EF4-FFF2-40B4-BE49-F238E27FC236}">
                <a16:creationId xmlns:a16="http://schemas.microsoft.com/office/drawing/2014/main" id="{074D96C5-49D1-4FED-BE36-71A38565F1B1}"/>
              </a:ext>
            </a:extLst>
          </p:cNvPr>
          <p:cNvSpPr>
            <a:spLocks noGrp="1" noRot="1" noChangeAspect="1" noTextEdit="1"/>
          </p:cNvSpPr>
          <p:nvPr>
            <p:ph type="sldImg"/>
          </p:nvPr>
        </p:nvSpPr>
        <p:spPr>
          <a:ln/>
        </p:spPr>
      </p:sp>
      <p:sp>
        <p:nvSpPr>
          <p:cNvPr id="5123" name="Notes Placeholder 2">
            <a:extLst>
              <a:ext uri="{FF2B5EF4-FFF2-40B4-BE49-F238E27FC236}">
                <a16:creationId xmlns:a16="http://schemas.microsoft.com/office/drawing/2014/main" id="{32A45D36-517D-46E8-899F-3C87E18DCB6D}"/>
              </a:ext>
            </a:extLst>
          </p:cNvPr>
          <p:cNvSpPr txBox="1">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prstTxWarp prst="textNoShape">
              <a:avLst/>
            </a:prstTxWarp>
          </a:bodyPr>
          <a:lstStyle/>
          <a:p>
            <a:r>
              <a:rPr lang="en-GB" altLang="en-US">
                <a:latin typeface="Calibri" panose="020F0502020204030204" pitchFamily="34" charset="0"/>
              </a:rPr>
              <a:t>Hi everyone and welcome to this webinar. To give a bit of a background, SUs had commented that even though they wanted to analyse SLTA data, they felt that they had a real gap in knowledge/skills to do so. So I went to a training course at the University of Surrey which looked specifically at analysing qualitative data and I have been working with the academics there to put together a specific SLTA training package</a:t>
            </a:r>
          </a:p>
        </p:txBody>
      </p:sp>
      <p:sp>
        <p:nvSpPr>
          <p:cNvPr id="5124" name="Slide Number Placeholder 3">
            <a:extLst>
              <a:ext uri="{FF2B5EF4-FFF2-40B4-BE49-F238E27FC236}">
                <a16:creationId xmlns:a16="http://schemas.microsoft.com/office/drawing/2014/main" id="{C4E32C55-6DFA-435C-BBCA-42B3083CFD2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200">
                <a:solidFill>
                  <a:srgbClr val="000000"/>
                </a:solidFill>
                <a:latin typeface="Calibri" panose="020F0502020204030204" pitchFamily="34" charset="0"/>
              </a:defRPr>
            </a:lvl1pPr>
            <a:lvl2pPr marL="742950" indent="-285750">
              <a:defRPr sz="1200">
                <a:solidFill>
                  <a:srgbClr val="000000"/>
                </a:solidFill>
                <a:latin typeface="Calibri" panose="020F0502020204030204" pitchFamily="34" charset="0"/>
              </a:defRPr>
            </a:lvl2pPr>
            <a:lvl3pPr marL="1143000" indent="-228600">
              <a:defRPr sz="1200">
                <a:solidFill>
                  <a:srgbClr val="000000"/>
                </a:solidFill>
                <a:latin typeface="Calibri" panose="020F0502020204030204" pitchFamily="34" charset="0"/>
              </a:defRPr>
            </a:lvl3pPr>
            <a:lvl4pPr marL="1600200" indent="-228600">
              <a:defRPr sz="1200">
                <a:solidFill>
                  <a:srgbClr val="000000"/>
                </a:solidFill>
                <a:latin typeface="Calibri" panose="020F0502020204030204" pitchFamily="34" charset="0"/>
              </a:defRPr>
            </a:lvl4pPr>
            <a:lvl5pPr marL="2057400" indent="-228600">
              <a:defRPr sz="1200">
                <a:solidFill>
                  <a:srgbClr val="000000"/>
                </a:solidFill>
                <a:latin typeface="Calibri" panose="020F0502020204030204" pitchFamily="34" charset="0"/>
              </a:defRPr>
            </a:lvl5pPr>
            <a:lvl6pPr marL="2514600" indent="-228600" eaLnBrk="0" fontAlgn="base" hangingPunct="0">
              <a:spcBef>
                <a:spcPct val="0"/>
              </a:spcBef>
              <a:spcAft>
                <a:spcPct val="0"/>
              </a:spcAft>
              <a:defRPr sz="1200">
                <a:solidFill>
                  <a:srgbClr val="000000"/>
                </a:solidFill>
                <a:latin typeface="Calibri" panose="020F0502020204030204" pitchFamily="34" charset="0"/>
              </a:defRPr>
            </a:lvl6pPr>
            <a:lvl7pPr marL="2971800" indent="-228600" eaLnBrk="0" fontAlgn="base" hangingPunct="0">
              <a:spcBef>
                <a:spcPct val="0"/>
              </a:spcBef>
              <a:spcAft>
                <a:spcPct val="0"/>
              </a:spcAft>
              <a:defRPr sz="1200">
                <a:solidFill>
                  <a:srgbClr val="000000"/>
                </a:solidFill>
                <a:latin typeface="Calibri" panose="020F0502020204030204" pitchFamily="34" charset="0"/>
              </a:defRPr>
            </a:lvl7pPr>
            <a:lvl8pPr marL="3429000" indent="-228600" eaLnBrk="0" fontAlgn="base" hangingPunct="0">
              <a:spcBef>
                <a:spcPct val="0"/>
              </a:spcBef>
              <a:spcAft>
                <a:spcPct val="0"/>
              </a:spcAft>
              <a:defRPr sz="1200">
                <a:solidFill>
                  <a:srgbClr val="000000"/>
                </a:solidFill>
                <a:latin typeface="Calibri" panose="020F0502020204030204" pitchFamily="34" charset="0"/>
              </a:defRPr>
            </a:lvl8pPr>
            <a:lvl9pPr marL="3886200" indent="-228600" eaLnBrk="0" fontAlgn="base" hangingPunct="0">
              <a:spcBef>
                <a:spcPct val="0"/>
              </a:spcBef>
              <a:spcAft>
                <a:spcPct val="0"/>
              </a:spcAft>
              <a:defRPr sz="1200">
                <a:solidFill>
                  <a:srgbClr val="000000"/>
                </a:solidFill>
                <a:latin typeface="Calibri" panose="020F0502020204030204" pitchFamily="34" charset="0"/>
              </a:defRPr>
            </a:lvl9pPr>
          </a:lstStyle>
          <a:p>
            <a:fld id="{93EA4F04-505B-408C-9E9A-561D0CB54B4B}" type="slidenum">
              <a:rPr lang="en-GB" altLang="en-US">
                <a:latin typeface="Verdana" panose="020B0604030504040204" pitchFamily="34" charset="0"/>
              </a:rPr>
              <a:pPr/>
              <a:t>1</a:t>
            </a:fld>
            <a:endParaRPr lang="en-GB" altLang="en-US">
              <a:latin typeface="Verdana" panose="020B060403050404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Slide Image Placeholder 1">
            <a:extLst>
              <a:ext uri="{FF2B5EF4-FFF2-40B4-BE49-F238E27FC236}">
                <a16:creationId xmlns:a16="http://schemas.microsoft.com/office/drawing/2014/main" id="{2804C39D-BBFA-44FB-8C11-FE34079D1B4A}"/>
              </a:ext>
            </a:extLst>
          </p:cNvPr>
          <p:cNvSpPr>
            <a:spLocks noGrp="1" noRot="1" noChangeAspect="1" noTextEdit="1"/>
          </p:cNvSpPr>
          <p:nvPr>
            <p:ph type="sldImg"/>
          </p:nvPr>
        </p:nvSpPr>
        <p:spPr>
          <a:ln/>
        </p:spPr>
      </p:sp>
      <p:sp>
        <p:nvSpPr>
          <p:cNvPr id="7171" name="Notes Placeholder 2">
            <a:extLst>
              <a:ext uri="{FF2B5EF4-FFF2-40B4-BE49-F238E27FC236}">
                <a16:creationId xmlns:a16="http://schemas.microsoft.com/office/drawing/2014/main" id="{430A75BF-6329-40A6-BC28-6CC4193FEB6D}"/>
              </a:ext>
            </a:extLst>
          </p:cNvPr>
          <p:cNvSpPr txBox="1">
            <a:spLocks noGrp="1"/>
          </p:cNvSpPr>
          <p:nvPr>
            <p:ph type="body" sz="quarter"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prstTxWarp prst="textNoShape">
              <a:avLst/>
            </a:prstTxWarp>
          </a:bodyPr>
          <a:lstStyle/>
          <a:p>
            <a:pPr eaLnBrk="1" hangingPunct="1"/>
            <a:r>
              <a:rPr lang="en-GB" altLang="en-US">
                <a:latin typeface="Calibri" panose="020F0502020204030204" pitchFamily="34" charset="0"/>
              </a:rPr>
              <a:t>Included in the slides are theory around types of qualitative data and how to analyse the data sets and we will look specifically at one type of data set and 1 theory used to analyse this data. </a:t>
            </a:r>
          </a:p>
        </p:txBody>
      </p:sp>
      <p:sp>
        <p:nvSpPr>
          <p:cNvPr id="7172" name="Slide Number Placeholder 3">
            <a:extLst>
              <a:ext uri="{FF2B5EF4-FFF2-40B4-BE49-F238E27FC236}">
                <a16:creationId xmlns:a16="http://schemas.microsoft.com/office/drawing/2014/main" id="{C3A99C1C-088D-4E93-8587-E40BF6BCAE75}"/>
              </a:ext>
            </a:extLst>
          </p:cNvPr>
          <p:cNvSpPr txBox="1">
            <a:spLocks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defRPr sz="1200">
                <a:solidFill>
                  <a:srgbClr val="000000"/>
                </a:solidFill>
                <a:latin typeface="Calibri" panose="020F0502020204030204" pitchFamily="34" charset="0"/>
              </a:defRPr>
            </a:lvl1pPr>
            <a:lvl2pPr marL="742950" indent="-285750">
              <a:defRPr sz="1200">
                <a:solidFill>
                  <a:srgbClr val="000000"/>
                </a:solidFill>
                <a:latin typeface="Calibri" panose="020F0502020204030204" pitchFamily="34" charset="0"/>
              </a:defRPr>
            </a:lvl2pPr>
            <a:lvl3pPr marL="1143000" indent="-228600">
              <a:defRPr sz="1200">
                <a:solidFill>
                  <a:srgbClr val="000000"/>
                </a:solidFill>
                <a:latin typeface="Calibri" panose="020F0502020204030204" pitchFamily="34" charset="0"/>
              </a:defRPr>
            </a:lvl3pPr>
            <a:lvl4pPr marL="1600200" indent="-228600">
              <a:defRPr sz="1200">
                <a:solidFill>
                  <a:srgbClr val="000000"/>
                </a:solidFill>
                <a:latin typeface="Calibri" panose="020F0502020204030204" pitchFamily="34" charset="0"/>
              </a:defRPr>
            </a:lvl4pPr>
            <a:lvl5pPr marL="2057400" indent="-228600">
              <a:defRPr sz="1200">
                <a:solidFill>
                  <a:srgbClr val="000000"/>
                </a:solidFill>
                <a:latin typeface="Calibri" panose="020F0502020204030204" pitchFamily="34" charset="0"/>
              </a:defRPr>
            </a:lvl5pPr>
            <a:lvl6pPr marL="2514600" indent="-228600" eaLnBrk="0" fontAlgn="base" hangingPunct="0">
              <a:spcBef>
                <a:spcPct val="0"/>
              </a:spcBef>
              <a:spcAft>
                <a:spcPct val="0"/>
              </a:spcAft>
              <a:defRPr sz="1200">
                <a:solidFill>
                  <a:srgbClr val="000000"/>
                </a:solidFill>
                <a:latin typeface="Calibri" panose="020F0502020204030204" pitchFamily="34" charset="0"/>
              </a:defRPr>
            </a:lvl6pPr>
            <a:lvl7pPr marL="2971800" indent="-228600" eaLnBrk="0" fontAlgn="base" hangingPunct="0">
              <a:spcBef>
                <a:spcPct val="0"/>
              </a:spcBef>
              <a:spcAft>
                <a:spcPct val="0"/>
              </a:spcAft>
              <a:defRPr sz="1200">
                <a:solidFill>
                  <a:srgbClr val="000000"/>
                </a:solidFill>
                <a:latin typeface="Calibri" panose="020F0502020204030204" pitchFamily="34" charset="0"/>
              </a:defRPr>
            </a:lvl7pPr>
            <a:lvl8pPr marL="3429000" indent="-228600" eaLnBrk="0" fontAlgn="base" hangingPunct="0">
              <a:spcBef>
                <a:spcPct val="0"/>
              </a:spcBef>
              <a:spcAft>
                <a:spcPct val="0"/>
              </a:spcAft>
              <a:defRPr sz="1200">
                <a:solidFill>
                  <a:srgbClr val="000000"/>
                </a:solidFill>
                <a:latin typeface="Calibri" panose="020F0502020204030204" pitchFamily="34" charset="0"/>
              </a:defRPr>
            </a:lvl8pPr>
            <a:lvl9pPr marL="3886200" indent="-228600" eaLnBrk="0" fontAlgn="base" hangingPunct="0">
              <a:spcBef>
                <a:spcPct val="0"/>
              </a:spcBef>
              <a:spcAft>
                <a:spcPct val="0"/>
              </a:spcAft>
              <a:defRPr sz="1200">
                <a:solidFill>
                  <a:srgbClr val="000000"/>
                </a:solidFill>
                <a:latin typeface="Calibri" panose="020F0502020204030204" pitchFamily="34" charset="0"/>
              </a:defRPr>
            </a:lvl9pPr>
          </a:lstStyle>
          <a:p>
            <a:pPr algn="r" eaLnBrk="1"/>
            <a:fld id="{FB39C4F1-843B-4C07-8626-F57F8C80EEB7}" type="slidenum">
              <a:rPr lang="en-GB" altLang="en-US">
                <a:latin typeface="Verdana" panose="020B0604030504040204" pitchFamily="34" charset="0"/>
                <a:ea typeface="ＭＳ Ｐゴシック" panose="020B0600070205080204" pitchFamily="34" charset="-128"/>
              </a:rPr>
              <a:pPr algn="r" eaLnBrk="1"/>
              <a:t>2</a:t>
            </a:fld>
            <a:endParaRPr lang="en-GB" altLang="en-US">
              <a:latin typeface="Verdana" panose="020B0604030504040204" pitchFamily="34" charset="0"/>
              <a:ea typeface="ＭＳ Ｐゴシック" panose="020B0600070205080204" pitchFamily="34" charset="-128"/>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Slide Image Placeholder 1">
            <a:extLst>
              <a:ext uri="{FF2B5EF4-FFF2-40B4-BE49-F238E27FC236}">
                <a16:creationId xmlns:a16="http://schemas.microsoft.com/office/drawing/2014/main" id="{075516C4-17B8-40F1-801C-017F7CB1B1D8}"/>
              </a:ext>
            </a:extLst>
          </p:cNvPr>
          <p:cNvSpPr>
            <a:spLocks noGrp="1" noRot="1" noChangeAspect="1" noTextEdit="1"/>
          </p:cNvSpPr>
          <p:nvPr>
            <p:ph type="sldImg"/>
          </p:nvPr>
        </p:nvSpPr>
        <p:spPr>
          <a:ln/>
        </p:spPr>
      </p:sp>
      <p:sp>
        <p:nvSpPr>
          <p:cNvPr id="9219" name="Notes Placeholder 2">
            <a:extLst>
              <a:ext uri="{FF2B5EF4-FFF2-40B4-BE49-F238E27FC236}">
                <a16:creationId xmlns:a16="http://schemas.microsoft.com/office/drawing/2014/main" id="{8AF56388-B83A-4740-9318-2FBE1B288C6B}"/>
              </a:ext>
            </a:extLst>
          </p:cNvPr>
          <p:cNvSpPr txBox="1">
            <a:spLocks noGrp="1"/>
          </p:cNvSpPr>
          <p:nvPr>
            <p:ph type="body" sz="quarter"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prstTxWarp prst="textNoShape">
              <a:avLst/>
            </a:prstTxWarp>
          </a:bodyPr>
          <a:lstStyle/>
          <a:p>
            <a:pPr eaLnBrk="1" hangingPunct="1"/>
            <a:r>
              <a:rPr lang="en-GB" altLang="en-US">
                <a:latin typeface="Verdana" panose="020B0604030504040204" pitchFamily="34" charset="0"/>
                <a:ea typeface="Verdana" panose="020B0604030504040204" pitchFamily="34" charset="0"/>
                <a:cs typeface="Verdana" panose="020B0604030504040204" pitchFamily="34" charset="0"/>
              </a:rPr>
              <a:t>Qualitative research is all about understanding the participant’s point of view - How they view the world is articulated through language. When analysing qualitative data, you are looking at depth, detail and complexity.</a:t>
            </a:r>
          </a:p>
          <a:p>
            <a:pPr eaLnBrk="1" hangingPunct="1"/>
            <a:r>
              <a:rPr lang="en-GB" altLang="en-US">
                <a:latin typeface="Verdana" panose="020B0604030504040204" pitchFamily="34" charset="0"/>
                <a:ea typeface="Verdana" panose="020B0604030504040204" pitchFamily="34" charset="0"/>
                <a:cs typeface="Verdana" panose="020B0604030504040204" pitchFamily="34" charset="0"/>
              </a:rPr>
              <a:t>Context is crucial – what connection to the social world does the participant have? (E.g. with SLTAs, has the students had a bad or good university experience and is this expressed in their SLTA nomination?)</a:t>
            </a:r>
          </a:p>
          <a:p>
            <a:pPr eaLnBrk="1" hangingPunct="1"/>
            <a:endParaRPr lang="en-GB" altLang="en-US">
              <a:latin typeface="Calibri" panose="020F0502020204030204" pitchFamily="34" charset="0"/>
            </a:endParaRPr>
          </a:p>
        </p:txBody>
      </p:sp>
      <p:sp>
        <p:nvSpPr>
          <p:cNvPr id="9220" name="Slide Number Placeholder 3">
            <a:extLst>
              <a:ext uri="{FF2B5EF4-FFF2-40B4-BE49-F238E27FC236}">
                <a16:creationId xmlns:a16="http://schemas.microsoft.com/office/drawing/2014/main" id="{53EA01F4-81BD-4D17-9D68-7AD5321B8D56}"/>
              </a:ext>
            </a:extLst>
          </p:cNvPr>
          <p:cNvSpPr txBox="1">
            <a:spLocks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defRPr sz="1200">
                <a:solidFill>
                  <a:srgbClr val="000000"/>
                </a:solidFill>
                <a:latin typeface="Calibri" panose="020F0502020204030204" pitchFamily="34" charset="0"/>
              </a:defRPr>
            </a:lvl1pPr>
            <a:lvl2pPr marL="742950" indent="-285750">
              <a:defRPr sz="1200">
                <a:solidFill>
                  <a:srgbClr val="000000"/>
                </a:solidFill>
                <a:latin typeface="Calibri" panose="020F0502020204030204" pitchFamily="34" charset="0"/>
              </a:defRPr>
            </a:lvl2pPr>
            <a:lvl3pPr marL="1143000" indent="-228600">
              <a:defRPr sz="1200">
                <a:solidFill>
                  <a:srgbClr val="000000"/>
                </a:solidFill>
                <a:latin typeface="Calibri" panose="020F0502020204030204" pitchFamily="34" charset="0"/>
              </a:defRPr>
            </a:lvl3pPr>
            <a:lvl4pPr marL="1600200" indent="-228600">
              <a:defRPr sz="1200">
                <a:solidFill>
                  <a:srgbClr val="000000"/>
                </a:solidFill>
                <a:latin typeface="Calibri" panose="020F0502020204030204" pitchFamily="34" charset="0"/>
              </a:defRPr>
            </a:lvl4pPr>
            <a:lvl5pPr marL="2057400" indent="-228600">
              <a:defRPr sz="1200">
                <a:solidFill>
                  <a:srgbClr val="000000"/>
                </a:solidFill>
                <a:latin typeface="Calibri" panose="020F0502020204030204" pitchFamily="34" charset="0"/>
              </a:defRPr>
            </a:lvl5pPr>
            <a:lvl6pPr marL="2514600" indent="-228600" eaLnBrk="0" fontAlgn="base" hangingPunct="0">
              <a:spcBef>
                <a:spcPct val="0"/>
              </a:spcBef>
              <a:spcAft>
                <a:spcPct val="0"/>
              </a:spcAft>
              <a:defRPr sz="1200">
                <a:solidFill>
                  <a:srgbClr val="000000"/>
                </a:solidFill>
                <a:latin typeface="Calibri" panose="020F0502020204030204" pitchFamily="34" charset="0"/>
              </a:defRPr>
            </a:lvl6pPr>
            <a:lvl7pPr marL="2971800" indent="-228600" eaLnBrk="0" fontAlgn="base" hangingPunct="0">
              <a:spcBef>
                <a:spcPct val="0"/>
              </a:spcBef>
              <a:spcAft>
                <a:spcPct val="0"/>
              </a:spcAft>
              <a:defRPr sz="1200">
                <a:solidFill>
                  <a:srgbClr val="000000"/>
                </a:solidFill>
                <a:latin typeface="Calibri" panose="020F0502020204030204" pitchFamily="34" charset="0"/>
              </a:defRPr>
            </a:lvl7pPr>
            <a:lvl8pPr marL="3429000" indent="-228600" eaLnBrk="0" fontAlgn="base" hangingPunct="0">
              <a:spcBef>
                <a:spcPct val="0"/>
              </a:spcBef>
              <a:spcAft>
                <a:spcPct val="0"/>
              </a:spcAft>
              <a:defRPr sz="1200">
                <a:solidFill>
                  <a:srgbClr val="000000"/>
                </a:solidFill>
                <a:latin typeface="Calibri" panose="020F0502020204030204" pitchFamily="34" charset="0"/>
              </a:defRPr>
            </a:lvl8pPr>
            <a:lvl9pPr marL="3886200" indent="-228600" eaLnBrk="0" fontAlgn="base" hangingPunct="0">
              <a:spcBef>
                <a:spcPct val="0"/>
              </a:spcBef>
              <a:spcAft>
                <a:spcPct val="0"/>
              </a:spcAft>
              <a:defRPr sz="1200">
                <a:solidFill>
                  <a:srgbClr val="000000"/>
                </a:solidFill>
                <a:latin typeface="Calibri" panose="020F0502020204030204" pitchFamily="34" charset="0"/>
              </a:defRPr>
            </a:lvl9pPr>
          </a:lstStyle>
          <a:p>
            <a:pPr algn="r" eaLnBrk="1"/>
            <a:fld id="{B8CD7A85-DE54-4E62-99C6-7ECE0BCEF3D2}" type="slidenum">
              <a:rPr lang="en-GB" altLang="en-US">
                <a:latin typeface="Verdana" panose="020B0604030504040204" pitchFamily="34" charset="0"/>
                <a:ea typeface="ＭＳ Ｐゴシック" panose="020B0600070205080204" pitchFamily="34" charset="-128"/>
              </a:rPr>
              <a:pPr algn="r" eaLnBrk="1"/>
              <a:t>3</a:t>
            </a:fld>
            <a:endParaRPr lang="en-GB" altLang="en-US">
              <a:latin typeface="Verdana" panose="020B0604030504040204" pitchFamily="34" charset="0"/>
              <a:ea typeface="ＭＳ Ｐゴシック" panose="020B0600070205080204" pitchFamily="34" charset="-128"/>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Slide Image Placeholder 1">
            <a:extLst>
              <a:ext uri="{FF2B5EF4-FFF2-40B4-BE49-F238E27FC236}">
                <a16:creationId xmlns:a16="http://schemas.microsoft.com/office/drawing/2014/main" id="{85EC6537-99DA-4E74-9393-57E00560AD0F}"/>
              </a:ext>
            </a:extLst>
          </p:cNvPr>
          <p:cNvSpPr>
            <a:spLocks noGrp="1" noRot="1" noChangeAspect="1" noTextEdit="1"/>
          </p:cNvSpPr>
          <p:nvPr>
            <p:ph type="sldImg"/>
          </p:nvPr>
        </p:nvSpPr>
        <p:spPr>
          <a:ln/>
        </p:spPr>
      </p:sp>
      <p:sp>
        <p:nvSpPr>
          <p:cNvPr id="11267" name="Notes Placeholder 2">
            <a:extLst>
              <a:ext uri="{FF2B5EF4-FFF2-40B4-BE49-F238E27FC236}">
                <a16:creationId xmlns:a16="http://schemas.microsoft.com/office/drawing/2014/main" id="{281BC492-1ECC-4C2F-8299-26FE0728D2C3}"/>
              </a:ext>
            </a:extLst>
          </p:cNvPr>
          <p:cNvSpPr txBox="1">
            <a:spLocks noGrp="1"/>
          </p:cNvSpPr>
          <p:nvPr>
            <p:ph type="body" sz="quarter"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prstTxWarp prst="textNoShape">
              <a:avLst/>
            </a:prstTxWarp>
          </a:bodyPr>
          <a:lstStyle/>
          <a:p>
            <a:pPr eaLnBrk="1" hangingPunct="1"/>
            <a:r>
              <a:rPr lang="en-GB" altLang="en-US">
                <a:latin typeface="Verdana" panose="020B0604030504040204" pitchFamily="34" charset="0"/>
                <a:ea typeface="Verdana" panose="020B0604030504040204" pitchFamily="34" charset="0"/>
                <a:cs typeface="Verdana" panose="020B0604030504040204" pitchFamily="34" charset="0"/>
              </a:rPr>
              <a:t>The question when look at qualitative data sets is: What are the connections or differences between participants in the data set? Using Qualitative analysis methods analysis will help you answer that question. In terms of SLTA data, how different or similar are the experiences that students are having at University?</a:t>
            </a:r>
          </a:p>
          <a:p>
            <a:pPr eaLnBrk="1" hangingPunct="1"/>
            <a:endParaRPr lang="en-GB" altLang="en-US">
              <a:latin typeface="Calibri" panose="020F0502020204030204" pitchFamily="34" charset="0"/>
            </a:endParaRPr>
          </a:p>
        </p:txBody>
      </p:sp>
      <p:sp>
        <p:nvSpPr>
          <p:cNvPr id="11268" name="Slide Number Placeholder 3">
            <a:extLst>
              <a:ext uri="{FF2B5EF4-FFF2-40B4-BE49-F238E27FC236}">
                <a16:creationId xmlns:a16="http://schemas.microsoft.com/office/drawing/2014/main" id="{60F20E7F-74F5-4881-B1C5-5598342CBC18}"/>
              </a:ext>
            </a:extLst>
          </p:cNvPr>
          <p:cNvSpPr txBox="1">
            <a:spLocks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defRPr sz="1200">
                <a:solidFill>
                  <a:srgbClr val="000000"/>
                </a:solidFill>
                <a:latin typeface="Calibri" panose="020F0502020204030204" pitchFamily="34" charset="0"/>
              </a:defRPr>
            </a:lvl1pPr>
            <a:lvl2pPr marL="742950" indent="-285750">
              <a:defRPr sz="1200">
                <a:solidFill>
                  <a:srgbClr val="000000"/>
                </a:solidFill>
                <a:latin typeface="Calibri" panose="020F0502020204030204" pitchFamily="34" charset="0"/>
              </a:defRPr>
            </a:lvl2pPr>
            <a:lvl3pPr marL="1143000" indent="-228600">
              <a:defRPr sz="1200">
                <a:solidFill>
                  <a:srgbClr val="000000"/>
                </a:solidFill>
                <a:latin typeface="Calibri" panose="020F0502020204030204" pitchFamily="34" charset="0"/>
              </a:defRPr>
            </a:lvl3pPr>
            <a:lvl4pPr marL="1600200" indent="-228600">
              <a:defRPr sz="1200">
                <a:solidFill>
                  <a:srgbClr val="000000"/>
                </a:solidFill>
                <a:latin typeface="Calibri" panose="020F0502020204030204" pitchFamily="34" charset="0"/>
              </a:defRPr>
            </a:lvl4pPr>
            <a:lvl5pPr marL="2057400" indent="-228600">
              <a:defRPr sz="1200">
                <a:solidFill>
                  <a:srgbClr val="000000"/>
                </a:solidFill>
                <a:latin typeface="Calibri" panose="020F0502020204030204" pitchFamily="34" charset="0"/>
              </a:defRPr>
            </a:lvl5pPr>
            <a:lvl6pPr marL="2514600" indent="-228600" eaLnBrk="0" fontAlgn="base" hangingPunct="0">
              <a:spcBef>
                <a:spcPct val="0"/>
              </a:spcBef>
              <a:spcAft>
                <a:spcPct val="0"/>
              </a:spcAft>
              <a:defRPr sz="1200">
                <a:solidFill>
                  <a:srgbClr val="000000"/>
                </a:solidFill>
                <a:latin typeface="Calibri" panose="020F0502020204030204" pitchFamily="34" charset="0"/>
              </a:defRPr>
            </a:lvl6pPr>
            <a:lvl7pPr marL="2971800" indent="-228600" eaLnBrk="0" fontAlgn="base" hangingPunct="0">
              <a:spcBef>
                <a:spcPct val="0"/>
              </a:spcBef>
              <a:spcAft>
                <a:spcPct val="0"/>
              </a:spcAft>
              <a:defRPr sz="1200">
                <a:solidFill>
                  <a:srgbClr val="000000"/>
                </a:solidFill>
                <a:latin typeface="Calibri" panose="020F0502020204030204" pitchFamily="34" charset="0"/>
              </a:defRPr>
            </a:lvl7pPr>
            <a:lvl8pPr marL="3429000" indent="-228600" eaLnBrk="0" fontAlgn="base" hangingPunct="0">
              <a:spcBef>
                <a:spcPct val="0"/>
              </a:spcBef>
              <a:spcAft>
                <a:spcPct val="0"/>
              </a:spcAft>
              <a:defRPr sz="1200">
                <a:solidFill>
                  <a:srgbClr val="000000"/>
                </a:solidFill>
                <a:latin typeface="Calibri" panose="020F0502020204030204" pitchFamily="34" charset="0"/>
              </a:defRPr>
            </a:lvl8pPr>
            <a:lvl9pPr marL="3886200" indent="-228600" eaLnBrk="0" fontAlgn="base" hangingPunct="0">
              <a:spcBef>
                <a:spcPct val="0"/>
              </a:spcBef>
              <a:spcAft>
                <a:spcPct val="0"/>
              </a:spcAft>
              <a:defRPr sz="1200">
                <a:solidFill>
                  <a:srgbClr val="000000"/>
                </a:solidFill>
                <a:latin typeface="Calibri" panose="020F0502020204030204" pitchFamily="34" charset="0"/>
              </a:defRPr>
            </a:lvl9pPr>
          </a:lstStyle>
          <a:p>
            <a:pPr algn="r" eaLnBrk="1"/>
            <a:fld id="{0BAEF82C-F085-4309-8C3F-72CE1D926900}" type="slidenum">
              <a:rPr lang="en-GB" altLang="en-US">
                <a:latin typeface="Verdana" panose="020B0604030504040204" pitchFamily="34" charset="0"/>
                <a:ea typeface="ＭＳ Ｐゴシック" panose="020B0600070205080204" pitchFamily="34" charset="-128"/>
              </a:rPr>
              <a:pPr algn="r" eaLnBrk="1"/>
              <a:t>4</a:t>
            </a:fld>
            <a:endParaRPr lang="en-GB" altLang="en-US">
              <a:latin typeface="Verdana" panose="020B0604030504040204" pitchFamily="34" charset="0"/>
              <a:ea typeface="ＭＳ Ｐゴシック" panose="020B0600070205080204" pitchFamily="34" charset="-128"/>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a:extLst>
              <a:ext uri="{FF2B5EF4-FFF2-40B4-BE49-F238E27FC236}">
                <a16:creationId xmlns:a16="http://schemas.microsoft.com/office/drawing/2014/main" id="{11C10F34-6770-46E0-A605-AF1F850A4FDD}"/>
              </a:ext>
            </a:extLst>
          </p:cNvPr>
          <p:cNvSpPr>
            <a:spLocks noGrp="1" noRot="1" noChangeAspect="1" noTextEdit="1"/>
          </p:cNvSpPr>
          <p:nvPr>
            <p:ph type="sldImg"/>
          </p:nvPr>
        </p:nvSpPr>
        <p:spPr>
          <a:ln/>
        </p:spPr>
      </p:sp>
      <p:sp>
        <p:nvSpPr>
          <p:cNvPr id="13315" name="Notes Placeholder 2">
            <a:extLst>
              <a:ext uri="{FF2B5EF4-FFF2-40B4-BE49-F238E27FC236}">
                <a16:creationId xmlns:a16="http://schemas.microsoft.com/office/drawing/2014/main" id="{011F5F38-BAFC-48AC-822C-F1484CDE9D12}"/>
              </a:ext>
            </a:extLst>
          </p:cNvPr>
          <p:cNvSpPr txBox="1">
            <a:spLocks noGrp="1"/>
          </p:cNvSpPr>
          <p:nvPr>
            <p:ph type="body" sz="quarter"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prstTxWarp prst="textNoShape">
              <a:avLst/>
            </a:prstTxWarp>
          </a:bodyPr>
          <a:lstStyle/>
          <a:p>
            <a:pPr eaLnBrk="1" hangingPunct="1"/>
            <a:r>
              <a:rPr lang="en-GB" altLang="en-US">
                <a:latin typeface="Calibri" panose="020F0502020204030204" pitchFamily="34" charset="0"/>
              </a:rPr>
              <a:t>SLTAs would be looking at thematic analysis. Even though it isn’t an account, a question is asked ‘Why do you want to nominate this person?’ and the criteria can be viewed as leading questions – after a long discussion at the training day, we decided to go forward to using this type of analysis on SLTA data sets. </a:t>
            </a:r>
          </a:p>
        </p:txBody>
      </p:sp>
      <p:sp>
        <p:nvSpPr>
          <p:cNvPr id="13316" name="Slide Number Placeholder 3">
            <a:extLst>
              <a:ext uri="{FF2B5EF4-FFF2-40B4-BE49-F238E27FC236}">
                <a16:creationId xmlns:a16="http://schemas.microsoft.com/office/drawing/2014/main" id="{D1E4051C-47F9-4660-AEB2-947B49ADA445}"/>
              </a:ext>
            </a:extLst>
          </p:cNvPr>
          <p:cNvSpPr txBox="1">
            <a:spLocks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defRPr sz="1200">
                <a:solidFill>
                  <a:srgbClr val="000000"/>
                </a:solidFill>
                <a:latin typeface="Calibri" panose="020F0502020204030204" pitchFamily="34" charset="0"/>
              </a:defRPr>
            </a:lvl1pPr>
            <a:lvl2pPr marL="742950" indent="-285750">
              <a:defRPr sz="1200">
                <a:solidFill>
                  <a:srgbClr val="000000"/>
                </a:solidFill>
                <a:latin typeface="Calibri" panose="020F0502020204030204" pitchFamily="34" charset="0"/>
              </a:defRPr>
            </a:lvl2pPr>
            <a:lvl3pPr marL="1143000" indent="-228600">
              <a:defRPr sz="1200">
                <a:solidFill>
                  <a:srgbClr val="000000"/>
                </a:solidFill>
                <a:latin typeface="Calibri" panose="020F0502020204030204" pitchFamily="34" charset="0"/>
              </a:defRPr>
            </a:lvl3pPr>
            <a:lvl4pPr marL="1600200" indent="-228600">
              <a:defRPr sz="1200">
                <a:solidFill>
                  <a:srgbClr val="000000"/>
                </a:solidFill>
                <a:latin typeface="Calibri" panose="020F0502020204030204" pitchFamily="34" charset="0"/>
              </a:defRPr>
            </a:lvl4pPr>
            <a:lvl5pPr marL="2057400" indent="-228600">
              <a:defRPr sz="1200">
                <a:solidFill>
                  <a:srgbClr val="000000"/>
                </a:solidFill>
                <a:latin typeface="Calibri" panose="020F0502020204030204" pitchFamily="34" charset="0"/>
              </a:defRPr>
            </a:lvl5pPr>
            <a:lvl6pPr marL="2514600" indent="-228600" eaLnBrk="0" fontAlgn="base" hangingPunct="0">
              <a:spcBef>
                <a:spcPct val="0"/>
              </a:spcBef>
              <a:spcAft>
                <a:spcPct val="0"/>
              </a:spcAft>
              <a:defRPr sz="1200">
                <a:solidFill>
                  <a:srgbClr val="000000"/>
                </a:solidFill>
                <a:latin typeface="Calibri" panose="020F0502020204030204" pitchFamily="34" charset="0"/>
              </a:defRPr>
            </a:lvl6pPr>
            <a:lvl7pPr marL="2971800" indent="-228600" eaLnBrk="0" fontAlgn="base" hangingPunct="0">
              <a:spcBef>
                <a:spcPct val="0"/>
              </a:spcBef>
              <a:spcAft>
                <a:spcPct val="0"/>
              </a:spcAft>
              <a:defRPr sz="1200">
                <a:solidFill>
                  <a:srgbClr val="000000"/>
                </a:solidFill>
                <a:latin typeface="Calibri" panose="020F0502020204030204" pitchFamily="34" charset="0"/>
              </a:defRPr>
            </a:lvl7pPr>
            <a:lvl8pPr marL="3429000" indent="-228600" eaLnBrk="0" fontAlgn="base" hangingPunct="0">
              <a:spcBef>
                <a:spcPct val="0"/>
              </a:spcBef>
              <a:spcAft>
                <a:spcPct val="0"/>
              </a:spcAft>
              <a:defRPr sz="1200">
                <a:solidFill>
                  <a:srgbClr val="000000"/>
                </a:solidFill>
                <a:latin typeface="Calibri" panose="020F0502020204030204" pitchFamily="34" charset="0"/>
              </a:defRPr>
            </a:lvl8pPr>
            <a:lvl9pPr marL="3886200" indent="-228600" eaLnBrk="0" fontAlgn="base" hangingPunct="0">
              <a:spcBef>
                <a:spcPct val="0"/>
              </a:spcBef>
              <a:spcAft>
                <a:spcPct val="0"/>
              </a:spcAft>
              <a:defRPr sz="1200">
                <a:solidFill>
                  <a:srgbClr val="000000"/>
                </a:solidFill>
                <a:latin typeface="Calibri" panose="020F0502020204030204" pitchFamily="34" charset="0"/>
              </a:defRPr>
            </a:lvl9pPr>
          </a:lstStyle>
          <a:p>
            <a:pPr algn="r" eaLnBrk="1"/>
            <a:fld id="{AF4B3936-AF9B-4B44-92C0-40DC6233E96A}" type="slidenum">
              <a:rPr lang="en-GB" altLang="en-US">
                <a:latin typeface="Verdana" panose="020B0604030504040204" pitchFamily="34" charset="0"/>
                <a:ea typeface="ＭＳ Ｐゴシック" panose="020B0600070205080204" pitchFamily="34" charset="-128"/>
              </a:rPr>
              <a:pPr algn="r" eaLnBrk="1"/>
              <a:t>5</a:t>
            </a:fld>
            <a:endParaRPr lang="en-GB" altLang="en-US">
              <a:latin typeface="Verdana" panose="020B0604030504040204" pitchFamily="34" charset="0"/>
              <a:ea typeface="ＭＳ Ｐゴシック" panose="020B0600070205080204" pitchFamily="34" charset="-128"/>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a:extLst>
              <a:ext uri="{FF2B5EF4-FFF2-40B4-BE49-F238E27FC236}">
                <a16:creationId xmlns:a16="http://schemas.microsoft.com/office/drawing/2014/main" id="{3A8F4DA4-712C-40EA-93F9-E65339CD9011}"/>
              </a:ext>
            </a:extLst>
          </p:cNvPr>
          <p:cNvSpPr>
            <a:spLocks noGrp="1" noRot="1" noChangeAspect="1" noTextEdit="1"/>
          </p:cNvSpPr>
          <p:nvPr>
            <p:ph type="sldImg"/>
          </p:nvPr>
        </p:nvSpPr>
        <p:spPr>
          <a:ln/>
        </p:spPr>
      </p:sp>
      <p:sp>
        <p:nvSpPr>
          <p:cNvPr id="15363" name="Notes Placeholder 2">
            <a:extLst>
              <a:ext uri="{FF2B5EF4-FFF2-40B4-BE49-F238E27FC236}">
                <a16:creationId xmlns:a16="http://schemas.microsoft.com/office/drawing/2014/main" id="{9C415FD1-9E90-404C-B60B-7604191242B0}"/>
              </a:ext>
            </a:extLst>
          </p:cNvPr>
          <p:cNvSpPr txBox="1">
            <a:spLocks noGrp="1"/>
          </p:cNvSpPr>
          <p:nvPr>
            <p:ph type="body" sz="quarter"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prstTxWarp prst="textNoShape">
              <a:avLst/>
            </a:prstTxWarp>
          </a:bodyPr>
          <a:lstStyle/>
          <a:p>
            <a:pPr eaLnBrk="1" hangingPunct="1"/>
            <a:r>
              <a:rPr lang="en-GB" altLang="en-US">
                <a:latin typeface="Calibri" panose="020F0502020204030204" pitchFamily="34" charset="0"/>
              </a:rPr>
              <a:t>Framework analysis: You aren’t coding the data from scratch using the content. You go in with your own codes (research Qs) and find evidence of them in the data. ‘Membership validation’ is an issue with this type of analysis. Can you do follow up work to get more in depth accounts? Go back to your participants – show them their account, do they still agree? </a:t>
            </a:r>
          </a:p>
          <a:p>
            <a:pPr eaLnBrk="1" hangingPunct="1"/>
            <a:endParaRPr lang="en-GB" altLang="en-US">
              <a:latin typeface="Calibri" panose="020F0502020204030204" pitchFamily="34" charset="0"/>
            </a:endParaRPr>
          </a:p>
          <a:p>
            <a:pPr eaLnBrk="1" hangingPunct="1"/>
            <a:r>
              <a:rPr lang="en-GB" altLang="en-US">
                <a:latin typeface="Calibri" panose="020F0502020204030204" pitchFamily="34" charset="0"/>
              </a:rPr>
              <a:t>Thematic analysis – you have no pre-existing thoughts about what the data might prove? You go in essentially with a blank canvas and see what themes are present. The researcher then makes a decision as to which theme to explore in more depth. </a:t>
            </a:r>
          </a:p>
        </p:txBody>
      </p:sp>
      <p:sp>
        <p:nvSpPr>
          <p:cNvPr id="15364" name="Slide Number Placeholder 3">
            <a:extLst>
              <a:ext uri="{FF2B5EF4-FFF2-40B4-BE49-F238E27FC236}">
                <a16:creationId xmlns:a16="http://schemas.microsoft.com/office/drawing/2014/main" id="{8ACEE4C9-C5EA-4C8B-BA1A-DAAB55EB25E7}"/>
              </a:ext>
            </a:extLst>
          </p:cNvPr>
          <p:cNvSpPr txBox="1">
            <a:spLocks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defRPr sz="1200">
                <a:solidFill>
                  <a:srgbClr val="000000"/>
                </a:solidFill>
                <a:latin typeface="Calibri" panose="020F0502020204030204" pitchFamily="34" charset="0"/>
              </a:defRPr>
            </a:lvl1pPr>
            <a:lvl2pPr marL="742950" indent="-285750">
              <a:defRPr sz="1200">
                <a:solidFill>
                  <a:srgbClr val="000000"/>
                </a:solidFill>
                <a:latin typeface="Calibri" panose="020F0502020204030204" pitchFamily="34" charset="0"/>
              </a:defRPr>
            </a:lvl2pPr>
            <a:lvl3pPr marL="1143000" indent="-228600">
              <a:defRPr sz="1200">
                <a:solidFill>
                  <a:srgbClr val="000000"/>
                </a:solidFill>
                <a:latin typeface="Calibri" panose="020F0502020204030204" pitchFamily="34" charset="0"/>
              </a:defRPr>
            </a:lvl3pPr>
            <a:lvl4pPr marL="1600200" indent="-228600">
              <a:defRPr sz="1200">
                <a:solidFill>
                  <a:srgbClr val="000000"/>
                </a:solidFill>
                <a:latin typeface="Calibri" panose="020F0502020204030204" pitchFamily="34" charset="0"/>
              </a:defRPr>
            </a:lvl4pPr>
            <a:lvl5pPr marL="2057400" indent="-228600">
              <a:defRPr sz="1200">
                <a:solidFill>
                  <a:srgbClr val="000000"/>
                </a:solidFill>
                <a:latin typeface="Calibri" panose="020F0502020204030204" pitchFamily="34" charset="0"/>
              </a:defRPr>
            </a:lvl5pPr>
            <a:lvl6pPr marL="2514600" indent="-228600" eaLnBrk="0" fontAlgn="base" hangingPunct="0">
              <a:spcBef>
                <a:spcPct val="0"/>
              </a:spcBef>
              <a:spcAft>
                <a:spcPct val="0"/>
              </a:spcAft>
              <a:defRPr sz="1200">
                <a:solidFill>
                  <a:srgbClr val="000000"/>
                </a:solidFill>
                <a:latin typeface="Calibri" panose="020F0502020204030204" pitchFamily="34" charset="0"/>
              </a:defRPr>
            </a:lvl6pPr>
            <a:lvl7pPr marL="2971800" indent="-228600" eaLnBrk="0" fontAlgn="base" hangingPunct="0">
              <a:spcBef>
                <a:spcPct val="0"/>
              </a:spcBef>
              <a:spcAft>
                <a:spcPct val="0"/>
              </a:spcAft>
              <a:defRPr sz="1200">
                <a:solidFill>
                  <a:srgbClr val="000000"/>
                </a:solidFill>
                <a:latin typeface="Calibri" panose="020F0502020204030204" pitchFamily="34" charset="0"/>
              </a:defRPr>
            </a:lvl7pPr>
            <a:lvl8pPr marL="3429000" indent="-228600" eaLnBrk="0" fontAlgn="base" hangingPunct="0">
              <a:spcBef>
                <a:spcPct val="0"/>
              </a:spcBef>
              <a:spcAft>
                <a:spcPct val="0"/>
              </a:spcAft>
              <a:defRPr sz="1200">
                <a:solidFill>
                  <a:srgbClr val="000000"/>
                </a:solidFill>
                <a:latin typeface="Calibri" panose="020F0502020204030204" pitchFamily="34" charset="0"/>
              </a:defRPr>
            </a:lvl8pPr>
            <a:lvl9pPr marL="3886200" indent="-228600" eaLnBrk="0" fontAlgn="base" hangingPunct="0">
              <a:spcBef>
                <a:spcPct val="0"/>
              </a:spcBef>
              <a:spcAft>
                <a:spcPct val="0"/>
              </a:spcAft>
              <a:defRPr sz="1200">
                <a:solidFill>
                  <a:srgbClr val="000000"/>
                </a:solidFill>
                <a:latin typeface="Calibri" panose="020F0502020204030204" pitchFamily="34" charset="0"/>
              </a:defRPr>
            </a:lvl9pPr>
          </a:lstStyle>
          <a:p>
            <a:pPr algn="r" eaLnBrk="1"/>
            <a:fld id="{A519ED4C-44C9-4220-9F0C-A665394D8BA1}" type="slidenum">
              <a:rPr lang="en-GB" altLang="en-US">
                <a:latin typeface="Verdana" panose="020B0604030504040204" pitchFamily="34" charset="0"/>
                <a:ea typeface="ＭＳ Ｐゴシック" panose="020B0600070205080204" pitchFamily="34" charset="-128"/>
              </a:rPr>
              <a:pPr algn="r" eaLnBrk="1"/>
              <a:t>6</a:t>
            </a:fld>
            <a:endParaRPr lang="en-GB" altLang="en-US">
              <a:latin typeface="Verdana" panose="020B0604030504040204" pitchFamily="34" charset="0"/>
              <a:ea typeface="ＭＳ Ｐゴシック" panose="020B0600070205080204" pitchFamily="34" charset="-128"/>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a:extLst>
              <a:ext uri="{FF2B5EF4-FFF2-40B4-BE49-F238E27FC236}">
                <a16:creationId xmlns:a16="http://schemas.microsoft.com/office/drawing/2014/main" id="{02B8B127-F7DB-4D9B-9229-64A8AF731640}"/>
              </a:ext>
            </a:extLst>
          </p:cNvPr>
          <p:cNvSpPr>
            <a:spLocks noGrp="1" noRot="1" noChangeAspect="1" noTextEdit="1"/>
          </p:cNvSpPr>
          <p:nvPr>
            <p:ph type="sldImg"/>
          </p:nvPr>
        </p:nvSpPr>
        <p:spPr>
          <a:ln/>
        </p:spPr>
      </p:sp>
      <p:sp>
        <p:nvSpPr>
          <p:cNvPr id="17411" name="Notes Placeholder 2">
            <a:extLst>
              <a:ext uri="{FF2B5EF4-FFF2-40B4-BE49-F238E27FC236}">
                <a16:creationId xmlns:a16="http://schemas.microsoft.com/office/drawing/2014/main" id="{2D5ECE50-CE68-4954-8F53-63B3006DF9E4}"/>
              </a:ext>
            </a:extLst>
          </p:cNvPr>
          <p:cNvSpPr txBox="1">
            <a:spLocks noGrp="1"/>
          </p:cNvSpPr>
          <p:nvPr>
            <p:ph type="body" sz="quarter"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prstTxWarp prst="textNoShape">
              <a:avLst/>
            </a:prstTxWarp>
          </a:bodyPr>
          <a:lstStyle/>
          <a:p>
            <a:pPr eaLnBrk="1" hangingPunct="1"/>
            <a:r>
              <a:rPr lang="en-GB" altLang="en-US">
                <a:latin typeface="Calibri" panose="020F0502020204030204" pitchFamily="34" charset="0"/>
              </a:rPr>
              <a:t>We are going to focus on grounded theory and so requires everyone to approach the data set with an open mind. SUs who are more experienced may prefer to use framework analysis, but most SUs don’t know what the data involves and so going in with an open mind will ensure you get the most out of the data. </a:t>
            </a:r>
          </a:p>
          <a:p>
            <a:pPr eaLnBrk="1" hangingPunct="1"/>
            <a:endParaRPr lang="en-GB" altLang="en-US">
              <a:latin typeface="Calibri" panose="020F0502020204030204" pitchFamily="34" charset="0"/>
            </a:endParaRPr>
          </a:p>
        </p:txBody>
      </p:sp>
      <p:sp>
        <p:nvSpPr>
          <p:cNvPr id="17412" name="Slide Number Placeholder 3">
            <a:extLst>
              <a:ext uri="{FF2B5EF4-FFF2-40B4-BE49-F238E27FC236}">
                <a16:creationId xmlns:a16="http://schemas.microsoft.com/office/drawing/2014/main" id="{FA80DBD3-7F42-423A-9C4A-DEAA6B39E7A4}"/>
              </a:ext>
            </a:extLst>
          </p:cNvPr>
          <p:cNvSpPr txBox="1">
            <a:spLocks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defRPr sz="1200">
                <a:solidFill>
                  <a:srgbClr val="000000"/>
                </a:solidFill>
                <a:latin typeface="Calibri" panose="020F0502020204030204" pitchFamily="34" charset="0"/>
              </a:defRPr>
            </a:lvl1pPr>
            <a:lvl2pPr marL="742950" indent="-285750">
              <a:defRPr sz="1200">
                <a:solidFill>
                  <a:srgbClr val="000000"/>
                </a:solidFill>
                <a:latin typeface="Calibri" panose="020F0502020204030204" pitchFamily="34" charset="0"/>
              </a:defRPr>
            </a:lvl2pPr>
            <a:lvl3pPr marL="1143000" indent="-228600">
              <a:defRPr sz="1200">
                <a:solidFill>
                  <a:srgbClr val="000000"/>
                </a:solidFill>
                <a:latin typeface="Calibri" panose="020F0502020204030204" pitchFamily="34" charset="0"/>
              </a:defRPr>
            </a:lvl3pPr>
            <a:lvl4pPr marL="1600200" indent="-228600">
              <a:defRPr sz="1200">
                <a:solidFill>
                  <a:srgbClr val="000000"/>
                </a:solidFill>
                <a:latin typeface="Calibri" panose="020F0502020204030204" pitchFamily="34" charset="0"/>
              </a:defRPr>
            </a:lvl4pPr>
            <a:lvl5pPr marL="2057400" indent="-228600">
              <a:defRPr sz="1200">
                <a:solidFill>
                  <a:srgbClr val="000000"/>
                </a:solidFill>
                <a:latin typeface="Calibri" panose="020F0502020204030204" pitchFamily="34" charset="0"/>
              </a:defRPr>
            </a:lvl5pPr>
            <a:lvl6pPr marL="2514600" indent="-228600" eaLnBrk="0" fontAlgn="base" hangingPunct="0">
              <a:spcBef>
                <a:spcPct val="0"/>
              </a:spcBef>
              <a:spcAft>
                <a:spcPct val="0"/>
              </a:spcAft>
              <a:defRPr sz="1200">
                <a:solidFill>
                  <a:srgbClr val="000000"/>
                </a:solidFill>
                <a:latin typeface="Calibri" panose="020F0502020204030204" pitchFamily="34" charset="0"/>
              </a:defRPr>
            </a:lvl6pPr>
            <a:lvl7pPr marL="2971800" indent="-228600" eaLnBrk="0" fontAlgn="base" hangingPunct="0">
              <a:spcBef>
                <a:spcPct val="0"/>
              </a:spcBef>
              <a:spcAft>
                <a:spcPct val="0"/>
              </a:spcAft>
              <a:defRPr sz="1200">
                <a:solidFill>
                  <a:srgbClr val="000000"/>
                </a:solidFill>
                <a:latin typeface="Calibri" panose="020F0502020204030204" pitchFamily="34" charset="0"/>
              </a:defRPr>
            </a:lvl7pPr>
            <a:lvl8pPr marL="3429000" indent="-228600" eaLnBrk="0" fontAlgn="base" hangingPunct="0">
              <a:spcBef>
                <a:spcPct val="0"/>
              </a:spcBef>
              <a:spcAft>
                <a:spcPct val="0"/>
              </a:spcAft>
              <a:defRPr sz="1200">
                <a:solidFill>
                  <a:srgbClr val="000000"/>
                </a:solidFill>
                <a:latin typeface="Calibri" panose="020F0502020204030204" pitchFamily="34" charset="0"/>
              </a:defRPr>
            </a:lvl8pPr>
            <a:lvl9pPr marL="3886200" indent="-228600" eaLnBrk="0" fontAlgn="base" hangingPunct="0">
              <a:spcBef>
                <a:spcPct val="0"/>
              </a:spcBef>
              <a:spcAft>
                <a:spcPct val="0"/>
              </a:spcAft>
              <a:defRPr sz="1200">
                <a:solidFill>
                  <a:srgbClr val="000000"/>
                </a:solidFill>
                <a:latin typeface="Calibri" panose="020F0502020204030204" pitchFamily="34" charset="0"/>
              </a:defRPr>
            </a:lvl9pPr>
          </a:lstStyle>
          <a:p>
            <a:pPr algn="r" eaLnBrk="1"/>
            <a:fld id="{6F81D1BE-6FCF-4925-B95D-5D6C3337D711}" type="slidenum">
              <a:rPr lang="en-GB" altLang="en-US">
                <a:latin typeface="Verdana" panose="020B0604030504040204" pitchFamily="34" charset="0"/>
                <a:ea typeface="ＭＳ Ｐゴシック" panose="020B0600070205080204" pitchFamily="34" charset="-128"/>
              </a:rPr>
              <a:pPr algn="r" eaLnBrk="1"/>
              <a:t>7</a:t>
            </a:fld>
            <a:endParaRPr lang="en-GB" altLang="en-US">
              <a:latin typeface="Verdana" panose="020B0604030504040204" pitchFamily="34" charset="0"/>
              <a:ea typeface="ＭＳ Ｐゴシック" panose="020B0600070205080204" pitchFamily="34" charset="-128"/>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a:extLst>
              <a:ext uri="{FF2B5EF4-FFF2-40B4-BE49-F238E27FC236}">
                <a16:creationId xmlns:a16="http://schemas.microsoft.com/office/drawing/2014/main" id="{6F311A84-227A-4224-97C9-61738D230DB3}"/>
              </a:ext>
            </a:extLst>
          </p:cNvPr>
          <p:cNvSpPr>
            <a:spLocks noGrp="1" noRot="1" noChangeAspect="1" noTextEdit="1"/>
          </p:cNvSpPr>
          <p:nvPr>
            <p:ph type="sldImg"/>
          </p:nvPr>
        </p:nvSpPr>
        <p:spPr>
          <a:ln/>
        </p:spPr>
      </p:sp>
      <p:sp>
        <p:nvSpPr>
          <p:cNvPr id="21507" name="Notes Placeholder 2">
            <a:extLst>
              <a:ext uri="{FF2B5EF4-FFF2-40B4-BE49-F238E27FC236}">
                <a16:creationId xmlns:a16="http://schemas.microsoft.com/office/drawing/2014/main" id="{B555283C-C9FA-40ED-B562-54B21F3FAC79}"/>
              </a:ext>
            </a:extLst>
          </p:cNvPr>
          <p:cNvSpPr txBox="1">
            <a:spLocks noGrp="1"/>
          </p:cNvSpPr>
          <p:nvPr>
            <p:ph type="body" sz="quarter"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prstTxWarp prst="textNoShape">
              <a:avLst/>
            </a:prstTxWarp>
          </a:bodyPr>
          <a:lstStyle/>
          <a:p>
            <a:pPr eaLnBrk="1" hangingPunct="1"/>
            <a:r>
              <a:rPr lang="en-GB" altLang="en-US">
                <a:latin typeface="Calibri" panose="020F0502020204030204" pitchFamily="34" charset="0"/>
              </a:rPr>
              <a:t>When I say ‘field notes’ – I mean keep a note of anything that was particularly interesting throughout then SLTA nominations process</a:t>
            </a:r>
          </a:p>
          <a:p>
            <a:pPr eaLnBrk="1" hangingPunct="1"/>
            <a:endParaRPr lang="en-GB" altLang="en-US">
              <a:latin typeface="Calibri" panose="020F0502020204030204" pitchFamily="34" charset="0"/>
            </a:endParaRPr>
          </a:p>
          <a:p>
            <a:pPr eaLnBrk="1" hangingPunct="1"/>
            <a:r>
              <a:rPr lang="en-GB" altLang="en-US">
                <a:latin typeface="Calibri" panose="020F0502020204030204" pitchFamily="34" charset="0"/>
              </a:rPr>
              <a:t>Researcher effects: For example, were there more student volunteers/staff/officers out collecting nominations in one faculty more than another? Is this why you received more nominations in some faculties than others?</a:t>
            </a:r>
          </a:p>
          <a:p>
            <a:pPr eaLnBrk="1" hangingPunct="1"/>
            <a:endParaRPr lang="en-GB" altLang="en-US">
              <a:latin typeface="Calibri" panose="020F0502020204030204" pitchFamily="34" charset="0"/>
            </a:endParaRPr>
          </a:p>
          <a:p>
            <a:pPr eaLnBrk="1" hangingPunct="1"/>
            <a:r>
              <a:rPr lang="en-GB" altLang="en-US">
                <a:latin typeface="Calibri" panose="020F0502020204030204" pitchFamily="34" charset="0"/>
              </a:rPr>
              <a:t>Research design: so how did you collect nominations? On reflection, would you have had a more successful turnout if you had used online nomination forms or paper etc.?</a:t>
            </a:r>
          </a:p>
          <a:p>
            <a:pPr eaLnBrk="1" hangingPunct="1"/>
            <a:endParaRPr lang="en-GB" altLang="en-US">
              <a:latin typeface="Calibri" panose="020F0502020204030204" pitchFamily="34" charset="0"/>
            </a:endParaRPr>
          </a:p>
          <a:p>
            <a:pPr eaLnBrk="1" hangingPunct="1"/>
            <a:r>
              <a:rPr lang="en-GB" altLang="en-US">
                <a:latin typeface="Calibri" panose="020F0502020204030204" pitchFamily="34" charset="0"/>
              </a:rPr>
              <a:t>Keep memos: Of anything that was particularly noteworthy- For example, did you get lots of nominations at one point in the nomination period and why might this have been? This is a really useful exercise when planning the year ahead. </a:t>
            </a:r>
          </a:p>
        </p:txBody>
      </p:sp>
      <p:sp>
        <p:nvSpPr>
          <p:cNvPr id="21508" name="Slide Number Placeholder 3">
            <a:extLst>
              <a:ext uri="{FF2B5EF4-FFF2-40B4-BE49-F238E27FC236}">
                <a16:creationId xmlns:a16="http://schemas.microsoft.com/office/drawing/2014/main" id="{6D2BD8CB-BB01-439B-AF71-F13A63A03E3F}"/>
              </a:ext>
            </a:extLst>
          </p:cNvPr>
          <p:cNvSpPr txBox="1">
            <a:spLocks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defRPr sz="1200">
                <a:solidFill>
                  <a:srgbClr val="000000"/>
                </a:solidFill>
                <a:latin typeface="Calibri" panose="020F0502020204030204" pitchFamily="34" charset="0"/>
              </a:defRPr>
            </a:lvl1pPr>
            <a:lvl2pPr marL="742950" indent="-285750">
              <a:defRPr sz="1200">
                <a:solidFill>
                  <a:srgbClr val="000000"/>
                </a:solidFill>
                <a:latin typeface="Calibri" panose="020F0502020204030204" pitchFamily="34" charset="0"/>
              </a:defRPr>
            </a:lvl2pPr>
            <a:lvl3pPr marL="1143000" indent="-228600">
              <a:defRPr sz="1200">
                <a:solidFill>
                  <a:srgbClr val="000000"/>
                </a:solidFill>
                <a:latin typeface="Calibri" panose="020F0502020204030204" pitchFamily="34" charset="0"/>
              </a:defRPr>
            </a:lvl3pPr>
            <a:lvl4pPr marL="1600200" indent="-228600">
              <a:defRPr sz="1200">
                <a:solidFill>
                  <a:srgbClr val="000000"/>
                </a:solidFill>
                <a:latin typeface="Calibri" panose="020F0502020204030204" pitchFamily="34" charset="0"/>
              </a:defRPr>
            </a:lvl4pPr>
            <a:lvl5pPr marL="2057400" indent="-228600">
              <a:defRPr sz="1200">
                <a:solidFill>
                  <a:srgbClr val="000000"/>
                </a:solidFill>
                <a:latin typeface="Calibri" panose="020F0502020204030204" pitchFamily="34" charset="0"/>
              </a:defRPr>
            </a:lvl5pPr>
            <a:lvl6pPr marL="2514600" indent="-228600" eaLnBrk="0" fontAlgn="base" hangingPunct="0">
              <a:spcBef>
                <a:spcPct val="0"/>
              </a:spcBef>
              <a:spcAft>
                <a:spcPct val="0"/>
              </a:spcAft>
              <a:defRPr sz="1200">
                <a:solidFill>
                  <a:srgbClr val="000000"/>
                </a:solidFill>
                <a:latin typeface="Calibri" panose="020F0502020204030204" pitchFamily="34" charset="0"/>
              </a:defRPr>
            </a:lvl6pPr>
            <a:lvl7pPr marL="2971800" indent="-228600" eaLnBrk="0" fontAlgn="base" hangingPunct="0">
              <a:spcBef>
                <a:spcPct val="0"/>
              </a:spcBef>
              <a:spcAft>
                <a:spcPct val="0"/>
              </a:spcAft>
              <a:defRPr sz="1200">
                <a:solidFill>
                  <a:srgbClr val="000000"/>
                </a:solidFill>
                <a:latin typeface="Calibri" panose="020F0502020204030204" pitchFamily="34" charset="0"/>
              </a:defRPr>
            </a:lvl7pPr>
            <a:lvl8pPr marL="3429000" indent="-228600" eaLnBrk="0" fontAlgn="base" hangingPunct="0">
              <a:spcBef>
                <a:spcPct val="0"/>
              </a:spcBef>
              <a:spcAft>
                <a:spcPct val="0"/>
              </a:spcAft>
              <a:defRPr sz="1200">
                <a:solidFill>
                  <a:srgbClr val="000000"/>
                </a:solidFill>
                <a:latin typeface="Calibri" panose="020F0502020204030204" pitchFamily="34" charset="0"/>
              </a:defRPr>
            </a:lvl8pPr>
            <a:lvl9pPr marL="3886200" indent="-228600" eaLnBrk="0" fontAlgn="base" hangingPunct="0">
              <a:spcBef>
                <a:spcPct val="0"/>
              </a:spcBef>
              <a:spcAft>
                <a:spcPct val="0"/>
              </a:spcAft>
              <a:defRPr sz="1200">
                <a:solidFill>
                  <a:srgbClr val="000000"/>
                </a:solidFill>
                <a:latin typeface="Calibri" panose="020F0502020204030204" pitchFamily="34" charset="0"/>
              </a:defRPr>
            </a:lvl9pPr>
          </a:lstStyle>
          <a:p>
            <a:pPr algn="r" eaLnBrk="1"/>
            <a:fld id="{44FD60D2-9400-4B93-B391-BD792552D0FF}" type="slidenum">
              <a:rPr lang="en-GB" altLang="en-US">
                <a:latin typeface="Verdana" panose="020B0604030504040204" pitchFamily="34" charset="0"/>
                <a:ea typeface="ＭＳ Ｐゴシック" panose="020B0600070205080204" pitchFamily="34" charset="-128"/>
              </a:rPr>
              <a:pPr algn="r" eaLnBrk="1"/>
              <a:t>8</a:t>
            </a:fld>
            <a:endParaRPr lang="en-GB" altLang="en-US">
              <a:latin typeface="Verdana" panose="020B0604030504040204" pitchFamily="34" charset="0"/>
              <a:ea typeface="ＭＳ Ｐゴシック" panose="020B0600070205080204" pitchFamily="34" charset="-128"/>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a:extLst>
              <a:ext uri="{FF2B5EF4-FFF2-40B4-BE49-F238E27FC236}">
                <a16:creationId xmlns:a16="http://schemas.microsoft.com/office/drawing/2014/main" id="{15BCCC5E-DA40-4B20-92B1-287F6AF4B888}"/>
              </a:ext>
            </a:extLst>
          </p:cNvPr>
          <p:cNvSpPr>
            <a:spLocks noGrp="1" noRot="1" noChangeAspect="1" noTextEdit="1"/>
          </p:cNvSpPr>
          <p:nvPr>
            <p:ph type="sldImg"/>
          </p:nvPr>
        </p:nvSpPr>
        <p:spPr>
          <a:ln/>
        </p:spPr>
      </p:sp>
      <p:sp>
        <p:nvSpPr>
          <p:cNvPr id="23555" name="Notes Placeholder 2">
            <a:extLst>
              <a:ext uri="{FF2B5EF4-FFF2-40B4-BE49-F238E27FC236}">
                <a16:creationId xmlns:a16="http://schemas.microsoft.com/office/drawing/2014/main" id="{D18EB686-FBFB-4B97-8933-1E0B8719F589}"/>
              </a:ext>
            </a:extLst>
          </p:cNvPr>
          <p:cNvSpPr txBox="1">
            <a:spLocks noGrp="1"/>
          </p:cNvSpPr>
          <p:nvPr>
            <p:ph type="body" sz="quarter"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prstTxWarp prst="textNoShape">
              <a:avLst/>
            </a:prstTxWarp>
          </a:bodyPr>
          <a:lstStyle/>
          <a:p>
            <a:pPr eaLnBrk="1" hangingPunct="1"/>
            <a:r>
              <a:rPr lang="en-GB" altLang="en-US">
                <a:latin typeface="Calibri" panose="020F0502020204030204" pitchFamily="34" charset="0"/>
              </a:rPr>
              <a:t>Make field notes throughout the entire data collection and analysis process - adds to validity. Reflecting on the process of analysis during your fieldwork is key</a:t>
            </a:r>
          </a:p>
        </p:txBody>
      </p:sp>
      <p:sp>
        <p:nvSpPr>
          <p:cNvPr id="23556" name="Slide Number Placeholder 3">
            <a:extLst>
              <a:ext uri="{FF2B5EF4-FFF2-40B4-BE49-F238E27FC236}">
                <a16:creationId xmlns:a16="http://schemas.microsoft.com/office/drawing/2014/main" id="{38FE8656-01D4-4494-A14C-6B0D7A8AB85F}"/>
              </a:ext>
            </a:extLst>
          </p:cNvPr>
          <p:cNvSpPr txBox="1">
            <a:spLocks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defRPr sz="1200">
                <a:solidFill>
                  <a:srgbClr val="000000"/>
                </a:solidFill>
                <a:latin typeface="Calibri" panose="020F0502020204030204" pitchFamily="34" charset="0"/>
              </a:defRPr>
            </a:lvl1pPr>
            <a:lvl2pPr marL="742950" indent="-285750">
              <a:defRPr sz="1200">
                <a:solidFill>
                  <a:srgbClr val="000000"/>
                </a:solidFill>
                <a:latin typeface="Calibri" panose="020F0502020204030204" pitchFamily="34" charset="0"/>
              </a:defRPr>
            </a:lvl2pPr>
            <a:lvl3pPr marL="1143000" indent="-228600">
              <a:defRPr sz="1200">
                <a:solidFill>
                  <a:srgbClr val="000000"/>
                </a:solidFill>
                <a:latin typeface="Calibri" panose="020F0502020204030204" pitchFamily="34" charset="0"/>
              </a:defRPr>
            </a:lvl3pPr>
            <a:lvl4pPr marL="1600200" indent="-228600">
              <a:defRPr sz="1200">
                <a:solidFill>
                  <a:srgbClr val="000000"/>
                </a:solidFill>
                <a:latin typeface="Calibri" panose="020F0502020204030204" pitchFamily="34" charset="0"/>
              </a:defRPr>
            </a:lvl4pPr>
            <a:lvl5pPr marL="2057400" indent="-228600">
              <a:defRPr sz="1200">
                <a:solidFill>
                  <a:srgbClr val="000000"/>
                </a:solidFill>
                <a:latin typeface="Calibri" panose="020F0502020204030204" pitchFamily="34" charset="0"/>
              </a:defRPr>
            </a:lvl5pPr>
            <a:lvl6pPr marL="2514600" indent="-228600" eaLnBrk="0" fontAlgn="base" hangingPunct="0">
              <a:spcBef>
                <a:spcPct val="0"/>
              </a:spcBef>
              <a:spcAft>
                <a:spcPct val="0"/>
              </a:spcAft>
              <a:defRPr sz="1200">
                <a:solidFill>
                  <a:srgbClr val="000000"/>
                </a:solidFill>
                <a:latin typeface="Calibri" panose="020F0502020204030204" pitchFamily="34" charset="0"/>
              </a:defRPr>
            </a:lvl6pPr>
            <a:lvl7pPr marL="2971800" indent="-228600" eaLnBrk="0" fontAlgn="base" hangingPunct="0">
              <a:spcBef>
                <a:spcPct val="0"/>
              </a:spcBef>
              <a:spcAft>
                <a:spcPct val="0"/>
              </a:spcAft>
              <a:defRPr sz="1200">
                <a:solidFill>
                  <a:srgbClr val="000000"/>
                </a:solidFill>
                <a:latin typeface="Calibri" panose="020F0502020204030204" pitchFamily="34" charset="0"/>
              </a:defRPr>
            </a:lvl7pPr>
            <a:lvl8pPr marL="3429000" indent="-228600" eaLnBrk="0" fontAlgn="base" hangingPunct="0">
              <a:spcBef>
                <a:spcPct val="0"/>
              </a:spcBef>
              <a:spcAft>
                <a:spcPct val="0"/>
              </a:spcAft>
              <a:defRPr sz="1200">
                <a:solidFill>
                  <a:srgbClr val="000000"/>
                </a:solidFill>
                <a:latin typeface="Calibri" panose="020F0502020204030204" pitchFamily="34" charset="0"/>
              </a:defRPr>
            </a:lvl8pPr>
            <a:lvl9pPr marL="3886200" indent="-228600" eaLnBrk="0" fontAlgn="base" hangingPunct="0">
              <a:spcBef>
                <a:spcPct val="0"/>
              </a:spcBef>
              <a:spcAft>
                <a:spcPct val="0"/>
              </a:spcAft>
              <a:defRPr sz="1200">
                <a:solidFill>
                  <a:srgbClr val="000000"/>
                </a:solidFill>
                <a:latin typeface="Calibri" panose="020F0502020204030204" pitchFamily="34" charset="0"/>
              </a:defRPr>
            </a:lvl9pPr>
          </a:lstStyle>
          <a:p>
            <a:pPr algn="r" eaLnBrk="1"/>
            <a:fld id="{9817EFEF-FBC8-4FB2-908F-952234238D1F}" type="slidenum">
              <a:rPr lang="en-GB" altLang="en-US">
                <a:latin typeface="Verdana" panose="020B0604030504040204" pitchFamily="34" charset="0"/>
                <a:ea typeface="ＭＳ Ｐゴシック" panose="020B0600070205080204" pitchFamily="34" charset="-128"/>
              </a:rPr>
              <a:pPr algn="r" eaLnBrk="1"/>
              <a:t>9</a:t>
            </a:fld>
            <a:endParaRPr lang="en-GB" altLang="en-US">
              <a:latin typeface="Verdana" panose="020B0604030504040204" pitchFamily="34" charset="0"/>
              <a:ea typeface="ＭＳ Ｐゴシック" panose="020B0600070205080204" pitchFamily="34" charset="-128"/>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a:extLst>
              <a:ext uri="{FF2B5EF4-FFF2-40B4-BE49-F238E27FC236}">
                <a16:creationId xmlns:a16="http://schemas.microsoft.com/office/drawing/2014/main" id="{38F16AA8-E771-443C-B19F-D5899CEC0969}"/>
              </a:ext>
            </a:extLst>
          </p:cNvPr>
          <p:cNvSpPr>
            <a:spLocks noGrp="1" noRot="1" noChangeAspect="1" noTextEdit="1"/>
          </p:cNvSpPr>
          <p:nvPr>
            <p:ph type="sldImg"/>
          </p:nvPr>
        </p:nvSpPr>
        <p:spPr>
          <a:ln/>
        </p:spPr>
      </p:sp>
      <p:sp>
        <p:nvSpPr>
          <p:cNvPr id="25603" name="Notes Placeholder 2">
            <a:extLst>
              <a:ext uri="{FF2B5EF4-FFF2-40B4-BE49-F238E27FC236}">
                <a16:creationId xmlns:a16="http://schemas.microsoft.com/office/drawing/2014/main" id="{93811940-1D52-4CAD-A560-3F0839FCFD38}"/>
              </a:ext>
            </a:extLst>
          </p:cNvPr>
          <p:cNvSpPr txBox="1">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prstTxWarp prst="textNoShape">
              <a:avLst/>
            </a:prstTxWarp>
          </a:bodyPr>
          <a:lstStyle/>
          <a:p>
            <a:pPr eaLnBrk="1" hangingPunct="1"/>
            <a:r>
              <a:rPr lang="en-GB" altLang="en-US">
                <a:latin typeface="Calibri" panose="020F0502020204030204" pitchFamily="34" charset="0"/>
              </a:rPr>
              <a:t>Research design – no prompting so reliable! </a:t>
            </a:r>
          </a:p>
        </p:txBody>
      </p:sp>
      <p:sp>
        <p:nvSpPr>
          <p:cNvPr id="25604" name="Slide Number Placeholder 3">
            <a:extLst>
              <a:ext uri="{FF2B5EF4-FFF2-40B4-BE49-F238E27FC236}">
                <a16:creationId xmlns:a16="http://schemas.microsoft.com/office/drawing/2014/main" id="{337F49DE-9C82-487D-A2B5-79C8FE3F267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200">
                <a:solidFill>
                  <a:srgbClr val="000000"/>
                </a:solidFill>
                <a:latin typeface="Calibri" panose="020F0502020204030204" pitchFamily="34" charset="0"/>
              </a:defRPr>
            </a:lvl1pPr>
            <a:lvl2pPr marL="742950" indent="-285750">
              <a:defRPr sz="1200">
                <a:solidFill>
                  <a:srgbClr val="000000"/>
                </a:solidFill>
                <a:latin typeface="Calibri" panose="020F0502020204030204" pitchFamily="34" charset="0"/>
              </a:defRPr>
            </a:lvl2pPr>
            <a:lvl3pPr marL="1143000" indent="-228600">
              <a:defRPr sz="1200">
                <a:solidFill>
                  <a:srgbClr val="000000"/>
                </a:solidFill>
                <a:latin typeface="Calibri" panose="020F0502020204030204" pitchFamily="34" charset="0"/>
              </a:defRPr>
            </a:lvl3pPr>
            <a:lvl4pPr marL="1600200" indent="-228600">
              <a:defRPr sz="1200">
                <a:solidFill>
                  <a:srgbClr val="000000"/>
                </a:solidFill>
                <a:latin typeface="Calibri" panose="020F0502020204030204" pitchFamily="34" charset="0"/>
              </a:defRPr>
            </a:lvl4pPr>
            <a:lvl5pPr marL="2057400" indent="-228600">
              <a:defRPr sz="1200">
                <a:solidFill>
                  <a:srgbClr val="000000"/>
                </a:solidFill>
                <a:latin typeface="Calibri" panose="020F0502020204030204" pitchFamily="34" charset="0"/>
              </a:defRPr>
            </a:lvl5pPr>
            <a:lvl6pPr marL="2514600" indent="-228600" eaLnBrk="0" fontAlgn="base" hangingPunct="0">
              <a:spcBef>
                <a:spcPct val="0"/>
              </a:spcBef>
              <a:spcAft>
                <a:spcPct val="0"/>
              </a:spcAft>
              <a:defRPr sz="1200">
                <a:solidFill>
                  <a:srgbClr val="000000"/>
                </a:solidFill>
                <a:latin typeface="Calibri" panose="020F0502020204030204" pitchFamily="34" charset="0"/>
              </a:defRPr>
            </a:lvl6pPr>
            <a:lvl7pPr marL="2971800" indent="-228600" eaLnBrk="0" fontAlgn="base" hangingPunct="0">
              <a:spcBef>
                <a:spcPct val="0"/>
              </a:spcBef>
              <a:spcAft>
                <a:spcPct val="0"/>
              </a:spcAft>
              <a:defRPr sz="1200">
                <a:solidFill>
                  <a:srgbClr val="000000"/>
                </a:solidFill>
                <a:latin typeface="Calibri" panose="020F0502020204030204" pitchFamily="34" charset="0"/>
              </a:defRPr>
            </a:lvl7pPr>
            <a:lvl8pPr marL="3429000" indent="-228600" eaLnBrk="0" fontAlgn="base" hangingPunct="0">
              <a:spcBef>
                <a:spcPct val="0"/>
              </a:spcBef>
              <a:spcAft>
                <a:spcPct val="0"/>
              </a:spcAft>
              <a:defRPr sz="1200">
                <a:solidFill>
                  <a:srgbClr val="000000"/>
                </a:solidFill>
                <a:latin typeface="Calibri" panose="020F0502020204030204" pitchFamily="34" charset="0"/>
              </a:defRPr>
            </a:lvl8pPr>
            <a:lvl9pPr marL="3886200" indent="-228600" eaLnBrk="0" fontAlgn="base" hangingPunct="0">
              <a:spcBef>
                <a:spcPct val="0"/>
              </a:spcBef>
              <a:spcAft>
                <a:spcPct val="0"/>
              </a:spcAft>
              <a:defRPr sz="1200">
                <a:solidFill>
                  <a:srgbClr val="000000"/>
                </a:solidFill>
                <a:latin typeface="Calibri" panose="020F0502020204030204" pitchFamily="34" charset="0"/>
              </a:defRPr>
            </a:lvl9pPr>
          </a:lstStyle>
          <a:p>
            <a:fld id="{C1455F24-5696-4B07-A395-452AC2228F98}" type="slidenum">
              <a:rPr lang="en-GB" altLang="en-US">
                <a:latin typeface="Verdana" panose="020B0604030504040204" pitchFamily="34" charset="0"/>
              </a:rPr>
              <a:pPr/>
              <a:t>10</a:t>
            </a:fld>
            <a:endParaRPr lang="en-GB" altLang="en-US">
              <a:latin typeface="Verdana" panose="020B0604030504040204"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4985B401-6BD6-46D4-AAFD-62A298F16891}"/>
              </a:ext>
            </a:extLst>
          </p:cNvPr>
          <p:cNvSpPr>
            <a:spLocks noGrp="1" noRot="1" noChangeAspect="1" noTextEdit="1"/>
          </p:cNvSpPr>
          <p:nvPr>
            <p:ph type="sldImg"/>
          </p:nvPr>
        </p:nvSpPr>
        <p:spPr>
          <a:ln/>
        </p:spPr>
      </p:sp>
      <p:sp>
        <p:nvSpPr>
          <p:cNvPr id="27651" name="Notes Placeholder 2">
            <a:extLst>
              <a:ext uri="{FF2B5EF4-FFF2-40B4-BE49-F238E27FC236}">
                <a16:creationId xmlns:a16="http://schemas.microsoft.com/office/drawing/2014/main" id="{A49A3DAB-98E9-4F26-B238-1AF14E301F90}"/>
              </a:ext>
            </a:extLst>
          </p:cNvPr>
          <p:cNvSpPr txBox="1">
            <a:spLocks noGrp="1"/>
          </p:cNvSpPr>
          <p:nvPr>
            <p:ph type="body" sz="quarter"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prstTxWarp prst="textNoShape">
              <a:avLst/>
            </a:prstTxWarp>
          </a:bodyPr>
          <a:lstStyle/>
          <a:p>
            <a:pPr eaLnBrk="1" hangingPunct="1"/>
            <a:endParaRPr lang="en-GB" altLang="en-US">
              <a:latin typeface="Calibri" panose="020F0502020204030204" pitchFamily="34" charset="0"/>
            </a:endParaRPr>
          </a:p>
        </p:txBody>
      </p:sp>
      <p:sp>
        <p:nvSpPr>
          <p:cNvPr id="27652" name="Slide Number Placeholder 3">
            <a:extLst>
              <a:ext uri="{FF2B5EF4-FFF2-40B4-BE49-F238E27FC236}">
                <a16:creationId xmlns:a16="http://schemas.microsoft.com/office/drawing/2014/main" id="{63589CC0-C656-4EA0-9002-30153B5121E9}"/>
              </a:ext>
            </a:extLst>
          </p:cNvPr>
          <p:cNvSpPr txBox="1">
            <a:spLocks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defRPr sz="1200">
                <a:solidFill>
                  <a:srgbClr val="000000"/>
                </a:solidFill>
                <a:latin typeface="Calibri" panose="020F0502020204030204" pitchFamily="34" charset="0"/>
              </a:defRPr>
            </a:lvl1pPr>
            <a:lvl2pPr marL="742950" indent="-285750">
              <a:defRPr sz="1200">
                <a:solidFill>
                  <a:srgbClr val="000000"/>
                </a:solidFill>
                <a:latin typeface="Calibri" panose="020F0502020204030204" pitchFamily="34" charset="0"/>
              </a:defRPr>
            </a:lvl2pPr>
            <a:lvl3pPr marL="1143000" indent="-228600">
              <a:defRPr sz="1200">
                <a:solidFill>
                  <a:srgbClr val="000000"/>
                </a:solidFill>
                <a:latin typeface="Calibri" panose="020F0502020204030204" pitchFamily="34" charset="0"/>
              </a:defRPr>
            </a:lvl3pPr>
            <a:lvl4pPr marL="1600200" indent="-228600">
              <a:defRPr sz="1200">
                <a:solidFill>
                  <a:srgbClr val="000000"/>
                </a:solidFill>
                <a:latin typeface="Calibri" panose="020F0502020204030204" pitchFamily="34" charset="0"/>
              </a:defRPr>
            </a:lvl4pPr>
            <a:lvl5pPr marL="2057400" indent="-228600">
              <a:defRPr sz="1200">
                <a:solidFill>
                  <a:srgbClr val="000000"/>
                </a:solidFill>
                <a:latin typeface="Calibri" panose="020F0502020204030204" pitchFamily="34" charset="0"/>
              </a:defRPr>
            </a:lvl5pPr>
            <a:lvl6pPr marL="2514600" indent="-228600" eaLnBrk="0" fontAlgn="base" hangingPunct="0">
              <a:spcBef>
                <a:spcPct val="0"/>
              </a:spcBef>
              <a:spcAft>
                <a:spcPct val="0"/>
              </a:spcAft>
              <a:defRPr sz="1200">
                <a:solidFill>
                  <a:srgbClr val="000000"/>
                </a:solidFill>
                <a:latin typeface="Calibri" panose="020F0502020204030204" pitchFamily="34" charset="0"/>
              </a:defRPr>
            </a:lvl6pPr>
            <a:lvl7pPr marL="2971800" indent="-228600" eaLnBrk="0" fontAlgn="base" hangingPunct="0">
              <a:spcBef>
                <a:spcPct val="0"/>
              </a:spcBef>
              <a:spcAft>
                <a:spcPct val="0"/>
              </a:spcAft>
              <a:defRPr sz="1200">
                <a:solidFill>
                  <a:srgbClr val="000000"/>
                </a:solidFill>
                <a:latin typeface="Calibri" panose="020F0502020204030204" pitchFamily="34" charset="0"/>
              </a:defRPr>
            </a:lvl7pPr>
            <a:lvl8pPr marL="3429000" indent="-228600" eaLnBrk="0" fontAlgn="base" hangingPunct="0">
              <a:spcBef>
                <a:spcPct val="0"/>
              </a:spcBef>
              <a:spcAft>
                <a:spcPct val="0"/>
              </a:spcAft>
              <a:defRPr sz="1200">
                <a:solidFill>
                  <a:srgbClr val="000000"/>
                </a:solidFill>
                <a:latin typeface="Calibri" panose="020F0502020204030204" pitchFamily="34" charset="0"/>
              </a:defRPr>
            </a:lvl8pPr>
            <a:lvl9pPr marL="3886200" indent="-228600" eaLnBrk="0" fontAlgn="base" hangingPunct="0">
              <a:spcBef>
                <a:spcPct val="0"/>
              </a:spcBef>
              <a:spcAft>
                <a:spcPct val="0"/>
              </a:spcAft>
              <a:defRPr sz="1200">
                <a:solidFill>
                  <a:srgbClr val="000000"/>
                </a:solidFill>
                <a:latin typeface="Calibri" panose="020F0502020204030204" pitchFamily="34" charset="0"/>
              </a:defRPr>
            </a:lvl9pPr>
          </a:lstStyle>
          <a:p>
            <a:pPr algn="r" eaLnBrk="1"/>
            <a:fld id="{E4AB12BB-F8B3-488B-A73B-DD7E18CFE58D}" type="slidenum">
              <a:rPr lang="en-GB" altLang="en-US">
                <a:latin typeface="Verdana" panose="020B0604030504040204" pitchFamily="34" charset="0"/>
                <a:ea typeface="ＭＳ Ｐゴシック" panose="020B0600070205080204" pitchFamily="34" charset="-128"/>
              </a:rPr>
              <a:pPr algn="r" eaLnBrk="1"/>
              <a:t>11</a:t>
            </a:fld>
            <a:endParaRPr lang="en-GB" altLang="en-US">
              <a:latin typeface="Verdana" panose="020B0604030504040204" pitchFamily="34" charset="0"/>
              <a:ea typeface="ＭＳ Ｐゴシック" panose="020B0600070205080204" pitchFamily="34" charset="-128"/>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a:extLst>
              <a:ext uri="{FF2B5EF4-FFF2-40B4-BE49-F238E27FC236}">
                <a16:creationId xmlns:a16="http://schemas.microsoft.com/office/drawing/2014/main" id="{9828012B-2A30-42AF-AD47-67F022A63CE9}"/>
              </a:ext>
            </a:extLst>
          </p:cNvPr>
          <p:cNvSpPr>
            <a:spLocks noGrp="1" noRot="1" noChangeAspect="1" noTextEdit="1"/>
          </p:cNvSpPr>
          <p:nvPr>
            <p:ph type="sldImg"/>
          </p:nvPr>
        </p:nvSpPr>
        <p:spPr>
          <a:ln/>
        </p:spPr>
      </p:sp>
      <p:sp>
        <p:nvSpPr>
          <p:cNvPr id="30723" name="Notes Placeholder 2">
            <a:extLst>
              <a:ext uri="{FF2B5EF4-FFF2-40B4-BE49-F238E27FC236}">
                <a16:creationId xmlns:a16="http://schemas.microsoft.com/office/drawing/2014/main" id="{E907D31D-A7A6-492E-AF21-3E54FE893498}"/>
              </a:ext>
            </a:extLst>
          </p:cNvPr>
          <p:cNvSpPr txBox="1">
            <a:spLocks noGrp="1"/>
          </p:cNvSpPr>
          <p:nvPr>
            <p:ph type="body" sz="quarter"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prstTxWarp prst="textNoShape">
              <a:avLst/>
            </a:prstTxWarp>
          </a:bodyPr>
          <a:lstStyle/>
          <a:p>
            <a:pPr eaLnBrk="1" hangingPunct="1"/>
            <a:endParaRPr lang="en-GB" altLang="en-US">
              <a:latin typeface="Calibri" panose="020F0502020204030204" pitchFamily="34" charset="0"/>
            </a:endParaRPr>
          </a:p>
        </p:txBody>
      </p:sp>
      <p:sp>
        <p:nvSpPr>
          <p:cNvPr id="30724" name="Slide Number Placeholder 3">
            <a:extLst>
              <a:ext uri="{FF2B5EF4-FFF2-40B4-BE49-F238E27FC236}">
                <a16:creationId xmlns:a16="http://schemas.microsoft.com/office/drawing/2014/main" id="{0D565750-BB30-4F14-B275-BABD73A25FDC}"/>
              </a:ext>
            </a:extLst>
          </p:cNvPr>
          <p:cNvSpPr txBox="1">
            <a:spLocks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defRPr sz="1200">
                <a:solidFill>
                  <a:srgbClr val="000000"/>
                </a:solidFill>
                <a:latin typeface="Calibri" panose="020F0502020204030204" pitchFamily="34" charset="0"/>
              </a:defRPr>
            </a:lvl1pPr>
            <a:lvl2pPr marL="742950" indent="-285750">
              <a:defRPr sz="1200">
                <a:solidFill>
                  <a:srgbClr val="000000"/>
                </a:solidFill>
                <a:latin typeface="Calibri" panose="020F0502020204030204" pitchFamily="34" charset="0"/>
              </a:defRPr>
            </a:lvl2pPr>
            <a:lvl3pPr marL="1143000" indent="-228600">
              <a:defRPr sz="1200">
                <a:solidFill>
                  <a:srgbClr val="000000"/>
                </a:solidFill>
                <a:latin typeface="Calibri" panose="020F0502020204030204" pitchFamily="34" charset="0"/>
              </a:defRPr>
            </a:lvl3pPr>
            <a:lvl4pPr marL="1600200" indent="-228600">
              <a:defRPr sz="1200">
                <a:solidFill>
                  <a:srgbClr val="000000"/>
                </a:solidFill>
                <a:latin typeface="Calibri" panose="020F0502020204030204" pitchFamily="34" charset="0"/>
              </a:defRPr>
            </a:lvl4pPr>
            <a:lvl5pPr marL="2057400" indent="-228600">
              <a:defRPr sz="1200">
                <a:solidFill>
                  <a:srgbClr val="000000"/>
                </a:solidFill>
                <a:latin typeface="Calibri" panose="020F0502020204030204" pitchFamily="34" charset="0"/>
              </a:defRPr>
            </a:lvl5pPr>
            <a:lvl6pPr marL="2514600" indent="-228600" eaLnBrk="0" fontAlgn="base" hangingPunct="0">
              <a:spcBef>
                <a:spcPct val="0"/>
              </a:spcBef>
              <a:spcAft>
                <a:spcPct val="0"/>
              </a:spcAft>
              <a:defRPr sz="1200">
                <a:solidFill>
                  <a:srgbClr val="000000"/>
                </a:solidFill>
                <a:latin typeface="Calibri" panose="020F0502020204030204" pitchFamily="34" charset="0"/>
              </a:defRPr>
            </a:lvl6pPr>
            <a:lvl7pPr marL="2971800" indent="-228600" eaLnBrk="0" fontAlgn="base" hangingPunct="0">
              <a:spcBef>
                <a:spcPct val="0"/>
              </a:spcBef>
              <a:spcAft>
                <a:spcPct val="0"/>
              </a:spcAft>
              <a:defRPr sz="1200">
                <a:solidFill>
                  <a:srgbClr val="000000"/>
                </a:solidFill>
                <a:latin typeface="Calibri" panose="020F0502020204030204" pitchFamily="34" charset="0"/>
              </a:defRPr>
            </a:lvl7pPr>
            <a:lvl8pPr marL="3429000" indent="-228600" eaLnBrk="0" fontAlgn="base" hangingPunct="0">
              <a:spcBef>
                <a:spcPct val="0"/>
              </a:spcBef>
              <a:spcAft>
                <a:spcPct val="0"/>
              </a:spcAft>
              <a:defRPr sz="1200">
                <a:solidFill>
                  <a:srgbClr val="000000"/>
                </a:solidFill>
                <a:latin typeface="Calibri" panose="020F0502020204030204" pitchFamily="34" charset="0"/>
              </a:defRPr>
            </a:lvl8pPr>
            <a:lvl9pPr marL="3886200" indent="-228600" eaLnBrk="0" fontAlgn="base" hangingPunct="0">
              <a:spcBef>
                <a:spcPct val="0"/>
              </a:spcBef>
              <a:spcAft>
                <a:spcPct val="0"/>
              </a:spcAft>
              <a:defRPr sz="1200">
                <a:solidFill>
                  <a:srgbClr val="000000"/>
                </a:solidFill>
                <a:latin typeface="Calibri" panose="020F0502020204030204" pitchFamily="34" charset="0"/>
              </a:defRPr>
            </a:lvl9pPr>
          </a:lstStyle>
          <a:p>
            <a:pPr algn="r" eaLnBrk="1"/>
            <a:fld id="{CE0FA7F2-C323-419E-8B49-DECFA3BF5C26}" type="slidenum">
              <a:rPr lang="en-GB" altLang="en-US">
                <a:latin typeface="Verdana" panose="020B0604030504040204" pitchFamily="34" charset="0"/>
                <a:ea typeface="ＭＳ Ｐゴシック" panose="020B0600070205080204" pitchFamily="34" charset="-128"/>
              </a:rPr>
              <a:pPr algn="r" eaLnBrk="1"/>
              <a:t>13</a:t>
            </a:fld>
            <a:endParaRPr lang="en-GB" altLang="en-US">
              <a:latin typeface="Verdana" panose="020B0604030504040204" pitchFamily="34" charset="0"/>
              <a:ea typeface="ＭＳ Ｐゴシック" panose="020B0600070205080204" pitchFamily="34" charset="-128"/>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a:extLst>
              <a:ext uri="{FF2B5EF4-FFF2-40B4-BE49-F238E27FC236}">
                <a16:creationId xmlns:a16="http://schemas.microsoft.com/office/drawing/2014/main" id="{F926EBB0-1530-4E3D-9C13-00D5171DC71D}"/>
              </a:ext>
            </a:extLst>
          </p:cNvPr>
          <p:cNvSpPr>
            <a:spLocks noGrp="1" noRot="1" noChangeAspect="1" noTextEdit="1"/>
          </p:cNvSpPr>
          <p:nvPr>
            <p:ph type="sldImg"/>
          </p:nvPr>
        </p:nvSpPr>
        <p:spPr>
          <a:ln/>
        </p:spPr>
      </p:sp>
      <p:sp>
        <p:nvSpPr>
          <p:cNvPr id="33795" name="Notes Placeholder 2">
            <a:extLst>
              <a:ext uri="{FF2B5EF4-FFF2-40B4-BE49-F238E27FC236}">
                <a16:creationId xmlns:a16="http://schemas.microsoft.com/office/drawing/2014/main" id="{EE349829-C6DA-4DC3-9C9C-9C565F98DA7F}"/>
              </a:ext>
            </a:extLst>
          </p:cNvPr>
          <p:cNvSpPr txBox="1">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prstTxWarp prst="textNoShape">
              <a:avLst/>
            </a:prstTxWarp>
          </a:bodyPr>
          <a:lstStyle/>
          <a:p>
            <a:pPr eaLnBrk="1" hangingPunct="1"/>
            <a:r>
              <a:rPr lang="en-GB" altLang="en-US">
                <a:latin typeface="Calibri" panose="020F0502020204030204" pitchFamily="34" charset="0"/>
              </a:rPr>
              <a:t>SLTA Groups – adds to validity. </a:t>
            </a:r>
          </a:p>
        </p:txBody>
      </p:sp>
      <p:sp>
        <p:nvSpPr>
          <p:cNvPr id="33796" name="Slide Number Placeholder 3">
            <a:extLst>
              <a:ext uri="{FF2B5EF4-FFF2-40B4-BE49-F238E27FC236}">
                <a16:creationId xmlns:a16="http://schemas.microsoft.com/office/drawing/2014/main" id="{14D58573-7669-4CA4-A9D2-2D5097D719A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200">
                <a:solidFill>
                  <a:srgbClr val="000000"/>
                </a:solidFill>
                <a:latin typeface="Calibri" panose="020F0502020204030204" pitchFamily="34" charset="0"/>
              </a:defRPr>
            </a:lvl1pPr>
            <a:lvl2pPr marL="742950" indent="-285750">
              <a:defRPr sz="1200">
                <a:solidFill>
                  <a:srgbClr val="000000"/>
                </a:solidFill>
                <a:latin typeface="Calibri" panose="020F0502020204030204" pitchFamily="34" charset="0"/>
              </a:defRPr>
            </a:lvl2pPr>
            <a:lvl3pPr marL="1143000" indent="-228600">
              <a:defRPr sz="1200">
                <a:solidFill>
                  <a:srgbClr val="000000"/>
                </a:solidFill>
                <a:latin typeface="Calibri" panose="020F0502020204030204" pitchFamily="34" charset="0"/>
              </a:defRPr>
            </a:lvl3pPr>
            <a:lvl4pPr marL="1600200" indent="-228600">
              <a:defRPr sz="1200">
                <a:solidFill>
                  <a:srgbClr val="000000"/>
                </a:solidFill>
                <a:latin typeface="Calibri" panose="020F0502020204030204" pitchFamily="34" charset="0"/>
              </a:defRPr>
            </a:lvl4pPr>
            <a:lvl5pPr marL="2057400" indent="-228600">
              <a:defRPr sz="1200">
                <a:solidFill>
                  <a:srgbClr val="000000"/>
                </a:solidFill>
                <a:latin typeface="Calibri" panose="020F0502020204030204" pitchFamily="34" charset="0"/>
              </a:defRPr>
            </a:lvl5pPr>
            <a:lvl6pPr marL="2514600" indent="-228600" eaLnBrk="0" fontAlgn="base" hangingPunct="0">
              <a:spcBef>
                <a:spcPct val="0"/>
              </a:spcBef>
              <a:spcAft>
                <a:spcPct val="0"/>
              </a:spcAft>
              <a:defRPr sz="1200">
                <a:solidFill>
                  <a:srgbClr val="000000"/>
                </a:solidFill>
                <a:latin typeface="Calibri" panose="020F0502020204030204" pitchFamily="34" charset="0"/>
              </a:defRPr>
            </a:lvl6pPr>
            <a:lvl7pPr marL="2971800" indent="-228600" eaLnBrk="0" fontAlgn="base" hangingPunct="0">
              <a:spcBef>
                <a:spcPct val="0"/>
              </a:spcBef>
              <a:spcAft>
                <a:spcPct val="0"/>
              </a:spcAft>
              <a:defRPr sz="1200">
                <a:solidFill>
                  <a:srgbClr val="000000"/>
                </a:solidFill>
                <a:latin typeface="Calibri" panose="020F0502020204030204" pitchFamily="34" charset="0"/>
              </a:defRPr>
            </a:lvl7pPr>
            <a:lvl8pPr marL="3429000" indent="-228600" eaLnBrk="0" fontAlgn="base" hangingPunct="0">
              <a:spcBef>
                <a:spcPct val="0"/>
              </a:spcBef>
              <a:spcAft>
                <a:spcPct val="0"/>
              </a:spcAft>
              <a:defRPr sz="1200">
                <a:solidFill>
                  <a:srgbClr val="000000"/>
                </a:solidFill>
                <a:latin typeface="Calibri" panose="020F0502020204030204" pitchFamily="34" charset="0"/>
              </a:defRPr>
            </a:lvl8pPr>
            <a:lvl9pPr marL="3886200" indent="-228600" eaLnBrk="0" fontAlgn="base" hangingPunct="0">
              <a:spcBef>
                <a:spcPct val="0"/>
              </a:spcBef>
              <a:spcAft>
                <a:spcPct val="0"/>
              </a:spcAft>
              <a:defRPr sz="1200">
                <a:solidFill>
                  <a:srgbClr val="000000"/>
                </a:solidFill>
                <a:latin typeface="Calibri" panose="020F0502020204030204" pitchFamily="34" charset="0"/>
              </a:defRPr>
            </a:lvl9pPr>
          </a:lstStyle>
          <a:p>
            <a:fld id="{C007296E-476C-4836-A0EF-98381F9209E2}" type="slidenum">
              <a:rPr lang="en-GB" altLang="en-US">
                <a:latin typeface="Verdana" panose="020B0604030504040204" pitchFamily="34" charset="0"/>
              </a:rPr>
              <a:pPr/>
              <a:t>15</a:t>
            </a:fld>
            <a:endParaRPr lang="en-GB" altLang="en-US">
              <a:latin typeface="Verdana" panose="020B0604030504040204" pitchFamily="34"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a:extLst>
              <a:ext uri="{FF2B5EF4-FFF2-40B4-BE49-F238E27FC236}">
                <a16:creationId xmlns:a16="http://schemas.microsoft.com/office/drawing/2014/main" id="{AA732DD8-6BE1-48D3-AA6F-B59A0ABDA142}"/>
              </a:ext>
            </a:extLst>
          </p:cNvPr>
          <p:cNvSpPr>
            <a:spLocks noGrp="1" noRot="1" noChangeAspect="1" noTextEdit="1"/>
          </p:cNvSpPr>
          <p:nvPr>
            <p:ph type="sldImg"/>
          </p:nvPr>
        </p:nvSpPr>
        <p:spPr>
          <a:ln/>
        </p:spPr>
      </p:sp>
      <p:sp>
        <p:nvSpPr>
          <p:cNvPr id="38915" name="Notes Placeholder 2">
            <a:extLst>
              <a:ext uri="{FF2B5EF4-FFF2-40B4-BE49-F238E27FC236}">
                <a16:creationId xmlns:a16="http://schemas.microsoft.com/office/drawing/2014/main" id="{178AE8EE-DFAC-4BDA-9194-14F9852AE2CA}"/>
              </a:ext>
            </a:extLst>
          </p:cNvPr>
          <p:cNvSpPr txBox="1">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prstTxWarp prst="textNoShape">
              <a:avLst/>
            </a:prstTxWarp>
          </a:bodyPr>
          <a:lstStyle/>
          <a:p>
            <a:r>
              <a:rPr lang="en-GB" altLang="en-US">
                <a:latin typeface="Calibri" panose="020F0502020204030204" pitchFamily="34" charset="0"/>
              </a:rPr>
              <a:t>It is really important that students’ unions are aware of how much time they can commit to analysing SLTA data. Do not worry if you can only analyse say 50 nominations. It is better to have analysed a sample in depth than do a lot half heartedly. </a:t>
            </a:r>
          </a:p>
        </p:txBody>
      </p:sp>
      <p:sp>
        <p:nvSpPr>
          <p:cNvPr id="38916" name="Slide Number Placeholder 3">
            <a:extLst>
              <a:ext uri="{FF2B5EF4-FFF2-40B4-BE49-F238E27FC236}">
                <a16:creationId xmlns:a16="http://schemas.microsoft.com/office/drawing/2014/main" id="{5A2D6ACE-BF3D-4AFE-8512-76D9A8E55B7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200">
                <a:solidFill>
                  <a:srgbClr val="000000"/>
                </a:solidFill>
                <a:latin typeface="Calibri" panose="020F0502020204030204" pitchFamily="34" charset="0"/>
              </a:defRPr>
            </a:lvl1pPr>
            <a:lvl2pPr marL="742950" indent="-285750">
              <a:defRPr sz="1200">
                <a:solidFill>
                  <a:srgbClr val="000000"/>
                </a:solidFill>
                <a:latin typeface="Calibri" panose="020F0502020204030204" pitchFamily="34" charset="0"/>
              </a:defRPr>
            </a:lvl2pPr>
            <a:lvl3pPr marL="1143000" indent="-228600">
              <a:defRPr sz="1200">
                <a:solidFill>
                  <a:srgbClr val="000000"/>
                </a:solidFill>
                <a:latin typeface="Calibri" panose="020F0502020204030204" pitchFamily="34" charset="0"/>
              </a:defRPr>
            </a:lvl3pPr>
            <a:lvl4pPr marL="1600200" indent="-228600">
              <a:defRPr sz="1200">
                <a:solidFill>
                  <a:srgbClr val="000000"/>
                </a:solidFill>
                <a:latin typeface="Calibri" panose="020F0502020204030204" pitchFamily="34" charset="0"/>
              </a:defRPr>
            </a:lvl4pPr>
            <a:lvl5pPr marL="2057400" indent="-228600">
              <a:defRPr sz="1200">
                <a:solidFill>
                  <a:srgbClr val="000000"/>
                </a:solidFill>
                <a:latin typeface="Calibri" panose="020F0502020204030204" pitchFamily="34" charset="0"/>
              </a:defRPr>
            </a:lvl5pPr>
            <a:lvl6pPr marL="2514600" indent="-228600" eaLnBrk="0" fontAlgn="base" hangingPunct="0">
              <a:spcBef>
                <a:spcPct val="0"/>
              </a:spcBef>
              <a:spcAft>
                <a:spcPct val="0"/>
              </a:spcAft>
              <a:defRPr sz="1200">
                <a:solidFill>
                  <a:srgbClr val="000000"/>
                </a:solidFill>
                <a:latin typeface="Calibri" panose="020F0502020204030204" pitchFamily="34" charset="0"/>
              </a:defRPr>
            </a:lvl6pPr>
            <a:lvl7pPr marL="2971800" indent="-228600" eaLnBrk="0" fontAlgn="base" hangingPunct="0">
              <a:spcBef>
                <a:spcPct val="0"/>
              </a:spcBef>
              <a:spcAft>
                <a:spcPct val="0"/>
              </a:spcAft>
              <a:defRPr sz="1200">
                <a:solidFill>
                  <a:srgbClr val="000000"/>
                </a:solidFill>
                <a:latin typeface="Calibri" panose="020F0502020204030204" pitchFamily="34" charset="0"/>
              </a:defRPr>
            </a:lvl7pPr>
            <a:lvl8pPr marL="3429000" indent="-228600" eaLnBrk="0" fontAlgn="base" hangingPunct="0">
              <a:spcBef>
                <a:spcPct val="0"/>
              </a:spcBef>
              <a:spcAft>
                <a:spcPct val="0"/>
              </a:spcAft>
              <a:defRPr sz="1200">
                <a:solidFill>
                  <a:srgbClr val="000000"/>
                </a:solidFill>
                <a:latin typeface="Calibri" panose="020F0502020204030204" pitchFamily="34" charset="0"/>
              </a:defRPr>
            </a:lvl8pPr>
            <a:lvl9pPr marL="3886200" indent="-228600" eaLnBrk="0" fontAlgn="base" hangingPunct="0">
              <a:spcBef>
                <a:spcPct val="0"/>
              </a:spcBef>
              <a:spcAft>
                <a:spcPct val="0"/>
              </a:spcAft>
              <a:defRPr sz="1200">
                <a:solidFill>
                  <a:srgbClr val="000000"/>
                </a:solidFill>
                <a:latin typeface="Calibri" panose="020F0502020204030204" pitchFamily="34" charset="0"/>
              </a:defRPr>
            </a:lvl9pPr>
          </a:lstStyle>
          <a:p>
            <a:fld id="{F0453D82-523C-433F-AD08-AC1B1DEB8B5F}" type="slidenum">
              <a:rPr lang="en-GB" altLang="en-US">
                <a:latin typeface="Verdana" panose="020B0604030504040204" pitchFamily="34" charset="0"/>
              </a:rPr>
              <a:pPr/>
              <a:t>19</a:t>
            </a:fld>
            <a:endParaRPr lang="en-GB" altLang="en-US">
              <a:latin typeface="Verdana" panose="020B0604030504040204" pitchFamily="34"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a:extLst>
              <a:ext uri="{FF2B5EF4-FFF2-40B4-BE49-F238E27FC236}">
                <a16:creationId xmlns:a16="http://schemas.microsoft.com/office/drawing/2014/main" id="{8030EE94-53EB-42DA-A6B9-CDCC8D9DF11E}"/>
              </a:ext>
            </a:extLst>
          </p:cNvPr>
          <p:cNvSpPr>
            <a:spLocks noGrp="1" noRot="1" noChangeAspect="1" noTextEdit="1"/>
          </p:cNvSpPr>
          <p:nvPr>
            <p:ph type="sldImg"/>
          </p:nvPr>
        </p:nvSpPr>
        <p:spPr>
          <a:ln/>
        </p:spPr>
      </p:sp>
      <p:sp>
        <p:nvSpPr>
          <p:cNvPr id="40963" name="Notes Placeholder 2">
            <a:extLst>
              <a:ext uri="{FF2B5EF4-FFF2-40B4-BE49-F238E27FC236}">
                <a16:creationId xmlns:a16="http://schemas.microsoft.com/office/drawing/2014/main" id="{1D5607BF-EB78-423F-9FCD-9DF8B9E310B2}"/>
              </a:ext>
            </a:extLst>
          </p:cNvPr>
          <p:cNvSpPr txBox="1">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prstTxWarp prst="textNoShape">
              <a:avLst/>
            </a:prstTxWarp>
          </a:bodyPr>
          <a:lstStyle/>
          <a:p>
            <a:pPr eaLnBrk="1" hangingPunct="1"/>
            <a:r>
              <a:rPr lang="en-GB" altLang="en-US">
                <a:latin typeface="Calibri" panose="020F0502020204030204" pitchFamily="34" charset="0"/>
              </a:rPr>
              <a:t>Include what you want to include but be honest about the idea that it has been your own work. </a:t>
            </a:r>
          </a:p>
        </p:txBody>
      </p:sp>
      <p:sp>
        <p:nvSpPr>
          <p:cNvPr id="40964" name="Slide Number Placeholder 3">
            <a:extLst>
              <a:ext uri="{FF2B5EF4-FFF2-40B4-BE49-F238E27FC236}">
                <a16:creationId xmlns:a16="http://schemas.microsoft.com/office/drawing/2014/main" id="{D34D955F-6128-41BE-B9FC-9F23E080E86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200">
                <a:solidFill>
                  <a:srgbClr val="000000"/>
                </a:solidFill>
                <a:latin typeface="Calibri" panose="020F0502020204030204" pitchFamily="34" charset="0"/>
              </a:defRPr>
            </a:lvl1pPr>
            <a:lvl2pPr marL="742950" indent="-285750">
              <a:defRPr sz="1200">
                <a:solidFill>
                  <a:srgbClr val="000000"/>
                </a:solidFill>
                <a:latin typeface="Calibri" panose="020F0502020204030204" pitchFamily="34" charset="0"/>
              </a:defRPr>
            </a:lvl2pPr>
            <a:lvl3pPr marL="1143000" indent="-228600">
              <a:defRPr sz="1200">
                <a:solidFill>
                  <a:srgbClr val="000000"/>
                </a:solidFill>
                <a:latin typeface="Calibri" panose="020F0502020204030204" pitchFamily="34" charset="0"/>
              </a:defRPr>
            </a:lvl3pPr>
            <a:lvl4pPr marL="1600200" indent="-228600">
              <a:defRPr sz="1200">
                <a:solidFill>
                  <a:srgbClr val="000000"/>
                </a:solidFill>
                <a:latin typeface="Calibri" panose="020F0502020204030204" pitchFamily="34" charset="0"/>
              </a:defRPr>
            </a:lvl4pPr>
            <a:lvl5pPr marL="2057400" indent="-228600">
              <a:defRPr sz="1200">
                <a:solidFill>
                  <a:srgbClr val="000000"/>
                </a:solidFill>
                <a:latin typeface="Calibri" panose="020F0502020204030204" pitchFamily="34" charset="0"/>
              </a:defRPr>
            </a:lvl5pPr>
            <a:lvl6pPr marL="2514600" indent="-228600" eaLnBrk="0" fontAlgn="base" hangingPunct="0">
              <a:spcBef>
                <a:spcPct val="0"/>
              </a:spcBef>
              <a:spcAft>
                <a:spcPct val="0"/>
              </a:spcAft>
              <a:defRPr sz="1200">
                <a:solidFill>
                  <a:srgbClr val="000000"/>
                </a:solidFill>
                <a:latin typeface="Calibri" panose="020F0502020204030204" pitchFamily="34" charset="0"/>
              </a:defRPr>
            </a:lvl6pPr>
            <a:lvl7pPr marL="2971800" indent="-228600" eaLnBrk="0" fontAlgn="base" hangingPunct="0">
              <a:spcBef>
                <a:spcPct val="0"/>
              </a:spcBef>
              <a:spcAft>
                <a:spcPct val="0"/>
              </a:spcAft>
              <a:defRPr sz="1200">
                <a:solidFill>
                  <a:srgbClr val="000000"/>
                </a:solidFill>
                <a:latin typeface="Calibri" panose="020F0502020204030204" pitchFamily="34" charset="0"/>
              </a:defRPr>
            </a:lvl7pPr>
            <a:lvl8pPr marL="3429000" indent="-228600" eaLnBrk="0" fontAlgn="base" hangingPunct="0">
              <a:spcBef>
                <a:spcPct val="0"/>
              </a:spcBef>
              <a:spcAft>
                <a:spcPct val="0"/>
              </a:spcAft>
              <a:defRPr sz="1200">
                <a:solidFill>
                  <a:srgbClr val="000000"/>
                </a:solidFill>
                <a:latin typeface="Calibri" panose="020F0502020204030204" pitchFamily="34" charset="0"/>
              </a:defRPr>
            </a:lvl8pPr>
            <a:lvl9pPr marL="3886200" indent="-228600" eaLnBrk="0" fontAlgn="base" hangingPunct="0">
              <a:spcBef>
                <a:spcPct val="0"/>
              </a:spcBef>
              <a:spcAft>
                <a:spcPct val="0"/>
              </a:spcAft>
              <a:defRPr sz="1200">
                <a:solidFill>
                  <a:srgbClr val="000000"/>
                </a:solidFill>
                <a:latin typeface="Calibri" panose="020F0502020204030204" pitchFamily="34" charset="0"/>
              </a:defRPr>
            </a:lvl9pPr>
          </a:lstStyle>
          <a:p>
            <a:fld id="{B637D7D3-FF5D-450F-A9EB-75A72FB5CD71}" type="slidenum">
              <a:rPr lang="en-GB" altLang="en-US">
                <a:latin typeface="Verdana" panose="020B0604030504040204" pitchFamily="34" charset="0"/>
              </a:rPr>
              <a:pPr/>
              <a:t>20</a:t>
            </a:fld>
            <a:endParaRPr lang="en-GB" altLang="en-US">
              <a:latin typeface="Verdana" panose="020B060403050404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p>
        </p:txBody>
      </p:sp>
      <p:sp>
        <p:nvSpPr>
          <p:cNvPr id="3" name="Content Placeholder 2"/>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F599843-6DEC-4F3C-BFBD-441C42374AC5}"/>
              </a:ext>
            </a:extLst>
          </p:cNvPr>
          <p:cNvSpPr txBox="1">
            <a:spLocks noGrp="1"/>
          </p:cNvSpPr>
          <p:nvPr>
            <p:ph type="dt" sz="quarter" idx="10"/>
          </p:nvPr>
        </p:nvSpPr>
        <p:spPr>
          <a:xfrm>
            <a:off x="685800" y="6248400"/>
            <a:ext cx="1905000" cy="457200"/>
          </a:xfrm>
          <a:prstGeom prst="rect">
            <a:avLst/>
          </a:prstGeom>
        </p:spPr>
        <p:txBody>
          <a:bodyPr vert="horz" wrap="square" lIns="91440" tIns="45720" rIns="91440" bIns="45720" anchor="t" anchorCtr="0" compatLnSpc="1"/>
          <a:lstStyle>
            <a:lvl1pPr marL="0" marR="0" lvl="0" indent="0" algn="l" defTabSz="914400" rtl="0" eaLnBrk="1" fontAlgn="auto" hangingPunct="0">
              <a:lnSpc>
                <a:spcPct val="100000"/>
              </a:lnSpc>
              <a:spcBef>
                <a:spcPts val="0"/>
              </a:spcBef>
              <a:spcAft>
                <a:spcPts val="0"/>
              </a:spcAft>
              <a:buNone/>
              <a:tabLst/>
              <a:defRPr lang="en-US" sz="2400" b="0" i="0" u="none" strike="noStrike" kern="1200" cap="none" spc="0" baseline="0">
                <a:solidFill>
                  <a:srgbClr val="000000"/>
                </a:solidFill>
                <a:uFillTx/>
                <a:latin typeface="Verdana"/>
                <a:ea typeface="ＭＳ Ｐゴシック"/>
                <a:cs typeface="ＭＳ Ｐゴシック"/>
              </a:defRPr>
            </a:lvl1pPr>
          </a:lstStyle>
          <a:p>
            <a:pPr>
              <a:defRPr/>
            </a:pPr>
            <a:endParaRPr/>
          </a:p>
        </p:txBody>
      </p:sp>
      <p:sp>
        <p:nvSpPr>
          <p:cNvPr id="5" name="Footer Placeholder 4">
            <a:extLst>
              <a:ext uri="{FF2B5EF4-FFF2-40B4-BE49-F238E27FC236}">
                <a16:creationId xmlns:a16="http://schemas.microsoft.com/office/drawing/2014/main" id="{59AF0649-3E08-43E9-B3B0-E0D0CCD04EEE}"/>
              </a:ext>
            </a:extLst>
          </p:cNvPr>
          <p:cNvSpPr txBox="1">
            <a:spLocks noGrp="1"/>
          </p:cNvSpPr>
          <p:nvPr>
            <p:ph type="ftr" sz="quarter" idx="11"/>
          </p:nvPr>
        </p:nvSpPr>
        <p:spPr>
          <a:xfrm>
            <a:off x="3124200" y="6248400"/>
            <a:ext cx="2895600" cy="457200"/>
          </a:xfrm>
          <a:prstGeom prst="rect">
            <a:avLst/>
          </a:prstGeom>
        </p:spPr>
        <p:txBody>
          <a:bodyPr vert="horz" wrap="square" lIns="91440" tIns="45720" rIns="91440" bIns="45720" anchor="t" anchorCtr="0" compatLnSpc="1"/>
          <a:lstStyle>
            <a:lvl1pPr marL="0" marR="0" lvl="0" indent="0" algn="l" defTabSz="914400" rtl="0" eaLnBrk="1" fontAlgn="auto" hangingPunct="0">
              <a:lnSpc>
                <a:spcPct val="100000"/>
              </a:lnSpc>
              <a:spcBef>
                <a:spcPts val="0"/>
              </a:spcBef>
              <a:spcAft>
                <a:spcPts val="0"/>
              </a:spcAft>
              <a:buNone/>
              <a:tabLst/>
              <a:defRPr lang="en-US" sz="2400" b="0" i="0" u="none" strike="noStrike" kern="1200" cap="none" spc="0" baseline="0">
                <a:solidFill>
                  <a:srgbClr val="000000"/>
                </a:solidFill>
                <a:uFillTx/>
                <a:latin typeface="Verdana"/>
                <a:ea typeface="ＭＳ Ｐゴシック"/>
                <a:cs typeface="ＭＳ Ｐゴシック"/>
              </a:defRPr>
            </a:lvl1pPr>
          </a:lstStyle>
          <a:p>
            <a:pPr>
              <a:defRPr/>
            </a:pPr>
            <a:endParaRPr/>
          </a:p>
        </p:txBody>
      </p:sp>
      <p:sp>
        <p:nvSpPr>
          <p:cNvPr id="6" name="Slide Number Placeholder 5">
            <a:extLst>
              <a:ext uri="{FF2B5EF4-FFF2-40B4-BE49-F238E27FC236}">
                <a16:creationId xmlns:a16="http://schemas.microsoft.com/office/drawing/2014/main" id="{A45BED4B-EFB8-454E-BDF6-0C375D0C9E23}"/>
              </a:ext>
            </a:extLst>
          </p:cNvPr>
          <p:cNvSpPr txBox="1">
            <a:spLocks noGrp="1"/>
          </p:cNvSpPr>
          <p:nvPr>
            <p:ph type="sldNum" sz="quarter" idx="12"/>
          </p:nvPr>
        </p:nvSpPr>
        <p:spPr>
          <a:xfrm>
            <a:off x="6553200" y="6248400"/>
            <a:ext cx="1905000" cy="457200"/>
          </a:xfrm>
          <a:prstGeom prst="rect">
            <a:avLst/>
          </a:prstGeom>
        </p:spPr>
        <p:txBody>
          <a:bodyPr vert="horz" wrap="square" lIns="91440" tIns="45720" rIns="91440" bIns="45720" numCol="1" anchor="t" anchorCtr="0" compatLnSpc="1">
            <a:prstTxWarp prst="textNoShape">
              <a:avLst/>
            </a:prstTxWarp>
          </a:bodyPr>
          <a:lstStyle>
            <a:lvl1pPr eaLnBrk="1">
              <a:defRPr sz="2400">
                <a:solidFill>
                  <a:srgbClr val="000000"/>
                </a:solidFill>
                <a:latin typeface="Verdana" panose="020B0604030504040204" pitchFamily="34" charset="0"/>
                <a:ea typeface="ＭＳ Ｐゴシック" panose="020B0600070205080204" pitchFamily="34" charset="-128"/>
              </a:defRPr>
            </a:lvl1pPr>
          </a:lstStyle>
          <a:p>
            <a:fld id="{CA274391-2685-4BD4-B4DF-6FE157F8F99E}" type="slidenum">
              <a:rPr lang="en-US" altLang="en-US"/>
              <a:pPr/>
              <a:t>‹#›</a:t>
            </a:fld>
            <a:endParaRPr lang="en-US" altLang="en-US"/>
          </a:p>
        </p:txBody>
      </p:sp>
    </p:spTree>
    <p:extLst>
      <p:ext uri="{BB962C8B-B14F-4D97-AF65-F5344CB8AC3E}">
        <p14:creationId xmlns:p14="http://schemas.microsoft.com/office/powerpoint/2010/main" val="462369420"/>
      </p:ext>
    </p:extLst>
  </p:cSld>
  <p:clrMapOvr>
    <a:masterClrMapping/>
  </p:clrMapOvr>
  <p:transition spd="slow"/>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txBox="1">
            <a:spLocks noGrp="1"/>
          </p:cNvSpPr>
          <p:nvPr>
            <p:ph type="ctrTitle"/>
          </p:nvPr>
        </p:nvSpPr>
        <p:spPr>
          <a:xfrm>
            <a:off x="541782" y="548676"/>
            <a:ext cx="7988298" cy="1008107"/>
          </a:xfrm>
        </p:spPr>
        <p:txBody>
          <a:bodyPr anchor="t"/>
          <a:lstStyle>
            <a:lvl1pPr>
              <a:defRPr/>
            </a:lvl1pPr>
          </a:lstStyle>
          <a:p>
            <a:pPr lvl="0"/>
            <a:r>
              <a:rPr lang="en-US"/>
              <a:t>Click to edit Master title style</a:t>
            </a:r>
          </a:p>
        </p:txBody>
      </p:sp>
      <p:sp>
        <p:nvSpPr>
          <p:cNvPr id="3" name="Subtitle 2"/>
          <p:cNvSpPr txBox="1">
            <a:spLocks noGrp="1"/>
          </p:cNvSpPr>
          <p:nvPr>
            <p:ph type="subTitle" idx="1"/>
          </p:nvPr>
        </p:nvSpPr>
        <p:spPr>
          <a:xfrm>
            <a:off x="539550" y="1772820"/>
            <a:ext cx="7992889" cy="648071"/>
          </a:xfrm>
        </p:spPr>
        <p:txBody>
          <a:bodyPr/>
          <a:lstStyle>
            <a:lvl1pPr marL="0" indent="0">
              <a:spcBef>
                <a:spcPts val="600"/>
              </a:spcBef>
              <a:buNone/>
              <a:defRPr sz="2400"/>
            </a:lvl1pPr>
          </a:lstStyle>
          <a:p>
            <a:pPr lvl="0"/>
            <a:r>
              <a:rPr lang="en-US"/>
              <a:t>Click to edit Master subtitle style</a:t>
            </a:r>
          </a:p>
        </p:txBody>
      </p:sp>
    </p:spTree>
    <p:extLst>
      <p:ext uri="{BB962C8B-B14F-4D97-AF65-F5344CB8AC3E}">
        <p14:creationId xmlns:p14="http://schemas.microsoft.com/office/powerpoint/2010/main" val="2446768885"/>
      </p:ext>
    </p:extLst>
  </p:cSld>
  <p:clrMapOvr>
    <a:masterClrMapping/>
  </p:clrMapOvr>
  <p:transition spd="slow"/>
  <p:hf sldNum="0" hdr="0" ftr="0" dt="0"/>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pic>
        <p:nvPicPr>
          <p:cNvPr id="1026" name="Picture 1" descr="NEW Brand PPT page header.jpg">
            <a:extLst>
              <a:ext uri="{FF2B5EF4-FFF2-40B4-BE49-F238E27FC236}">
                <a16:creationId xmlns:a16="http://schemas.microsoft.com/office/drawing/2014/main" id="{DF65CD67-A3F3-4165-AA52-B58B29E11BA6}"/>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2700" y="0"/>
            <a:ext cx="9183688" cy="69103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27" name="Rectangle 2">
            <a:extLst>
              <a:ext uri="{FF2B5EF4-FFF2-40B4-BE49-F238E27FC236}">
                <a16:creationId xmlns:a16="http://schemas.microsoft.com/office/drawing/2014/main" id="{4B7730CD-81F6-4997-A648-AFB7411B453A}"/>
              </a:ext>
            </a:extLst>
          </p:cNvPr>
          <p:cNvSpPr txBox="1">
            <a:spLocks noGrp="1"/>
          </p:cNvSpPr>
          <p:nvPr>
            <p:ph type="title"/>
          </p:nvPr>
        </p:nvSpPr>
        <p:spPr bwMode="auto">
          <a:xfrm>
            <a:off x="685800" y="333375"/>
            <a:ext cx="77724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028" name="Rectangle 3">
            <a:extLst>
              <a:ext uri="{FF2B5EF4-FFF2-40B4-BE49-F238E27FC236}">
                <a16:creationId xmlns:a16="http://schemas.microsoft.com/office/drawing/2014/main" id="{C0954A02-6206-4979-9356-0A86E4F24F08}"/>
              </a:ext>
            </a:extLst>
          </p:cNvPr>
          <p:cNvSpPr txBox="1">
            <a:spLocks noGrp="1"/>
          </p:cNvSpPr>
          <p:nvPr>
            <p:ph type="body" idx="1"/>
          </p:nvPr>
        </p:nvSpPr>
        <p:spPr bwMode="auto">
          <a:xfrm>
            <a:off x="685800" y="1844675"/>
            <a:ext cx="7772400" cy="3657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Tree>
  </p:cSld>
  <p:clrMap bg1="lt1" tx1="dk1" bg2="lt2" tx2="dk2" accent1="accent1" accent2="accent2" accent3="accent3" accent4="accent4" accent5="accent5" accent6="accent6" hlink="hlink" folHlink="folHlink"/>
  <p:sldLayoutIdLst>
    <p:sldLayoutId id="2147483662" r:id="rId1"/>
    <p:sldLayoutId id="2147483661" r:id="rId2"/>
  </p:sldLayoutIdLst>
  <p:transition spd="slow"/>
  <p:txStyles>
    <p:titleStyle>
      <a:lvl1pPr algn="l" rtl="0" eaLnBrk="0" fontAlgn="base" hangingPunct="0">
        <a:spcBef>
          <a:spcPct val="0"/>
        </a:spcBef>
        <a:spcAft>
          <a:spcPct val="0"/>
        </a:spcAft>
        <a:defRPr lang="en-US" sz="3200">
          <a:solidFill>
            <a:srgbClr val="FFFFFF"/>
          </a:solidFill>
          <a:latin typeface="Verdana"/>
          <a:ea typeface="ＭＳ Ｐゴシック"/>
          <a:cs typeface="ＭＳ Ｐゴシック"/>
        </a:defRPr>
      </a:lvl1pPr>
      <a:lvl2pPr algn="l" rtl="0" eaLnBrk="0" fontAlgn="base" hangingPunct="0">
        <a:spcBef>
          <a:spcPct val="0"/>
        </a:spcBef>
        <a:spcAft>
          <a:spcPct val="0"/>
        </a:spcAft>
        <a:defRPr sz="3200">
          <a:solidFill>
            <a:srgbClr val="FFFFFF"/>
          </a:solidFill>
          <a:latin typeface="Verdana" pitchFamily="34" charset="0"/>
          <a:ea typeface="ＭＳ Ｐゴシック" pitchFamily="34" charset="-128"/>
        </a:defRPr>
      </a:lvl2pPr>
      <a:lvl3pPr algn="l" rtl="0" eaLnBrk="0" fontAlgn="base" hangingPunct="0">
        <a:spcBef>
          <a:spcPct val="0"/>
        </a:spcBef>
        <a:spcAft>
          <a:spcPct val="0"/>
        </a:spcAft>
        <a:defRPr sz="3200">
          <a:solidFill>
            <a:srgbClr val="FFFFFF"/>
          </a:solidFill>
          <a:latin typeface="Verdana" pitchFamily="34" charset="0"/>
          <a:ea typeface="ＭＳ Ｐゴシック" pitchFamily="34" charset="-128"/>
        </a:defRPr>
      </a:lvl3pPr>
      <a:lvl4pPr algn="l" rtl="0" eaLnBrk="0" fontAlgn="base" hangingPunct="0">
        <a:spcBef>
          <a:spcPct val="0"/>
        </a:spcBef>
        <a:spcAft>
          <a:spcPct val="0"/>
        </a:spcAft>
        <a:defRPr sz="3200">
          <a:solidFill>
            <a:srgbClr val="FFFFFF"/>
          </a:solidFill>
          <a:latin typeface="Verdana" pitchFamily="34" charset="0"/>
          <a:ea typeface="ＭＳ Ｐゴシック" pitchFamily="34" charset="-128"/>
        </a:defRPr>
      </a:lvl4pPr>
      <a:lvl5pPr algn="l" rtl="0" eaLnBrk="0" fontAlgn="base" hangingPunct="0">
        <a:spcBef>
          <a:spcPct val="0"/>
        </a:spcBef>
        <a:spcAft>
          <a:spcPct val="0"/>
        </a:spcAft>
        <a:defRPr sz="3200">
          <a:solidFill>
            <a:srgbClr val="FFFFFF"/>
          </a:solidFill>
          <a:latin typeface="Verdana" pitchFamily="34" charset="0"/>
          <a:ea typeface="ＭＳ Ｐゴシック" pitchFamily="34" charset="-128"/>
        </a:defRPr>
      </a:lvl5pPr>
      <a:lvl6pPr marL="457200" algn="l" rtl="0" eaLnBrk="0" fontAlgn="base">
        <a:spcBef>
          <a:spcPct val="0"/>
        </a:spcBef>
        <a:spcAft>
          <a:spcPct val="0"/>
        </a:spcAft>
        <a:defRPr sz="3200">
          <a:solidFill>
            <a:srgbClr val="FFFFFF"/>
          </a:solidFill>
          <a:latin typeface="Verdana" pitchFamily="34" charset="0"/>
          <a:ea typeface="ＭＳ Ｐゴシック" pitchFamily="34" charset="-128"/>
        </a:defRPr>
      </a:lvl6pPr>
      <a:lvl7pPr marL="914400" algn="l" rtl="0" eaLnBrk="0" fontAlgn="base">
        <a:spcBef>
          <a:spcPct val="0"/>
        </a:spcBef>
        <a:spcAft>
          <a:spcPct val="0"/>
        </a:spcAft>
        <a:defRPr sz="3200">
          <a:solidFill>
            <a:srgbClr val="FFFFFF"/>
          </a:solidFill>
          <a:latin typeface="Verdana" pitchFamily="34" charset="0"/>
          <a:ea typeface="ＭＳ Ｐゴシック" pitchFamily="34" charset="-128"/>
        </a:defRPr>
      </a:lvl7pPr>
      <a:lvl8pPr marL="1371600" algn="l" rtl="0" eaLnBrk="0" fontAlgn="base">
        <a:spcBef>
          <a:spcPct val="0"/>
        </a:spcBef>
        <a:spcAft>
          <a:spcPct val="0"/>
        </a:spcAft>
        <a:defRPr sz="3200">
          <a:solidFill>
            <a:srgbClr val="FFFFFF"/>
          </a:solidFill>
          <a:latin typeface="Verdana" pitchFamily="34" charset="0"/>
          <a:ea typeface="ＭＳ Ｐゴシック" pitchFamily="34" charset="-128"/>
        </a:defRPr>
      </a:lvl8pPr>
      <a:lvl9pPr marL="1828800" algn="l" rtl="0" eaLnBrk="0" fontAlgn="base">
        <a:spcBef>
          <a:spcPct val="0"/>
        </a:spcBef>
        <a:spcAft>
          <a:spcPct val="0"/>
        </a:spcAft>
        <a:defRPr sz="3200">
          <a:solidFill>
            <a:srgbClr val="FFFFFF"/>
          </a:solidFill>
          <a:latin typeface="Verdana" pitchFamily="34" charset="0"/>
          <a:ea typeface="ＭＳ Ｐゴシック" pitchFamily="34" charset="-128"/>
        </a:defRPr>
      </a:lvl9pPr>
    </p:titleStyle>
    <p:bodyStyle>
      <a:lvl1pPr marL="342900" indent="-342900" algn="l" rtl="0" eaLnBrk="0" fontAlgn="base" hangingPunct="0">
        <a:spcBef>
          <a:spcPts val="700"/>
        </a:spcBef>
        <a:spcAft>
          <a:spcPct val="0"/>
        </a:spcAft>
        <a:buSzPct val="100000"/>
        <a:buChar char="•"/>
        <a:defRPr lang="en-US" sz="2800">
          <a:solidFill>
            <a:srgbClr val="000000"/>
          </a:solidFill>
          <a:latin typeface="Verdana"/>
          <a:ea typeface="ＭＳ Ｐゴシック"/>
          <a:cs typeface="ＭＳ Ｐゴシック"/>
        </a:defRPr>
      </a:lvl1pPr>
      <a:lvl2pPr marL="742950" lvl="1" indent="-285750" algn="l" rtl="0" eaLnBrk="0" fontAlgn="base" hangingPunct="0">
        <a:spcBef>
          <a:spcPts val="600"/>
        </a:spcBef>
        <a:spcAft>
          <a:spcPct val="0"/>
        </a:spcAft>
        <a:buSzPct val="100000"/>
        <a:buChar char="–"/>
        <a:defRPr lang="en-US" sz="2400">
          <a:solidFill>
            <a:srgbClr val="000000"/>
          </a:solidFill>
          <a:latin typeface="Verdana"/>
          <a:ea typeface="ＭＳ Ｐゴシック"/>
        </a:defRPr>
      </a:lvl2pPr>
      <a:lvl3pPr marL="1143000" lvl="2" indent="-228600" algn="l" rtl="0" eaLnBrk="0" fontAlgn="base" hangingPunct="0">
        <a:spcBef>
          <a:spcPts val="500"/>
        </a:spcBef>
        <a:spcAft>
          <a:spcPct val="0"/>
        </a:spcAft>
        <a:buSzPct val="100000"/>
        <a:buChar char="•"/>
        <a:defRPr lang="en-US" sz="2000">
          <a:solidFill>
            <a:srgbClr val="000000"/>
          </a:solidFill>
          <a:latin typeface="Verdana"/>
          <a:ea typeface="ＭＳ Ｐゴシック"/>
        </a:defRPr>
      </a:lvl3pPr>
      <a:lvl4pPr marL="1600200" lvl="3" indent="-228600" algn="l" rtl="0" eaLnBrk="0" fontAlgn="base" hangingPunct="0">
        <a:spcBef>
          <a:spcPct val="0"/>
        </a:spcBef>
        <a:spcAft>
          <a:spcPct val="0"/>
        </a:spcAft>
        <a:buSzPct val="100000"/>
        <a:buChar char="–"/>
        <a:defRPr lang="en-US">
          <a:solidFill>
            <a:srgbClr val="000000"/>
          </a:solidFill>
          <a:latin typeface="Verdana"/>
          <a:ea typeface="ＭＳ Ｐゴシック"/>
        </a:defRPr>
      </a:lvl4pPr>
      <a:lvl5pPr marL="2057400" lvl="4" indent="-228600" algn="l" rtl="0" eaLnBrk="0" fontAlgn="base" hangingPunct="0">
        <a:spcBef>
          <a:spcPct val="0"/>
        </a:spcBef>
        <a:spcAft>
          <a:spcPct val="0"/>
        </a:spcAft>
        <a:buSzPct val="100000"/>
        <a:buChar char="»"/>
        <a:defRPr lang="en-US">
          <a:solidFill>
            <a:srgbClr val="000000"/>
          </a:solidFill>
          <a:latin typeface="Verdana"/>
          <a:ea typeface="ＭＳ Ｐゴシック"/>
        </a:defRPr>
      </a:lvl5pPr>
      <a:lvl6pPr marL="2514600" indent="-228600" algn="l" rtl="0" eaLnBrk="0" fontAlgn="base">
        <a:spcBef>
          <a:spcPct val="0"/>
        </a:spcBef>
        <a:spcAft>
          <a:spcPct val="0"/>
        </a:spcAft>
        <a:buSzPct val="100000"/>
        <a:buChar char="»"/>
        <a:defRPr lang="en-US">
          <a:solidFill>
            <a:srgbClr val="000000"/>
          </a:solidFill>
          <a:latin typeface="Verdana"/>
          <a:ea typeface="ＭＳ Ｐゴシック"/>
        </a:defRPr>
      </a:lvl6pPr>
      <a:lvl7pPr marL="2971800" indent="-228600" algn="l" rtl="0" eaLnBrk="0" fontAlgn="base">
        <a:spcBef>
          <a:spcPct val="0"/>
        </a:spcBef>
        <a:spcAft>
          <a:spcPct val="0"/>
        </a:spcAft>
        <a:buSzPct val="100000"/>
        <a:buChar char="»"/>
        <a:defRPr lang="en-US">
          <a:solidFill>
            <a:srgbClr val="000000"/>
          </a:solidFill>
          <a:latin typeface="Verdana"/>
          <a:ea typeface="ＭＳ Ｐゴシック"/>
        </a:defRPr>
      </a:lvl7pPr>
      <a:lvl8pPr marL="3429000" indent="-228600" algn="l" rtl="0" eaLnBrk="0" fontAlgn="base">
        <a:spcBef>
          <a:spcPct val="0"/>
        </a:spcBef>
        <a:spcAft>
          <a:spcPct val="0"/>
        </a:spcAft>
        <a:buSzPct val="100000"/>
        <a:buChar char="»"/>
        <a:defRPr lang="en-US">
          <a:solidFill>
            <a:srgbClr val="000000"/>
          </a:solidFill>
          <a:latin typeface="Verdana"/>
          <a:ea typeface="ＭＳ Ｐゴシック"/>
        </a:defRPr>
      </a:lvl8pPr>
      <a:lvl9pPr marL="3886200" indent="-228600" algn="l" rtl="0" eaLnBrk="0" fontAlgn="base">
        <a:spcBef>
          <a:spcPct val="0"/>
        </a:spcBef>
        <a:spcAft>
          <a:spcPct val="0"/>
        </a:spcAft>
        <a:buSzPct val="100000"/>
        <a:buChar char="»"/>
        <a:defRPr lang="en-US">
          <a:solidFill>
            <a:srgbClr val="000000"/>
          </a:solidFill>
          <a:latin typeface="Verdana"/>
          <a:ea typeface="ＭＳ Ｐゴシック"/>
        </a:defRPr>
      </a:lvl9pPr>
    </p:bodyStyle>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4098" name="Title 1">
            <a:extLst>
              <a:ext uri="{FF2B5EF4-FFF2-40B4-BE49-F238E27FC236}">
                <a16:creationId xmlns:a16="http://schemas.microsoft.com/office/drawing/2014/main" id="{1EE8F076-A003-44F5-A0C1-0C10061D3530}"/>
              </a:ext>
            </a:extLst>
          </p:cNvPr>
          <p:cNvSpPr txBox="1">
            <a:spLocks noGrp="1"/>
          </p:cNvSpPr>
          <p:nvPr>
            <p:ph type="ctrTitle"/>
          </p:nvPr>
        </p:nvSpPr>
        <p:spPr>
          <a:xfrm>
            <a:off x="541338" y="549275"/>
            <a:ext cx="7988300" cy="1008063"/>
          </a:xfrm>
        </p:spPr>
        <p:txBody>
          <a:bodyPr/>
          <a:lstStyle/>
          <a:p>
            <a:pPr eaLnBrk="1" hangingPunct="1"/>
            <a:endParaRPr lang="en-GB" altLang="en-US">
              <a:latin typeface="Verdana" panose="020B0604030504040204" pitchFamily="34" charset="0"/>
              <a:ea typeface="ＭＳ Ｐゴシック" panose="020B0600070205080204" pitchFamily="34" charset="-128"/>
            </a:endParaRPr>
          </a:p>
        </p:txBody>
      </p:sp>
      <p:sp>
        <p:nvSpPr>
          <p:cNvPr id="4099" name="Subtitle 2">
            <a:extLst>
              <a:ext uri="{FF2B5EF4-FFF2-40B4-BE49-F238E27FC236}">
                <a16:creationId xmlns:a16="http://schemas.microsoft.com/office/drawing/2014/main" id="{39A927C5-FC3A-4403-8DA0-1A1955839B83}"/>
              </a:ext>
            </a:extLst>
          </p:cNvPr>
          <p:cNvSpPr txBox="1">
            <a:spLocks noGrp="1"/>
          </p:cNvSpPr>
          <p:nvPr>
            <p:ph type="subTitle" idx="1"/>
          </p:nvPr>
        </p:nvSpPr>
        <p:spPr>
          <a:xfrm>
            <a:off x="539750" y="1773238"/>
            <a:ext cx="7993063" cy="647700"/>
          </a:xfrm>
        </p:spPr>
        <p:txBody>
          <a:bodyPr/>
          <a:lstStyle/>
          <a:p>
            <a:pPr eaLnBrk="1" hangingPunct="1"/>
            <a:endParaRPr lang="en-GB" altLang="en-US">
              <a:latin typeface="Verdana" panose="020B0604030504040204" pitchFamily="34" charset="0"/>
              <a:ea typeface="ＭＳ Ｐゴシック" panose="020B0600070205080204" pitchFamily="34" charset="-128"/>
            </a:endParaRPr>
          </a:p>
        </p:txBody>
      </p:sp>
      <p:pic>
        <p:nvPicPr>
          <p:cNvPr id="4100" name="Picture 1" descr="NEW Brand PPT title page.jpg">
            <a:extLst>
              <a:ext uri="{FF2B5EF4-FFF2-40B4-BE49-F238E27FC236}">
                <a16:creationId xmlns:a16="http://schemas.microsoft.com/office/drawing/2014/main" id="{83ACF26B-4729-46B1-87EC-3473BBFD7C6E}"/>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2700" y="44450"/>
            <a:ext cx="9183688" cy="69103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101" name="Title Placeholder 1">
            <a:extLst>
              <a:ext uri="{FF2B5EF4-FFF2-40B4-BE49-F238E27FC236}">
                <a16:creationId xmlns:a16="http://schemas.microsoft.com/office/drawing/2014/main" id="{E8F7701D-DE16-42A1-B023-C2E58D561CD0}"/>
              </a:ext>
            </a:extLst>
          </p:cNvPr>
          <p:cNvSpPr txBox="1">
            <a:spLocks noChangeArrowheads="1"/>
          </p:cNvSpPr>
          <p:nvPr/>
        </p:nvSpPr>
        <p:spPr bwMode="auto">
          <a:xfrm>
            <a:off x="322263" y="2092325"/>
            <a:ext cx="8229600" cy="6397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ts val="700"/>
              </a:spcBef>
              <a:buSzPct val="100000"/>
              <a:buChar char="•"/>
              <a:defRPr sz="2800">
                <a:solidFill>
                  <a:srgbClr val="000000"/>
                </a:solidFill>
                <a:latin typeface="Verdana" panose="020B0604030504040204" pitchFamily="34" charset="0"/>
                <a:ea typeface="ＭＳ Ｐゴシック" panose="020B0600070205080204" pitchFamily="34" charset="-128"/>
              </a:defRPr>
            </a:lvl1pPr>
            <a:lvl2pPr marL="742950" indent="-285750">
              <a:spcBef>
                <a:spcPts val="600"/>
              </a:spcBef>
              <a:buSzPct val="100000"/>
              <a:buChar char="–"/>
              <a:defRPr sz="2400">
                <a:solidFill>
                  <a:srgbClr val="000000"/>
                </a:solidFill>
                <a:latin typeface="Verdana" panose="020B0604030504040204" pitchFamily="34" charset="0"/>
                <a:ea typeface="ＭＳ Ｐゴシック" panose="020B0600070205080204" pitchFamily="34" charset="-128"/>
              </a:defRPr>
            </a:lvl2pPr>
            <a:lvl3pPr marL="1143000" indent="-228600">
              <a:spcBef>
                <a:spcPts val="500"/>
              </a:spcBef>
              <a:buSzPct val="100000"/>
              <a:buChar char="•"/>
              <a:defRPr sz="2000">
                <a:solidFill>
                  <a:srgbClr val="000000"/>
                </a:solidFill>
                <a:latin typeface="Verdana" panose="020B0604030504040204" pitchFamily="34" charset="0"/>
                <a:ea typeface="ＭＳ Ｐゴシック" panose="020B0600070205080204" pitchFamily="34" charset="-128"/>
              </a:defRPr>
            </a:lvl3pPr>
            <a:lvl4pPr marL="1600200" indent="-228600">
              <a:buSzPct val="100000"/>
              <a:buChar char="–"/>
              <a:defRPr>
                <a:solidFill>
                  <a:srgbClr val="000000"/>
                </a:solidFill>
                <a:latin typeface="Verdana" panose="020B0604030504040204" pitchFamily="34" charset="0"/>
                <a:ea typeface="ＭＳ Ｐゴシック" panose="020B0600070205080204" pitchFamily="34" charset="-128"/>
              </a:defRPr>
            </a:lvl4pPr>
            <a:lvl5pPr marL="2057400" indent="-228600">
              <a:buSzPct val="100000"/>
              <a:buChar char="»"/>
              <a:defRPr>
                <a:solidFill>
                  <a:srgbClr val="000000"/>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buSzPct val="100000"/>
              <a:buChar char="»"/>
              <a:defRPr>
                <a:solidFill>
                  <a:srgbClr val="000000"/>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buSzPct val="100000"/>
              <a:buChar char="»"/>
              <a:defRPr>
                <a:solidFill>
                  <a:srgbClr val="000000"/>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buSzPct val="100000"/>
              <a:buChar char="»"/>
              <a:defRPr>
                <a:solidFill>
                  <a:srgbClr val="000000"/>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buSzPct val="100000"/>
              <a:buChar char="»"/>
              <a:defRPr>
                <a:solidFill>
                  <a:srgbClr val="000000"/>
                </a:solidFill>
                <a:latin typeface="Verdana" panose="020B0604030504040204" pitchFamily="34" charset="0"/>
                <a:ea typeface="ＭＳ Ｐゴシック" panose="020B0600070205080204" pitchFamily="34" charset="-128"/>
              </a:defRPr>
            </a:lvl9pPr>
          </a:lstStyle>
          <a:p>
            <a:pPr eaLnBrk="1" hangingPunct="1">
              <a:spcBef>
                <a:spcPct val="0"/>
              </a:spcBef>
              <a:buSzTx/>
              <a:buFontTx/>
              <a:buNone/>
            </a:pPr>
            <a:endParaRPr lang="en-GB" altLang="en-US" b="1"/>
          </a:p>
        </p:txBody>
      </p:sp>
      <p:sp>
        <p:nvSpPr>
          <p:cNvPr id="4102" name="Title Placeholder 1">
            <a:extLst>
              <a:ext uri="{FF2B5EF4-FFF2-40B4-BE49-F238E27FC236}">
                <a16:creationId xmlns:a16="http://schemas.microsoft.com/office/drawing/2014/main" id="{FB451CD4-4F63-4035-BC14-33A1BFE87B39}"/>
              </a:ext>
            </a:extLst>
          </p:cNvPr>
          <p:cNvSpPr txBox="1">
            <a:spLocks noChangeArrowheads="1"/>
          </p:cNvSpPr>
          <p:nvPr/>
        </p:nvSpPr>
        <p:spPr bwMode="auto">
          <a:xfrm>
            <a:off x="322263" y="3925888"/>
            <a:ext cx="8229600" cy="904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ts val="700"/>
              </a:spcBef>
              <a:buSzPct val="100000"/>
              <a:buChar char="•"/>
              <a:defRPr sz="2800">
                <a:solidFill>
                  <a:srgbClr val="000000"/>
                </a:solidFill>
                <a:latin typeface="Verdana" panose="020B0604030504040204" pitchFamily="34" charset="0"/>
                <a:ea typeface="ＭＳ Ｐゴシック" panose="020B0600070205080204" pitchFamily="34" charset="-128"/>
              </a:defRPr>
            </a:lvl1pPr>
            <a:lvl2pPr marL="742950" indent="-285750">
              <a:spcBef>
                <a:spcPts val="600"/>
              </a:spcBef>
              <a:buSzPct val="100000"/>
              <a:buChar char="–"/>
              <a:defRPr sz="2400">
                <a:solidFill>
                  <a:srgbClr val="000000"/>
                </a:solidFill>
                <a:latin typeface="Verdana" panose="020B0604030504040204" pitchFamily="34" charset="0"/>
                <a:ea typeface="ＭＳ Ｐゴシック" panose="020B0600070205080204" pitchFamily="34" charset="-128"/>
              </a:defRPr>
            </a:lvl2pPr>
            <a:lvl3pPr marL="1143000" indent="-228600">
              <a:spcBef>
                <a:spcPts val="500"/>
              </a:spcBef>
              <a:buSzPct val="100000"/>
              <a:buChar char="•"/>
              <a:defRPr sz="2000">
                <a:solidFill>
                  <a:srgbClr val="000000"/>
                </a:solidFill>
                <a:latin typeface="Verdana" panose="020B0604030504040204" pitchFamily="34" charset="0"/>
                <a:ea typeface="ＭＳ Ｐゴシック" panose="020B0600070205080204" pitchFamily="34" charset="-128"/>
              </a:defRPr>
            </a:lvl3pPr>
            <a:lvl4pPr marL="1600200" indent="-228600">
              <a:buSzPct val="100000"/>
              <a:buChar char="–"/>
              <a:defRPr>
                <a:solidFill>
                  <a:srgbClr val="000000"/>
                </a:solidFill>
                <a:latin typeface="Verdana" panose="020B0604030504040204" pitchFamily="34" charset="0"/>
                <a:ea typeface="ＭＳ Ｐゴシック" panose="020B0600070205080204" pitchFamily="34" charset="-128"/>
              </a:defRPr>
            </a:lvl4pPr>
            <a:lvl5pPr marL="2057400" indent="-228600">
              <a:buSzPct val="100000"/>
              <a:buChar char="»"/>
              <a:defRPr>
                <a:solidFill>
                  <a:srgbClr val="000000"/>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buSzPct val="100000"/>
              <a:buChar char="»"/>
              <a:defRPr>
                <a:solidFill>
                  <a:srgbClr val="000000"/>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buSzPct val="100000"/>
              <a:buChar char="»"/>
              <a:defRPr>
                <a:solidFill>
                  <a:srgbClr val="000000"/>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buSzPct val="100000"/>
              <a:buChar char="»"/>
              <a:defRPr>
                <a:solidFill>
                  <a:srgbClr val="000000"/>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buSzPct val="100000"/>
              <a:buChar char="»"/>
              <a:defRPr>
                <a:solidFill>
                  <a:srgbClr val="000000"/>
                </a:solidFill>
                <a:latin typeface="Verdana" panose="020B0604030504040204" pitchFamily="34" charset="0"/>
                <a:ea typeface="ＭＳ Ｐゴシック" panose="020B0600070205080204" pitchFamily="34" charset="-128"/>
              </a:defRPr>
            </a:lvl9pPr>
          </a:lstStyle>
          <a:p>
            <a:pPr eaLnBrk="1" hangingPunct="1">
              <a:spcBef>
                <a:spcPct val="0"/>
              </a:spcBef>
              <a:buSzTx/>
              <a:buFontTx/>
              <a:buNone/>
            </a:pPr>
            <a:endParaRPr lang="en-US" altLang="en-US" sz="2400" b="1">
              <a:solidFill>
                <a:srgbClr val="00677F"/>
              </a:solidFill>
            </a:endParaRPr>
          </a:p>
        </p:txBody>
      </p:sp>
      <p:sp>
        <p:nvSpPr>
          <p:cNvPr id="4103" name="TextBox 6">
            <a:extLst>
              <a:ext uri="{FF2B5EF4-FFF2-40B4-BE49-F238E27FC236}">
                <a16:creationId xmlns:a16="http://schemas.microsoft.com/office/drawing/2014/main" id="{B7B97F11-168F-4520-B33D-50B684A5243B}"/>
              </a:ext>
            </a:extLst>
          </p:cNvPr>
          <p:cNvSpPr txBox="1">
            <a:spLocks noChangeArrowheads="1"/>
          </p:cNvSpPr>
          <p:nvPr/>
        </p:nvSpPr>
        <p:spPr bwMode="auto">
          <a:xfrm>
            <a:off x="317500" y="2208213"/>
            <a:ext cx="8229600" cy="1323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700"/>
              </a:spcBef>
              <a:buSzPct val="100000"/>
              <a:buChar char="•"/>
              <a:defRPr sz="2800">
                <a:solidFill>
                  <a:srgbClr val="000000"/>
                </a:solidFill>
                <a:latin typeface="Verdana" panose="020B0604030504040204" pitchFamily="34" charset="0"/>
                <a:ea typeface="ＭＳ Ｐゴシック" panose="020B0600070205080204" pitchFamily="34" charset="-128"/>
              </a:defRPr>
            </a:lvl1pPr>
            <a:lvl2pPr marL="742950" indent="-285750">
              <a:spcBef>
                <a:spcPts val="600"/>
              </a:spcBef>
              <a:buSzPct val="100000"/>
              <a:buChar char="–"/>
              <a:defRPr sz="2400">
                <a:solidFill>
                  <a:srgbClr val="000000"/>
                </a:solidFill>
                <a:latin typeface="Verdana" panose="020B0604030504040204" pitchFamily="34" charset="0"/>
                <a:ea typeface="ＭＳ Ｐゴシック" panose="020B0600070205080204" pitchFamily="34" charset="-128"/>
              </a:defRPr>
            </a:lvl2pPr>
            <a:lvl3pPr marL="1143000" indent="-228600">
              <a:spcBef>
                <a:spcPts val="500"/>
              </a:spcBef>
              <a:buSzPct val="100000"/>
              <a:buChar char="•"/>
              <a:defRPr sz="2000">
                <a:solidFill>
                  <a:srgbClr val="000000"/>
                </a:solidFill>
                <a:latin typeface="Verdana" panose="020B0604030504040204" pitchFamily="34" charset="0"/>
                <a:ea typeface="ＭＳ Ｐゴシック" panose="020B0600070205080204" pitchFamily="34" charset="-128"/>
              </a:defRPr>
            </a:lvl3pPr>
            <a:lvl4pPr marL="1600200" indent="-228600">
              <a:buSzPct val="100000"/>
              <a:buChar char="–"/>
              <a:defRPr>
                <a:solidFill>
                  <a:srgbClr val="000000"/>
                </a:solidFill>
                <a:latin typeface="Verdana" panose="020B0604030504040204" pitchFamily="34" charset="0"/>
                <a:ea typeface="ＭＳ Ｐゴシック" panose="020B0600070205080204" pitchFamily="34" charset="-128"/>
              </a:defRPr>
            </a:lvl4pPr>
            <a:lvl5pPr marL="2057400" indent="-228600">
              <a:buSzPct val="100000"/>
              <a:buChar char="»"/>
              <a:defRPr>
                <a:solidFill>
                  <a:srgbClr val="000000"/>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buSzPct val="100000"/>
              <a:buChar char="»"/>
              <a:defRPr>
                <a:solidFill>
                  <a:srgbClr val="000000"/>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buSzPct val="100000"/>
              <a:buChar char="»"/>
              <a:defRPr>
                <a:solidFill>
                  <a:srgbClr val="000000"/>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buSzPct val="100000"/>
              <a:buChar char="»"/>
              <a:defRPr>
                <a:solidFill>
                  <a:srgbClr val="000000"/>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buSzPct val="100000"/>
              <a:buChar char="»"/>
              <a:defRPr>
                <a:solidFill>
                  <a:srgbClr val="000000"/>
                </a:solidFill>
                <a:latin typeface="Verdana" panose="020B0604030504040204" pitchFamily="34" charset="0"/>
                <a:ea typeface="ＭＳ Ｐゴシック" panose="020B0600070205080204" pitchFamily="34" charset="-128"/>
              </a:defRPr>
            </a:lvl9pPr>
          </a:lstStyle>
          <a:p>
            <a:pPr eaLnBrk="1" hangingPunct="1">
              <a:spcBef>
                <a:spcPct val="0"/>
              </a:spcBef>
              <a:buSzTx/>
              <a:buFontTx/>
              <a:buNone/>
            </a:pPr>
            <a:r>
              <a:rPr lang="en-GB" altLang="en-US" b="1"/>
              <a:t>What is qualitative data analysis?</a:t>
            </a:r>
          </a:p>
          <a:p>
            <a:pPr eaLnBrk="1" hangingPunct="1">
              <a:spcBef>
                <a:spcPct val="0"/>
              </a:spcBef>
              <a:buSzTx/>
              <a:buFontTx/>
              <a:buNone/>
            </a:pPr>
            <a:r>
              <a:rPr lang="en-GB" altLang="en-US" sz="2600"/>
              <a:t>Different approaches to analysing qualitative data</a:t>
            </a:r>
          </a:p>
        </p:txBody>
      </p:sp>
    </p:spTree>
  </p:cSld>
  <p:clrMapOvr>
    <a:masterClrMapping/>
  </p:clrMapOvr>
  <p:transition spd="slow"/>
</p:sld>
</file>

<file path=ppt/slides/slide2.xml><?xml version="1.0" encoding="utf-8"?>
<p:sld xmlns:a="http://schemas.openxmlformats.org/drawingml/2006/main" xmlns:r="http://schemas.openxmlformats.org/officeDocument/2006/relationships" xmlns:p="http://schemas.openxmlformats.org/presentationml/2006/main">
  <p:cSld name="Slide21">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FEBBB1E3-EC11-4749-9B80-6A27914D1FDC}"/>
              </a:ext>
            </a:extLst>
          </p:cNvPr>
          <p:cNvSpPr txBox="1">
            <a:spLocks noGrp="1"/>
          </p:cNvSpPr>
          <p:nvPr>
            <p:ph type="ctrTitle"/>
          </p:nvPr>
        </p:nvSpPr>
        <p:spPr>
          <a:xfrm>
            <a:off x="395288" y="620713"/>
            <a:ext cx="8604250" cy="1008062"/>
          </a:xfrm>
        </p:spPr>
        <p:txBody>
          <a:bodyPr/>
          <a:lstStyle/>
          <a:p>
            <a:pPr eaLnBrk="1" hangingPunct="1"/>
            <a:r>
              <a:rPr lang="en-GB" altLang="en-US" sz="2800" b="1">
                <a:latin typeface="Verdana" panose="020B0604030504040204" pitchFamily="34" charset="0"/>
                <a:ea typeface="ＭＳ Ｐゴシック" panose="020B0600070205080204" pitchFamily="34" charset="-128"/>
              </a:rPr>
              <a:t>By the end of the session you will…</a:t>
            </a:r>
          </a:p>
        </p:txBody>
      </p:sp>
      <p:sp>
        <p:nvSpPr>
          <p:cNvPr id="6147" name="Subtitle 2">
            <a:extLst>
              <a:ext uri="{FF2B5EF4-FFF2-40B4-BE49-F238E27FC236}">
                <a16:creationId xmlns:a16="http://schemas.microsoft.com/office/drawing/2014/main" id="{1DCD552C-18AA-4590-85D2-2A3CD7628B83}"/>
              </a:ext>
            </a:extLst>
          </p:cNvPr>
          <p:cNvSpPr txBox="1">
            <a:spLocks noGrp="1"/>
          </p:cNvSpPr>
          <p:nvPr>
            <p:ph type="subTitle" idx="1"/>
          </p:nvPr>
        </p:nvSpPr>
        <p:spPr>
          <a:xfrm>
            <a:off x="539750" y="1700213"/>
            <a:ext cx="7993063" cy="649287"/>
          </a:xfrm>
        </p:spPr>
        <p:txBody>
          <a:bodyPr/>
          <a:lstStyle/>
          <a:p>
            <a:pPr marL="342900" indent="-342900" eaLnBrk="1" hangingPunct="1">
              <a:lnSpc>
                <a:spcPct val="150000"/>
              </a:lnSpc>
              <a:buFontTx/>
              <a:buChar char="•"/>
            </a:pPr>
            <a:r>
              <a:rPr lang="en-GB" altLang="en-US" sz="1800">
                <a:latin typeface="Verdana" panose="020B0604030504040204" pitchFamily="34" charset="0"/>
                <a:ea typeface="ＭＳ Ｐゴシック" panose="020B0600070205080204" pitchFamily="34" charset="-128"/>
              </a:rPr>
              <a:t>Have an understanding of what qualitative data sets look like and the common forms in which they are presented</a:t>
            </a:r>
          </a:p>
          <a:p>
            <a:pPr marL="342900" indent="-342900" eaLnBrk="1" hangingPunct="1">
              <a:lnSpc>
                <a:spcPct val="150000"/>
              </a:lnSpc>
              <a:buFontTx/>
              <a:buChar char="•"/>
            </a:pPr>
            <a:r>
              <a:rPr lang="en-GB" altLang="en-US" sz="1800">
                <a:latin typeface="Verdana" panose="020B0604030504040204" pitchFamily="34" charset="0"/>
                <a:ea typeface="ＭＳ Ｐゴシック" panose="020B0600070205080204" pitchFamily="34" charset="-128"/>
              </a:rPr>
              <a:t>Have an understanding of the different data analysis methods that are available</a:t>
            </a:r>
          </a:p>
          <a:p>
            <a:pPr marL="342900" indent="-342900" eaLnBrk="1" hangingPunct="1">
              <a:lnSpc>
                <a:spcPct val="150000"/>
              </a:lnSpc>
              <a:buFontTx/>
              <a:buChar char="•"/>
            </a:pPr>
            <a:r>
              <a:rPr lang="en-GB" altLang="en-US" sz="1800">
                <a:latin typeface="Verdana" panose="020B0604030504040204" pitchFamily="34" charset="0"/>
                <a:ea typeface="ＭＳ Ｐゴシック" panose="020B0600070205080204" pitchFamily="34" charset="-128"/>
              </a:rPr>
              <a:t>Be able to prepare, manage and code your data, identify themes and make recommendations</a:t>
            </a:r>
          </a:p>
          <a:p>
            <a:pPr marL="342900" indent="-342900" eaLnBrk="1" hangingPunct="1">
              <a:lnSpc>
                <a:spcPct val="150000"/>
              </a:lnSpc>
              <a:buFontTx/>
              <a:buChar char="•"/>
            </a:pPr>
            <a:r>
              <a:rPr lang="en-GB" altLang="en-US" sz="1800">
                <a:latin typeface="Verdana" panose="020B0604030504040204" pitchFamily="34" charset="0"/>
                <a:ea typeface="ＭＳ Ｐゴシック" panose="020B0600070205080204" pitchFamily="34" charset="-128"/>
              </a:rPr>
              <a:t>Understand the issues surrounding validity and reliability when analysing qualitative data sets</a:t>
            </a:r>
          </a:p>
          <a:p>
            <a:pPr marL="342900" indent="-342900" eaLnBrk="1" hangingPunct="1">
              <a:lnSpc>
                <a:spcPct val="150000"/>
              </a:lnSpc>
              <a:buFontTx/>
              <a:buChar char="•"/>
            </a:pPr>
            <a:r>
              <a:rPr lang="en-GB" altLang="en-US" sz="1800">
                <a:latin typeface="Verdana" panose="020B0604030504040204" pitchFamily="34" charset="0"/>
                <a:ea typeface="ＭＳ Ｐゴシック" panose="020B0600070205080204" pitchFamily="34" charset="-128"/>
              </a:rPr>
              <a:t>Know how to produce a qualitative analysis data report based on your findings</a:t>
            </a:r>
            <a:endParaRPr lang="en-GB" altLang="en-US" sz="2200">
              <a:latin typeface="Verdana" panose="020B0604030504040204" pitchFamily="34" charset="0"/>
              <a:ea typeface="ＭＳ Ｐゴシック" panose="020B0600070205080204" pitchFamily="34" charset="-128"/>
            </a:endParaRPr>
          </a:p>
        </p:txBody>
      </p:sp>
    </p:spTree>
  </p:cSld>
  <p:clrMapOvr>
    <a:masterClrMapping/>
  </p:clrMapOvr>
  <p:transition spd="slow"/>
</p:sld>
</file>

<file path=ppt/slides/slide3.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2933E851-6433-4066-8809-0C74204AC62B}"/>
              </a:ext>
            </a:extLst>
          </p:cNvPr>
          <p:cNvSpPr txBox="1">
            <a:spLocks noGrp="1"/>
          </p:cNvSpPr>
          <p:nvPr>
            <p:ph type="ctrTitle"/>
          </p:nvPr>
        </p:nvSpPr>
        <p:spPr>
          <a:xfrm>
            <a:off x="541338" y="549275"/>
            <a:ext cx="7988300" cy="1008063"/>
          </a:xfrm>
        </p:spPr>
        <p:txBody>
          <a:bodyPr anchorCtr="1"/>
          <a:lstStyle/>
          <a:p>
            <a:pPr algn="ctr" eaLnBrk="1" hangingPunct="1"/>
            <a:br>
              <a:rPr lang="en-GB" altLang="en-US">
                <a:latin typeface="Verdana" panose="020B0604030504040204" pitchFamily="34" charset="0"/>
                <a:ea typeface="ＭＳ Ｐゴシック" panose="020B0600070205080204" pitchFamily="34" charset="-128"/>
              </a:rPr>
            </a:br>
            <a:endParaRPr altLang="en-US" b="1">
              <a:latin typeface="Verdana" panose="020B0604030504040204" pitchFamily="34" charset="0"/>
              <a:ea typeface="ＭＳ Ｐゴシック" panose="020B0600070205080204" pitchFamily="34" charset="-128"/>
            </a:endParaRPr>
          </a:p>
        </p:txBody>
      </p:sp>
      <p:sp>
        <p:nvSpPr>
          <p:cNvPr id="3" name="Title 1">
            <a:extLst>
              <a:ext uri="{FF2B5EF4-FFF2-40B4-BE49-F238E27FC236}">
                <a16:creationId xmlns:a16="http://schemas.microsoft.com/office/drawing/2014/main" id="{10719A0C-D7F2-4157-8D12-9A23B4D7D6EE}"/>
              </a:ext>
            </a:extLst>
          </p:cNvPr>
          <p:cNvSpPr txBox="1"/>
          <p:nvPr/>
        </p:nvSpPr>
        <p:spPr>
          <a:xfrm>
            <a:off x="395288" y="571500"/>
            <a:ext cx="8604250" cy="1008063"/>
          </a:xfrm>
          <a:prstGeom prst="rect">
            <a:avLst/>
          </a:prstGeom>
          <a:noFill/>
          <a:ln>
            <a:noFill/>
          </a:ln>
        </p:spPr>
        <p:txBody>
          <a:bodyPr anchorCtr="1"/>
          <a:lstStyle/>
          <a:p>
            <a:pPr algn="ctr" eaLnBrk="1" fontAlgn="auto" hangingPunct="1">
              <a:spcBef>
                <a:spcPts val="0"/>
              </a:spcBef>
              <a:spcAft>
                <a:spcPts val="0"/>
              </a:spcAft>
              <a:defRPr sz="1800" b="0" i="0" u="none" strike="noStrike" kern="0" cap="none" spc="0" baseline="0">
                <a:solidFill>
                  <a:srgbClr val="000000"/>
                </a:solidFill>
                <a:uFillTx/>
              </a:defRPr>
            </a:pPr>
            <a:r>
              <a:rPr lang="en-GB" sz="2800" b="1" kern="0">
                <a:solidFill>
                  <a:srgbClr val="FFFFFF"/>
                </a:solidFill>
                <a:latin typeface="Verdana"/>
                <a:ea typeface="ＭＳ Ｐゴシック"/>
                <a:cs typeface="ＭＳ Ｐゴシック"/>
              </a:rPr>
              <a:t>What is qualitative research?</a:t>
            </a:r>
          </a:p>
        </p:txBody>
      </p:sp>
      <p:sp>
        <p:nvSpPr>
          <p:cNvPr id="8196" name="Rectangle 3">
            <a:extLst>
              <a:ext uri="{FF2B5EF4-FFF2-40B4-BE49-F238E27FC236}">
                <a16:creationId xmlns:a16="http://schemas.microsoft.com/office/drawing/2014/main" id="{B6BC7F7A-4BC1-46B3-B585-F1F5E34235E1}"/>
              </a:ext>
            </a:extLst>
          </p:cNvPr>
          <p:cNvSpPr>
            <a:spLocks noChangeArrowheads="1"/>
          </p:cNvSpPr>
          <p:nvPr/>
        </p:nvSpPr>
        <p:spPr bwMode="auto">
          <a:xfrm>
            <a:off x="1277938" y="1700213"/>
            <a:ext cx="6840537" cy="2124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1">
            <a:spAutoFit/>
          </a:bodyPr>
          <a:lstStyle>
            <a:lvl1pPr>
              <a:spcBef>
                <a:spcPts val="700"/>
              </a:spcBef>
              <a:buSzPct val="100000"/>
              <a:buChar char="•"/>
              <a:defRPr sz="2800">
                <a:solidFill>
                  <a:srgbClr val="000000"/>
                </a:solidFill>
                <a:latin typeface="Verdana" panose="020B0604030504040204" pitchFamily="34" charset="0"/>
                <a:ea typeface="ＭＳ Ｐゴシック" panose="020B0600070205080204" pitchFamily="34" charset="-128"/>
              </a:defRPr>
            </a:lvl1pPr>
            <a:lvl2pPr marL="742950" indent="-285750">
              <a:spcBef>
                <a:spcPts val="600"/>
              </a:spcBef>
              <a:buSzPct val="100000"/>
              <a:buChar char="–"/>
              <a:defRPr sz="2400">
                <a:solidFill>
                  <a:srgbClr val="000000"/>
                </a:solidFill>
                <a:latin typeface="Verdana" panose="020B0604030504040204" pitchFamily="34" charset="0"/>
                <a:ea typeface="ＭＳ Ｐゴシック" panose="020B0600070205080204" pitchFamily="34" charset="-128"/>
              </a:defRPr>
            </a:lvl2pPr>
            <a:lvl3pPr marL="1143000" indent="-228600">
              <a:spcBef>
                <a:spcPts val="500"/>
              </a:spcBef>
              <a:buSzPct val="100000"/>
              <a:buChar char="•"/>
              <a:defRPr sz="2000">
                <a:solidFill>
                  <a:srgbClr val="000000"/>
                </a:solidFill>
                <a:latin typeface="Verdana" panose="020B0604030504040204" pitchFamily="34" charset="0"/>
                <a:ea typeface="ＭＳ Ｐゴシック" panose="020B0600070205080204" pitchFamily="34" charset="-128"/>
              </a:defRPr>
            </a:lvl3pPr>
            <a:lvl4pPr marL="1600200" indent="-228600">
              <a:buSzPct val="100000"/>
              <a:buChar char="–"/>
              <a:defRPr>
                <a:solidFill>
                  <a:srgbClr val="000000"/>
                </a:solidFill>
                <a:latin typeface="Verdana" panose="020B0604030504040204" pitchFamily="34" charset="0"/>
                <a:ea typeface="ＭＳ Ｐゴシック" panose="020B0600070205080204" pitchFamily="34" charset="-128"/>
              </a:defRPr>
            </a:lvl4pPr>
            <a:lvl5pPr marL="2057400" indent="-228600">
              <a:buSzPct val="100000"/>
              <a:buChar char="»"/>
              <a:defRPr>
                <a:solidFill>
                  <a:srgbClr val="000000"/>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buSzPct val="100000"/>
              <a:buChar char="»"/>
              <a:defRPr>
                <a:solidFill>
                  <a:srgbClr val="000000"/>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buSzPct val="100000"/>
              <a:buChar char="»"/>
              <a:defRPr>
                <a:solidFill>
                  <a:srgbClr val="000000"/>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buSzPct val="100000"/>
              <a:buChar char="»"/>
              <a:defRPr>
                <a:solidFill>
                  <a:srgbClr val="000000"/>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buSzPct val="100000"/>
              <a:buChar char="»"/>
              <a:defRPr>
                <a:solidFill>
                  <a:srgbClr val="000000"/>
                </a:solidFill>
                <a:latin typeface="Verdana" panose="020B0604030504040204" pitchFamily="34" charset="0"/>
                <a:ea typeface="ＭＳ Ｐゴシック" panose="020B0600070205080204" pitchFamily="34" charset="-128"/>
              </a:defRPr>
            </a:lvl9pPr>
          </a:lstStyle>
          <a:p>
            <a:pPr algn="ctr" eaLnBrk="1" hangingPunct="1">
              <a:spcBef>
                <a:spcPct val="0"/>
              </a:spcBef>
              <a:buSzTx/>
              <a:buFontTx/>
              <a:buNone/>
            </a:pPr>
            <a:r>
              <a:rPr lang="en-GB" altLang="en-US" sz="2200"/>
              <a:t>‘Qualitative Data Analysis (QDA) is the range of processes and procedures whereby we move from the qualitative data that have been collected, into some form of explanation, understanding or interpretation of the people and situations we are investigating’. </a:t>
            </a:r>
          </a:p>
        </p:txBody>
      </p:sp>
    </p:spTree>
  </p:cSld>
  <p:clrMapOvr>
    <a:masterClrMapping/>
  </p:clrMapOvr>
  <p:transition spd="slow"/>
</p:sld>
</file>

<file path=ppt/slides/slide4.xml><?xml version="1.0" encoding="utf-8"?>
<p:sld xmlns:a="http://schemas.openxmlformats.org/drawingml/2006/main" xmlns:r="http://schemas.openxmlformats.org/officeDocument/2006/relationships" xmlns:p="http://schemas.openxmlformats.org/presentationml/2006/main">
  <p:cSld name="Slide30">
    <p:spTree>
      <p:nvGrpSpPr>
        <p:cNvPr id="1" name=""/>
        <p:cNvGrpSpPr/>
        <p:nvPr/>
      </p:nvGrpSpPr>
      <p:grpSpPr>
        <a:xfrm>
          <a:off x="0" y="0"/>
          <a:ext cx="0" cy="0"/>
          <a:chOff x="0" y="0"/>
          <a:chExt cx="0" cy="0"/>
        </a:xfrm>
      </p:grpSpPr>
      <p:sp>
        <p:nvSpPr>
          <p:cNvPr id="2" name="Subtitle 2">
            <a:extLst>
              <a:ext uri="{FF2B5EF4-FFF2-40B4-BE49-F238E27FC236}">
                <a16:creationId xmlns:a16="http://schemas.microsoft.com/office/drawing/2014/main" id="{9B2CF0A1-79D5-4E44-B2DC-D844F437761B}"/>
              </a:ext>
            </a:extLst>
          </p:cNvPr>
          <p:cNvSpPr txBox="1">
            <a:spLocks noGrp="1"/>
          </p:cNvSpPr>
          <p:nvPr>
            <p:ph type="subTitle" idx="1"/>
          </p:nvPr>
        </p:nvSpPr>
        <p:spPr>
          <a:xfrm>
            <a:off x="468313" y="1628775"/>
            <a:ext cx="7991475" cy="647700"/>
          </a:xfrm>
        </p:spPr>
        <p:txBody>
          <a:bodyPr/>
          <a:lstStyle/>
          <a:p>
            <a:pPr eaLnBrk="1" fontAlgn="auto" hangingPunct="1">
              <a:spcAft>
                <a:spcPts val="0"/>
              </a:spcAft>
              <a:defRPr/>
            </a:pPr>
            <a:r>
              <a:rPr lang="en-GB" sz="2000">
                <a:latin typeface="Verdana" pitchFamily="34"/>
                <a:ea typeface="Verdana" pitchFamily="34"/>
                <a:cs typeface="Verdana" pitchFamily="34"/>
              </a:rPr>
              <a:t>QDA is usually based on an interpretative philosophy. The idea is to examine the meaningful and symbolic content of qualitative data. By analysing interview data, the researcher may be attempting to identify any or all of:</a:t>
            </a:r>
          </a:p>
          <a:p>
            <a:pPr eaLnBrk="1" fontAlgn="auto" hangingPunct="1">
              <a:spcAft>
                <a:spcPts val="0"/>
              </a:spcAft>
              <a:defRPr/>
            </a:pPr>
            <a:endParaRPr lang="en-GB" sz="2000">
              <a:latin typeface="Verdana" pitchFamily="34"/>
              <a:ea typeface="Verdana" pitchFamily="34"/>
              <a:cs typeface="Verdana" pitchFamily="34"/>
            </a:endParaRPr>
          </a:p>
          <a:p>
            <a:pPr marL="285750" indent="-285750" eaLnBrk="1" fontAlgn="auto" hangingPunct="1">
              <a:spcAft>
                <a:spcPts val="0"/>
              </a:spcAft>
              <a:buFont typeface="Arial" pitchFamily="34"/>
              <a:buChar char="•"/>
              <a:defRPr/>
            </a:pPr>
            <a:r>
              <a:rPr lang="en-GB" sz="2000">
                <a:latin typeface="Verdana" pitchFamily="34"/>
                <a:ea typeface="Verdana" pitchFamily="34"/>
                <a:cs typeface="Verdana" pitchFamily="34"/>
              </a:rPr>
              <a:t>Someone's interpretation of the world, </a:t>
            </a:r>
          </a:p>
          <a:p>
            <a:pPr marL="285750" indent="-285750" eaLnBrk="1" fontAlgn="auto" hangingPunct="1">
              <a:spcAft>
                <a:spcPts val="0"/>
              </a:spcAft>
              <a:buFont typeface="Arial" pitchFamily="34"/>
              <a:buChar char="•"/>
              <a:defRPr/>
            </a:pPr>
            <a:r>
              <a:rPr lang="en-GB" sz="2000">
                <a:latin typeface="Verdana" pitchFamily="34"/>
                <a:ea typeface="Verdana" pitchFamily="34"/>
                <a:cs typeface="Verdana" pitchFamily="34"/>
              </a:rPr>
              <a:t>Why they have that point of view, </a:t>
            </a:r>
          </a:p>
          <a:p>
            <a:pPr marL="285750" indent="-285750" eaLnBrk="1" fontAlgn="auto" hangingPunct="1">
              <a:spcAft>
                <a:spcPts val="0"/>
              </a:spcAft>
              <a:buFont typeface="Arial" pitchFamily="34"/>
              <a:buChar char="•"/>
              <a:defRPr/>
            </a:pPr>
            <a:r>
              <a:rPr lang="en-GB" sz="2000">
                <a:latin typeface="Verdana" pitchFamily="34"/>
                <a:ea typeface="Verdana" pitchFamily="34"/>
                <a:cs typeface="Verdana" pitchFamily="34"/>
              </a:rPr>
              <a:t>How they came to that view, </a:t>
            </a:r>
          </a:p>
          <a:p>
            <a:pPr marL="285750" indent="-285750" eaLnBrk="1" fontAlgn="auto" hangingPunct="1">
              <a:spcAft>
                <a:spcPts val="0"/>
              </a:spcAft>
              <a:buFont typeface="Arial" pitchFamily="34"/>
              <a:buChar char="•"/>
              <a:defRPr/>
            </a:pPr>
            <a:r>
              <a:rPr lang="en-GB" sz="2000">
                <a:latin typeface="Verdana" pitchFamily="34"/>
                <a:ea typeface="Verdana" pitchFamily="34"/>
                <a:cs typeface="Verdana" pitchFamily="34"/>
              </a:rPr>
              <a:t>What they have been doing, </a:t>
            </a:r>
          </a:p>
          <a:p>
            <a:pPr marL="285750" indent="-285750" eaLnBrk="1" fontAlgn="auto" hangingPunct="1">
              <a:spcAft>
                <a:spcPts val="0"/>
              </a:spcAft>
              <a:buFont typeface="Arial" pitchFamily="34"/>
              <a:buChar char="•"/>
              <a:defRPr/>
            </a:pPr>
            <a:r>
              <a:rPr lang="en-GB" sz="2000">
                <a:latin typeface="Verdana" pitchFamily="34"/>
                <a:ea typeface="Verdana" pitchFamily="34"/>
                <a:cs typeface="Verdana" pitchFamily="34"/>
              </a:rPr>
              <a:t>How they conveyed their view of their situation, </a:t>
            </a:r>
          </a:p>
          <a:p>
            <a:pPr marL="285750" indent="-285750" eaLnBrk="1" fontAlgn="auto" hangingPunct="1">
              <a:spcAft>
                <a:spcPts val="0"/>
              </a:spcAft>
              <a:buFont typeface="Arial" pitchFamily="34"/>
              <a:buChar char="•"/>
              <a:defRPr/>
            </a:pPr>
            <a:r>
              <a:rPr lang="en-GB" sz="2000">
                <a:latin typeface="Verdana" pitchFamily="34"/>
                <a:ea typeface="Verdana" pitchFamily="34"/>
                <a:cs typeface="Verdana" pitchFamily="34"/>
              </a:rPr>
              <a:t>How they identify or classify themselves and others in what they say, </a:t>
            </a:r>
          </a:p>
          <a:p>
            <a:pPr eaLnBrk="1" fontAlgn="auto" hangingPunct="1">
              <a:spcAft>
                <a:spcPts val="0"/>
              </a:spcAft>
              <a:defRPr/>
            </a:pPr>
            <a:endParaRPr lang="en-GB" sz="1800">
              <a:latin typeface="Verdana" pitchFamily="34"/>
              <a:ea typeface="Verdana" pitchFamily="34"/>
              <a:cs typeface="Verdana" pitchFamily="34"/>
            </a:endParaRPr>
          </a:p>
        </p:txBody>
      </p:sp>
    </p:spTree>
  </p:cSld>
  <p:clrMapOvr>
    <a:masterClrMapping/>
  </p:clrMapOvr>
  <p:transition spd="slow"/>
</p:sld>
</file>

<file path=ppt/slides/slide5.xml><?xml version="1.0" encoding="utf-8"?>
<p:sld xmlns:a="http://schemas.openxmlformats.org/drawingml/2006/main" xmlns:r="http://schemas.openxmlformats.org/officeDocument/2006/relationships" xmlns:p="http://schemas.openxmlformats.org/presentationml/2006/main">
  <p:cSld name="Slide32">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C4941B4D-F79F-4347-B59E-B794722A5694}"/>
              </a:ext>
            </a:extLst>
          </p:cNvPr>
          <p:cNvSpPr txBox="1">
            <a:spLocks noGrp="1"/>
          </p:cNvSpPr>
          <p:nvPr>
            <p:ph type="ctrTitle"/>
          </p:nvPr>
        </p:nvSpPr>
        <p:spPr>
          <a:xfrm>
            <a:off x="541338" y="549275"/>
            <a:ext cx="7988300" cy="1008063"/>
          </a:xfrm>
        </p:spPr>
        <p:txBody>
          <a:bodyPr anchorCtr="1"/>
          <a:lstStyle/>
          <a:p>
            <a:pPr algn="ctr" eaLnBrk="1" hangingPunct="1"/>
            <a:r>
              <a:rPr lang="en-GB" altLang="en-US" sz="2800" b="1">
                <a:latin typeface="Verdana" panose="020B0604030504040204" pitchFamily="34" charset="0"/>
                <a:ea typeface="ＭＳ Ｐゴシック" panose="020B0600070205080204" pitchFamily="34" charset="-128"/>
              </a:rPr>
              <a:t>Types of Qualitative data sets</a:t>
            </a:r>
          </a:p>
        </p:txBody>
      </p:sp>
      <p:sp>
        <p:nvSpPr>
          <p:cNvPr id="3" name="Subtitle 2">
            <a:extLst>
              <a:ext uri="{FF2B5EF4-FFF2-40B4-BE49-F238E27FC236}">
                <a16:creationId xmlns:a16="http://schemas.microsoft.com/office/drawing/2014/main" id="{0FE1C5DD-2599-495D-A331-997DDD2C1276}"/>
              </a:ext>
            </a:extLst>
          </p:cNvPr>
          <p:cNvSpPr txBox="1">
            <a:spLocks noGrp="1"/>
          </p:cNvSpPr>
          <p:nvPr>
            <p:ph type="subTitle" idx="1"/>
          </p:nvPr>
        </p:nvSpPr>
        <p:spPr>
          <a:xfrm>
            <a:off x="468313" y="1700213"/>
            <a:ext cx="7991475" cy="649287"/>
          </a:xfrm>
        </p:spPr>
        <p:txBody>
          <a:bodyPr/>
          <a:lstStyle/>
          <a:p>
            <a:pPr marL="342900" indent="-342900" eaLnBrk="1" fontAlgn="auto" hangingPunct="1">
              <a:spcAft>
                <a:spcPts val="0"/>
              </a:spcAft>
              <a:buFont typeface="Arial" pitchFamily="34"/>
              <a:buChar char="•"/>
              <a:defRPr/>
            </a:pPr>
            <a:r>
              <a:rPr lang="en-GB" sz="2000"/>
              <a:t>Semiotic analysis: Analysing signs and symbols (e.g. A participant captures an image and is filmed whilst talking through what the image means to them– it is important to note that the analysis is of the picture and its meaning in a particular social context)</a:t>
            </a:r>
          </a:p>
          <a:p>
            <a:pPr marL="342900" indent="-342900" eaLnBrk="1" fontAlgn="auto" hangingPunct="1">
              <a:spcAft>
                <a:spcPts val="0"/>
              </a:spcAft>
              <a:buFont typeface="Arial" pitchFamily="34"/>
              <a:buChar char="•"/>
              <a:defRPr/>
            </a:pPr>
            <a:r>
              <a:rPr lang="en-GB" sz="2000"/>
              <a:t>Thematic analysis – An account from the participant is captured by an interviewer driving the conversation through asking questions. </a:t>
            </a:r>
          </a:p>
          <a:p>
            <a:pPr marL="342900" indent="-342900" eaLnBrk="1" fontAlgn="auto" hangingPunct="1">
              <a:spcAft>
                <a:spcPts val="0"/>
              </a:spcAft>
              <a:buFont typeface="Arial" pitchFamily="34"/>
              <a:buChar char="•"/>
              <a:defRPr/>
            </a:pPr>
            <a:r>
              <a:rPr lang="en-GB" sz="2000"/>
              <a:t>Conversational analysis – capturing a conversation between two people without any prompts.</a:t>
            </a:r>
          </a:p>
          <a:p>
            <a:pPr marL="342900" indent="-342900" eaLnBrk="1" fontAlgn="auto" hangingPunct="1">
              <a:spcAft>
                <a:spcPts val="0"/>
              </a:spcAft>
              <a:buFont typeface="Arial" pitchFamily="34"/>
              <a:buChar char="•"/>
              <a:defRPr/>
            </a:pPr>
            <a:r>
              <a:rPr lang="en-GB" sz="2000"/>
              <a:t>Narrative analysis – A deep analysis of the dimensions of social life. This is one person giving an account of an issue, similar to ‘story telling’.</a:t>
            </a:r>
          </a:p>
          <a:p>
            <a:pPr eaLnBrk="1" fontAlgn="auto" hangingPunct="1">
              <a:spcAft>
                <a:spcPts val="0"/>
              </a:spcAft>
              <a:defRPr/>
            </a:pPr>
            <a:endParaRPr lang="en-GB" sz="2100"/>
          </a:p>
        </p:txBody>
      </p:sp>
    </p:spTree>
  </p:cSld>
  <p:clrMapOvr>
    <a:masterClrMapping/>
  </p:clrMapOvr>
  <p:transition spd="slow"/>
</p:sld>
</file>

<file path=ppt/slides/slide6.xml><?xml version="1.0" encoding="utf-8"?>
<p:sld xmlns:a="http://schemas.openxmlformats.org/drawingml/2006/main" xmlns:r="http://schemas.openxmlformats.org/officeDocument/2006/relationships" xmlns:p="http://schemas.openxmlformats.org/presentationml/2006/main">
  <p:cSld name="Slide22">
    <p:spTree>
      <p:nvGrpSpPr>
        <p:cNvPr id="1" name=""/>
        <p:cNvGrpSpPr/>
        <p:nvPr/>
      </p:nvGrpSpPr>
      <p:grpSpPr>
        <a:xfrm>
          <a:off x="0" y="0"/>
          <a:ext cx="0" cy="0"/>
          <a:chOff x="0" y="0"/>
          <a:chExt cx="0" cy="0"/>
        </a:xfrm>
      </p:grpSpPr>
      <p:sp>
        <p:nvSpPr>
          <p:cNvPr id="14338" name="Subtitle 2">
            <a:extLst>
              <a:ext uri="{FF2B5EF4-FFF2-40B4-BE49-F238E27FC236}">
                <a16:creationId xmlns:a16="http://schemas.microsoft.com/office/drawing/2014/main" id="{52299176-4CED-49AC-B5FA-225F6EB1EE38}"/>
              </a:ext>
            </a:extLst>
          </p:cNvPr>
          <p:cNvSpPr txBox="1">
            <a:spLocks noGrp="1"/>
          </p:cNvSpPr>
          <p:nvPr>
            <p:ph type="subTitle" idx="1"/>
          </p:nvPr>
        </p:nvSpPr>
        <p:spPr>
          <a:xfrm>
            <a:off x="287338" y="1628775"/>
            <a:ext cx="8856662" cy="792163"/>
          </a:xfrm>
        </p:spPr>
        <p:txBody>
          <a:bodyPr/>
          <a:lstStyle/>
          <a:p>
            <a:pPr eaLnBrk="1" hangingPunct="1"/>
            <a:r>
              <a:rPr lang="en-GB" altLang="en-US" sz="2000">
                <a:latin typeface="Verdana" panose="020B0604030504040204" pitchFamily="34" charset="0"/>
                <a:ea typeface="ＭＳ Ｐゴシック" panose="020B0600070205080204" pitchFamily="34" charset="-128"/>
              </a:rPr>
              <a:t>You can apply different analytic methods to a data set depending on how the data has been collected.</a:t>
            </a:r>
          </a:p>
          <a:p>
            <a:pPr eaLnBrk="1" hangingPunct="1"/>
            <a:endParaRPr lang="en-GB" altLang="en-US" sz="2000">
              <a:solidFill>
                <a:srgbClr val="FF0000"/>
              </a:solidFill>
              <a:latin typeface="Verdana" panose="020B0604030504040204" pitchFamily="34" charset="0"/>
              <a:ea typeface="ＭＳ Ｐゴシック" panose="020B0600070205080204" pitchFamily="34" charset="-128"/>
            </a:endParaRPr>
          </a:p>
          <a:p>
            <a:pPr eaLnBrk="1" hangingPunct="1"/>
            <a:r>
              <a:rPr lang="en-GB" altLang="en-US" sz="2000">
                <a:solidFill>
                  <a:srgbClr val="FF0000"/>
                </a:solidFill>
                <a:latin typeface="Verdana" panose="020B0604030504040204" pitchFamily="34" charset="0"/>
                <a:ea typeface="ＭＳ Ｐゴシック" panose="020B0600070205080204" pitchFamily="34" charset="-128"/>
              </a:rPr>
              <a:t>Framework analysis</a:t>
            </a:r>
          </a:p>
          <a:p>
            <a:pPr eaLnBrk="1" hangingPunct="1"/>
            <a:r>
              <a:rPr lang="en-GB" altLang="en-US" sz="2000">
                <a:latin typeface="Verdana" panose="020B0604030504040204" pitchFamily="34" charset="0"/>
                <a:ea typeface="ＭＳ Ｐゴシック" panose="020B0600070205080204" pitchFamily="34" charset="-128"/>
              </a:rPr>
              <a:t>You have a pre-existing research question(s) and you are looking to prove this through analysing the data set.  </a:t>
            </a:r>
          </a:p>
          <a:p>
            <a:pPr eaLnBrk="1" hangingPunct="1"/>
            <a:r>
              <a:rPr lang="en-GB" altLang="en-US" sz="2000">
                <a:latin typeface="Verdana" panose="020B0604030504040204" pitchFamily="34" charset="0"/>
                <a:ea typeface="ＭＳ Ｐゴシック" panose="020B0600070205080204" pitchFamily="34" charset="-128"/>
              </a:rPr>
              <a:t>VS</a:t>
            </a:r>
          </a:p>
          <a:p>
            <a:pPr eaLnBrk="1" hangingPunct="1"/>
            <a:r>
              <a:rPr lang="en-GB" altLang="en-US" sz="2000">
                <a:solidFill>
                  <a:srgbClr val="FF0000"/>
                </a:solidFill>
                <a:latin typeface="Verdana" panose="020B0604030504040204" pitchFamily="34" charset="0"/>
                <a:ea typeface="ＭＳ Ｐゴシック" panose="020B0600070205080204" pitchFamily="34" charset="-128"/>
              </a:rPr>
              <a:t>Grounded theory</a:t>
            </a:r>
          </a:p>
          <a:p>
            <a:pPr eaLnBrk="1" hangingPunct="1"/>
            <a:r>
              <a:rPr lang="en-GB" altLang="en-US" sz="2000">
                <a:latin typeface="Verdana" panose="020B0604030504040204" pitchFamily="34" charset="0"/>
                <a:ea typeface="ＭＳ Ｐゴシック" panose="020B0600070205080204" pitchFamily="34" charset="-128"/>
              </a:rPr>
              <a:t>Analyse the data set looking for themes derived from the content and make a decision as to whether 1 theme is worth exploring more than other. Grounded theory is the basis of thematic analysis and state that the theory emerges out of the data. </a:t>
            </a:r>
          </a:p>
          <a:p>
            <a:pPr eaLnBrk="1" hangingPunct="1">
              <a:lnSpc>
                <a:spcPct val="150000"/>
              </a:lnSpc>
            </a:pPr>
            <a:endParaRPr lang="en-GB" altLang="en-US" sz="2200">
              <a:latin typeface="Verdana" panose="020B0604030504040204" pitchFamily="34" charset="0"/>
              <a:ea typeface="ＭＳ Ｐゴシック" panose="020B0600070205080204" pitchFamily="34" charset="-128"/>
            </a:endParaRPr>
          </a:p>
        </p:txBody>
      </p:sp>
      <p:sp>
        <p:nvSpPr>
          <p:cNvPr id="14339" name="Title 1">
            <a:extLst>
              <a:ext uri="{FF2B5EF4-FFF2-40B4-BE49-F238E27FC236}">
                <a16:creationId xmlns:a16="http://schemas.microsoft.com/office/drawing/2014/main" id="{4E908D01-5CA1-416D-9CF3-C5A39A749C33}"/>
              </a:ext>
            </a:extLst>
          </p:cNvPr>
          <p:cNvSpPr txBox="1">
            <a:spLocks noGrp="1"/>
          </p:cNvSpPr>
          <p:nvPr>
            <p:ph type="ctrTitle"/>
          </p:nvPr>
        </p:nvSpPr>
        <p:spPr>
          <a:xfrm>
            <a:off x="323850" y="549275"/>
            <a:ext cx="8604250" cy="1008063"/>
          </a:xfrm>
        </p:spPr>
        <p:txBody>
          <a:bodyPr anchorCtr="1"/>
          <a:lstStyle/>
          <a:p>
            <a:pPr algn="ctr" eaLnBrk="1" hangingPunct="1"/>
            <a:r>
              <a:rPr lang="en-GB" altLang="en-US" sz="2800" b="1">
                <a:latin typeface="Verdana" panose="020B0604030504040204" pitchFamily="34" charset="0"/>
                <a:ea typeface="ＭＳ Ｐゴシック" panose="020B0600070205080204" pitchFamily="34" charset="-128"/>
              </a:rPr>
              <a:t>Different analysis methods</a:t>
            </a:r>
          </a:p>
        </p:txBody>
      </p:sp>
    </p:spTree>
  </p:cSld>
  <p:clrMapOvr>
    <a:masterClrMapping/>
  </p:clrMapOvr>
  <p:transition spd="slow"/>
</p:sld>
</file>

<file path=ppt/slides/slide7.xml><?xml version="1.0" encoding="utf-8"?>
<p:sld xmlns:a="http://schemas.openxmlformats.org/drawingml/2006/main" xmlns:r="http://schemas.openxmlformats.org/officeDocument/2006/relationships" xmlns:p="http://schemas.openxmlformats.org/presentationml/2006/main">
  <p:cSld name="Slide33">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id="{5ACF9187-E08E-4293-9DBA-F233BA6383D0}"/>
              </a:ext>
            </a:extLst>
          </p:cNvPr>
          <p:cNvSpPr txBox="1">
            <a:spLocks noGrp="1"/>
          </p:cNvSpPr>
          <p:nvPr>
            <p:ph type="ctrTitle"/>
          </p:nvPr>
        </p:nvSpPr>
        <p:spPr>
          <a:xfrm>
            <a:off x="541338" y="549275"/>
            <a:ext cx="7988300" cy="1008063"/>
          </a:xfrm>
        </p:spPr>
        <p:txBody>
          <a:bodyPr anchorCtr="1"/>
          <a:lstStyle/>
          <a:p>
            <a:pPr algn="ctr" eaLnBrk="1" hangingPunct="1"/>
            <a:r>
              <a:rPr lang="en-GB" altLang="en-US" sz="3000" b="1">
                <a:latin typeface="Verdana" panose="020B0604030504040204" pitchFamily="34" charset="0"/>
                <a:ea typeface="ＭＳ Ｐゴシック" panose="020B0600070205080204" pitchFamily="34" charset="-128"/>
              </a:rPr>
              <a:t>Principles of Grounded theory</a:t>
            </a:r>
          </a:p>
        </p:txBody>
      </p:sp>
      <p:sp>
        <p:nvSpPr>
          <p:cNvPr id="3" name="Subtitle 2">
            <a:extLst>
              <a:ext uri="{FF2B5EF4-FFF2-40B4-BE49-F238E27FC236}">
                <a16:creationId xmlns:a16="http://schemas.microsoft.com/office/drawing/2014/main" id="{4793AFF6-F037-4241-8B56-788FA07C101C}"/>
              </a:ext>
            </a:extLst>
          </p:cNvPr>
          <p:cNvSpPr txBox="1">
            <a:spLocks noGrp="1"/>
          </p:cNvSpPr>
          <p:nvPr>
            <p:ph type="subTitle" idx="1"/>
          </p:nvPr>
        </p:nvSpPr>
        <p:spPr>
          <a:xfrm>
            <a:off x="539750" y="1557338"/>
            <a:ext cx="7993063" cy="647700"/>
          </a:xfrm>
        </p:spPr>
        <p:txBody>
          <a:bodyPr/>
          <a:lstStyle/>
          <a:p>
            <a:pPr algn="ctr" eaLnBrk="1" fontAlgn="auto" hangingPunct="1">
              <a:lnSpc>
                <a:spcPct val="150000"/>
              </a:lnSpc>
              <a:spcAft>
                <a:spcPts val="0"/>
              </a:spcAft>
              <a:defRPr/>
            </a:pPr>
            <a:r>
              <a:rPr lang="en-GB" sz="1800" b="1"/>
              <a:t>‘Naming, defining and understanding what people say’</a:t>
            </a:r>
          </a:p>
          <a:p>
            <a:pPr marL="342900" indent="-342900" eaLnBrk="1" fontAlgn="auto" hangingPunct="1">
              <a:lnSpc>
                <a:spcPct val="150000"/>
              </a:lnSpc>
              <a:spcAft>
                <a:spcPts val="0"/>
              </a:spcAft>
              <a:buFont typeface="Arial" pitchFamily="34"/>
              <a:buChar char="•"/>
              <a:defRPr/>
            </a:pPr>
            <a:r>
              <a:rPr lang="en-GB" sz="1800"/>
              <a:t>Theory emerges out of the data rather than being developed in advance</a:t>
            </a:r>
          </a:p>
          <a:p>
            <a:pPr marL="342900" indent="-342900" eaLnBrk="1" fontAlgn="auto" hangingPunct="1">
              <a:lnSpc>
                <a:spcPct val="150000"/>
              </a:lnSpc>
              <a:spcAft>
                <a:spcPts val="0"/>
              </a:spcAft>
              <a:buFont typeface="Arial" pitchFamily="34"/>
              <a:buChar char="•"/>
              <a:defRPr/>
            </a:pPr>
            <a:r>
              <a:rPr lang="en-GB" sz="1800"/>
              <a:t>Begin with as few pre-determined ideas as possible </a:t>
            </a:r>
          </a:p>
          <a:p>
            <a:pPr marL="342900" indent="-342900" eaLnBrk="1" fontAlgn="auto" hangingPunct="1">
              <a:lnSpc>
                <a:spcPct val="150000"/>
              </a:lnSpc>
              <a:spcAft>
                <a:spcPts val="0"/>
              </a:spcAft>
              <a:buFont typeface="Arial" pitchFamily="34"/>
              <a:buChar char="•"/>
              <a:defRPr/>
            </a:pPr>
            <a:r>
              <a:rPr lang="en-GB" sz="1800"/>
              <a:t>Coding is shaped by the researchers interpretation of the data</a:t>
            </a:r>
          </a:p>
          <a:p>
            <a:pPr marL="342900" indent="-342900" eaLnBrk="1" fontAlgn="auto" hangingPunct="1">
              <a:lnSpc>
                <a:spcPct val="150000"/>
              </a:lnSpc>
              <a:spcAft>
                <a:spcPts val="0"/>
              </a:spcAft>
              <a:buFont typeface="Arial" pitchFamily="34"/>
              <a:buChar char="•"/>
              <a:defRPr/>
            </a:pPr>
            <a:r>
              <a:rPr lang="en-GB" sz="1800"/>
              <a:t>Characterised by different types and levels of code</a:t>
            </a:r>
          </a:p>
          <a:p>
            <a:pPr marL="342900" indent="-342900" eaLnBrk="1" fontAlgn="auto" hangingPunct="1">
              <a:lnSpc>
                <a:spcPct val="150000"/>
              </a:lnSpc>
              <a:spcAft>
                <a:spcPts val="0"/>
              </a:spcAft>
              <a:buFont typeface="Arial" pitchFamily="34"/>
              <a:buChar char="•"/>
              <a:defRPr/>
            </a:pPr>
            <a:r>
              <a:rPr lang="en-GB" sz="1800"/>
              <a:t>Categories of data are created and refined through constant comparison</a:t>
            </a:r>
          </a:p>
          <a:p>
            <a:pPr marL="342900" indent="-342900" eaLnBrk="1" fontAlgn="auto" hangingPunct="1">
              <a:lnSpc>
                <a:spcPct val="150000"/>
              </a:lnSpc>
              <a:spcAft>
                <a:spcPts val="0"/>
              </a:spcAft>
              <a:buFont typeface="Arial" pitchFamily="34"/>
              <a:buChar char="•"/>
              <a:defRPr/>
            </a:pPr>
            <a:r>
              <a:rPr lang="en-GB" sz="1800"/>
              <a:t>Analysis and data collection are iterative </a:t>
            </a:r>
          </a:p>
          <a:p>
            <a:pPr marL="342900" indent="-342900" eaLnBrk="1" fontAlgn="auto" hangingPunct="1">
              <a:lnSpc>
                <a:spcPct val="150000"/>
              </a:lnSpc>
              <a:spcAft>
                <a:spcPts val="0"/>
              </a:spcAft>
              <a:buFont typeface="Arial" pitchFamily="34"/>
              <a:buChar char="•"/>
              <a:defRPr/>
            </a:pPr>
            <a:r>
              <a:rPr lang="en-GB" sz="1800"/>
              <a:t>End point is theoretical saturation</a:t>
            </a:r>
          </a:p>
          <a:p>
            <a:pPr eaLnBrk="1" fontAlgn="auto" hangingPunct="1">
              <a:spcAft>
                <a:spcPts val="0"/>
              </a:spcAft>
              <a:defRPr/>
            </a:pPr>
            <a:endParaRPr lang="en-GB"/>
          </a:p>
        </p:txBody>
      </p:sp>
    </p:spTree>
  </p:cSld>
  <p:clrMapOvr>
    <a:masterClrMapping/>
  </p:clrMapOvr>
  <p:transition spd="slow"/>
</p:sld>
</file>

<file path=ppt/slides/slide8.xml><?xml version="1.0" encoding="utf-8"?>
<p:sld xmlns:a="http://schemas.openxmlformats.org/drawingml/2006/main" xmlns:r="http://schemas.openxmlformats.org/officeDocument/2006/relationships" xmlns:p="http://schemas.openxmlformats.org/presentationml/2006/main">
  <p:cSld name="Slide24">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id="{0BA6B197-8FC8-48A1-A67F-CE53153CF492}"/>
              </a:ext>
            </a:extLst>
          </p:cNvPr>
          <p:cNvSpPr txBox="1">
            <a:spLocks noGrp="1"/>
          </p:cNvSpPr>
          <p:nvPr>
            <p:ph type="ctrTitle"/>
          </p:nvPr>
        </p:nvSpPr>
        <p:spPr>
          <a:xfrm>
            <a:off x="539750" y="620713"/>
            <a:ext cx="7988300" cy="1008062"/>
          </a:xfrm>
        </p:spPr>
        <p:txBody>
          <a:bodyPr/>
          <a:lstStyle/>
          <a:p>
            <a:pPr eaLnBrk="1" hangingPunct="1"/>
            <a:r>
              <a:rPr lang="en-GB" altLang="en-US" sz="2800" b="1">
                <a:latin typeface="Verdana" panose="020B0604030504040204" pitchFamily="34" charset="0"/>
                <a:ea typeface="ＭＳ Ｐゴシック" panose="020B0600070205080204" pitchFamily="34" charset="-128"/>
              </a:rPr>
              <a:t>Things to consider before you start…</a:t>
            </a:r>
          </a:p>
        </p:txBody>
      </p:sp>
      <p:sp>
        <p:nvSpPr>
          <p:cNvPr id="3" name="Subtitle 2">
            <a:extLst>
              <a:ext uri="{FF2B5EF4-FFF2-40B4-BE49-F238E27FC236}">
                <a16:creationId xmlns:a16="http://schemas.microsoft.com/office/drawing/2014/main" id="{71976659-2D42-4F71-940E-B7635B5371A0}"/>
              </a:ext>
            </a:extLst>
          </p:cNvPr>
          <p:cNvSpPr txBox="1">
            <a:spLocks noGrp="1"/>
          </p:cNvSpPr>
          <p:nvPr>
            <p:ph type="subTitle" idx="1"/>
          </p:nvPr>
        </p:nvSpPr>
        <p:spPr>
          <a:xfrm>
            <a:off x="539750" y="1700213"/>
            <a:ext cx="7993063" cy="649287"/>
          </a:xfrm>
        </p:spPr>
        <p:txBody>
          <a:bodyPr/>
          <a:lstStyle/>
          <a:p>
            <a:pPr marL="342900" indent="-342900" eaLnBrk="1" fontAlgn="auto" hangingPunct="1">
              <a:lnSpc>
                <a:spcPct val="150000"/>
              </a:lnSpc>
              <a:spcAft>
                <a:spcPts val="0"/>
              </a:spcAft>
              <a:buFont typeface="Arial" pitchFamily="34"/>
              <a:buChar char="•"/>
              <a:defRPr/>
            </a:pPr>
            <a:r>
              <a:rPr lang="en-GB" sz="1500"/>
              <a:t>Make field notes throughout the entire data collection and analysis process. Reflecting on the process of analysis during your fieldwork is key.</a:t>
            </a:r>
          </a:p>
          <a:p>
            <a:pPr marL="342900" indent="-342900" eaLnBrk="1" fontAlgn="auto" hangingPunct="1">
              <a:lnSpc>
                <a:spcPct val="150000"/>
              </a:lnSpc>
              <a:spcAft>
                <a:spcPts val="0"/>
              </a:spcAft>
              <a:buFont typeface="Arial" pitchFamily="34"/>
              <a:buChar char="•"/>
              <a:defRPr/>
            </a:pPr>
            <a:r>
              <a:rPr lang="en-GB" sz="1500"/>
              <a:t>Be aware of researcher effects: For example, if you are analysing interview data; did you put words in participant’s mouth? ‘Did that make you feel guilty?’ – Avoid this! </a:t>
            </a:r>
          </a:p>
          <a:p>
            <a:pPr marL="342900" indent="-342900" eaLnBrk="1" fontAlgn="auto" hangingPunct="1">
              <a:lnSpc>
                <a:spcPct val="150000"/>
              </a:lnSpc>
              <a:spcAft>
                <a:spcPts val="0"/>
              </a:spcAft>
              <a:buFont typeface="Arial" pitchFamily="34"/>
              <a:buChar char="•"/>
              <a:defRPr/>
            </a:pPr>
            <a:r>
              <a:rPr lang="en-GB" sz="1500"/>
              <a:t>Important to consider your research design before you collect research as this will make the analysing part easier (we will come back to this later!)</a:t>
            </a:r>
          </a:p>
          <a:p>
            <a:pPr marL="342900" indent="-342900" eaLnBrk="1" fontAlgn="auto" hangingPunct="1">
              <a:lnSpc>
                <a:spcPct val="150000"/>
              </a:lnSpc>
              <a:spcAft>
                <a:spcPts val="0"/>
              </a:spcAft>
              <a:buFont typeface="Arial" pitchFamily="34"/>
              <a:buChar char="•"/>
              <a:defRPr/>
            </a:pPr>
            <a:r>
              <a:rPr lang="en-GB" sz="1500"/>
              <a:t>Keep memos: They are useful to bridge the gap between the start of the project and the end of the data analysis. You can find something completely different at the end but memos allow you to keep evaluating what you are doing and what you would do different if you were to run research again?  </a:t>
            </a:r>
          </a:p>
          <a:p>
            <a:pPr marL="342900" indent="-342900" eaLnBrk="1" fontAlgn="auto" hangingPunct="1">
              <a:lnSpc>
                <a:spcPct val="150000"/>
              </a:lnSpc>
              <a:spcAft>
                <a:spcPts val="0"/>
              </a:spcAft>
              <a:buFont typeface="Arial" pitchFamily="34"/>
              <a:buChar char="•"/>
              <a:defRPr/>
            </a:pPr>
            <a:endParaRPr lang="en-GB" sz="1800"/>
          </a:p>
          <a:p>
            <a:pPr eaLnBrk="1" fontAlgn="auto" hangingPunct="1">
              <a:spcAft>
                <a:spcPts val="0"/>
              </a:spcAft>
              <a:defRPr/>
            </a:pPr>
            <a:endParaRPr lang="en-GB"/>
          </a:p>
          <a:p>
            <a:pPr eaLnBrk="1" fontAlgn="auto" hangingPunct="1">
              <a:spcAft>
                <a:spcPts val="0"/>
              </a:spcAft>
              <a:defRPr/>
            </a:pPr>
            <a:endParaRPr lang="en-GB"/>
          </a:p>
          <a:p>
            <a:pPr eaLnBrk="1" fontAlgn="auto" hangingPunct="1">
              <a:spcAft>
                <a:spcPts val="0"/>
              </a:spcAft>
              <a:defRPr/>
            </a:pPr>
            <a:endParaRPr lang="en-GB"/>
          </a:p>
          <a:p>
            <a:pPr eaLnBrk="1" fontAlgn="auto" hangingPunct="1">
              <a:spcAft>
                <a:spcPts val="0"/>
              </a:spcAft>
              <a:defRPr/>
            </a:pPr>
            <a:endParaRPr lang="en-GB"/>
          </a:p>
        </p:txBody>
      </p:sp>
    </p:spTree>
  </p:cSld>
  <p:clrMapOvr>
    <a:masterClrMapping/>
  </p:clrMapOvr>
  <p:transition spd="slow"/>
</p:sld>
</file>

<file path=ppt/slides/slide9.xml><?xml version="1.0" encoding="utf-8"?>
<p:sld xmlns:a="http://schemas.openxmlformats.org/drawingml/2006/main" xmlns:r="http://schemas.openxmlformats.org/officeDocument/2006/relationships" xmlns:p="http://schemas.openxmlformats.org/presentationml/2006/main">
  <p:cSld name="Slide23">
    <p:spTree>
      <p:nvGrpSpPr>
        <p:cNvPr id="1" name=""/>
        <p:cNvGrpSpPr/>
        <p:nvPr/>
      </p:nvGrpSpPr>
      <p:grpSpPr>
        <a:xfrm>
          <a:off x="0" y="0"/>
          <a:ext cx="0" cy="0"/>
          <a:chOff x="0" y="0"/>
          <a:chExt cx="0" cy="0"/>
        </a:xfrm>
      </p:grpSpPr>
      <p:sp>
        <p:nvSpPr>
          <p:cNvPr id="22530" name="Title 1">
            <a:extLst>
              <a:ext uri="{FF2B5EF4-FFF2-40B4-BE49-F238E27FC236}">
                <a16:creationId xmlns:a16="http://schemas.microsoft.com/office/drawing/2014/main" id="{14E69D7E-1FAF-4E62-8D7F-F775479577E7}"/>
              </a:ext>
            </a:extLst>
          </p:cNvPr>
          <p:cNvSpPr txBox="1">
            <a:spLocks noGrp="1"/>
          </p:cNvSpPr>
          <p:nvPr>
            <p:ph type="ctrTitle"/>
          </p:nvPr>
        </p:nvSpPr>
        <p:spPr>
          <a:xfrm>
            <a:off x="541338" y="549275"/>
            <a:ext cx="7988300" cy="1008063"/>
          </a:xfrm>
        </p:spPr>
        <p:txBody>
          <a:bodyPr anchorCtr="1"/>
          <a:lstStyle/>
          <a:p>
            <a:pPr algn="ctr" eaLnBrk="1" hangingPunct="1"/>
            <a:r>
              <a:rPr lang="en-GB" altLang="en-US" sz="2800" b="1">
                <a:latin typeface="Verdana" panose="020B0604030504040204" pitchFamily="34" charset="0"/>
                <a:ea typeface="ＭＳ Ｐゴシック" panose="020B0600070205080204" pitchFamily="34" charset="-128"/>
              </a:rPr>
              <a:t>Validity &amp; Reliability</a:t>
            </a:r>
          </a:p>
        </p:txBody>
      </p:sp>
      <p:sp>
        <p:nvSpPr>
          <p:cNvPr id="22531" name="Subtitle 2">
            <a:extLst>
              <a:ext uri="{FF2B5EF4-FFF2-40B4-BE49-F238E27FC236}">
                <a16:creationId xmlns:a16="http://schemas.microsoft.com/office/drawing/2014/main" id="{651C7942-B18B-4F1C-8373-42D278E1238D}"/>
              </a:ext>
            </a:extLst>
          </p:cNvPr>
          <p:cNvSpPr txBox="1">
            <a:spLocks noGrp="1"/>
          </p:cNvSpPr>
          <p:nvPr>
            <p:ph type="subTitle" idx="1"/>
          </p:nvPr>
        </p:nvSpPr>
        <p:spPr>
          <a:xfrm>
            <a:off x="539750" y="1673225"/>
            <a:ext cx="7993063" cy="5184775"/>
          </a:xfrm>
        </p:spPr>
        <p:txBody>
          <a:bodyPr/>
          <a:lstStyle/>
          <a:p>
            <a:pPr eaLnBrk="1" hangingPunct="1"/>
            <a:r>
              <a:rPr lang="en-GB" altLang="en-US" sz="2200" b="1">
                <a:latin typeface="Verdana" panose="020B0604030504040204" pitchFamily="34" charset="0"/>
                <a:ea typeface="ＭＳ Ｐゴシック" panose="020B0600070205080204" pitchFamily="34" charset="-128"/>
              </a:rPr>
              <a:t>Validity</a:t>
            </a:r>
          </a:p>
          <a:p>
            <a:pPr eaLnBrk="1" hangingPunct="1"/>
            <a:endParaRPr lang="en-GB" altLang="en-US" sz="2200" b="1">
              <a:latin typeface="Verdana" panose="020B0604030504040204" pitchFamily="34" charset="0"/>
              <a:ea typeface="ＭＳ Ｐゴシック" panose="020B0600070205080204" pitchFamily="34" charset="-128"/>
            </a:endParaRPr>
          </a:p>
          <a:p>
            <a:pPr eaLnBrk="1" hangingPunct="1"/>
            <a:r>
              <a:rPr lang="en-GB" altLang="en-US" sz="2100">
                <a:latin typeface="Verdana" panose="020B0604030504040204" pitchFamily="34" charset="0"/>
                <a:ea typeface="ＭＳ Ｐゴシック" panose="020B0600070205080204" pitchFamily="34" charset="-128"/>
              </a:rPr>
              <a:t>How can we be sure we are measuring what our we set out to? To what extent are we describing and measuring what our research question set out?</a:t>
            </a:r>
          </a:p>
          <a:p>
            <a:pPr eaLnBrk="1" hangingPunct="1"/>
            <a:r>
              <a:rPr lang="en-GB" altLang="en-US" sz="2100">
                <a:latin typeface="Verdana" panose="020B0604030504040204" pitchFamily="34" charset="0"/>
                <a:ea typeface="ＭＳ Ｐゴシック" panose="020B0600070205080204" pitchFamily="34" charset="-128"/>
              </a:rPr>
              <a:t>As qualitative researchers we need to be able to account for how inferences were made in our analysis and our conclusions reached. This is the only way our  findings are credible. </a:t>
            </a:r>
          </a:p>
          <a:p>
            <a:pPr eaLnBrk="1" hangingPunct="1"/>
            <a:r>
              <a:rPr lang="en-GB" altLang="en-US" sz="2100">
                <a:latin typeface="Verdana" panose="020B0604030504040204" pitchFamily="34" charset="0"/>
                <a:ea typeface="ＭＳ Ｐゴシック" panose="020B0600070205080204" pitchFamily="34" charset="-128"/>
              </a:rPr>
              <a:t>Create an analysis group – through having different people analysing the data set, your validity will increase.</a:t>
            </a:r>
          </a:p>
          <a:p>
            <a:pPr eaLnBrk="1" hangingPunct="1"/>
            <a:endParaRPr lang="en-GB" altLang="en-US" sz="2000">
              <a:latin typeface="Verdana" panose="020B0604030504040204" pitchFamily="34" charset="0"/>
              <a:ea typeface="ＭＳ Ｐゴシック" panose="020B0600070205080204" pitchFamily="34" charset="-128"/>
            </a:endParaRPr>
          </a:p>
          <a:p>
            <a:pPr eaLnBrk="1" hangingPunct="1"/>
            <a:endParaRPr lang="en-GB" altLang="en-US" sz="1600">
              <a:latin typeface="Verdana" panose="020B0604030504040204" pitchFamily="34" charset="0"/>
              <a:ea typeface="ＭＳ Ｐゴシック" panose="020B0600070205080204" pitchFamily="34" charset="-128"/>
            </a:endParaRPr>
          </a:p>
          <a:p>
            <a:pPr eaLnBrk="1" hangingPunct="1"/>
            <a:endParaRPr lang="en-GB" altLang="en-US">
              <a:latin typeface="Verdana" panose="020B0604030504040204" pitchFamily="34" charset="0"/>
              <a:ea typeface="ＭＳ Ｐゴシック" panose="020B0600070205080204" pitchFamily="34" charset="-128"/>
            </a:endParaRPr>
          </a:p>
        </p:txBody>
      </p:sp>
    </p:spTree>
  </p:cSld>
  <p:clrMapOvr>
    <a:masterClrMapping/>
  </p:clrMapOvr>
  <p:transition spd="slow"/>
</p:sld>
</file>

<file path=ppt/slides/slide10.xml><?xml version="1.0" encoding="utf-8"?>
<p:sld xmlns:a="http://schemas.openxmlformats.org/drawingml/2006/main" xmlns:r="http://schemas.openxmlformats.org/officeDocument/2006/relationships" xmlns:p="http://schemas.openxmlformats.org/presentationml/2006/main">
  <p:cSld name="Slide34">
    <p:spTree>
      <p:nvGrpSpPr>
        <p:cNvPr id="1" name=""/>
        <p:cNvGrpSpPr/>
        <p:nvPr/>
      </p:nvGrpSpPr>
      <p:grpSpPr>
        <a:xfrm>
          <a:off x="0" y="0"/>
          <a:ext cx="0" cy="0"/>
          <a:chOff x="0" y="0"/>
          <a:chExt cx="0" cy="0"/>
        </a:xfrm>
      </p:grpSpPr>
      <p:sp>
        <p:nvSpPr>
          <p:cNvPr id="24578" name="Title 1">
            <a:extLst>
              <a:ext uri="{FF2B5EF4-FFF2-40B4-BE49-F238E27FC236}">
                <a16:creationId xmlns:a16="http://schemas.microsoft.com/office/drawing/2014/main" id="{2551C56A-3D1A-4BD1-8A88-004F331D4DCA}"/>
              </a:ext>
            </a:extLst>
          </p:cNvPr>
          <p:cNvSpPr txBox="1">
            <a:spLocks noGrp="1"/>
          </p:cNvSpPr>
          <p:nvPr>
            <p:ph type="ctrTitle"/>
          </p:nvPr>
        </p:nvSpPr>
        <p:spPr>
          <a:xfrm>
            <a:off x="541338" y="549275"/>
            <a:ext cx="7988300" cy="1008063"/>
          </a:xfrm>
        </p:spPr>
        <p:txBody>
          <a:bodyPr/>
          <a:lstStyle/>
          <a:p>
            <a:pPr eaLnBrk="1" hangingPunct="1"/>
            <a:r>
              <a:rPr lang="en-GB" altLang="en-US" b="1">
                <a:latin typeface="Verdana" panose="020B0604030504040204" pitchFamily="34" charset="0"/>
                <a:ea typeface="ＭＳ Ｐゴシック" panose="020B0600070205080204" pitchFamily="34" charset="-128"/>
              </a:rPr>
              <a:t>Reliability</a:t>
            </a:r>
            <a:br>
              <a:rPr lang="en-GB" altLang="en-US" b="1">
                <a:latin typeface="Verdana" panose="020B0604030504040204" pitchFamily="34" charset="0"/>
                <a:ea typeface="ＭＳ Ｐゴシック" panose="020B0600070205080204" pitchFamily="34" charset="-128"/>
              </a:rPr>
            </a:br>
            <a:endParaRPr lang="en-GB" altLang="en-US">
              <a:latin typeface="Verdana" panose="020B0604030504040204" pitchFamily="34" charset="0"/>
              <a:ea typeface="ＭＳ Ｐゴシック" panose="020B0600070205080204" pitchFamily="34" charset="-128"/>
            </a:endParaRPr>
          </a:p>
        </p:txBody>
      </p:sp>
      <p:sp>
        <p:nvSpPr>
          <p:cNvPr id="24579" name="Subtitle 2">
            <a:extLst>
              <a:ext uri="{FF2B5EF4-FFF2-40B4-BE49-F238E27FC236}">
                <a16:creationId xmlns:a16="http://schemas.microsoft.com/office/drawing/2014/main" id="{7EC90E58-E0E0-44C3-8A98-F5254DA3A65E}"/>
              </a:ext>
            </a:extLst>
          </p:cNvPr>
          <p:cNvSpPr txBox="1">
            <a:spLocks noGrp="1"/>
          </p:cNvSpPr>
          <p:nvPr>
            <p:ph type="subTitle" idx="1"/>
          </p:nvPr>
        </p:nvSpPr>
        <p:spPr>
          <a:xfrm>
            <a:off x="539750" y="1557338"/>
            <a:ext cx="7993063" cy="647700"/>
          </a:xfrm>
        </p:spPr>
        <p:txBody>
          <a:bodyPr/>
          <a:lstStyle/>
          <a:p>
            <a:pPr eaLnBrk="1" hangingPunct="1"/>
            <a:r>
              <a:rPr lang="en-GB" altLang="en-US" sz="1800">
                <a:latin typeface="Verdana" panose="020B0604030504040204" pitchFamily="34" charset="0"/>
                <a:ea typeface="ＭＳ Ｐゴシック" panose="020B0600070205080204" pitchFamily="34" charset="-128"/>
              </a:rPr>
              <a:t>If we repeated the research, would we find the same results?</a:t>
            </a:r>
          </a:p>
          <a:p>
            <a:pPr eaLnBrk="1" hangingPunct="1"/>
            <a:r>
              <a:rPr lang="en-GB" altLang="en-US" sz="1800">
                <a:latin typeface="Verdana" panose="020B0604030504040204" pitchFamily="34" charset="0"/>
                <a:ea typeface="ＭＳ Ｐゴシック" panose="020B0600070205080204" pitchFamily="34" charset="-128"/>
              </a:rPr>
              <a:t> </a:t>
            </a:r>
          </a:p>
          <a:p>
            <a:pPr eaLnBrk="1" hangingPunct="1"/>
            <a:r>
              <a:rPr lang="en-GB" altLang="en-US" sz="1800" i="1">
                <a:latin typeface="Verdana" panose="020B0604030504040204" pitchFamily="34" charset="0"/>
                <a:ea typeface="ＭＳ Ｐゴシック" panose="020B0600070205080204" pitchFamily="34" charset="-128"/>
              </a:rPr>
              <a:t>Objectivity needs to be embedded into the research process. Demonstrating reliability through keeping detailed records of the links between the claims you are making and the evidence on which it is based. </a:t>
            </a:r>
          </a:p>
          <a:p>
            <a:pPr eaLnBrk="1" hangingPunct="1"/>
            <a:r>
              <a:rPr lang="en-GB" altLang="en-US" sz="1800">
                <a:latin typeface="Verdana" panose="020B0604030504040204" pitchFamily="34" charset="0"/>
                <a:ea typeface="ＭＳ Ｐゴシック" panose="020B0600070205080204" pitchFamily="34" charset="-128"/>
              </a:rPr>
              <a:t>‘Careful Scholarship- Seale 2006’</a:t>
            </a:r>
          </a:p>
          <a:p>
            <a:pPr eaLnBrk="1" hangingPunct="1"/>
            <a:endParaRPr lang="en-GB" altLang="en-US" sz="1800">
              <a:latin typeface="Verdana" panose="020B0604030504040204" pitchFamily="34" charset="0"/>
              <a:ea typeface="ＭＳ Ｐゴシック" panose="020B0600070205080204" pitchFamily="34" charset="-128"/>
            </a:endParaRPr>
          </a:p>
          <a:p>
            <a:pPr eaLnBrk="1" hangingPunct="1"/>
            <a:r>
              <a:rPr lang="en-GB" altLang="en-US" sz="1800">
                <a:latin typeface="Verdana" panose="020B0604030504040204" pitchFamily="34" charset="0"/>
                <a:ea typeface="ＭＳ Ｐゴシック" panose="020B0600070205080204" pitchFamily="34" charset="-128"/>
              </a:rPr>
              <a:t>Be aware of the boundaries of the claims that you make from analysing your qualitative data and remain transparent throughout your analysis about all of the processes that you have used. </a:t>
            </a:r>
          </a:p>
          <a:p>
            <a:pPr eaLnBrk="1" hangingPunct="1"/>
            <a:r>
              <a:rPr lang="en-GB" altLang="en-US" sz="1800">
                <a:latin typeface="Verdana" panose="020B0604030504040204" pitchFamily="34" charset="0"/>
                <a:ea typeface="ＭＳ Ｐゴシック" panose="020B0600070205080204" pitchFamily="34" charset="-128"/>
              </a:rPr>
              <a:t>Are there any instances that contradict the claim that you are making? Disruptions can exist and not contradict your argument. Be upfront about these anomalies and this will help your reliability. </a:t>
            </a:r>
          </a:p>
          <a:p>
            <a:pPr eaLnBrk="1" hangingPunct="1"/>
            <a:endParaRPr lang="en-GB" altLang="en-US" sz="2000">
              <a:latin typeface="Verdana" panose="020B0604030504040204" pitchFamily="34" charset="0"/>
              <a:ea typeface="ＭＳ Ｐゴシック" panose="020B0600070205080204" pitchFamily="34" charset="-128"/>
            </a:endParaRPr>
          </a:p>
          <a:p>
            <a:pPr eaLnBrk="1" hangingPunct="1"/>
            <a:endParaRPr lang="en-GB" altLang="en-US" sz="1800">
              <a:latin typeface="Verdana" panose="020B0604030504040204" pitchFamily="34" charset="0"/>
              <a:ea typeface="ＭＳ Ｐゴシック" panose="020B0600070205080204" pitchFamily="34" charset="-128"/>
            </a:endParaRPr>
          </a:p>
          <a:p>
            <a:pPr eaLnBrk="1" hangingPunct="1"/>
            <a:endParaRPr lang="en-GB" altLang="en-US">
              <a:latin typeface="Verdana" panose="020B0604030504040204" pitchFamily="34" charset="0"/>
              <a:ea typeface="ＭＳ Ｐゴシック" panose="020B0600070205080204" pitchFamily="34" charset="-128"/>
            </a:endParaRPr>
          </a:p>
        </p:txBody>
      </p:sp>
    </p:spTree>
  </p:cSld>
  <p:clrMapOvr>
    <a:masterClrMapping/>
  </p:clrMapOvr>
  <p:transition spd="slow"/>
</p:sld>
</file>

<file path=ppt/slides/slide11.xml><?xml version="1.0" encoding="utf-8"?>
<p:sld xmlns:a="http://schemas.openxmlformats.org/drawingml/2006/main" xmlns:r="http://schemas.openxmlformats.org/officeDocument/2006/relationships" xmlns:p="http://schemas.openxmlformats.org/presentationml/2006/main">
  <p:cSld name="Slide25">
    <p:spTree>
      <p:nvGrpSpPr>
        <p:cNvPr id="1" name=""/>
        <p:cNvGrpSpPr/>
        <p:nvPr/>
      </p:nvGrpSpPr>
      <p:grpSpPr>
        <a:xfrm>
          <a:off x="0" y="0"/>
          <a:ext cx="0" cy="0"/>
          <a:chOff x="0" y="0"/>
          <a:chExt cx="0" cy="0"/>
        </a:xfrm>
      </p:grpSpPr>
      <p:sp>
        <p:nvSpPr>
          <p:cNvPr id="26626" name="Title 1">
            <a:extLst>
              <a:ext uri="{FF2B5EF4-FFF2-40B4-BE49-F238E27FC236}">
                <a16:creationId xmlns:a16="http://schemas.microsoft.com/office/drawing/2014/main" id="{22823CDC-6408-416B-884B-72226AC145D1}"/>
              </a:ext>
            </a:extLst>
          </p:cNvPr>
          <p:cNvSpPr txBox="1">
            <a:spLocks noGrp="1"/>
          </p:cNvSpPr>
          <p:nvPr>
            <p:ph type="ctrTitle"/>
          </p:nvPr>
        </p:nvSpPr>
        <p:spPr>
          <a:xfrm>
            <a:off x="541338" y="549275"/>
            <a:ext cx="7988300" cy="1008063"/>
          </a:xfrm>
        </p:spPr>
        <p:txBody>
          <a:bodyPr anchorCtr="1"/>
          <a:lstStyle/>
          <a:p>
            <a:pPr algn="ctr" eaLnBrk="1" hangingPunct="1"/>
            <a:r>
              <a:rPr lang="en-GB" altLang="en-US" sz="2800" b="1">
                <a:latin typeface="Verdana" panose="020B0604030504040204" pitchFamily="34" charset="0"/>
                <a:ea typeface="ＭＳ Ｐゴシック" panose="020B0600070205080204" pitchFamily="34" charset="-128"/>
              </a:rPr>
              <a:t>Preparing and managing your data set</a:t>
            </a:r>
          </a:p>
        </p:txBody>
      </p:sp>
      <p:sp>
        <p:nvSpPr>
          <p:cNvPr id="3" name="Subtitle 2">
            <a:extLst>
              <a:ext uri="{FF2B5EF4-FFF2-40B4-BE49-F238E27FC236}">
                <a16:creationId xmlns:a16="http://schemas.microsoft.com/office/drawing/2014/main" id="{1AEE854D-33FE-4CA1-B81F-0C425442CD77}"/>
              </a:ext>
            </a:extLst>
          </p:cNvPr>
          <p:cNvSpPr txBox="1">
            <a:spLocks noGrp="1"/>
          </p:cNvSpPr>
          <p:nvPr>
            <p:ph type="subTitle" idx="1"/>
          </p:nvPr>
        </p:nvSpPr>
        <p:spPr>
          <a:xfrm>
            <a:off x="323850" y="1700213"/>
            <a:ext cx="7993063" cy="2305050"/>
          </a:xfrm>
        </p:spPr>
        <p:txBody>
          <a:bodyPr/>
          <a:lstStyle/>
          <a:p>
            <a:pPr marL="342900" indent="-342900" eaLnBrk="1" fontAlgn="auto" hangingPunct="1">
              <a:lnSpc>
                <a:spcPct val="150000"/>
              </a:lnSpc>
              <a:spcAft>
                <a:spcPts val="0"/>
              </a:spcAft>
              <a:buFont typeface="Arial" pitchFamily="34"/>
              <a:buChar char="•"/>
              <a:defRPr/>
            </a:pPr>
            <a:r>
              <a:rPr lang="en-GB"/>
              <a:t>Leave large margins for annotations</a:t>
            </a:r>
          </a:p>
          <a:p>
            <a:pPr marL="342900" indent="-342900" eaLnBrk="1" fontAlgn="auto" hangingPunct="1">
              <a:lnSpc>
                <a:spcPct val="150000"/>
              </a:lnSpc>
              <a:spcAft>
                <a:spcPts val="0"/>
              </a:spcAft>
              <a:buFont typeface="Arial" pitchFamily="34"/>
              <a:buChar char="•"/>
              <a:defRPr/>
            </a:pPr>
            <a:r>
              <a:rPr lang="en-GB"/>
              <a:t>Do not tidy the language – although it is tempting to correct language and make it more your own style…RESIST!</a:t>
            </a:r>
          </a:p>
          <a:p>
            <a:pPr marL="342900" indent="-342900" eaLnBrk="1" fontAlgn="auto" hangingPunct="1">
              <a:lnSpc>
                <a:spcPct val="150000"/>
              </a:lnSpc>
              <a:spcAft>
                <a:spcPts val="0"/>
              </a:spcAft>
              <a:buFont typeface="Arial" pitchFamily="34"/>
              <a:buChar char="•"/>
              <a:defRPr/>
            </a:pPr>
            <a:r>
              <a:rPr lang="en-GB"/>
              <a:t>Keep your field notes to hand when analysing your data set. </a:t>
            </a:r>
          </a:p>
          <a:p>
            <a:pPr eaLnBrk="1" fontAlgn="auto" hangingPunct="1">
              <a:spcAft>
                <a:spcPts val="0"/>
              </a:spcAft>
              <a:defRPr/>
            </a:pPr>
            <a:endParaRPr lang="en-GB"/>
          </a:p>
          <a:p>
            <a:pPr eaLnBrk="1" fontAlgn="auto" hangingPunct="1">
              <a:spcAft>
                <a:spcPts val="0"/>
              </a:spcAft>
              <a:defRPr/>
            </a:pPr>
            <a:endParaRPr lang="en-GB"/>
          </a:p>
        </p:txBody>
      </p:sp>
    </p:spTree>
  </p:cSld>
  <p:clrMapOvr>
    <a:masterClrMapping/>
  </p:clrMapOvr>
  <p:transition spd="slow"/>
</p:sld>
</file>

<file path=ppt/slides/slide12.xml><?xml version="1.0" encoding="utf-8"?>
<p:sld xmlns:a="http://schemas.openxmlformats.org/drawingml/2006/main" xmlns:r="http://schemas.openxmlformats.org/officeDocument/2006/relationships" xmlns:p="http://schemas.openxmlformats.org/presentationml/2006/main">
  <p:cSld name="Slide26">
    <p:spTree>
      <p:nvGrpSpPr>
        <p:cNvPr id="1" name=""/>
        <p:cNvGrpSpPr/>
        <p:nvPr/>
      </p:nvGrpSpPr>
      <p:grpSpPr>
        <a:xfrm>
          <a:off x="0" y="0"/>
          <a:ext cx="0" cy="0"/>
          <a:chOff x="0" y="0"/>
          <a:chExt cx="0" cy="0"/>
        </a:xfrm>
      </p:grpSpPr>
      <p:sp>
        <p:nvSpPr>
          <p:cNvPr id="28674" name="Title 1">
            <a:extLst>
              <a:ext uri="{FF2B5EF4-FFF2-40B4-BE49-F238E27FC236}">
                <a16:creationId xmlns:a16="http://schemas.microsoft.com/office/drawing/2014/main" id="{C303981A-C476-4CBD-9A4D-6976A722CC23}"/>
              </a:ext>
            </a:extLst>
          </p:cNvPr>
          <p:cNvSpPr txBox="1">
            <a:spLocks noGrp="1"/>
          </p:cNvSpPr>
          <p:nvPr>
            <p:ph type="ctrTitle"/>
          </p:nvPr>
        </p:nvSpPr>
        <p:spPr>
          <a:xfrm>
            <a:off x="541338" y="549275"/>
            <a:ext cx="7988300" cy="1008063"/>
          </a:xfrm>
        </p:spPr>
        <p:txBody>
          <a:bodyPr anchorCtr="1"/>
          <a:lstStyle/>
          <a:p>
            <a:pPr algn="ctr" eaLnBrk="1" hangingPunct="1"/>
            <a:r>
              <a:rPr lang="en-GB" altLang="en-US" b="1">
                <a:latin typeface="Verdana" panose="020B0604030504040204" pitchFamily="34" charset="0"/>
                <a:ea typeface="ＭＳ Ｐゴシック" panose="020B0600070205080204" pitchFamily="34" charset="-128"/>
              </a:rPr>
              <a:t>Coding your data set</a:t>
            </a:r>
          </a:p>
        </p:txBody>
      </p:sp>
      <p:sp>
        <p:nvSpPr>
          <p:cNvPr id="28675" name="Subtitle 2">
            <a:extLst>
              <a:ext uri="{FF2B5EF4-FFF2-40B4-BE49-F238E27FC236}">
                <a16:creationId xmlns:a16="http://schemas.microsoft.com/office/drawing/2014/main" id="{2DEFAE3D-1941-4019-BB45-B21E5E1A9B9D}"/>
              </a:ext>
            </a:extLst>
          </p:cNvPr>
          <p:cNvSpPr txBox="1">
            <a:spLocks noGrp="1"/>
          </p:cNvSpPr>
          <p:nvPr>
            <p:ph type="subTitle" idx="1"/>
          </p:nvPr>
        </p:nvSpPr>
        <p:spPr>
          <a:xfrm>
            <a:off x="539750" y="1773238"/>
            <a:ext cx="7993063" cy="647700"/>
          </a:xfrm>
        </p:spPr>
        <p:txBody>
          <a:bodyPr/>
          <a:lstStyle/>
          <a:p>
            <a:pPr eaLnBrk="1" hangingPunct="1"/>
            <a:r>
              <a:rPr lang="en-GB" altLang="en-US" sz="2000" b="1">
                <a:latin typeface="Verdana" panose="020B0604030504040204" pitchFamily="34" charset="0"/>
                <a:ea typeface="ＭＳ Ｐゴシック" panose="020B0600070205080204" pitchFamily="34" charset="-128"/>
              </a:rPr>
              <a:t>Formal definition</a:t>
            </a:r>
          </a:p>
          <a:p>
            <a:pPr eaLnBrk="1" hangingPunct="1"/>
            <a:endParaRPr lang="en-GB" altLang="en-US" sz="2000" b="1">
              <a:latin typeface="Verdana" panose="020B0604030504040204" pitchFamily="34" charset="0"/>
              <a:ea typeface="ＭＳ Ｐゴシック" panose="020B0600070205080204" pitchFamily="34" charset="-128"/>
            </a:endParaRPr>
          </a:p>
          <a:p>
            <a:pPr eaLnBrk="1" hangingPunct="1"/>
            <a:r>
              <a:rPr lang="en-GB" altLang="en-US" sz="2000">
                <a:latin typeface="Verdana" panose="020B0604030504040204" pitchFamily="34" charset="0"/>
                <a:ea typeface="ＭＳ Ｐゴシック" panose="020B0600070205080204" pitchFamily="34" charset="-128"/>
              </a:rPr>
              <a:t>‘The identification of passages of text (or other meaningful phenomena, such as parts of images) and applying labels to them that indicate they are examples of some thematic idea. </a:t>
            </a:r>
          </a:p>
          <a:p>
            <a:pPr eaLnBrk="1" hangingPunct="1"/>
            <a:r>
              <a:rPr lang="en-GB" altLang="en-US" sz="2000">
                <a:latin typeface="Verdana" panose="020B0604030504040204" pitchFamily="34" charset="0"/>
                <a:ea typeface="ＭＳ Ｐゴシック" panose="020B0600070205080204" pitchFamily="34" charset="-128"/>
              </a:rPr>
              <a:t>At its simplest, this labelling or coding process enables researchers quickly to retrieve and collect together all the text and other data that they have associated with some thematic idea so that they can be examined together and different cases can be compared in that respect’.</a:t>
            </a:r>
          </a:p>
        </p:txBody>
      </p:sp>
    </p:spTree>
  </p:cSld>
  <p:clrMapOvr>
    <a:masterClrMapping/>
  </p:clrMapOvr>
  <p:transition spd="slow"/>
</p:sld>
</file>

<file path=ppt/slides/slide13.xml><?xml version="1.0" encoding="utf-8"?>
<p:sld xmlns:a="http://schemas.openxmlformats.org/drawingml/2006/main" xmlns:r="http://schemas.openxmlformats.org/officeDocument/2006/relationships" xmlns:p="http://schemas.openxmlformats.org/presentationml/2006/main">
  <p:cSld name="Slide35">
    <p:spTree>
      <p:nvGrpSpPr>
        <p:cNvPr id="1" name=""/>
        <p:cNvGrpSpPr/>
        <p:nvPr/>
      </p:nvGrpSpPr>
      <p:grpSpPr>
        <a:xfrm>
          <a:off x="0" y="0"/>
          <a:ext cx="0" cy="0"/>
          <a:chOff x="0" y="0"/>
          <a:chExt cx="0" cy="0"/>
        </a:xfrm>
      </p:grpSpPr>
      <p:sp>
        <p:nvSpPr>
          <p:cNvPr id="29698" name="Title 1">
            <a:extLst>
              <a:ext uri="{FF2B5EF4-FFF2-40B4-BE49-F238E27FC236}">
                <a16:creationId xmlns:a16="http://schemas.microsoft.com/office/drawing/2014/main" id="{F9A40ADA-3B31-4A7B-8702-BE3F00E337DC}"/>
              </a:ext>
            </a:extLst>
          </p:cNvPr>
          <p:cNvSpPr txBox="1">
            <a:spLocks noGrp="1"/>
          </p:cNvSpPr>
          <p:nvPr>
            <p:ph type="ctrTitle"/>
          </p:nvPr>
        </p:nvSpPr>
        <p:spPr>
          <a:xfrm>
            <a:off x="541338" y="549275"/>
            <a:ext cx="7988300" cy="1008063"/>
          </a:xfrm>
        </p:spPr>
        <p:txBody>
          <a:bodyPr/>
          <a:lstStyle/>
          <a:p>
            <a:pPr eaLnBrk="1" hangingPunct="1"/>
            <a:r>
              <a:rPr lang="en-GB" altLang="en-US" b="1">
                <a:latin typeface="Verdana" panose="020B0604030504040204" pitchFamily="34" charset="0"/>
                <a:ea typeface="ＭＳ Ｐゴシック" panose="020B0600070205080204" pitchFamily="34" charset="-128"/>
              </a:rPr>
              <a:t>Stage 1 : Initial coding</a:t>
            </a:r>
          </a:p>
        </p:txBody>
      </p:sp>
      <p:sp>
        <p:nvSpPr>
          <p:cNvPr id="3" name="Subtitle 2">
            <a:extLst>
              <a:ext uri="{FF2B5EF4-FFF2-40B4-BE49-F238E27FC236}">
                <a16:creationId xmlns:a16="http://schemas.microsoft.com/office/drawing/2014/main" id="{932DDA26-F568-43FF-A467-B4B6B8FD13AC}"/>
              </a:ext>
            </a:extLst>
          </p:cNvPr>
          <p:cNvSpPr txBox="1">
            <a:spLocks noGrp="1"/>
          </p:cNvSpPr>
          <p:nvPr>
            <p:ph type="subTitle" idx="1"/>
          </p:nvPr>
        </p:nvSpPr>
        <p:spPr>
          <a:xfrm>
            <a:off x="539750" y="1628775"/>
            <a:ext cx="7993063" cy="4032250"/>
          </a:xfrm>
        </p:spPr>
        <p:txBody>
          <a:bodyPr/>
          <a:lstStyle/>
          <a:p>
            <a:pPr algn="ctr" eaLnBrk="1" fontAlgn="auto" hangingPunct="1">
              <a:spcAft>
                <a:spcPts val="0"/>
              </a:spcAft>
              <a:defRPr/>
            </a:pPr>
            <a:r>
              <a:rPr lang="en-GB" sz="2000" b="1"/>
              <a:t>‘Define, understand and explain what is happening in the data’</a:t>
            </a:r>
          </a:p>
          <a:p>
            <a:pPr algn="ctr" eaLnBrk="1" fontAlgn="auto" hangingPunct="1">
              <a:spcAft>
                <a:spcPts val="0"/>
              </a:spcAft>
              <a:defRPr/>
            </a:pPr>
            <a:endParaRPr lang="en-GB" sz="2000" b="1"/>
          </a:p>
          <a:p>
            <a:pPr marL="457200" indent="-457200" eaLnBrk="1" fontAlgn="auto" hangingPunct="1">
              <a:spcAft>
                <a:spcPts val="0"/>
              </a:spcAft>
              <a:buFont typeface="Calibri"/>
              <a:buAutoNum type="arabicPeriod"/>
              <a:defRPr/>
            </a:pPr>
            <a:r>
              <a:rPr lang="en-GB" sz="2000"/>
              <a:t>Number each line in the data</a:t>
            </a:r>
          </a:p>
          <a:p>
            <a:pPr marL="457200" indent="-457200" eaLnBrk="1" fontAlgn="auto" hangingPunct="1">
              <a:spcAft>
                <a:spcPts val="0"/>
              </a:spcAft>
              <a:buFont typeface="Calibri"/>
              <a:buAutoNum type="arabicPeriod"/>
              <a:defRPr/>
            </a:pPr>
            <a:r>
              <a:rPr lang="en-GB" sz="2000"/>
              <a:t>Code every new concept – keep this basic and do not attribute a feeling to the code. Simple codes such as ‘bereavement’. To code ‘loss’ would come later because attributing an emotion here.</a:t>
            </a:r>
          </a:p>
          <a:p>
            <a:pPr marL="457200" indent="-457200" eaLnBrk="1" fontAlgn="auto" hangingPunct="1">
              <a:spcAft>
                <a:spcPts val="0"/>
              </a:spcAft>
              <a:buFont typeface="Calibri"/>
              <a:buAutoNum type="arabicPeriod"/>
              <a:defRPr/>
            </a:pPr>
            <a:r>
              <a:rPr lang="en-GB" sz="2000"/>
              <a:t>Code everything else, not just content in the data. For example, when the data was collected, where it was collected or if there were any external influences?</a:t>
            </a:r>
          </a:p>
          <a:p>
            <a:pPr marL="457200" indent="-457200" eaLnBrk="1" fontAlgn="auto" hangingPunct="1">
              <a:spcAft>
                <a:spcPts val="0"/>
              </a:spcAft>
              <a:buFont typeface="Calibri"/>
              <a:buAutoNum type="arabicPeriod"/>
              <a:defRPr/>
            </a:pPr>
            <a:endParaRPr lang="en-GB" sz="2000"/>
          </a:p>
          <a:p>
            <a:pPr eaLnBrk="1" fontAlgn="auto" hangingPunct="1">
              <a:spcAft>
                <a:spcPts val="0"/>
              </a:spcAft>
              <a:defRPr/>
            </a:pPr>
            <a:endParaRPr lang="en-GB"/>
          </a:p>
        </p:txBody>
      </p:sp>
    </p:spTree>
  </p:cSld>
  <p:clrMapOvr>
    <a:masterClrMapping/>
  </p:clrMapOvr>
  <p:transition spd="slow"/>
</p:sld>
</file>

<file path=ppt/slides/slide14.xml><?xml version="1.0" encoding="utf-8"?>
<p:sld xmlns:a="http://schemas.openxmlformats.org/drawingml/2006/main" xmlns:r="http://schemas.openxmlformats.org/officeDocument/2006/relationships" xmlns:p="http://schemas.openxmlformats.org/presentationml/2006/main">
  <p:cSld name="Slide36">
    <p:spTree>
      <p:nvGrpSpPr>
        <p:cNvPr id="1" name=""/>
        <p:cNvGrpSpPr/>
        <p:nvPr/>
      </p:nvGrpSpPr>
      <p:grpSpPr>
        <a:xfrm>
          <a:off x="0" y="0"/>
          <a:ext cx="0" cy="0"/>
          <a:chOff x="0" y="0"/>
          <a:chExt cx="0" cy="0"/>
        </a:xfrm>
      </p:grpSpPr>
      <p:sp>
        <p:nvSpPr>
          <p:cNvPr id="31746" name="Title 1">
            <a:extLst>
              <a:ext uri="{FF2B5EF4-FFF2-40B4-BE49-F238E27FC236}">
                <a16:creationId xmlns:a16="http://schemas.microsoft.com/office/drawing/2014/main" id="{B91F871C-5979-4375-9E69-A66FF20ADD80}"/>
              </a:ext>
            </a:extLst>
          </p:cNvPr>
          <p:cNvSpPr txBox="1">
            <a:spLocks noGrp="1"/>
          </p:cNvSpPr>
          <p:nvPr>
            <p:ph type="ctrTitle"/>
          </p:nvPr>
        </p:nvSpPr>
        <p:spPr>
          <a:xfrm>
            <a:off x="541338" y="549275"/>
            <a:ext cx="7988300" cy="1008063"/>
          </a:xfrm>
        </p:spPr>
        <p:txBody>
          <a:bodyPr/>
          <a:lstStyle/>
          <a:p>
            <a:pPr eaLnBrk="1" hangingPunct="1"/>
            <a:r>
              <a:rPr lang="en-GB" altLang="en-US" b="1">
                <a:latin typeface="Verdana" panose="020B0604030504040204" pitchFamily="34" charset="0"/>
                <a:ea typeface="ＭＳ Ｐゴシック" panose="020B0600070205080204" pitchFamily="34" charset="-128"/>
              </a:rPr>
              <a:t>Stage 2 : Focussed coding</a:t>
            </a:r>
          </a:p>
        </p:txBody>
      </p:sp>
      <p:sp>
        <p:nvSpPr>
          <p:cNvPr id="3" name="Subtitle 2">
            <a:extLst>
              <a:ext uri="{FF2B5EF4-FFF2-40B4-BE49-F238E27FC236}">
                <a16:creationId xmlns:a16="http://schemas.microsoft.com/office/drawing/2014/main" id="{77AD3FEB-3FD6-433F-8837-A1D382D690A7}"/>
              </a:ext>
            </a:extLst>
          </p:cNvPr>
          <p:cNvSpPr txBox="1">
            <a:spLocks noGrp="1"/>
          </p:cNvSpPr>
          <p:nvPr>
            <p:ph type="subTitle" idx="1"/>
          </p:nvPr>
        </p:nvSpPr>
        <p:spPr>
          <a:xfrm>
            <a:off x="539750" y="1773238"/>
            <a:ext cx="7993063" cy="647700"/>
          </a:xfrm>
        </p:spPr>
        <p:txBody>
          <a:bodyPr/>
          <a:lstStyle/>
          <a:p>
            <a:pPr eaLnBrk="1" fontAlgn="auto" hangingPunct="1">
              <a:spcAft>
                <a:spcPts val="0"/>
              </a:spcAft>
              <a:defRPr/>
            </a:pPr>
            <a:r>
              <a:rPr lang="en-GB" sz="2200"/>
              <a:t>Synthesise the most significant/frequently used codes across cases to create categories/themes/conceptual similarities. </a:t>
            </a:r>
          </a:p>
          <a:p>
            <a:pPr eaLnBrk="1" fontAlgn="auto" hangingPunct="1">
              <a:spcAft>
                <a:spcPts val="0"/>
              </a:spcAft>
              <a:defRPr/>
            </a:pPr>
            <a:endParaRPr lang="en-GB" sz="2200"/>
          </a:p>
          <a:p>
            <a:pPr marL="457200" indent="-457200" eaLnBrk="1" fontAlgn="auto" hangingPunct="1">
              <a:spcAft>
                <a:spcPts val="0"/>
              </a:spcAft>
              <a:buFont typeface="Calibri"/>
              <a:buAutoNum type="arabicPeriod"/>
              <a:defRPr/>
            </a:pPr>
            <a:r>
              <a:rPr lang="en-GB" sz="2200"/>
              <a:t>Move from initial descriptive codes, onto groups of codes. This is where ‘loss’ would become relevant.</a:t>
            </a:r>
          </a:p>
          <a:p>
            <a:pPr marL="457200" indent="-457200" eaLnBrk="1" fontAlgn="auto" hangingPunct="1">
              <a:spcAft>
                <a:spcPts val="0"/>
              </a:spcAft>
              <a:buFont typeface="Calibri"/>
              <a:buAutoNum type="arabicPeriod"/>
              <a:defRPr/>
            </a:pPr>
            <a:r>
              <a:rPr lang="en-GB" sz="2200"/>
              <a:t>Compare your data to see if the same codes are appearing.</a:t>
            </a:r>
          </a:p>
          <a:p>
            <a:pPr eaLnBrk="1" fontAlgn="auto" hangingPunct="1">
              <a:spcAft>
                <a:spcPts val="0"/>
              </a:spcAft>
              <a:defRPr/>
            </a:pPr>
            <a:endParaRPr lang="en-GB"/>
          </a:p>
        </p:txBody>
      </p:sp>
    </p:spTree>
  </p:cSld>
  <p:clrMapOvr>
    <a:masterClrMapping/>
  </p:clrMapOvr>
  <p:transition spd="slow"/>
</p:sld>
</file>

<file path=ppt/slides/slide15.xml><?xml version="1.0" encoding="utf-8"?>
<p:sld xmlns:a="http://schemas.openxmlformats.org/drawingml/2006/main" xmlns:r="http://schemas.openxmlformats.org/officeDocument/2006/relationships" xmlns:p="http://schemas.openxmlformats.org/presentationml/2006/main">
  <p:cSld name="Slide3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129CF6-D334-40A3-A9BF-89853BFD0D39}"/>
              </a:ext>
            </a:extLst>
          </p:cNvPr>
          <p:cNvSpPr txBox="1">
            <a:spLocks noGrp="1"/>
          </p:cNvSpPr>
          <p:nvPr>
            <p:ph type="ctrTitle"/>
          </p:nvPr>
        </p:nvSpPr>
        <p:spPr>
          <a:xfrm>
            <a:off x="611188" y="620713"/>
            <a:ext cx="7988300" cy="1008062"/>
          </a:xfrm>
        </p:spPr>
        <p:txBody>
          <a:bodyPr/>
          <a:lstStyle/>
          <a:p>
            <a:pPr eaLnBrk="1" fontAlgn="auto" hangingPunct="1">
              <a:spcBef>
                <a:spcPts val="0"/>
              </a:spcBef>
              <a:spcAft>
                <a:spcPts val="0"/>
              </a:spcAft>
              <a:defRPr/>
            </a:pPr>
            <a:r>
              <a:rPr lang="en-GB" sz="2850" b="1"/>
              <a:t>Stage 3 : Selective/theoretical coding </a:t>
            </a:r>
          </a:p>
        </p:txBody>
      </p:sp>
      <p:sp>
        <p:nvSpPr>
          <p:cNvPr id="32771" name="Subtitle 2">
            <a:extLst>
              <a:ext uri="{FF2B5EF4-FFF2-40B4-BE49-F238E27FC236}">
                <a16:creationId xmlns:a16="http://schemas.microsoft.com/office/drawing/2014/main" id="{0479A565-F4D3-4629-A042-27426DA2E776}"/>
              </a:ext>
            </a:extLst>
          </p:cNvPr>
          <p:cNvSpPr txBox="1">
            <a:spLocks noGrp="1"/>
          </p:cNvSpPr>
          <p:nvPr>
            <p:ph type="subTitle" idx="1"/>
          </p:nvPr>
        </p:nvSpPr>
        <p:spPr>
          <a:xfrm>
            <a:off x="539750" y="1268413"/>
            <a:ext cx="7993063" cy="647700"/>
          </a:xfrm>
        </p:spPr>
        <p:txBody>
          <a:bodyPr/>
          <a:lstStyle/>
          <a:p>
            <a:pPr eaLnBrk="1" hangingPunct="1"/>
            <a:r>
              <a:rPr lang="en-GB" altLang="en-US" sz="2200" b="1">
                <a:latin typeface="Verdana" panose="020B0604030504040204" pitchFamily="34" charset="0"/>
                <a:ea typeface="ＭＳ Ｐゴシック" panose="020B0600070205080204" pitchFamily="34" charset="-128"/>
              </a:rPr>
              <a:t> </a:t>
            </a:r>
            <a:endParaRPr lang="en-GB" altLang="en-US" sz="2200">
              <a:latin typeface="Verdana" panose="020B0604030504040204" pitchFamily="34" charset="0"/>
              <a:ea typeface="ＭＳ Ｐゴシック" panose="020B0600070205080204" pitchFamily="34" charset="-128"/>
            </a:endParaRPr>
          </a:p>
          <a:p>
            <a:pPr eaLnBrk="1" hangingPunct="1"/>
            <a:r>
              <a:rPr lang="en-GB" altLang="en-US" sz="2200">
                <a:latin typeface="Verdana" panose="020B0604030504040204" pitchFamily="34" charset="0"/>
                <a:ea typeface="ＭＳ Ｐゴシック" panose="020B0600070205080204" pitchFamily="34" charset="-128"/>
              </a:rPr>
              <a:t>For example, if you had some initial codes of Money, Income, Receipts. The selective code could be Finance.</a:t>
            </a:r>
          </a:p>
          <a:p>
            <a:pPr eaLnBrk="1" hangingPunct="1"/>
            <a:endParaRPr lang="en-GB" altLang="en-US" sz="2200">
              <a:latin typeface="Verdana" panose="020B0604030504040204" pitchFamily="34" charset="0"/>
              <a:ea typeface="ＭＳ Ｐゴシック" panose="020B0600070205080204" pitchFamily="34" charset="-128"/>
            </a:endParaRPr>
          </a:p>
          <a:p>
            <a:pPr eaLnBrk="1" hangingPunct="1"/>
            <a:r>
              <a:rPr lang="en-GB" altLang="en-US" sz="2200" b="1">
                <a:latin typeface="Verdana" panose="020B0604030504040204" pitchFamily="34" charset="0"/>
                <a:ea typeface="ＭＳ Ｐゴシック" panose="020B0600070205080204" pitchFamily="34" charset="-128"/>
              </a:rPr>
              <a:t>Ensure you hold coding meetings</a:t>
            </a:r>
            <a:r>
              <a:rPr lang="en-GB" altLang="en-US" sz="2200">
                <a:latin typeface="Verdana" panose="020B0604030504040204" pitchFamily="34" charset="0"/>
                <a:ea typeface="ＭＳ Ｐゴシック" panose="020B0600070205080204" pitchFamily="34" charset="-128"/>
              </a:rPr>
              <a:t>. Having more than 1 person help with coding adds creativity and validity to your analysis. </a:t>
            </a:r>
          </a:p>
          <a:p>
            <a:pPr eaLnBrk="1" hangingPunct="1"/>
            <a:endParaRPr lang="en-GB" altLang="en-US" sz="2200">
              <a:latin typeface="Verdana" panose="020B0604030504040204" pitchFamily="34" charset="0"/>
              <a:ea typeface="ＭＳ Ｐゴシック" panose="020B0600070205080204" pitchFamily="34" charset="-128"/>
            </a:endParaRPr>
          </a:p>
          <a:p>
            <a:pPr eaLnBrk="1" hangingPunct="1"/>
            <a:r>
              <a:rPr lang="en-GB" altLang="en-US" sz="2200">
                <a:latin typeface="Verdana" panose="020B0604030504040204" pitchFamily="34" charset="0"/>
                <a:ea typeface="ＭＳ Ｐゴシック" panose="020B0600070205080204" pitchFamily="34" charset="-128"/>
              </a:rPr>
              <a:t>Keep a ‘coding book’ throughout the entire coding process. Include this in your appendix when writing your report. </a:t>
            </a:r>
          </a:p>
          <a:p>
            <a:pPr eaLnBrk="1" hangingPunct="1"/>
            <a:endParaRPr lang="en-GB" altLang="en-US">
              <a:latin typeface="Verdana" panose="020B0604030504040204" pitchFamily="34" charset="0"/>
              <a:ea typeface="ＭＳ Ｐゴシック" panose="020B0600070205080204" pitchFamily="34" charset="-128"/>
            </a:endParaRPr>
          </a:p>
        </p:txBody>
      </p:sp>
    </p:spTree>
  </p:cSld>
  <p:clrMapOvr>
    <a:masterClrMapping/>
  </p:clrMapOvr>
  <p:transition spd="slow"/>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a:extLst>
              <a:ext uri="{FF2B5EF4-FFF2-40B4-BE49-F238E27FC236}">
                <a16:creationId xmlns:a16="http://schemas.microsoft.com/office/drawing/2014/main" id="{D2DFBEC2-3072-4B8E-BE73-31BE3605C997}"/>
              </a:ext>
            </a:extLst>
          </p:cNvPr>
          <p:cNvSpPr txBox="1">
            <a:spLocks noGrp="1"/>
          </p:cNvSpPr>
          <p:nvPr>
            <p:ph type="ctrTitle"/>
          </p:nvPr>
        </p:nvSpPr>
        <p:spPr>
          <a:xfrm>
            <a:off x="541338" y="549275"/>
            <a:ext cx="7988300" cy="1008063"/>
          </a:xfrm>
        </p:spPr>
        <p:txBody>
          <a:bodyPr/>
          <a:lstStyle/>
          <a:p>
            <a:pPr eaLnBrk="1" hangingPunct="1"/>
            <a:r>
              <a:rPr lang="en-GB" altLang="en-US">
                <a:latin typeface="Verdana" panose="020B0604030504040204" pitchFamily="34" charset="0"/>
                <a:ea typeface="ＭＳ Ｐゴシック" panose="020B0600070205080204" pitchFamily="34" charset="-128"/>
              </a:rPr>
              <a:t>Example…</a:t>
            </a:r>
          </a:p>
        </p:txBody>
      </p:sp>
      <p:sp>
        <p:nvSpPr>
          <p:cNvPr id="34819" name="Subtitle 2">
            <a:extLst>
              <a:ext uri="{FF2B5EF4-FFF2-40B4-BE49-F238E27FC236}">
                <a16:creationId xmlns:a16="http://schemas.microsoft.com/office/drawing/2014/main" id="{232D25A8-E47A-4A46-A9B8-CDF9B1E20B50}"/>
              </a:ext>
            </a:extLst>
          </p:cNvPr>
          <p:cNvSpPr txBox="1">
            <a:spLocks noGrp="1"/>
          </p:cNvSpPr>
          <p:nvPr>
            <p:ph type="subTitle" idx="1"/>
          </p:nvPr>
        </p:nvSpPr>
        <p:spPr>
          <a:xfrm>
            <a:off x="539750" y="1700213"/>
            <a:ext cx="7993063" cy="649287"/>
          </a:xfrm>
        </p:spPr>
        <p:txBody>
          <a:bodyPr/>
          <a:lstStyle/>
          <a:p>
            <a:pPr eaLnBrk="1" hangingPunct="1"/>
            <a:r>
              <a:rPr lang="en-GB" altLang="en-US" sz="1600">
                <a:latin typeface="Verdana" panose="020B0604030504040204" pitchFamily="34" charset="0"/>
                <a:ea typeface="ＭＳ Ｐゴシック" panose="020B0600070205080204" pitchFamily="34" charset="-128"/>
              </a:rPr>
              <a:t>‘X’ is an overall outstanding lecturer. One, if not the ONLY lecturer on my course that I feel has my best interests at heart and takes an interest in her students. ‘X’ is always networking and engaging with PR practitioners and agencies to ensure we get the best chances of securing Work Experience or future job vacancies. ‘X’ always encourages us to raise our chances for employability and helps us with this through her own personal contacts as well as arranging regular CIPR networking events - dedicating her time outside of class. ‘X’ is fair and organised - which the whole class appreciates - and she is able to communicate her messages well. She explains why we are being taught a certain topic and how this will add to either our employability or personal development. She is always looking for new ways to enhance these two areas, and often drafts in live clients and professionals - which enables us to experience real life simulations, as well as development of our abilities. I could have nominated ‘X’ for 'Open door', 'outstanding feedback' or 'strongest supervision' because she really is a fantastic influence. I think ‘X’ is a credit to Solent and I know I would have dropped out in my second year, if it wasn’t for her support.</a:t>
            </a:r>
          </a:p>
          <a:p>
            <a:pPr eaLnBrk="1" hangingPunct="1"/>
            <a:endParaRPr lang="en-GB" altLang="en-US" sz="1600">
              <a:latin typeface="Verdana" panose="020B0604030504040204" pitchFamily="34" charset="0"/>
              <a:ea typeface="ＭＳ Ｐゴシック" panose="020B0600070205080204" pitchFamily="34" charset="-128"/>
            </a:endParaRPr>
          </a:p>
        </p:txBody>
      </p:sp>
    </p:spTree>
  </p:cSld>
  <p:clrMapOvr>
    <a:masterClrMapping/>
  </p:clrMapOvr>
  <p:transition spd="slow"/>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a:extLst>
              <a:ext uri="{FF2B5EF4-FFF2-40B4-BE49-F238E27FC236}">
                <a16:creationId xmlns:a16="http://schemas.microsoft.com/office/drawing/2014/main" id="{DDDE3970-C2EA-42F1-B1F5-2D3D22EDFF35}"/>
              </a:ext>
            </a:extLst>
          </p:cNvPr>
          <p:cNvSpPr txBox="1">
            <a:spLocks noGrp="1"/>
          </p:cNvSpPr>
          <p:nvPr>
            <p:ph type="ctrTitle"/>
          </p:nvPr>
        </p:nvSpPr>
        <p:spPr>
          <a:xfrm>
            <a:off x="541338" y="549275"/>
            <a:ext cx="7988300" cy="1008063"/>
          </a:xfrm>
        </p:spPr>
        <p:txBody>
          <a:bodyPr/>
          <a:lstStyle/>
          <a:p>
            <a:pPr eaLnBrk="1" hangingPunct="1"/>
            <a:r>
              <a:rPr lang="en-GB" altLang="en-US">
                <a:latin typeface="Verdana" panose="020B0604030504040204" pitchFamily="34" charset="0"/>
                <a:ea typeface="ＭＳ Ｐゴシック" panose="020B0600070205080204" pitchFamily="34" charset="-128"/>
              </a:rPr>
              <a:t>Stage 1: Initial coding</a:t>
            </a:r>
            <a:br>
              <a:rPr lang="en-GB" altLang="en-US">
                <a:latin typeface="Verdana" panose="020B0604030504040204" pitchFamily="34" charset="0"/>
                <a:ea typeface="ＭＳ Ｐゴシック" panose="020B0600070205080204" pitchFamily="34" charset="-128"/>
              </a:rPr>
            </a:br>
            <a:endParaRPr lang="en-GB" altLang="en-US">
              <a:latin typeface="Verdana" panose="020B0604030504040204" pitchFamily="34" charset="0"/>
              <a:ea typeface="ＭＳ Ｐゴシック" panose="020B0600070205080204" pitchFamily="34" charset="-128"/>
            </a:endParaRPr>
          </a:p>
        </p:txBody>
      </p:sp>
      <p:sp>
        <p:nvSpPr>
          <p:cNvPr id="3" name="Subtitle 2">
            <a:extLst>
              <a:ext uri="{FF2B5EF4-FFF2-40B4-BE49-F238E27FC236}">
                <a16:creationId xmlns:a16="http://schemas.microsoft.com/office/drawing/2014/main" id="{0FB1EE5F-B067-4565-A1C2-A9C5E6A2DCF3}"/>
              </a:ext>
            </a:extLst>
          </p:cNvPr>
          <p:cNvSpPr>
            <a:spLocks noGrp="1"/>
          </p:cNvSpPr>
          <p:nvPr>
            <p:ph type="subTitle" idx="1"/>
          </p:nvPr>
        </p:nvSpPr>
        <p:spPr>
          <a:xfrm>
            <a:off x="468313" y="1557338"/>
            <a:ext cx="7991475" cy="647700"/>
          </a:xfrm>
        </p:spPr>
        <p:txBody>
          <a:bodyPr/>
          <a:lstStyle/>
          <a:p>
            <a:pPr marL="342900" indent="-342900" eaLnBrk="1" fontAlgn="auto" hangingPunct="1">
              <a:spcAft>
                <a:spcPts val="0"/>
              </a:spcAft>
              <a:buFont typeface="+mj-lt"/>
              <a:buAutoNum type="arabicPeriod"/>
              <a:defRPr/>
            </a:pPr>
            <a:r>
              <a:rPr lang="en-GB" sz="1400" dirty="0"/>
              <a:t>Outstanding</a:t>
            </a:r>
          </a:p>
          <a:p>
            <a:pPr marL="342900" indent="-342900" eaLnBrk="1" fontAlgn="auto" hangingPunct="1">
              <a:spcAft>
                <a:spcPts val="0"/>
              </a:spcAft>
              <a:buFont typeface="+mj-lt"/>
              <a:buAutoNum type="arabicPeriod"/>
              <a:defRPr/>
            </a:pPr>
            <a:r>
              <a:rPr lang="en-GB" sz="1400" dirty="0"/>
              <a:t>Best interest</a:t>
            </a:r>
          </a:p>
          <a:p>
            <a:pPr marL="342900" indent="-342900" eaLnBrk="1" fontAlgn="auto" hangingPunct="1">
              <a:spcAft>
                <a:spcPts val="0"/>
              </a:spcAft>
              <a:buFont typeface="+mj-lt"/>
              <a:buAutoNum type="arabicPeriod"/>
              <a:defRPr/>
            </a:pPr>
            <a:r>
              <a:rPr lang="en-GB" sz="1400" dirty="0"/>
              <a:t>Takes an interest</a:t>
            </a:r>
          </a:p>
          <a:p>
            <a:pPr marL="342900" indent="-342900" eaLnBrk="1" fontAlgn="auto" hangingPunct="1">
              <a:spcAft>
                <a:spcPts val="0"/>
              </a:spcAft>
              <a:buFont typeface="+mj-lt"/>
              <a:buAutoNum type="arabicPeriod"/>
              <a:defRPr/>
            </a:pPr>
            <a:r>
              <a:rPr lang="en-GB" sz="1400" dirty="0"/>
              <a:t>Networking agencies</a:t>
            </a:r>
          </a:p>
          <a:p>
            <a:pPr marL="342900" indent="-342900" eaLnBrk="1" fontAlgn="auto" hangingPunct="1">
              <a:spcAft>
                <a:spcPts val="0"/>
              </a:spcAft>
              <a:buFont typeface="+mj-lt"/>
              <a:buAutoNum type="arabicPeriod"/>
              <a:defRPr/>
            </a:pPr>
            <a:r>
              <a:rPr lang="en-GB" sz="1400" dirty="0"/>
              <a:t>Securing work experience</a:t>
            </a:r>
          </a:p>
          <a:p>
            <a:pPr marL="342900" indent="-342900" eaLnBrk="1" fontAlgn="auto" hangingPunct="1">
              <a:spcAft>
                <a:spcPts val="0"/>
              </a:spcAft>
              <a:buFont typeface="+mj-lt"/>
              <a:buAutoNum type="arabicPeriod"/>
              <a:defRPr/>
            </a:pPr>
            <a:r>
              <a:rPr lang="en-GB" sz="1400" dirty="0"/>
              <a:t>Raises chances of employability</a:t>
            </a:r>
          </a:p>
          <a:p>
            <a:pPr marL="342900" indent="-342900" eaLnBrk="1" fontAlgn="auto" hangingPunct="1">
              <a:spcAft>
                <a:spcPts val="0"/>
              </a:spcAft>
              <a:buFont typeface="+mj-lt"/>
              <a:buAutoNum type="arabicPeriod"/>
              <a:defRPr/>
            </a:pPr>
            <a:r>
              <a:rPr lang="en-GB" sz="1400" dirty="0"/>
              <a:t>Helps make new contacts</a:t>
            </a:r>
          </a:p>
          <a:p>
            <a:pPr marL="342900" indent="-342900" eaLnBrk="1" fontAlgn="auto" hangingPunct="1">
              <a:spcAft>
                <a:spcPts val="0"/>
              </a:spcAft>
              <a:buFont typeface="+mj-lt"/>
              <a:buAutoNum type="arabicPeriod"/>
              <a:defRPr/>
            </a:pPr>
            <a:r>
              <a:rPr lang="en-GB" sz="1400" dirty="0"/>
              <a:t>Arranges networking events</a:t>
            </a:r>
          </a:p>
          <a:p>
            <a:pPr marL="342900" indent="-342900" eaLnBrk="1" fontAlgn="auto" hangingPunct="1">
              <a:spcAft>
                <a:spcPts val="0"/>
              </a:spcAft>
              <a:buFont typeface="+mj-lt"/>
              <a:buAutoNum type="arabicPeriod"/>
              <a:defRPr/>
            </a:pPr>
            <a:r>
              <a:rPr lang="en-GB" sz="1400" dirty="0"/>
              <a:t>Dedicates time outside class</a:t>
            </a:r>
          </a:p>
          <a:p>
            <a:pPr marL="342900" indent="-342900" eaLnBrk="1" fontAlgn="auto" hangingPunct="1">
              <a:spcAft>
                <a:spcPts val="0"/>
              </a:spcAft>
              <a:buFont typeface="+mj-lt"/>
              <a:buAutoNum type="arabicPeriod"/>
              <a:defRPr/>
            </a:pPr>
            <a:r>
              <a:rPr lang="en-GB" sz="1400" dirty="0"/>
              <a:t>Organised </a:t>
            </a:r>
          </a:p>
          <a:p>
            <a:pPr marL="342900" indent="-342900" eaLnBrk="1" fontAlgn="auto" hangingPunct="1">
              <a:spcAft>
                <a:spcPts val="0"/>
              </a:spcAft>
              <a:buFont typeface="+mj-lt"/>
              <a:buAutoNum type="arabicPeriod"/>
              <a:defRPr/>
            </a:pPr>
            <a:r>
              <a:rPr lang="en-GB" sz="1400" dirty="0"/>
              <a:t>Communicates well</a:t>
            </a:r>
          </a:p>
          <a:p>
            <a:pPr marL="342900" indent="-342900" eaLnBrk="1" fontAlgn="auto" hangingPunct="1">
              <a:spcAft>
                <a:spcPts val="0"/>
              </a:spcAft>
              <a:buFont typeface="+mj-lt"/>
              <a:buAutoNum type="arabicPeriod"/>
              <a:defRPr/>
            </a:pPr>
            <a:r>
              <a:rPr lang="en-GB" sz="1400" dirty="0"/>
              <a:t>Explains why</a:t>
            </a:r>
          </a:p>
          <a:p>
            <a:pPr marL="342900" indent="-342900" eaLnBrk="1" fontAlgn="auto" hangingPunct="1">
              <a:spcAft>
                <a:spcPts val="0"/>
              </a:spcAft>
              <a:buFont typeface="+mj-lt"/>
              <a:buAutoNum type="arabicPeriod"/>
              <a:defRPr/>
            </a:pPr>
            <a:r>
              <a:rPr lang="en-GB" sz="1400" dirty="0"/>
              <a:t>Personal development</a:t>
            </a:r>
          </a:p>
          <a:p>
            <a:pPr marL="342900" indent="-342900" eaLnBrk="1" fontAlgn="auto" hangingPunct="1">
              <a:spcAft>
                <a:spcPts val="0"/>
              </a:spcAft>
              <a:buFont typeface="+mj-lt"/>
              <a:buAutoNum type="arabicPeriod"/>
              <a:defRPr/>
            </a:pPr>
            <a:r>
              <a:rPr lang="en-GB" sz="1400" dirty="0"/>
              <a:t>Develops abilities</a:t>
            </a:r>
          </a:p>
          <a:p>
            <a:pPr marL="342900" indent="-342900" eaLnBrk="1" fontAlgn="auto" hangingPunct="1">
              <a:spcAft>
                <a:spcPts val="0"/>
              </a:spcAft>
              <a:buFont typeface="+mj-lt"/>
              <a:buAutoNum type="arabicPeriod"/>
              <a:defRPr/>
            </a:pPr>
            <a:r>
              <a:rPr lang="en-GB" sz="1400" dirty="0"/>
              <a:t>Fantastic influence</a:t>
            </a:r>
          </a:p>
          <a:p>
            <a:pPr marL="342900" indent="-342900" eaLnBrk="1" fontAlgn="auto" hangingPunct="1">
              <a:spcAft>
                <a:spcPts val="0"/>
              </a:spcAft>
              <a:buFont typeface="+mj-lt"/>
              <a:buAutoNum type="arabicPeriod"/>
              <a:defRPr/>
            </a:pPr>
            <a:r>
              <a:rPr lang="en-GB" sz="1400" dirty="0"/>
              <a:t>Credit to university </a:t>
            </a:r>
          </a:p>
          <a:p>
            <a:pPr marL="342900" indent="-342900" eaLnBrk="1" fontAlgn="auto" hangingPunct="1">
              <a:spcAft>
                <a:spcPts val="0"/>
              </a:spcAft>
              <a:buFont typeface="+mj-lt"/>
              <a:buAutoNum type="arabicPeriod"/>
              <a:defRPr/>
            </a:pPr>
            <a:r>
              <a:rPr lang="en-GB" sz="1400" dirty="0"/>
              <a:t>Would have dropped out if not for lecturer </a:t>
            </a:r>
          </a:p>
          <a:p>
            <a:pPr eaLnBrk="1" fontAlgn="auto" hangingPunct="1">
              <a:spcAft>
                <a:spcPts val="0"/>
              </a:spcAft>
              <a:defRPr/>
            </a:pPr>
            <a:endParaRPr lang="en-GB" sz="1500" dirty="0"/>
          </a:p>
        </p:txBody>
      </p:sp>
    </p:spTree>
  </p:cSld>
  <p:clrMapOvr>
    <a:masterClrMapping/>
  </p:clrMapOvr>
  <p:transition spd="slow"/>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a:extLst>
              <a:ext uri="{FF2B5EF4-FFF2-40B4-BE49-F238E27FC236}">
                <a16:creationId xmlns:a16="http://schemas.microsoft.com/office/drawing/2014/main" id="{BF1FD482-6A37-4BA3-B797-199C0F4E3DD0}"/>
              </a:ext>
            </a:extLst>
          </p:cNvPr>
          <p:cNvSpPr txBox="1">
            <a:spLocks noGrp="1"/>
          </p:cNvSpPr>
          <p:nvPr>
            <p:ph type="ctrTitle"/>
          </p:nvPr>
        </p:nvSpPr>
        <p:spPr>
          <a:xfrm>
            <a:off x="541338" y="549275"/>
            <a:ext cx="7988300" cy="1008063"/>
          </a:xfrm>
        </p:spPr>
        <p:txBody>
          <a:bodyPr/>
          <a:lstStyle/>
          <a:p>
            <a:pPr eaLnBrk="1" hangingPunct="1"/>
            <a:r>
              <a:rPr lang="en-GB" altLang="en-US">
                <a:latin typeface="Verdana" panose="020B0604030504040204" pitchFamily="34" charset="0"/>
                <a:ea typeface="ＭＳ Ｐゴシック" panose="020B0600070205080204" pitchFamily="34" charset="-128"/>
              </a:rPr>
              <a:t>Stage 2&amp;3…</a:t>
            </a:r>
          </a:p>
        </p:txBody>
      </p:sp>
      <p:sp>
        <p:nvSpPr>
          <p:cNvPr id="36867" name="Subtitle 2">
            <a:extLst>
              <a:ext uri="{FF2B5EF4-FFF2-40B4-BE49-F238E27FC236}">
                <a16:creationId xmlns:a16="http://schemas.microsoft.com/office/drawing/2014/main" id="{A630EED5-0913-4E9E-9D99-433237A2DE08}"/>
              </a:ext>
            </a:extLst>
          </p:cNvPr>
          <p:cNvSpPr txBox="1">
            <a:spLocks noGrp="1"/>
          </p:cNvSpPr>
          <p:nvPr>
            <p:ph type="subTitle" idx="1"/>
          </p:nvPr>
        </p:nvSpPr>
        <p:spPr>
          <a:xfrm>
            <a:off x="539750" y="1773238"/>
            <a:ext cx="7993063" cy="647700"/>
          </a:xfrm>
        </p:spPr>
        <p:txBody>
          <a:bodyPr/>
          <a:lstStyle/>
          <a:p>
            <a:pPr eaLnBrk="1" hangingPunct="1"/>
            <a:r>
              <a:rPr lang="en-GB" altLang="en-US" sz="1600" b="1">
                <a:latin typeface="Verdana" panose="020B0604030504040204" pitchFamily="34" charset="0"/>
                <a:ea typeface="ＭＳ Ｐゴシック" panose="020B0600070205080204" pitchFamily="34" charset="-128"/>
              </a:rPr>
              <a:t>Stage 2: Focussed coding</a:t>
            </a:r>
          </a:p>
          <a:p>
            <a:pPr eaLnBrk="1" hangingPunct="1"/>
            <a:r>
              <a:rPr lang="en-GB" altLang="en-US" sz="1600">
                <a:latin typeface="Verdana" panose="020B0604030504040204" pitchFamily="34" charset="0"/>
                <a:ea typeface="ＭＳ Ｐゴシック" panose="020B0600070205080204" pitchFamily="34" charset="-128"/>
              </a:rPr>
              <a:t> </a:t>
            </a:r>
          </a:p>
          <a:p>
            <a:pPr eaLnBrk="1" hangingPunct="1"/>
            <a:r>
              <a:rPr lang="en-GB" altLang="en-US" sz="1600">
                <a:latin typeface="Verdana" panose="020B0604030504040204" pitchFamily="34" charset="0"/>
                <a:ea typeface="ＭＳ Ｐゴシック" panose="020B0600070205080204" pitchFamily="34" charset="-128"/>
              </a:rPr>
              <a:t>Code 1: Organisation/style of teaching: 8, 10, 11, 12, 14, 3, 7, and 2</a:t>
            </a:r>
          </a:p>
          <a:p>
            <a:pPr eaLnBrk="1" hangingPunct="1"/>
            <a:r>
              <a:rPr lang="en-GB" altLang="en-US" sz="1600">
                <a:latin typeface="Verdana" panose="020B0604030504040204" pitchFamily="34" charset="0"/>
                <a:ea typeface="ＭＳ Ｐゴシック" panose="020B0600070205080204" pitchFamily="34" charset="-128"/>
              </a:rPr>
              <a:t>Code 2: Skills: 1, 5, 7, 10, 11, 12, 14, and 17</a:t>
            </a:r>
          </a:p>
          <a:p>
            <a:pPr eaLnBrk="1" hangingPunct="1"/>
            <a:r>
              <a:rPr lang="en-GB" altLang="en-US" sz="1600">
                <a:latin typeface="Verdana" panose="020B0604030504040204" pitchFamily="34" charset="0"/>
                <a:ea typeface="ＭＳ Ｐゴシック" panose="020B0600070205080204" pitchFamily="34" charset="-128"/>
              </a:rPr>
              <a:t>Code 3: Outside of classroom behaviour: 4, 5, 6, 7, 8, 9, 17, and 13</a:t>
            </a:r>
          </a:p>
          <a:p>
            <a:pPr eaLnBrk="1" hangingPunct="1"/>
            <a:r>
              <a:rPr lang="en-GB" altLang="en-US" sz="1600">
                <a:latin typeface="Verdana" panose="020B0604030504040204" pitchFamily="34" charset="0"/>
                <a:ea typeface="ＭＳ Ｐゴシック" panose="020B0600070205080204" pitchFamily="34" charset="-128"/>
              </a:rPr>
              <a:t>Code 4: Employability opportunities: 4, 5, 6, 7, and 8</a:t>
            </a:r>
          </a:p>
          <a:p>
            <a:pPr eaLnBrk="1" hangingPunct="1"/>
            <a:r>
              <a:rPr lang="en-GB" altLang="en-US" sz="1600">
                <a:latin typeface="Verdana" panose="020B0604030504040204" pitchFamily="34" charset="0"/>
                <a:ea typeface="ＭＳ Ｐゴシック" panose="020B0600070205080204" pitchFamily="34" charset="-128"/>
              </a:rPr>
              <a:t>Code 5: Admiration of lecturer: 15, 16 </a:t>
            </a:r>
          </a:p>
          <a:p>
            <a:pPr eaLnBrk="1" hangingPunct="1"/>
            <a:r>
              <a:rPr lang="en-GB" altLang="en-US" sz="1600">
                <a:latin typeface="Verdana" panose="020B0604030504040204" pitchFamily="34" charset="0"/>
                <a:ea typeface="ＭＳ Ｐゴシック" panose="020B0600070205080204" pitchFamily="34" charset="-128"/>
              </a:rPr>
              <a:t> </a:t>
            </a:r>
          </a:p>
          <a:p>
            <a:pPr eaLnBrk="1" hangingPunct="1"/>
            <a:r>
              <a:rPr lang="en-GB" altLang="en-US" sz="1600" b="1">
                <a:latin typeface="Verdana" panose="020B0604030504040204" pitchFamily="34" charset="0"/>
                <a:ea typeface="ＭＳ Ｐゴシック" panose="020B0600070205080204" pitchFamily="34" charset="-128"/>
              </a:rPr>
              <a:t>Stage 3: Selective coding</a:t>
            </a:r>
          </a:p>
          <a:p>
            <a:pPr eaLnBrk="1" hangingPunct="1"/>
            <a:r>
              <a:rPr lang="en-GB" altLang="en-US" sz="1600">
                <a:latin typeface="Verdana" panose="020B0604030504040204" pitchFamily="34" charset="0"/>
                <a:ea typeface="ＭＳ Ｐゴシック" panose="020B0600070205080204" pitchFamily="34" charset="-128"/>
              </a:rPr>
              <a:t> </a:t>
            </a:r>
          </a:p>
          <a:p>
            <a:pPr eaLnBrk="1" hangingPunct="1"/>
            <a:r>
              <a:rPr lang="en-GB" altLang="en-US" sz="1600">
                <a:latin typeface="Verdana" panose="020B0604030504040204" pitchFamily="34" charset="0"/>
                <a:ea typeface="ＭＳ Ｐゴシック" panose="020B0600070205080204" pitchFamily="34" charset="-128"/>
              </a:rPr>
              <a:t>Improving employability prospects (Code 4)</a:t>
            </a:r>
          </a:p>
          <a:p>
            <a:pPr eaLnBrk="1" hangingPunct="1"/>
            <a:r>
              <a:rPr lang="en-GB" altLang="en-US" sz="1600">
                <a:latin typeface="Verdana" panose="020B0604030504040204" pitchFamily="34" charset="0"/>
                <a:ea typeface="ＭＳ Ｐゴシック" panose="020B0600070205080204" pitchFamily="34" charset="-128"/>
              </a:rPr>
              <a:t>Adopting a style of teaching that moves beyond standard academic practices/teaching (Code 1, 2, 3)</a:t>
            </a:r>
          </a:p>
          <a:p>
            <a:pPr eaLnBrk="1" hangingPunct="1"/>
            <a:r>
              <a:rPr lang="en-GB" altLang="en-US" sz="1600">
                <a:latin typeface="Verdana" panose="020B0604030504040204" pitchFamily="34" charset="0"/>
                <a:ea typeface="ＭＳ Ｐゴシック" panose="020B0600070205080204" pitchFamily="34" charset="-128"/>
              </a:rPr>
              <a:t>Admiration/Respect for lecturer (Code 5) </a:t>
            </a:r>
          </a:p>
          <a:p>
            <a:pPr eaLnBrk="1" hangingPunct="1"/>
            <a:endParaRPr lang="en-GB" altLang="en-US">
              <a:latin typeface="Verdana" panose="020B0604030504040204" pitchFamily="34" charset="0"/>
              <a:ea typeface="ＭＳ Ｐゴシック" panose="020B0600070205080204" pitchFamily="34" charset="-128"/>
            </a:endParaRPr>
          </a:p>
        </p:txBody>
      </p:sp>
    </p:spTree>
  </p:cSld>
  <p:clrMapOvr>
    <a:masterClrMapping/>
  </p:clrMapOvr>
  <p:transition spd="slow"/>
</p:sld>
</file>

<file path=ppt/slides/slide19.xml><?xml version="1.0" encoding="utf-8"?>
<p:sld xmlns:a="http://schemas.openxmlformats.org/drawingml/2006/main" xmlns:r="http://schemas.openxmlformats.org/officeDocument/2006/relationships" xmlns:p="http://schemas.openxmlformats.org/presentationml/2006/main">
  <p:cSld name="Slide27">
    <p:spTree>
      <p:nvGrpSpPr>
        <p:cNvPr id="1" name=""/>
        <p:cNvGrpSpPr/>
        <p:nvPr/>
      </p:nvGrpSpPr>
      <p:grpSpPr>
        <a:xfrm>
          <a:off x="0" y="0"/>
          <a:ext cx="0" cy="0"/>
          <a:chOff x="0" y="0"/>
          <a:chExt cx="0" cy="0"/>
        </a:xfrm>
      </p:grpSpPr>
      <p:sp>
        <p:nvSpPr>
          <p:cNvPr id="37890" name="Title 1">
            <a:extLst>
              <a:ext uri="{FF2B5EF4-FFF2-40B4-BE49-F238E27FC236}">
                <a16:creationId xmlns:a16="http://schemas.microsoft.com/office/drawing/2014/main" id="{408C695F-3C6F-483D-B4A2-7E30E0689917}"/>
              </a:ext>
            </a:extLst>
          </p:cNvPr>
          <p:cNvSpPr txBox="1">
            <a:spLocks noGrp="1"/>
          </p:cNvSpPr>
          <p:nvPr>
            <p:ph type="ctrTitle"/>
          </p:nvPr>
        </p:nvSpPr>
        <p:spPr>
          <a:xfrm>
            <a:off x="541338" y="549275"/>
            <a:ext cx="7988300" cy="1008063"/>
          </a:xfrm>
        </p:spPr>
        <p:txBody>
          <a:bodyPr/>
          <a:lstStyle/>
          <a:p>
            <a:pPr eaLnBrk="1" hangingPunct="1"/>
            <a:r>
              <a:rPr lang="en-GB" altLang="en-US" b="1">
                <a:latin typeface="Verdana" panose="020B0604030504040204" pitchFamily="34" charset="0"/>
                <a:ea typeface="ＭＳ Ｐゴシック" panose="020B0600070205080204" pitchFamily="34" charset="-128"/>
              </a:rPr>
              <a:t>Theoretical saturation</a:t>
            </a:r>
          </a:p>
        </p:txBody>
      </p:sp>
      <p:sp>
        <p:nvSpPr>
          <p:cNvPr id="37891" name="Subtitle 2">
            <a:extLst>
              <a:ext uri="{FF2B5EF4-FFF2-40B4-BE49-F238E27FC236}">
                <a16:creationId xmlns:a16="http://schemas.microsoft.com/office/drawing/2014/main" id="{D2D181CF-E4DF-4A36-AF2C-50D027671856}"/>
              </a:ext>
            </a:extLst>
          </p:cNvPr>
          <p:cNvSpPr txBox="1">
            <a:spLocks noGrp="1"/>
          </p:cNvSpPr>
          <p:nvPr>
            <p:ph type="subTitle" idx="1"/>
          </p:nvPr>
        </p:nvSpPr>
        <p:spPr>
          <a:xfrm>
            <a:off x="539750" y="1123950"/>
            <a:ext cx="7993063" cy="649288"/>
          </a:xfrm>
        </p:spPr>
        <p:txBody>
          <a:bodyPr/>
          <a:lstStyle/>
          <a:p>
            <a:pPr eaLnBrk="1" hangingPunct="1"/>
            <a:endParaRPr lang="en-GB" altLang="en-US">
              <a:latin typeface="Verdana" panose="020B0604030504040204" pitchFamily="34" charset="0"/>
              <a:ea typeface="ＭＳ Ｐゴシック" panose="020B0600070205080204" pitchFamily="34" charset="-128"/>
            </a:endParaRPr>
          </a:p>
          <a:p>
            <a:pPr eaLnBrk="1" hangingPunct="1"/>
            <a:r>
              <a:rPr lang="en-GB" altLang="en-US">
                <a:latin typeface="Verdana" panose="020B0604030504040204" pitchFamily="34" charset="0"/>
                <a:ea typeface="ＭＳ Ｐゴシック" panose="020B0600070205080204" pitchFamily="34" charset="-128"/>
              </a:rPr>
              <a:t>This is where you reach a point where no new information is coming out of the data. Be realistic about how much time and resource you have and stop analysis at a sensible point. </a:t>
            </a:r>
          </a:p>
          <a:p>
            <a:pPr eaLnBrk="1" hangingPunct="1"/>
            <a:endParaRPr lang="en-GB" altLang="en-US">
              <a:latin typeface="Verdana" panose="020B0604030504040204" pitchFamily="34" charset="0"/>
              <a:ea typeface="ＭＳ Ｐゴシック" panose="020B0600070205080204" pitchFamily="34" charset="-128"/>
            </a:endParaRPr>
          </a:p>
        </p:txBody>
      </p:sp>
    </p:spTree>
  </p:cSld>
  <p:clrMapOvr>
    <a:masterClrMapping/>
  </p:clrMapOvr>
  <p:transition spd="slow"/>
</p:sld>
</file>

<file path=ppt/slides/slide20.xml><?xml version="1.0" encoding="utf-8"?>
<p:sld xmlns:a="http://schemas.openxmlformats.org/drawingml/2006/main" xmlns:r="http://schemas.openxmlformats.org/officeDocument/2006/relationships" xmlns:p="http://schemas.openxmlformats.org/presentationml/2006/main">
  <p:cSld name="Slide29">
    <p:spTree>
      <p:nvGrpSpPr>
        <p:cNvPr id="1" name=""/>
        <p:cNvGrpSpPr/>
        <p:nvPr/>
      </p:nvGrpSpPr>
      <p:grpSpPr>
        <a:xfrm>
          <a:off x="0" y="0"/>
          <a:ext cx="0" cy="0"/>
          <a:chOff x="0" y="0"/>
          <a:chExt cx="0" cy="0"/>
        </a:xfrm>
      </p:grpSpPr>
      <p:sp>
        <p:nvSpPr>
          <p:cNvPr id="39938" name="Title 1">
            <a:extLst>
              <a:ext uri="{FF2B5EF4-FFF2-40B4-BE49-F238E27FC236}">
                <a16:creationId xmlns:a16="http://schemas.microsoft.com/office/drawing/2014/main" id="{A1223AF0-CFA0-45EC-824A-919836EFE9E6}"/>
              </a:ext>
            </a:extLst>
          </p:cNvPr>
          <p:cNvSpPr txBox="1">
            <a:spLocks noGrp="1"/>
          </p:cNvSpPr>
          <p:nvPr>
            <p:ph type="ctrTitle"/>
          </p:nvPr>
        </p:nvSpPr>
        <p:spPr>
          <a:xfrm>
            <a:off x="541338" y="549275"/>
            <a:ext cx="7988300" cy="1008063"/>
          </a:xfrm>
        </p:spPr>
        <p:txBody>
          <a:bodyPr anchorCtr="1"/>
          <a:lstStyle/>
          <a:p>
            <a:pPr algn="ctr" eaLnBrk="1" hangingPunct="1"/>
            <a:r>
              <a:rPr lang="en-GB" altLang="en-US" sz="2800" b="1">
                <a:latin typeface="Verdana" panose="020B0604030504040204" pitchFamily="34" charset="0"/>
                <a:ea typeface="ＭＳ Ｐゴシック" panose="020B0600070205080204" pitchFamily="34" charset="-128"/>
              </a:rPr>
              <a:t>Writing up your findings</a:t>
            </a:r>
          </a:p>
        </p:txBody>
      </p:sp>
      <p:sp>
        <p:nvSpPr>
          <p:cNvPr id="39939" name="Subtitle 2">
            <a:extLst>
              <a:ext uri="{FF2B5EF4-FFF2-40B4-BE49-F238E27FC236}">
                <a16:creationId xmlns:a16="http://schemas.microsoft.com/office/drawing/2014/main" id="{1D4A04A1-1550-4830-A2FF-0AF1A1210033}"/>
              </a:ext>
            </a:extLst>
          </p:cNvPr>
          <p:cNvSpPr txBox="1">
            <a:spLocks noGrp="1"/>
          </p:cNvSpPr>
          <p:nvPr>
            <p:ph type="subTitle" idx="1"/>
          </p:nvPr>
        </p:nvSpPr>
        <p:spPr>
          <a:xfrm>
            <a:off x="539750" y="1844675"/>
            <a:ext cx="7993063" cy="647700"/>
          </a:xfrm>
        </p:spPr>
        <p:txBody>
          <a:bodyPr/>
          <a:lstStyle/>
          <a:p>
            <a:pPr algn="ctr" eaLnBrk="1" hangingPunct="1"/>
            <a:r>
              <a:rPr lang="en-GB" altLang="en-US">
                <a:latin typeface="Verdana" panose="020B0604030504040204" pitchFamily="34" charset="0"/>
                <a:ea typeface="ＭＳ Ｐゴシック" panose="020B0600070205080204" pitchFamily="34" charset="-128"/>
              </a:rPr>
              <a:t>What have you found? In many cases what you write may be analytic ideas. In other cases it may be some form of précis or summary of the data, though this usually contains some analytic ideas.</a:t>
            </a:r>
          </a:p>
          <a:p>
            <a:pPr algn="ctr" eaLnBrk="1" hangingPunct="1"/>
            <a:r>
              <a:rPr lang="en-GB" altLang="en-US">
                <a:latin typeface="Verdana" panose="020B0604030504040204" pitchFamily="34" charset="0"/>
                <a:ea typeface="ＭＳ Ｐゴシック" panose="020B0600070205080204" pitchFamily="34" charset="-128"/>
              </a:rPr>
              <a:t>Make it your own!</a:t>
            </a:r>
          </a:p>
          <a:p>
            <a:pPr eaLnBrk="1" hangingPunct="1"/>
            <a:endParaRPr lang="en-GB" altLang="en-US">
              <a:latin typeface="Verdana" panose="020B0604030504040204" pitchFamily="34" charset="0"/>
              <a:ea typeface="ＭＳ Ｐゴシック" panose="020B0600070205080204" pitchFamily="34" charset="-128"/>
            </a:endParaRPr>
          </a:p>
          <a:p>
            <a:pPr algn="ctr" eaLnBrk="1" hangingPunct="1"/>
            <a:r>
              <a:rPr lang="en-GB" altLang="en-US">
                <a:latin typeface="Verdana" panose="020B0604030504040204" pitchFamily="34" charset="0"/>
                <a:ea typeface="ＭＳ Ｐゴシック" panose="020B0600070205080204" pitchFamily="34" charset="-128"/>
              </a:rPr>
              <a:t>Ensure you evidence reliability and validity and include your coding book in your appendix</a:t>
            </a:r>
          </a:p>
          <a:p>
            <a:pPr eaLnBrk="1" hangingPunct="1"/>
            <a:endParaRPr lang="en-GB" altLang="en-US">
              <a:latin typeface="Verdana" panose="020B0604030504040204" pitchFamily="34" charset="0"/>
              <a:ea typeface="ＭＳ Ｐゴシック" panose="020B0600070205080204" pitchFamily="34" charset="-128"/>
            </a:endParaRPr>
          </a:p>
          <a:p>
            <a:pPr eaLnBrk="1" hangingPunct="1"/>
            <a:endParaRPr lang="en-GB" altLang="en-US">
              <a:latin typeface="Verdana" panose="020B0604030504040204" pitchFamily="34" charset="0"/>
              <a:ea typeface="ＭＳ Ｐゴシック" panose="020B0600070205080204" pitchFamily="34" charset="-128"/>
            </a:endParaRPr>
          </a:p>
          <a:p>
            <a:pPr eaLnBrk="1" hangingPunct="1"/>
            <a:endParaRPr lang="en-GB" altLang="en-US">
              <a:latin typeface="Verdana" panose="020B0604030504040204" pitchFamily="34" charset="0"/>
              <a:ea typeface="ＭＳ Ｐゴシック" panose="020B0600070205080204" pitchFamily="34" charset="-128"/>
            </a:endParaRPr>
          </a:p>
        </p:txBody>
      </p:sp>
    </p:spTree>
  </p:cSld>
  <p:clrMapOvr>
    <a:masterClrMapping/>
  </p:clrMapOvr>
  <p:transition spd="slow"/>
</p:sld>
</file>

<file path=ppt/slides/slide21.xml><?xml version="1.0" encoding="utf-8"?>
<p:sld xmlns:a="http://schemas.openxmlformats.org/drawingml/2006/main" xmlns:r="http://schemas.openxmlformats.org/officeDocument/2006/relationships" xmlns:p="http://schemas.openxmlformats.org/presentationml/2006/main">
  <p:cSld name="Slide8">
    <p:spTree>
      <p:nvGrpSpPr>
        <p:cNvPr id="1" name=""/>
        <p:cNvGrpSpPr/>
        <p:nvPr/>
      </p:nvGrpSpPr>
      <p:grpSpPr>
        <a:xfrm>
          <a:off x="0" y="0"/>
          <a:ext cx="0" cy="0"/>
          <a:chOff x="0" y="0"/>
          <a:chExt cx="0" cy="0"/>
        </a:xfrm>
      </p:grpSpPr>
      <p:sp>
        <p:nvSpPr>
          <p:cNvPr id="41986" name="Title 1">
            <a:extLst>
              <a:ext uri="{FF2B5EF4-FFF2-40B4-BE49-F238E27FC236}">
                <a16:creationId xmlns:a16="http://schemas.microsoft.com/office/drawing/2014/main" id="{B2F64643-BA16-4FDE-98FA-EF79F06ABD7E}"/>
              </a:ext>
            </a:extLst>
          </p:cNvPr>
          <p:cNvSpPr txBox="1">
            <a:spLocks noGrp="1"/>
          </p:cNvSpPr>
          <p:nvPr>
            <p:ph type="ctrTitle"/>
          </p:nvPr>
        </p:nvSpPr>
        <p:spPr>
          <a:xfrm>
            <a:off x="541338" y="549275"/>
            <a:ext cx="7988300" cy="1008063"/>
          </a:xfrm>
        </p:spPr>
        <p:txBody>
          <a:bodyPr/>
          <a:lstStyle/>
          <a:p>
            <a:pPr eaLnBrk="1" hangingPunct="1"/>
            <a:endParaRPr lang="en-GB" altLang="en-US">
              <a:latin typeface="Verdana" panose="020B0604030504040204" pitchFamily="34" charset="0"/>
              <a:ea typeface="ＭＳ Ｐゴシック" panose="020B0600070205080204" pitchFamily="34" charset="-128"/>
            </a:endParaRPr>
          </a:p>
        </p:txBody>
      </p:sp>
      <p:sp>
        <p:nvSpPr>
          <p:cNvPr id="41987" name="Subtitle 2">
            <a:extLst>
              <a:ext uri="{FF2B5EF4-FFF2-40B4-BE49-F238E27FC236}">
                <a16:creationId xmlns:a16="http://schemas.microsoft.com/office/drawing/2014/main" id="{62D36E25-CF2E-448D-AE8F-472F998A0922}"/>
              </a:ext>
            </a:extLst>
          </p:cNvPr>
          <p:cNvSpPr txBox="1">
            <a:spLocks noGrp="1"/>
          </p:cNvSpPr>
          <p:nvPr>
            <p:ph type="subTitle" idx="1"/>
          </p:nvPr>
        </p:nvSpPr>
        <p:spPr>
          <a:xfrm>
            <a:off x="539750" y="1773238"/>
            <a:ext cx="7993063" cy="647700"/>
          </a:xfrm>
        </p:spPr>
        <p:txBody>
          <a:bodyPr/>
          <a:lstStyle/>
          <a:p>
            <a:pPr eaLnBrk="1" hangingPunct="1"/>
            <a:endParaRPr lang="en-GB" altLang="en-US">
              <a:latin typeface="Verdana" panose="020B0604030504040204" pitchFamily="34" charset="0"/>
              <a:ea typeface="ＭＳ Ｐゴシック" panose="020B0600070205080204" pitchFamily="34" charset="-128"/>
            </a:endParaRPr>
          </a:p>
        </p:txBody>
      </p:sp>
      <p:pic>
        <p:nvPicPr>
          <p:cNvPr id="41988" name="Picture 1" descr="NEW Brand PPT divider heading 3.jpg">
            <a:extLst>
              <a:ext uri="{FF2B5EF4-FFF2-40B4-BE49-F238E27FC236}">
                <a16:creationId xmlns:a16="http://schemas.microsoft.com/office/drawing/2014/main" id="{84AB5888-E9B9-40B7-AC89-82F4A4341B91}"/>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83688" cy="69103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1989" name="Title Placeholder 1">
            <a:extLst>
              <a:ext uri="{FF2B5EF4-FFF2-40B4-BE49-F238E27FC236}">
                <a16:creationId xmlns:a16="http://schemas.microsoft.com/office/drawing/2014/main" id="{1FC7E81A-4A57-4C4B-8B19-B35739635232}"/>
              </a:ext>
            </a:extLst>
          </p:cNvPr>
          <p:cNvSpPr txBox="1">
            <a:spLocks noChangeArrowheads="1"/>
          </p:cNvSpPr>
          <p:nvPr/>
        </p:nvSpPr>
        <p:spPr bwMode="auto">
          <a:xfrm>
            <a:off x="395288" y="3028950"/>
            <a:ext cx="8229600" cy="6397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ts val="700"/>
              </a:spcBef>
              <a:buSzPct val="100000"/>
              <a:buChar char="•"/>
              <a:defRPr sz="2800">
                <a:solidFill>
                  <a:srgbClr val="000000"/>
                </a:solidFill>
                <a:latin typeface="Verdana" panose="020B0604030504040204" pitchFamily="34" charset="0"/>
                <a:ea typeface="ＭＳ Ｐゴシック" panose="020B0600070205080204" pitchFamily="34" charset="-128"/>
              </a:defRPr>
            </a:lvl1pPr>
            <a:lvl2pPr marL="742950" indent="-285750">
              <a:spcBef>
                <a:spcPts val="600"/>
              </a:spcBef>
              <a:buSzPct val="100000"/>
              <a:buChar char="–"/>
              <a:defRPr sz="2400">
                <a:solidFill>
                  <a:srgbClr val="000000"/>
                </a:solidFill>
                <a:latin typeface="Verdana" panose="020B0604030504040204" pitchFamily="34" charset="0"/>
                <a:ea typeface="ＭＳ Ｐゴシック" panose="020B0600070205080204" pitchFamily="34" charset="-128"/>
              </a:defRPr>
            </a:lvl2pPr>
            <a:lvl3pPr marL="1143000" indent="-228600">
              <a:spcBef>
                <a:spcPts val="500"/>
              </a:spcBef>
              <a:buSzPct val="100000"/>
              <a:buChar char="•"/>
              <a:defRPr sz="2000">
                <a:solidFill>
                  <a:srgbClr val="000000"/>
                </a:solidFill>
                <a:latin typeface="Verdana" panose="020B0604030504040204" pitchFamily="34" charset="0"/>
                <a:ea typeface="ＭＳ Ｐゴシック" panose="020B0600070205080204" pitchFamily="34" charset="-128"/>
              </a:defRPr>
            </a:lvl3pPr>
            <a:lvl4pPr marL="1600200" indent="-228600">
              <a:buSzPct val="100000"/>
              <a:buChar char="–"/>
              <a:defRPr>
                <a:solidFill>
                  <a:srgbClr val="000000"/>
                </a:solidFill>
                <a:latin typeface="Verdana" panose="020B0604030504040204" pitchFamily="34" charset="0"/>
                <a:ea typeface="ＭＳ Ｐゴシック" panose="020B0600070205080204" pitchFamily="34" charset="-128"/>
              </a:defRPr>
            </a:lvl4pPr>
            <a:lvl5pPr marL="2057400" indent="-228600">
              <a:buSzPct val="100000"/>
              <a:buChar char="»"/>
              <a:defRPr>
                <a:solidFill>
                  <a:srgbClr val="000000"/>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buSzPct val="100000"/>
              <a:buChar char="»"/>
              <a:defRPr>
                <a:solidFill>
                  <a:srgbClr val="000000"/>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buSzPct val="100000"/>
              <a:buChar char="»"/>
              <a:defRPr>
                <a:solidFill>
                  <a:srgbClr val="000000"/>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buSzPct val="100000"/>
              <a:buChar char="»"/>
              <a:defRPr>
                <a:solidFill>
                  <a:srgbClr val="000000"/>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buSzPct val="100000"/>
              <a:buChar char="»"/>
              <a:defRPr>
                <a:solidFill>
                  <a:srgbClr val="000000"/>
                </a:solidFill>
                <a:latin typeface="Verdana" panose="020B0604030504040204" pitchFamily="34" charset="0"/>
                <a:ea typeface="ＭＳ Ｐゴシック" panose="020B0600070205080204" pitchFamily="34" charset="-128"/>
              </a:defRPr>
            </a:lvl9pPr>
          </a:lstStyle>
          <a:p>
            <a:pPr eaLnBrk="1" hangingPunct="1">
              <a:spcBef>
                <a:spcPct val="0"/>
              </a:spcBef>
              <a:buSzTx/>
              <a:buFontTx/>
              <a:buNone/>
            </a:pPr>
            <a:r>
              <a:rPr lang="en-US" altLang="en-US" b="1">
                <a:solidFill>
                  <a:srgbClr val="FFFFFF"/>
                </a:solidFill>
              </a:rPr>
              <a:t>Thank you, any questions?</a:t>
            </a:r>
          </a:p>
        </p:txBody>
      </p:sp>
    </p:spTree>
  </p:cSld>
  <p:clrMapOvr>
    <a:masterClrMapping/>
  </p:clrMapOvr>
  <p:transition spd="slow"/>
</p:sld>
</file>

<file path=ppt/theme/theme1.xml><?xml version="1.0" encoding="utf-8"?>
<a:theme xmlns:a="http://schemas.openxmlformats.org/drawingml/2006/main" name="My presentation">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My%20presentation</Template>
  <TotalTime>536</TotalTime>
  <Words>2564</Words>
  <Application>Microsoft Office PowerPoint</Application>
  <PresentationFormat>On-screen Show (4:3)</PresentationFormat>
  <Paragraphs>173</Paragraphs>
  <Slides>21</Slides>
  <Notes>15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21</vt:i4>
      </vt:variant>
    </vt:vector>
  </HeadingPairs>
  <TitlesOfParts>
    <vt:vector size="26" baseType="lpstr">
      <vt:lpstr>Calibri</vt:lpstr>
      <vt:lpstr>Arial</vt:lpstr>
      <vt:lpstr>Verdana</vt:lpstr>
      <vt:lpstr>ＭＳ Ｐゴシック</vt:lpstr>
      <vt:lpstr>My presentation</vt:lpstr>
      <vt:lpstr>PowerPoint Presentation</vt:lpstr>
      <vt:lpstr>By the end of the session you will…</vt:lpstr>
      <vt:lpstr> </vt:lpstr>
      <vt:lpstr>PowerPoint Presentation</vt:lpstr>
      <vt:lpstr>Types of Qualitative data sets</vt:lpstr>
      <vt:lpstr>Different analysis methods</vt:lpstr>
      <vt:lpstr>Principles of Grounded theory</vt:lpstr>
      <vt:lpstr>Things to consider before you start…</vt:lpstr>
      <vt:lpstr>Validity &amp; Reliability</vt:lpstr>
      <vt:lpstr>Reliability </vt:lpstr>
      <vt:lpstr>Preparing and managing your data set</vt:lpstr>
      <vt:lpstr>Coding your data set</vt:lpstr>
      <vt:lpstr>Stage 1 : Initial coding</vt:lpstr>
      <vt:lpstr>Stage 2 : Focussed coding</vt:lpstr>
      <vt:lpstr>Stage 3 : Selective/theoretical coding </vt:lpstr>
      <vt:lpstr>Example…</vt:lpstr>
      <vt:lpstr>Stage 1: Initial coding </vt:lpstr>
      <vt:lpstr>Stage 2&amp;3…</vt:lpstr>
      <vt:lpstr>Theoretical saturation</vt:lpstr>
      <vt:lpstr>Writing up your findings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NUS ORG</dc:creator>
  <cp:lastModifiedBy>Irina</cp:lastModifiedBy>
  <cp:revision>11</cp:revision>
  <dcterms:created xsi:type="dcterms:W3CDTF">2013-06-26T17:42:52Z</dcterms:created>
  <dcterms:modified xsi:type="dcterms:W3CDTF">2021-07-25T08:40:25Z</dcterms:modified>
</cp:coreProperties>
</file>