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77" r:id="rId3"/>
    <p:sldId id="278" r:id="rId4"/>
    <p:sldId id="27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6" r:id="rId21"/>
    <p:sldId id="307" r:id="rId22"/>
    <p:sldId id="309" r:id="rId23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270056867891513"/>
          <c:y val="9.3067220764071271E-2"/>
          <c:w val="0.79995909886264216"/>
          <c:h val="0.62599591717702052"/>
        </c:manualLayout>
      </c:layout>
      <c:barChart>
        <c:barDir val="col"/>
        <c:grouping val="clustered"/>
        <c:varyColors val="0"/>
        <c:ser>
          <c:idx val="0"/>
          <c:order val="0"/>
          <c:tx>
            <c:v>KG DE RECURSOS NATURALES POR TONELADA DE MATERIAL</c:v>
          </c:tx>
          <c:spPr>
            <a:solidFill>
              <a:schemeClr val="accent2"/>
            </a:solidFill>
            <a:effectLst/>
          </c:spPr>
          <c:invertIfNegative val="0"/>
          <c:cat>
            <c:strRef>
              <c:f>'recursos naturales por Kg mater'!$B$5:$B$21</c:f>
              <c:strCache>
                <c:ptCount val="17"/>
                <c:pt idx="0">
                  <c:v>Granulates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Cement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'recursos naturales por Kg mater'!$F$5:$F$21</c:f>
              <c:numCache>
                <c:formatCode>0.0</c:formatCode>
                <c:ptCount val="17"/>
                <c:pt idx="0">
                  <c:v>1100</c:v>
                </c:pt>
                <c:pt idx="1">
                  <c:v>1375</c:v>
                </c:pt>
                <c:pt idx="2">
                  <c:v>1365</c:v>
                </c:pt>
                <c:pt idx="3">
                  <c:v>1191</c:v>
                </c:pt>
                <c:pt idx="4">
                  <c:v>2200</c:v>
                </c:pt>
                <c:pt idx="5">
                  <c:v>2597</c:v>
                </c:pt>
                <c:pt idx="6">
                  <c:v>1163</c:v>
                </c:pt>
                <c:pt idx="7">
                  <c:v>2991</c:v>
                </c:pt>
                <c:pt idx="8">
                  <c:v>1163</c:v>
                </c:pt>
                <c:pt idx="9">
                  <c:v>1309</c:v>
                </c:pt>
                <c:pt idx="10">
                  <c:v>16504.400000000001</c:v>
                </c:pt>
                <c:pt idx="11">
                  <c:v>4290</c:v>
                </c:pt>
                <c:pt idx="12">
                  <c:v>1000</c:v>
                </c:pt>
                <c:pt idx="13">
                  <c:v>1276</c:v>
                </c:pt>
                <c:pt idx="14">
                  <c:v>2606</c:v>
                </c:pt>
                <c:pt idx="15">
                  <c:v>730</c:v>
                </c:pt>
                <c:pt idx="16">
                  <c:v>1000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"/>
        <c:axId val="286047560"/>
        <c:axId val="286076960"/>
      </c:barChart>
      <c:catAx>
        <c:axId val="286047560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2700000"/>
          <a:lstStyle/>
          <a:p>
            <a:pPr>
              <a:defRPr/>
            </a:pPr>
            <a:endParaRPr lang="en-US"/>
          </a:p>
        </c:txPr>
        <c:crossAx val="286076960"/>
        <c:crosses val="autoZero"/>
        <c:auto val="1"/>
        <c:lblAlgn val="ctr"/>
        <c:lblOffset val="100"/>
        <c:noMultiLvlLbl val="0"/>
      </c:catAx>
      <c:valAx>
        <c:axId val="286076960"/>
        <c:scaling>
          <c:orientation val="minMax"/>
        </c:scaling>
        <c:delete val="0"/>
        <c:axPos val="l"/>
        <c:majorGridlines/>
        <c:numFmt formatCode="#,##0" sourceLinked="0"/>
        <c:majorTickMark val="out"/>
        <c:minorTickMark val="none"/>
        <c:tickLblPos val="nextTo"/>
        <c:crossAx val="286047560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060387375676713"/>
          <c:y val="5.1400554097404488E-2"/>
          <c:w val="0.82923735102372154"/>
          <c:h val="0.66111548556430499"/>
        </c:manualLayout>
      </c:layout>
      <c:barChart>
        <c:barDir val="col"/>
        <c:grouping val="clustered"/>
        <c:varyColors val="0"/>
        <c:ser>
          <c:idx val="0"/>
          <c:order val="0"/>
          <c:tx>
            <c:v>KG DE MATERIA PRIMA POR TONELADA DE MATERIAL</c:v>
          </c:tx>
          <c:spPr>
            <a:solidFill>
              <a:schemeClr val="accent2"/>
            </a:solidFill>
            <a:effectLst/>
          </c:spPr>
          <c:invertIfNegative val="0"/>
          <c:cat>
            <c:strRef>
              <c:f>'materias primas por Kg material'!$B$5:$B$21</c:f>
              <c:strCache>
                <c:ptCount val="17"/>
                <c:pt idx="0">
                  <c:v>Granulates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Cement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'materias primas por Kg material'!$L$5:$L$21</c:f>
              <c:numCache>
                <c:formatCode>0.0</c:formatCode>
                <c:ptCount val="17"/>
                <c:pt idx="0">
                  <c:v>1000</c:v>
                </c:pt>
                <c:pt idx="1">
                  <c:v>1250</c:v>
                </c:pt>
                <c:pt idx="2">
                  <c:v>1221.5999999999999</c:v>
                </c:pt>
                <c:pt idx="3">
                  <c:v>1076.1026399999998</c:v>
                </c:pt>
                <c:pt idx="4">
                  <c:v>2000</c:v>
                </c:pt>
                <c:pt idx="5">
                  <c:v>1485</c:v>
                </c:pt>
                <c:pt idx="6">
                  <c:v>1054.1091200000001</c:v>
                </c:pt>
                <c:pt idx="7">
                  <c:v>1690</c:v>
                </c:pt>
                <c:pt idx="8">
                  <c:v>1054.1091200000001</c:v>
                </c:pt>
                <c:pt idx="9">
                  <c:v>1190</c:v>
                </c:pt>
                <c:pt idx="10">
                  <c:v>2420</c:v>
                </c:pt>
                <c:pt idx="11">
                  <c:v>3932.1</c:v>
                </c:pt>
                <c:pt idx="12">
                  <c:v>1000</c:v>
                </c:pt>
                <c:pt idx="13">
                  <c:v>1160</c:v>
                </c:pt>
                <c:pt idx="14">
                  <c:v>1453</c:v>
                </c:pt>
                <c:pt idx="15">
                  <c:v>681</c:v>
                </c:pt>
                <c:pt idx="16">
                  <c:v>1000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"/>
        <c:axId val="286062064"/>
        <c:axId val="286068728"/>
      </c:barChart>
      <c:catAx>
        <c:axId val="2860620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2700000"/>
          <a:lstStyle/>
          <a:p>
            <a:pPr>
              <a:defRPr/>
            </a:pPr>
            <a:endParaRPr lang="en-US"/>
          </a:p>
        </c:txPr>
        <c:crossAx val="286068728"/>
        <c:crosses val="autoZero"/>
        <c:auto val="1"/>
        <c:lblAlgn val="ctr"/>
        <c:lblOffset val="100"/>
        <c:noMultiLvlLbl val="0"/>
      </c:catAx>
      <c:valAx>
        <c:axId val="286068728"/>
        <c:scaling>
          <c:orientation val="minMax"/>
          <c:max val="4000"/>
        </c:scaling>
        <c:delete val="0"/>
        <c:axPos val="l"/>
        <c:majorGridlines/>
        <c:numFmt formatCode="#,##0" sourceLinked="0"/>
        <c:majorTickMark val="out"/>
        <c:minorTickMark val="none"/>
        <c:tickLblPos val="nextTo"/>
        <c:crossAx val="286062064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ENERGY</a:t>
            </a:r>
            <a:r>
              <a:rPr lang="en-US" baseline="0"/>
              <a:t> CONSUMPTION PER MATERIAL</a:t>
            </a:r>
            <a:r>
              <a:rPr lang="en-US"/>
              <a:t> (MJ/Kg)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CONSUMO ENERGÉTICO POR MATERIAL (MJ/Kg)</c:v>
          </c:tx>
          <c:spPr>
            <a:solidFill>
              <a:schemeClr val="accent2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estimation'!$A$5:$A$21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'Final estimation'!$C$5:$C$21</c:f>
              <c:numCache>
                <c:formatCode>0.000</c:formatCode>
                <c:ptCount val="17"/>
                <c:pt idx="0">
                  <c:v>0.1</c:v>
                </c:pt>
                <c:pt idx="1">
                  <c:v>6.21</c:v>
                </c:pt>
                <c:pt idx="2">
                  <c:v>7</c:v>
                </c:pt>
                <c:pt idx="3">
                  <c:v>1.34</c:v>
                </c:pt>
                <c:pt idx="4">
                  <c:v>4.82</c:v>
                </c:pt>
                <c:pt idx="5">
                  <c:v>30.1</c:v>
                </c:pt>
                <c:pt idx="6">
                  <c:v>1.1000000000000001</c:v>
                </c:pt>
                <c:pt idx="7">
                  <c:v>5.97</c:v>
                </c:pt>
                <c:pt idx="8">
                  <c:v>2.2999999999999998</c:v>
                </c:pt>
                <c:pt idx="9">
                  <c:v>1.8</c:v>
                </c:pt>
                <c:pt idx="10">
                  <c:v>0.18</c:v>
                </c:pt>
                <c:pt idx="11">
                  <c:v>160</c:v>
                </c:pt>
                <c:pt idx="12">
                  <c:v>91.5</c:v>
                </c:pt>
                <c:pt idx="13">
                  <c:v>15.9</c:v>
                </c:pt>
                <c:pt idx="14">
                  <c:v>70</c:v>
                </c:pt>
                <c:pt idx="15">
                  <c:v>20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"/>
        <c:axId val="286056968"/>
        <c:axId val="286056576"/>
      </c:barChart>
      <c:catAx>
        <c:axId val="2860569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86056576"/>
        <c:crosses val="autoZero"/>
        <c:auto val="1"/>
        <c:lblAlgn val="ctr"/>
        <c:lblOffset val="100"/>
        <c:noMultiLvlLbl val="0"/>
      </c:catAx>
      <c:valAx>
        <c:axId val="286056576"/>
        <c:scaling>
          <c:orientation val="minMax"/>
          <c:max val="160"/>
        </c:scaling>
        <c:delete val="0"/>
        <c:axPos val="l"/>
        <c:majorGridlines/>
        <c:numFmt formatCode="0" sourceLinked="0"/>
        <c:majorTickMark val="out"/>
        <c:minorTickMark val="none"/>
        <c:tickLblPos val="nextTo"/>
        <c:crossAx val="28605696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ENERGY CONSUMPTION</a:t>
            </a:r>
            <a:r>
              <a:rPr lang="en-US" baseline="0"/>
              <a:t> PER </a:t>
            </a:r>
            <a:r>
              <a:rPr lang="en-US"/>
              <a:t>M</a:t>
            </a:r>
            <a:r>
              <a:rPr lang="en-US" baseline="30000"/>
              <a:t>2</a:t>
            </a:r>
            <a:r>
              <a:rPr lang="en-US"/>
              <a:t> </a:t>
            </a:r>
          </a:p>
        </c:rich>
      </c:tx>
      <c:layout>
        <c:manualLayout>
          <c:xMode val="edge"/>
          <c:yMode val="edge"/>
          <c:x val="9.069994475088354E-2"/>
          <c:y val="1.6855550585896283E-2"/>
        </c:manualLayout>
      </c:layout>
      <c:overlay val="0"/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"/>
          <c:y val="0.25845771144278606"/>
          <c:w val="0.76734864391951074"/>
          <c:h val="0.68681592039801043"/>
        </c:manualLayout>
      </c:layout>
      <c:pie3DChart>
        <c:varyColors val="1"/>
        <c:ser>
          <c:idx val="3"/>
          <c:order val="0"/>
          <c:tx>
            <c:v>CONSUMO ENERGÉTICO EN UN M2 CONSTRUIDO</c:v>
          </c:tx>
          <c:cat>
            <c:strRef>
              <c:f>'Final estimation'!$A$5:$A$22</c:f>
              <c:strCache>
                <c:ptCount val="18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  <c:pt idx="17">
                  <c:v>TOTAL</c:v>
                </c:pt>
              </c:strCache>
            </c:strRef>
          </c:cat>
          <c:val>
            <c:numRef>
              <c:f>'Final estimation'!$E$5:$E$22</c:f>
              <c:numCache>
                <c:formatCode>0.00%</c:formatCode>
                <c:ptCount val="18"/>
                <c:pt idx="0">
                  <c:v>1.8490607371164217E-2</c:v>
                </c:pt>
                <c:pt idx="1">
                  <c:v>0.45352034003982855</c:v>
                </c:pt>
                <c:pt idx="2">
                  <c:v>0.16713784281286209</c:v>
                </c:pt>
                <c:pt idx="3">
                  <c:v>2.4373948651051771E-2</c:v>
                </c:pt>
                <c:pt idx="4">
                  <c:v>3.0578208466698321E-2</c:v>
                </c:pt>
                <c:pt idx="5">
                  <c:v>0.17864754273048888</c:v>
                </c:pt>
                <c:pt idx="6">
                  <c:v>5.2883409676424895E-3</c:v>
                </c:pt>
                <c:pt idx="7">
                  <c:v>1.2575298144471328E-2</c:v>
                </c:pt>
                <c:pt idx="8">
                  <c:v>4.075293683827589E-3</c:v>
                </c:pt>
                <c:pt idx="9">
                  <c:v>2.6540830254663107E-3</c:v>
                </c:pt>
                <c:pt idx="10">
                  <c:v>1.5166188716950345E-4</c:v>
                </c:pt>
                <c:pt idx="11">
                  <c:v>5.1545216554341043E-2</c:v>
                </c:pt>
                <c:pt idx="12">
                  <c:v>2.9477420717013786E-2</c:v>
                </c:pt>
                <c:pt idx="13">
                  <c:v>4.1372470691092489E-3</c:v>
                </c:pt>
                <c:pt idx="14">
                  <c:v>1.3877558303091819E-2</c:v>
                </c:pt>
                <c:pt idx="15">
                  <c:v>3.4693895757729547E-3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egendEntry>
        <c:idx val="0"/>
        <c:delete val="1"/>
      </c:legendEntry>
      <c:legendEntry>
        <c:idx val="3"/>
        <c:delete val="1"/>
      </c:legendEntry>
      <c:legendEntry>
        <c:idx val="4"/>
        <c:delete val="1"/>
      </c:legendEntry>
      <c:legendEntry>
        <c:idx val="6"/>
        <c:delete val="1"/>
      </c:legendEntry>
      <c:legendEntry>
        <c:idx val="7"/>
        <c:delete val="1"/>
      </c:legendEntry>
      <c:legendEntry>
        <c:idx val="8"/>
        <c:delete val="1"/>
      </c:legendEntry>
      <c:legendEntry>
        <c:idx val="9"/>
        <c:delete val="1"/>
      </c:legendEntry>
      <c:legendEntry>
        <c:idx val="10"/>
        <c:delete val="1"/>
      </c:legendEntry>
      <c:legendEntry>
        <c:idx val="13"/>
        <c:delete val="1"/>
      </c:legendEntry>
      <c:legendEntry>
        <c:idx val="14"/>
        <c:delete val="1"/>
      </c:legendEntry>
      <c:legendEntry>
        <c:idx val="15"/>
        <c:delete val="1"/>
      </c:legendEntry>
      <c:legendEntry>
        <c:idx val="16"/>
        <c:delete val="1"/>
      </c:legendEntry>
      <c:legendEntry>
        <c:idx val="17"/>
        <c:delete val="1"/>
      </c:legendEntry>
      <c:layout>
        <c:manualLayout>
          <c:xMode val="edge"/>
          <c:yMode val="edge"/>
          <c:x val="0.7665599092593316"/>
          <c:y val="0.3076137981926072"/>
          <c:w val="0.22154024496937891"/>
          <c:h val="0.6586751006356002"/>
        </c:manualLayout>
      </c:layout>
      <c:overlay val="0"/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EMBEDDED</a:t>
            </a:r>
            <a:r>
              <a:rPr lang="en-US" baseline="0"/>
              <a:t> WATER PER </a:t>
            </a:r>
            <a:r>
              <a:rPr lang="en-US"/>
              <a:t>M</a:t>
            </a:r>
            <a:r>
              <a:rPr lang="en-US" baseline="30000"/>
              <a:t>2</a:t>
            </a:r>
            <a:endParaRPr lang="en-US"/>
          </a:p>
        </c:rich>
      </c:tx>
      <c:layout>
        <c:manualLayout>
          <c:xMode val="edge"/>
          <c:yMode val="edge"/>
          <c:x val="0.16475000000000001"/>
          <c:y val="2.777777777777779E-2"/>
        </c:manualLayout>
      </c:layout>
      <c:overlay val="0"/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"/>
          <c:y val="0.20760888584579101"/>
          <c:w val="0.77182296125694849"/>
          <c:h val="0.74408193541024759"/>
        </c:manualLayout>
      </c:layout>
      <c:pie3DChart>
        <c:varyColors val="1"/>
        <c:ser>
          <c:idx val="0"/>
          <c:order val="0"/>
          <c:tx>
            <c:v>AGUA EMBEBIDA POR M2 CONSTRUIDO</c:v>
          </c:tx>
          <c:cat>
            <c:strRef>
              <c:f>'construction materials'!$A$6:$A$22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Concrete</c:v>
                </c:pt>
                <c:pt idx="6">
                  <c:v>Steel</c:v>
                </c:pt>
                <c:pt idx="7">
                  <c:v>Timber</c:v>
                </c:pt>
                <c:pt idx="8">
                  <c:v>Cement tiles</c:v>
                </c:pt>
                <c:pt idx="9">
                  <c:v>Gypsum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'construction materials'!$G$6:$G$22</c:f>
              <c:numCache>
                <c:formatCode>0.00%</c:formatCode>
                <c:ptCount val="17"/>
                <c:pt idx="0">
                  <c:v>0</c:v>
                </c:pt>
                <c:pt idx="1">
                  <c:v>4.9604627284556717E-2</c:v>
                </c:pt>
                <c:pt idx="2">
                  <c:v>0.20084116408957645</c:v>
                </c:pt>
                <c:pt idx="3">
                  <c:v>6.4305196834605005E-2</c:v>
                </c:pt>
                <c:pt idx="4">
                  <c:v>1.1268203265929187E-3</c:v>
                </c:pt>
                <c:pt idx="5">
                  <c:v>1.0469659386559109E-2</c:v>
                </c:pt>
                <c:pt idx="6">
                  <c:v>0.66114211407967394</c:v>
                </c:pt>
                <c:pt idx="7">
                  <c:v>4.6968978204825849E-3</c:v>
                </c:pt>
                <c:pt idx="8">
                  <c:v>3.8512046863453382E-3</c:v>
                </c:pt>
                <c:pt idx="9">
                  <c:v>1.4538114067081131E-3</c:v>
                </c:pt>
                <c:pt idx="10">
                  <c:v>7.5178673808068365E-4</c:v>
                </c:pt>
                <c:pt idx="11">
                  <c:v>1.2217980531807216E-3</c:v>
                </c:pt>
                <c:pt idx="12">
                  <c:v>0</c:v>
                </c:pt>
                <c:pt idx="13">
                  <c:v>2.008386105700992E-4</c:v>
                </c:pt>
                <c:pt idx="14">
                  <c:v>2.4865732737250378E-4</c:v>
                </c:pt>
                <c:pt idx="15">
                  <c:v>8.5423355695815519E-5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egendEntry>
        <c:idx val="0"/>
        <c:delete val="1"/>
      </c:legendEntry>
      <c:legendEntry>
        <c:idx val="4"/>
        <c:delete val="1"/>
      </c:legendEntry>
      <c:legendEntry>
        <c:idx val="5"/>
        <c:delete val="1"/>
      </c:legendEntry>
      <c:legendEntry>
        <c:idx val="7"/>
        <c:delete val="1"/>
      </c:legendEntry>
      <c:legendEntry>
        <c:idx val="8"/>
        <c:delete val="1"/>
      </c:legendEntry>
      <c:legendEntry>
        <c:idx val="9"/>
        <c:delete val="1"/>
      </c:legendEntry>
      <c:legendEntry>
        <c:idx val="10"/>
        <c:delete val="1"/>
      </c:legendEntry>
      <c:legendEntry>
        <c:idx val="12"/>
        <c:delete val="1"/>
      </c:legendEntry>
      <c:legendEntry>
        <c:idx val="13"/>
        <c:delete val="1"/>
      </c:legendEntry>
      <c:legendEntry>
        <c:idx val="14"/>
        <c:delete val="1"/>
      </c:legendEntry>
      <c:legendEntry>
        <c:idx val="15"/>
        <c:delete val="1"/>
      </c:legendEntry>
      <c:legendEntry>
        <c:idx val="16"/>
        <c:delete val="1"/>
      </c:legendEntry>
      <c:layout>
        <c:manualLayout>
          <c:xMode val="edge"/>
          <c:yMode val="edge"/>
          <c:x val="0.70509941999975889"/>
          <c:y val="0.28246719160104988"/>
          <c:w val="0.28844313210848643"/>
          <c:h val="0.67879569401650874"/>
        </c:manualLayout>
      </c:layout>
      <c:overlay val="0"/>
      <c:txPr>
        <a:bodyPr/>
        <a:lstStyle/>
        <a:p>
          <a:pPr rtl="0">
            <a:defRPr sz="16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EMBEDDED WATER </a:t>
            </a:r>
            <a:r>
              <a:rPr lang="en-US" baseline="0"/>
              <a:t>PER MATERIAL</a:t>
            </a:r>
            <a:r>
              <a:rPr lang="en-US"/>
              <a:t>(l/Kg)</a:t>
            </a:r>
          </a:p>
        </c:rich>
      </c:tx>
      <c:layout>
        <c:manualLayout>
          <c:xMode val="edge"/>
          <c:yMode val="edge"/>
          <c:x val="0.19233033296000601"/>
          <c:y val="3.2407407407407426E-2"/>
        </c:manualLayout>
      </c:layout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Agua embebida por material (l/Kg)</c:v>
          </c:tx>
          <c:spPr>
            <a:solidFill>
              <a:schemeClr val="accent2"/>
            </a:solidFill>
            <a:effectLst/>
          </c:spPr>
          <c:invertIfNegative val="0"/>
          <c:cat>
            <c:strRef>
              <c:f>'construction materials'!$A$6:$A$22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Concrete</c:v>
                </c:pt>
                <c:pt idx="6">
                  <c:v>Steel</c:v>
                </c:pt>
                <c:pt idx="7">
                  <c:v>Timber</c:v>
                </c:pt>
                <c:pt idx="8">
                  <c:v>Cement tiles</c:v>
                </c:pt>
                <c:pt idx="9">
                  <c:v>Gypsum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'construction materials'!$E$6:$E$22</c:f>
              <c:numCache>
                <c:formatCode>0.00</c:formatCode>
                <c:ptCount val="17"/>
                <c:pt idx="0">
                  <c:v>0</c:v>
                </c:pt>
                <c:pt idx="1">
                  <c:v>0.44</c:v>
                </c:pt>
                <c:pt idx="2">
                  <c:v>5.45</c:v>
                </c:pt>
                <c:pt idx="3">
                  <c:v>2.29</c:v>
                </c:pt>
                <c:pt idx="4">
                  <c:v>0.115</c:v>
                </c:pt>
                <c:pt idx="5">
                  <c:v>1.41</c:v>
                </c:pt>
                <c:pt idx="6">
                  <c:v>72.2</c:v>
                </c:pt>
                <c:pt idx="7">
                  <c:v>1.45</c:v>
                </c:pt>
                <c:pt idx="8">
                  <c:v>1.4079999999999999</c:v>
                </c:pt>
                <c:pt idx="9">
                  <c:v>0.64</c:v>
                </c:pt>
                <c:pt idx="10">
                  <c:v>0.57799999999999996</c:v>
                </c:pt>
                <c:pt idx="11">
                  <c:v>2.5030000000000001</c:v>
                </c:pt>
                <c:pt idx="12">
                  <c:v>0</c:v>
                </c:pt>
                <c:pt idx="13">
                  <c:v>0.5</c:v>
                </c:pt>
                <c:pt idx="14">
                  <c:v>0.8</c:v>
                </c:pt>
                <c:pt idx="15">
                  <c:v>0.31900000000000001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"/>
        <c:axId val="286055792"/>
        <c:axId val="286055008"/>
      </c:barChart>
      <c:catAx>
        <c:axId val="2860557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86055008"/>
        <c:crosses val="autoZero"/>
        <c:auto val="1"/>
        <c:lblAlgn val="ctr"/>
        <c:lblOffset val="100"/>
        <c:noMultiLvlLbl val="0"/>
      </c:catAx>
      <c:valAx>
        <c:axId val="286055008"/>
        <c:scaling>
          <c:orientation val="minMax"/>
          <c:max val="25"/>
          <c:min val="0"/>
        </c:scaling>
        <c:delete val="0"/>
        <c:axPos val="l"/>
        <c:numFmt formatCode="0" sourceLinked="0"/>
        <c:majorTickMark val="out"/>
        <c:minorTickMark val="none"/>
        <c:tickLblPos val="nextTo"/>
        <c:crossAx val="286055792"/>
        <c:crosses val="autoZero"/>
        <c:crossBetween val="between"/>
      </c:valAx>
      <c:spPr>
        <a:effectLst/>
      </c:spPr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SOLID WASTE PER M</a:t>
            </a:r>
            <a:r>
              <a:rPr lang="en-US" baseline="30000"/>
              <a:t>2</a:t>
            </a:r>
            <a:endParaRPr lang="en-US"/>
          </a:p>
        </c:rich>
      </c:tx>
      <c:layout>
        <c:manualLayout>
          <c:xMode val="edge"/>
          <c:yMode val="edge"/>
          <c:x val="0.16070184736523319"/>
          <c:y val="2.9850941529505074E-2"/>
        </c:manualLayout>
      </c:layout>
      <c:overlay val="0"/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2.8578350811632663E-2"/>
          <c:y val="0.22832315353104227"/>
          <c:w val="0.66589001310403639"/>
          <c:h val="0.72494787450634091"/>
        </c:manualLayout>
      </c:layout>
      <c:pie3DChart>
        <c:varyColors val="1"/>
        <c:ser>
          <c:idx val="0"/>
          <c:order val="0"/>
          <c:tx>
            <c:v>RESIDUOS SÓLIDOS POR M2 CONSTRUIDO</c:v>
          </c:tx>
          <c:cat>
            <c:strRef>
              <c:f>'Final estimation'!$A$5:$A$21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'Final estimation'!$E$5:$E$21</c:f>
              <c:numCache>
                <c:formatCode>0.00%</c:formatCode>
                <c:ptCount val="17"/>
                <c:pt idx="0">
                  <c:v>0.15706775610818588</c:v>
                </c:pt>
                <c:pt idx="1">
                  <c:v>0.5477744046270554</c:v>
                </c:pt>
                <c:pt idx="2">
                  <c:v>3.5067726304992289E-2</c:v>
                </c:pt>
                <c:pt idx="3">
                  <c:v>1.8412972109673367E-2</c:v>
                </c:pt>
                <c:pt idx="4">
                  <c:v>1.0912541012729824E-2</c:v>
                </c:pt>
                <c:pt idx="5">
                  <c:v>7.5119498902347606E-2</c:v>
                </c:pt>
                <c:pt idx="6">
                  <c:v>4.5705696081804782E-3</c:v>
                </c:pt>
                <c:pt idx="7">
                  <c:v>3.5785724771683444E-2</c:v>
                </c:pt>
                <c:pt idx="8">
                  <c:v>1.6845140566232176E-3</c:v>
                </c:pt>
                <c:pt idx="9">
                  <c:v>1.2525003670089206E-3</c:v>
                </c:pt>
                <c:pt idx="10">
                  <c:v>0.11093574679221865</c:v>
                </c:pt>
                <c:pt idx="11">
                  <c:v>1.0802278879580363E-3</c:v>
                </c:pt>
                <c:pt idx="12">
                  <c:v>0</c:v>
                </c:pt>
                <c:pt idx="13">
                  <c:v>2.5639419277594371E-4</c:v>
                </c:pt>
                <c:pt idx="14">
                  <c:v>0</c:v>
                </c:pt>
                <c:pt idx="15">
                  <c:v>7.9423258566800961E-5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ln>
          <a:noFill/>
        </a:ln>
      </c:spPr>
    </c:plotArea>
    <c:legend>
      <c:legendPos val="r"/>
      <c:legendEntry>
        <c:idx val="3"/>
        <c:delete val="1"/>
      </c:legendEntry>
      <c:legendEntry>
        <c:idx val="4"/>
        <c:delete val="1"/>
      </c:legendEntry>
      <c:legendEntry>
        <c:idx val="6"/>
        <c:delete val="1"/>
      </c:legendEntry>
      <c:legendEntry>
        <c:idx val="8"/>
        <c:delete val="1"/>
      </c:legendEntry>
      <c:legendEntry>
        <c:idx val="9"/>
        <c:delete val="1"/>
      </c:legendEntry>
      <c:legendEntry>
        <c:idx val="11"/>
        <c:delete val="1"/>
      </c:legendEntry>
      <c:legendEntry>
        <c:idx val="12"/>
        <c:delete val="1"/>
      </c:legendEntry>
      <c:legendEntry>
        <c:idx val="13"/>
        <c:delete val="1"/>
      </c:legendEntry>
      <c:legendEntry>
        <c:idx val="14"/>
        <c:delete val="1"/>
      </c:legendEntry>
      <c:legendEntry>
        <c:idx val="15"/>
        <c:delete val="1"/>
      </c:legendEntry>
      <c:legendEntry>
        <c:idx val="16"/>
        <c:delete val="1"/>
      </c:legendEntry>
      <c:layout>
        <c:manualLayout>
          <c:xMode val="edge"/>
          <c:yMode val="edge"/>
          <c:x val="0.66628032245264668"/>
          <c:y val="0.15122084535720329"/>
          <c:w val="0.33371967326199609"/>
          <c:h val="0.7715472481827621"/>
        </c:manualLayout>
      </c:layout>
      <c:overlay val="0"/>
      <c:txPr>
        <a:bodyPr/>
        <a:lstStyle/>
        <a:p>
          <a:pPr rtl="0">
            <a:defRPr sz="16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SOLID WASTE PER MATERIAL (Kg/Kg)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RESIDUOS SÓLIDOS POR MATERIAL (Kg/Kg)</c:v>
          </c:tx>
          <c:spPr>
            <a:solidFill>
              <a:schemeClr val="accent2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estimation'!$A$5:$A$21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'Final estimation'!$C$5:$C$21</c:f>
              <c:numCache>
                <c:formatCode>0.000</c:formatCode>
                <c:ptCount val="17"/>
                <c:pt idx="0">
                  <c:v>0.1</c:v>
                </c:pt>
                <c:pt idx="1">
                  <c:v>0.88300000000000001</c:v>
                </c:pt>
                <c:pt idx="2">
                  <c:v>0.1729</c:v>
                </c:pt>
                <c:pt idx="3">
                  <c:v>0.11917</c:v>
                </c:pt>
                <c:pt idx="4">
                  <c:v>0.20250000000000001</c:v>
                </c:pt>
                <c:pt idx="5">
                  <c:v>1.49</c:v>
                </c:pt>
                <c:pt idx="6">
                  <c:v>0.11192000000000001</c:v>
                </c:pt>
                <c:pt idx="7">
                  <c:v>2</c:v>
                </c:pt>
                <c:pt idx="8">
                  <c:v>0.11192000000000001</c:v>
                </c:pt>
                <c:pt idx="9">
                  <c:v>0.1</c:v>
                </c:pt>
                <c:pt idx="10">
                  <c:v>15.5</c:v>
                </c:pt>
                <c:pt idx="11">
                  <c:v>0.39473999999999998</c:v>
                </c:pt>
                <c:pt idx="12">
                  <c:v>0</c:v>
                </c:pt>
                <c:pt idx="13">
                  <c:v>0.11600000000000001</c:v>
                </c:pt>
                <c:pt idx="14">
                  <c:v>0</c:v>
                </c:pt>
                <c:pt idx="15">
                  <c:v>5.3900000000000003E-2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"/>
        <c:axId val="286048736"/>
        <c:axId val="286048344"/>
      </c:barChart>
      <c:catAx>
        <c:axId val="2860487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86048344"/>
        <c:crosses val="autoZero"/>
        <c:auto val="1"/>
        <c:lblAlgn val="ctr"/>
        <c:lblOffset val="100"/>
        <c:noMultiLvlLbl val="0"/>
      </c:catAx>
      <c:valAx>
        <c:axId val="286048344"/>
        <c:scaling>
          <c:orientation val="minMax"/>
          <c:max val="5"/>
        </c:scaling>
        <c:delete val="0"/>
        <c:axPos val="l"/>
        <c:majorGridlines/>
        <c:numFmt formatCode="0.000" sourceLinked="1"/>
        <c:majorTickMark val="out"/>
        <c:minorTickMark val="none"/>
        <c:tickLblPos val="nextTo"/>
        <c:crossAx val="286048736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CO</a:t>
            </a:r>
            <a:r>
              <a:rPr lang="en-US" baseline="-25000"/>
              <a:t>2</a:t>
            </a:r>
            <a:r>
              <a:rPr lang="en-US"/>
              <a:t> EMISSIONS</a:t>
            </a:r>
            <a:r>
              <a:rPr lang="en-US" baseline="0"/>
              <a:t> </a:t>
            </a:r>
            <a:r>
              <a:rPr lang="en-US"/>
              <a:t>PER M</a:t>
            </a:r>
            <a:r>
              <a:rPr lang="en-US" baseline="30000"/>
              <a:t>2</a:t>
            </a:r>
            <a:r>
              <a:rPr lang="en-US"/>
              <a:t> </a:t>
            </a:r>
          </a:p>
        </c:rich>
      </c:tx>
      <c:layout>
        <c:manualLayout>
          <c:xMode val="edge"/>
          <c:yMode val="edge"/>
          <c:x val="0.17735778820916617"/>
          <c:y val="3.2407491693596101E-2"/>
        </c:manualLayout>
      </c:layout>
      <c:overlay val="0"/>
    </c:title>
    <c:autoTitleDeleted val="0"/>
    <c:view3D>
      <c:rotX val="30"/>
      <c:rotY val="0"/>
      <c:rAngAx val="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v>EMISIONES DE CO2 POR M2 CONSTRUIDO</c:v>
          </c:tx>
          <c:cat>
            <c:strRef>
              <c:f>'Final estimation'!$A$5:$A$21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'Final estimation'!$F$5:$F$21</c:f>
              <c:numCache>
                <c:formatCode>0.00%</c:formatCode>
                <c:ptCount val="17"/>
                <c:pt idx="0">
                  <c:v>1.7274937377194408E-2</c:v>
                </c:pt>
                <c:pt idx="1">
                  <c:v>0.33944042249104711</c:v>
                </c:pt>
                <c:pt idx="2">
                  <c:v>0.23227211354483068</c:v>
                </c:pt>
                <c:pt idx="3">
                  <c:v>4.1209575533789712E-2</c:v>
                </c:pt>
                <c:pt idx="4">
                  <c:v>6.1491970346215043E-2</c:v>
                </c:pt>
                <c:pt idx="5">
                  <c:v>0.19545868718058249</c:v>
                </c:pt>
                <c:pt idx="6">
                  <c:v>7.1864109922685051E-3</c:v>
                </c:pt>
                <c:pt idx="7">
                  <c:v>9.5936503058030326E-3</c:v>
                </c:pt>
                <c:pt idx="8">
                  <c:v>4.5522811254986948E-3</c:v>
                </c:pt>
                <c:pt idx="9">
                  <c:v>2.7550995749998455E-3</c:v>
                </c:pt>
                <c:pt idx="10">
                  <c:v>1.9679282678570326E-4</c:v>
                </c:pt>
                <c:pt idx="11">
                  <c:v>6.2076560802254918E-3</c:v>
                </c:pt>
                <c:pt idx="12">
                  <c:v>5.0789913383663121E-2</c:v>
                </c:pt>
                <c:pt idx="13">
                  <c:v>1.6712920215991712E-3</c:v>
                </c:pt>
                <c:pt idx="14">
                  <c:v>2.3923062107960847E-2</c:v>
                </c:pt>
                <c:pt idx="15">
                  <c:v>5.976135107536429E-3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egendEntry>
        <c:idx val="0"/>
        <c:delete val="1"/>
      </c:legendEntry>
      <c:legendEntry>
        <c:idx val="6"/>
        <c:delete val="1"/>
      </c:legendEntry>
      <c:legendEntry>
        <c:idx val="7"/>
        <c:delete val="1"/>
      </c:legendEntry>
      <c:legendEntry>
        <c:idx val="8"/>
        <c:delete val="1"/>
      </c:legendEntry>
      <c:legendEntry>
        <c:idx val="9"/>
        <c:delete val="1"/>
      </c:legendEntry>
      <c:legendEntry>
        <c:idx val="10"/>
        <c:delete val="1"/>
      </c:legendEntry>
      <c:legendEntry>
        <c:idx val="11"/>
        <c:delete val="1"/>
      </c:legendEntry>
      <c:legendEntry>
        <c:idx val="13"/>
        <c:delete val="1"/>
      </c:legendEntry>
      <c:legendEntry>
        <c:idx val="14"/>
        <c:delete val="1"/>
      </c:legendEntry>
      <c:legendEntry>
        <c:idx val="15"/>
        <c:delete val="1"/>
      </c:legendEntry>
      <c:legendEntry>
        <c:idx val="16"/>
        <c:delete val="1"/>
      </c:legendEntry>
      <c:layout>
        <c:manualLayout>
          <c:xMode val="edge"/>
          <c:yMode val="edge"/>
          <c:x val="0.73277037431846537"/>
          <c:y val="0.13866915479495698"/>
          <c:w val="0.25056305276910162"/>
          <c:h val="0.77873446816257796"/>
        </c:manualLayout>
      </c:layout>
      <c:overlay val="0"/>
      <c:txPr>
        <a:bodyPr/>
        <a:lstStyle/>
        <a:p>
          <a:pPr rtl="0">
            <a:defRPr sz="1600"/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/>
              <a:t>CO</a:t>
            </a:r>
            <a:r>
              <a:rPr lang="en-US" baseline="-25000" dirty="0"/>
              <a:t>2</a:t>
            </a:r>
            <a:r>
              <a:rPr lang="en-US" dirty="0"/>
              <a:t> EMISSIONS PER MATERIAL </a:t>
            </a:r>
          </a:p>
          <a:p>
            <a:pPr>
              <a:defRPr/>
            </a:pPr>
            <a:r>
              <a:rPr lang="en-US" sz="1600" dirty="0"/>
              <a:t>(Kg</a:t>
            </a:r>
            <a:r>
              <a:rPr lang="en-US" sz="1600" baseline="0" dirty="0"/>
              <a:t> CO</a:t>
            </a:r>
            <a:r>
              <a:rPr lang="en-US" sz="1600" baseline="-25000" dirty="0"/>
              <a:t>2</a:t>
            </a:r>
            <a:r>
              <a:rPr lang="en-US" sz="1600" baseline="0" dirty="0"/>
              <a:t>/T)</a:t>
            </a:r>
            <a:endParaRPr lang="en-US" sz="1600" dirty="0"/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EMISIONES DE CO2 POR MATERIAL</c:v>
          </c:tx>
          <c:spPr>
            <a:solidFill>
              <a:schemeClr val="accent2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'Final estimation'!$A$5:$A$21</c:f>
              <c:strCache>
                <c:ptCount val="17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Additives</c:v>
                </c:pt>
                <c:pt idx="13">
                  <c:v>Glass</c:v>
                </c:pt>
                <c:pt idx="14">
                  <c:v>PVC</c:v>
                </c:pt>
                <c:pt idx="15">
                  <c:v>Acrylic paint</c:v>
                </c:pt>
                <c:pt idx="16">
                  <c:v>Others</c:v>
                </c:pt>
              </c:strCache>
            </c:strRef>
          </c:cat>
          <c:val>
            <c:numRef>
              <c:f>'Final estimation'!$D$5:$D$21</c:f>
              <c:numCache>
                <c:formatCode>General</c:formatCode>
                <c:ptCount val="17"/>
                <c:pt idx="0">
                  <c:v>8.0000000000000002E-3</c:v>
                </c:pt>
                <c:pt idx="1">
                  <c:v>0.39800000000000002</c:v>
                </c:pt>
                <c:pt idx="2">
                  <c:v>0.83299999999999996</c:v>
                </c:pt>
                <c:pt idx="3">
                  <c:v>0.19400000000000001</c:v>
                </c:pt>
                <c:pt idx="4">
                  <c:v>0.83</c:v>
                </c:pt>
                <c:pt idx="5">
                  <c:v>2.82</c:v>
                </c:pt>
                <c:pt idx="6">
                  <c:v>0.128</c:v>
                </c:pt>
                <c:pt idx="7">
                  <c:v>0.39</c:v>
                </c:pt>
                <c:pt idx="8">
                  <c:v>0.22</c:v>
                </c:pt>
                <c:pt idx="9">
                  <c:v>0.16</c:v>
                </c:pt>
                <c:pt idx="10">
                  <c:v>0.02</c:v>
                </c:pt>
                <c:pt idx="11">
                  <c:v>1.65</c:v>
                </c:pt>
                <c:pt idx="12">
                  <c:v>13.5</c:v>
                </c:pt>
                <c:pt idx="13">
                  <c:v>0.55000000000000004</c:v>
                </c:pt>
                <c:pt idx="14">
                  <c:v>10.333</c:v>
                </c:pt>
                <c:pt idx="15">
                  <c:v>2.95</c:v>
                </c:pt>
                <c:pt idx="1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"/>
        <c:axId val="286067944"/>
        <c:axId val="330837800"/>
      </c:barChart>
      <c:catAx>
        <c:axId val="2860679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330837800"/>
        <c:crosses val="autoZero"/>
        <c:auto val="1"/>
        <c:lblAlgn val="ctr"/>
        <c:lblOffset val="100"/>
        <c:noMultiLvlLbl val="0"/>
      </c:catAx>
      <c:valAx>
        <c:axId val="330837800"/>
        <c:scaling>
          <c:orientation val="minMax"/>
          <c:max val="14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86067944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ENVIRONMENTAL</a:t>
            </a:r>
            <a:r>
              <a:rPr lang="en-US" baseline="0"/>
              <a:t> IMPACT WEIGHTING</a:t>
            </a:r>
          </a:p>
          <a:p>
            <a:pPr>
              <a:defRPr/>
            </a:pPr>
            <a:r>
              <a:rPr lang="en-US" baseline="0"/>
              <a:t>CONSTRUCTION MATERIALS</a:t>
            </a:r>
            <a:endParaRPr lang="en-US"/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PONDERACIÓN IMPACTO AMBIENTAL MATERIALES DE CONSTRUCCIÓN</c:v>
          </c:tx>
          <c:spPr>
            <a:solidFill>
              <a:schemeClr val="accent2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invertIfNegative val="0"/>
          <c:cat>
            <c:strRef>
              <c:f>Weighting!$A$28:$A$42</c:f>
              <c:strCache>
                <c:ptCount val="15"/>
                <c:pt idx="0">
                  <c:v>Aggregates</c:v>
                </c:pt>
                <c:pt idx="1">
                  <c:v>Ceramics</c:v>
                </c:pt>
                <c:pt idx="2">
                  <c:v>Cement</c:v>
                </c:pt>
                <c:pt idx="3">
                  <c:v>Mortar</c:v>
                </c:pt>
                <c:pt idx="4">
                  <c:v>Lime</c:v>
                </c:pt>
                <c:pt idx="5">
                  <c:v>Steel</c:v>
                </c:pt>
                <c:pt idx="6">
                  <c:v>Concrete</c:v>
                </c:pt>
                <c:pt idx="7">
                  <c:v>Timber</c:v>
                </c:pt>
                <c:pt idx="8">
                  <c:v>Concrete tiles</c:v>
                </c:pt>
                <c:pt idx="9">
                  <c:v>Plaster</c:v>
                </c:pt>
                <c:pt idx="10">
                  <c:v>Natural stone</c:v>
                </c:pt>
                <c:pt idx="11">
                  <c:v>Aluminium</c:v>
                </c:pt>
                <c:pt idx="12">
                  <c:v>Glass</c:v>
                </c:pt>
                <c:pt idx="13">
                  <c:v>PVC</c:v>
                </c:pt>
                <c:pt idx="14">
                  <c:v>Acrylic paint</c:v>
                </c:pt>
              </c:strCache>
            </c:strRef>
          </c:cat>
          <c:val>
            <c:numRef>
              <c:f>Weighting!$H$28:$H$42</c:f>
              <c:numCache>
                <c:formatCode>General</c:formatCode>
                <c:ptCount val="15"/>
                <c:pt idx="0">
                  <c:v>3</c:v>
                </c:pt>
                <c:pt idx="1">
                  <c:v>8</c:v>
                </c:pt>
                <c:pt idx="2">
                  <c:v>12</c:v>
                </c:pt>
                <c:pt idx="3">
                  <c:v>11</c:v>
                </c:pt>
                <c:pt idx="4">
                  <c:v>11</c:v>
                </c:pt>
                <c:pt idx="5">
                  <c:v>29</c:v>
                </c:pt>
                <c:pt idx="6">
                  <c:v>9</c:v>
                </c:pt>
                <c:pt idx="7">
                  <c:v>11</c:v>
                </c:pt>
                <c:pt idx="8">
                  <c:v>9</c:v>
                </c:pt>
                <c:pt idx="9">
                  <c:v>6</c:v>
                </c:pt>
                <c:pt idx="10">
                  <c:v>19</c:v>
                </c:pt>
                <c:pt idx="11">
                  <c:v>24</c:v>
                </c:pt>
                <c:pt idx="12">
                  <c:v>10</c:v>
                </c:pt>
                <c:pt idx="13">
                  <c:v>18</c:v>
                </c:pt>
                <c:pt idx="14">
                  <c:v>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"/>
        <c:axId val="330837408"/>
        <c:axId val="330838976"/>
      </c:barChart>
      <c:catAx>
        <c:axId val="33083740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330838976"/>
        <c:crosses val="autoZero"/>
        <c:auto val="1"/>
        <c:lblAlgn val="ctr"/>
        <c:lblOffset val="100"/>
        <c:noMultiLvlLbl val="0"/>
      </c:catAx>
      <c:valAx>
        <c:axId val="330838976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one"/>
        <c:crossAx val="33083740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0.27083</cdr:y>
    </cdr:from>
    <cdr:to>
      <cdr:x>0.05208</cdr:x>
      <cdr:y>0.45139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0" y="742950"/>
          <a:ext cx="238124" cy="4953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 anchor="ctr"/>
        <a:lstStyle xmlns:a="http://schemas.openxmlformats.org/drawingml/2006/main"/>
        <a:p xmlns:a="http://schemas.openxmlformats.org/drawingml/2006/main">
          <a:pPr algn="ctr"/>
          <a:r>
            <a:rPr lang="es-ES" sz="1100"/>
            <a:t>kg/T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0.00462</cdr:x>
      <cdr:y>0.22222</cdr:y>
    </cdr:from>
    <cdr:to>
      <cdr:x>0.05313</cdr:x>
      <cdr:y>0.43403</cdr:y>
    </cdr:to>
    <cdr:sp macro="" textlink="">
      <cdr:nvSpPr>
        <cdr:cNvPr id="2" name="1 CuadroTexto"/>
        <cdr:cNvSpPr txBox="1"/>
      </cdr:nvSpPr>
      <cdr:spPr>
        <a:xfrm xmlns:a="http://schemas.openxmlformats.org/drawingml/2006/main">
          <a:off x="23203" y="609600"/>
          <a:ext cx="243497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vert="vert270" wrap="square" rtlCol="0" anchor="ctr"/>
        <a:lstStyle xmlns:a="http://schemas.openxmlformats.org/drawingml/2006/main"/>
        <a:p xmlns:a="http://schemas.openxmlformats.org/drawingml/2006/main">
          <a:pPr algn="ctr"/>
          <a:r>
            <a:rPr lang="es-ES" sz="1100"/>
            <a:t>kg/T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A516B-289A-40E7-B414-1563341C78A8}" type="datetimeFigureOut">
              <a:rPr lang="en-GB" smtClean="0"/>
              <a:t>21/03/2016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D63CC-37A7-4334-BE21-1029C4EE9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856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46355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99446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43757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799C0-BED2-4971-A538-69C63A8A29E3}" type="datetimeFigureOut">
              <a:rPr lang="es-ES" smtClean="0"/>
              <a:pPr/>
              <a:t>21/03/2016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F0BAA-73D5-460F-94BC-520254F5B999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es/url?sa=i&amp;rct=j&amp;q=sobreexplotaci%C3%B3n%20de%20recursos&amp;source=images&amp;cd=&amp;cad=rja&amp;docid=THiocLSywU2Q9M&amp;tbnid=9y7gYBE6j7-IyM:&amp;ved=0CAUQjRw&amp;url=http://colonialismoagua.wordpress.com/tag/explotacion/&amp;ei=kC3ZUYXVOua10QXns4DgAw&amp;bvm=bv.48705608,d.d2k&amp;psig=AFQjCNEamnN2EZlRjGt-wJMJdTx2m3Ok0w&amp;ust=137327382307899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gif"/><Relationship Id="rId7" Type="http://schemas.openxmlformats.org/officeDocument/2006/relationships/image" Target="../media/image10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8.xml"/><Relationship Id="rId4" Type="http://schemas.openxmlformats.org/officeDocument/2006/relationships/chart" Target="../charts/char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0.xml"/><Relationship Id="rId4" Type="http://schemas.openxmlformats.org/officeDocument/2006/relationships/chart" Target="../charts/char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solidFill>
                  <a:schemeClr val="tx2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RESEARCH SEMINAR</a:t>
            </a:r>
            <a:endParaRPr lang="en-US" sz="2800" b="1" cap="none" spc="0" dirty="0">
              <a:ln w="11430"/>
              <a:solidFill>
                <a:schemeClr val="tx2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Férriz Papí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464192" y="3091056"/>
            <a:ext cx="61387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solidFill>
                  <a:schemeClr val="tx2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</a:t>
            </a:r>
            <a:r>
              <a:rPr lang="en-US" sz="4400" b="1" dirty="0" smtClean="0">
                <a:ln w="11430"/>
                <a:solidFill>
                  <a:schemeClr val="tx2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</a:t>
            </a:r>
            <a:endParaRPr lang="en-US" sz="4400" b="1" dirty="0" smtClean="0">
              <a:ln w="11430"/>
              <a:solidFill>
                <a:schemeClr val="tx2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3419872" y="155679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>
                <a:solidFill>
                  <a:schemeClr val="tx2"/>
                </a:solidFill>
              </a:rPr>
              <a:t>17th </a:t>
            </a:r>
            <a:r>
              <a:rPr lang="es-ES_tradnl" b="1" dirty="0" err="1" smtClean="0">
                <a:solidFill>
                  <a:schemeClr val="tx2"/>
                </a:solidFill>
              </a:rPr>
              <a:t>February</a:t>
            </a:r>
            <a:r>
              <a:rPr lang="es-ES_tradnl" b="1" dirty="0" smtClean="0">
                <a:solidFill>
                  <a:schemeClr val="tx2"/>
                </a:solidFill>
              </a:rPr>
              <a:t> 2016</a:t>
            </a:r>
            <a:endParaRPr lang="es-E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66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http://colonialismoagua.files.wordpress.com/2012/11/explotacion_tierras.jpg?w=584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844824"/>
            <a:ext cx="3600450" cy="3771901"/>
          </a:xfrm>
          <a:prstGeom prst="rect">
            <a:avLst/>
          </a:prstGeom>
          <a:noFill/>
        </p:spPr>
      </p:pic>
      <p:sp>
        <p:nvSpPr>
          <p:cNvPr id="7" name="6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2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395536" y="4221088"/>
            <a:ext cx="26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000" dirty="0" smtClean="0">
                <a:solidFill>
                  <a:schemeClr val="accent2"/>
                </a:solidFill>
              </a:rPr>
              <a:t>Human </a:t>
            </a:r>
            <a:r>
              <a:rPr lang="es-ES_tradnl" sz="2000" dirty="0" err="1" smtClean="0">
                <a:solidFill>
                  <a:schemeClr val="accent2"/>
                </a:solidFill>
              </a:rPr>
              <a:t>consumption</a:t>
            </a:r>
            <a:r>
              <a:rPr lang="es-ES_tradnl" sz="2000" dirty="0" smtClean="0">
                <a:solidFill>
                  <a:schemeClr val="accent2"/>
                </a:solidFill>
              </a:rPr>
              <a:t> excedes more </a:t>
            </a:r>
            <a:r>
              <a:rPr lang="es-ES_tradnl" sz="2000" dirty="0" err="1" smtClean="0">
                <a:solidFill>
                  <a:schemeClr val="accent2"/>
                </a:solidFill>
              </a:rPr>
              <a:t>than</a:t>
            </a:r>
            <a:r>
              <a:rPr lang="es-ES_tradnl" sz="2000" dirty="0" smtClean="0">
                <a:solidFill>
                  <a:schemeClr val="accent2"/>
                </a:solidFill>
              </a:rPr>
              <a:t> 30% of </a:t>
            </a:r>
            <a:r>
              <a:rPr lang="es-ES_tradnl" sz="2000" dirty="0" err="1" smtClean="0">
                <a:solidFill>
                  <a:schemeClr val="accent2"/>
                </a:solidFill>
              </a:rPr>
              <a:t>biocapacity</a:t>
            </a:r>
            <a:endParaRPr lang="es-ES_tradnl" sz="2000" dirty="0" smtClean="0">
              <a:solidFill>
                <a:schemeClr val="accent2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395536" y="2132856"/>
            <a:ext cx="2555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>
                <a:solidFill>
                  <a:schemeClr val="accent2"/>
                </a:solidFill>
              </a:rPr>
              <a:t>2005: A human </a:t>
            </a:r>
            <a:r>
              <a:rPr lang="es-ES_tradnl" sz="2000" dirty="0" err="1" smtClean="0">
                <a:solidFill>
                  <a:schemeClr val="accent2"/>
                </a:solidFill>
              </a:rPr>
              <a:t>being</a:t>
            </a:r>
            <a:r>
              <a:rPr lang="es-ES_tradnl" sz="2000" dirty="0" smtClean="0">
                <a:solidFill>
                  <a:schemeClr val="accent2"/>
                </a:solidFill>
              </a:rPr>
              <a:t> consume 2.5 </a:t>
            </a:r>
            <a:r>
              <a:rPr lang="es-ES_tradnl" sz="2000" dirty="0" err="1" smtClean="0">
                <a:solidFill>
                  <a:schemeClr val="accent2"/>
                </a:solidFill>
              </a:rPr>
              <a:t>hectares</a:t>
            </a:r>
            <a:r>
              <a:rPr lang="es-ES_tradnl" sz="2000" dirty="0" smtClean="0">
                <a:solidFill>
                  <a:schemeClr val="accent2"/>
                </a:solidFill>
              </a:rPr>
              <a:t> of </a:t>
            </a:r>
            <a:r>
              <a:rPr lang="es-ES_tradnl" sz="2000" dirty="0" err="1" smtClean="0">
                <a:solidFill>
                  <a:schemeClr val="accent2"/>
                </a:solidFill>
              </a:rPr>
              <a:t>land</a:t>
            </a:r>
            <a:r>
              <a:rPr lang="es-ES_tradnl" sz="2000" dirty="0" smtClean="0">
                <a:solidFill>
                  <a:schemeClr val="accent2"/>
                </a:solidFill>
              </a:rPr>
              <a:t> per </a:t>
            </a:r>
            <a:r>
              <a:rPr lang="es-ES_tradnl" sz="2000" dirty="0" err="1" smtClean="0">
                <a:solidFill>
                  <a:schemeClr val="accent2"/>
                </a:solidFill>
              </a:rPr>
              <a:t>year</a:t>
            </a:r>
            <a:endParaRPr lang="es-ES" sz="2000" dirty="0">
              <a:solidFill>
                <a:schemeClr val="accent2"/>
              </a:solidFill>
            </a:endParaRPr>
          </a:p>
        </p:txBody>
      </p:sp>
      <p:sp>
        <p:nvSpPr>
          <p:cNvPr id="16" name="15 CuadroTexto"/>
          <p:cNvSpPr txBox="1"/>
          <p:nvPr/>
        </p:nvSpPr>
        <p:spPr>
          <a:xfrm>
            <a:off x="6708314" y="328498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>
                <a:solidFill>
                  <a:schemeClr val="accent2"/>
                </a:solidFill>
              </a:rPr>
              <a:t>Growing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scarcity</a:t>
            </a:r>
            <a:r>
              <a:rPr lang="es-ES_tradnl" sz="2000" dirty="0" smtClean="0">
                <a:solidFill>
                  <a:schemeClr val="accent2"/>
                </a:solidFill>
              </a:rPr>
              <a:t> of natural </a:t>
            </a:r>
            <a:r>
              <a:rPr lang="es-ES_tradnl" sz="2000" dirty="0" err="1" smtClean="0">
                <a:solidFill>
                  <a:schemeClr val="accent2"/>
                </a:solidFill>
              </a:rPr>
              <a:t>resources</a:t>
            </a:r>
            <a:endParaRPr lang="es-ES" sz="2000" dirty="0">
              <a:solidFill>
                <a:schemeClr val="accent2"/>
              </a:solidFill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2843808" y="5733256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dirty="0" smtClean="0">
                <a:solidFill>
                  <a:schemeClr val="accent2"/>
                </a:solidFill>
              </a:rPr>
              <a:t>Global </a:t>
            </a:r>
            <a:r>
              <a:rPr lang="es-ES_tradnl" sz="2000" dirty="0" err="1" smtClean="0">
                <a:solidFill>
                  <a:schemeClr val="accent2"/>
                </a:solidFill>
              </a:rPr>
              <a:t>heating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will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bring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unforeseen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comsequences</a:t>
            </a:r>
            <a:r>
              <a:rPr lang="es-ES_tradnl" sz="2000" dirty="0" smtClean="0">
                <a:solidFill>
                  <a:schemeClr val="accent2"/>
                </a:solidFill>
              </a:rPr>
              <a:t> to </a:t>
            </a:r>
            <a:r>
              <a:rPr lang="es-ES_tradnl" sz="2000" dirty="0" err="1" smtClean="0">
                <a:solidFill>
                  <a:schemeClr val="accent2"/>
                </a:solidFill>
              </a:rPr>
              <a:t>the</a:t>
            </a:r>
            <a:r>
              <a:rPr lang="es-ES_tradnl" sz="2000" dirty="0" smtClean="0">
                <a:solidFill>
                  <a:schemeClr val="accent2"/>
                </a:solidFill>
              </a:rPr>
              <a:t> </a:t>
            </a:r>
            <a:r>
              <a:rPr lang="es-ES_tradnl" sz="2000" dirty="0" err="1" smtClean="0">
                <a:solidFill>
                  <a:schemeClr val="accent2"/>
                </a:solidFill>
              </a:rPr>
              <a:t>planet</a:t>
            </a:r>
            <a:endParaRPr lang="es-ES" sz="2000" dirty="0">
              <a:solidFill>
                <a:schemeClr val="accent2"/>
              </a:solidFill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1259632" y="90872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OVER-EXPLOITATION OF NATURAL RESOURCES</a:t>
            </a:r>
            <a:endParaRPr lang="es-ES" sz="2400" b="1" dirty="0"/>
          </a:p>
        </p:txBody>
      </p:sp>
      <p:grpSp>
        <p:nvGrpSpPr>
          <p:cNvPr id="2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0581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2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4 Imagen" descr="casa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988840"/>
            <a:ext cx="2376264" cy="2376264"/>
          </a:xfrm>
          <a:prstGeom prst="rect">
            <a:avLst/>
          </a:prstGeom>
        </p:spPr>
      </p:pic>
      <p:pic>
        <p:nvPicPr>
          <p:cNvPr id="6" name="5 Imagen" descr="img4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692696"/>
            <a:ext cx="952500" cy="952500"/>
          </a:xfrm>
          <a:prstGeom prst="rect">
            <a:avLst/>
          </a:prstGeom>
        </p:spPr>
      </p:pic>
      <p:pic>
        <p:nvPicPr>
          <p:cNvPr id="9" name="Picture 2" descr="http://www.lasalina.es/turismo/emociones/emociones9/imagenes/noticia6/fot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69842"/>
            <a:ext cx="3888432" cy="2922464"/>
          </a:xfrm>
          <a:prstGeom prst="rect">
            <a:avLst/>
          </a:prstGeom>
          <a:noFill/>
        </p:spPr>
      </p:pic>
      <p:pic>
        <p:nvPicPr>
          <p:cNvPr id="10" name="Picture 4" descr="http://www.hoy.es/prensa/noticias/200712/26/fotos/035D3PLSP1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27000" y="2636912"/>
            <a:ext cx="2983188" cy="3600400"/>
          </a:xfrm>
          <a:prstGeom prst="rect">
            <a:avLst/>
          </a:prstGeom>
          <a:noFill/>
        </p:spPr>
      </p:pic>
      <p:pic>
        <p:nvPicPr>
          <p:cNvPr id="11" name="Picture 8" descr="http://segurosyresponsabilidadcivil.com/files/2011/12/construccion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3817844"/>
            <a:ext cx="4118510" cy="2882958"/>
          </a:xfrm>
          <a:prstGeom prst="rect">
            <a:avLst/>
          </a:prstGeom>
          <a:noFill/>
        </p:spPr>
      </p:pic>
      <p:pic>
        <p:nvPicPr>
          <p:cNvPr id="12" name="Picture 10" descr="http://www.diariosur.es/prensa/noticias/200909/27/fotos/210196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625941"/>
            <a:ext cx="4032448" cy="2863039"/>
          </a:xfrm>
          <a:prstGeom prst="rect">
            <a:avLst/>
          </a:prstGeom>
          <a:noFill/>
        </p:spPr>
      </p:pic>
      <p:pic>
        <p:nvPicPr>
          <p:cNvPr id="13" name="Picture 12" descr="http://www.oinaurre.com/imgnews/172775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3816424" cy="2833013"/>
          </a:xfrm>
          <a:prstGeom prst="rect">
            <a:avLst/>
          </a:prstGeom>
          <a:noFill/>
        </p:spPr>
      </p:pic>
      <p:pic>
        <p:nvPicPr>
          <p:cNvPr id="14" name="Picture 14" descr="http://www.hoy.es/Media/200612/21/escombrera-plasenci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75656" y="692696"/>
            <a:ext cx="3528392" cy="3136350"/>
          </a:xfrm>
          <a:prstGeom prst="rect">
            <a:avLst/>
          </a:prstGeom>
          <a:noFill/>
        </p:spPr>
      </p:pic>
      <p:sp>
        <p:nvSpPr>
          <p:cNvPr id="15" name="14 CuadroTexto"/>
          <p:cNvSpPr txBox="1"/>
          <p:nvPr/>
        </p:nvSpPr>
        <p:spPr>
          <a:xfrm>
            <a:off x="323528" y="2420888"/>
            <a:ext cx="8424936" cy="1846659"/>
          </a:xfrm>
          <a:prstGeom prst="rect">
            <a:avLst/>
          </a:prstGeom>
          <a:solidFill>
            <a:schemeClr val="accent6">
              <a:lumMod val="60000"/>
              <a:lumOff val="40000"/>
              <a:alpha val="84000"/>
            </a:schemeClr>
          </a:solidFill>
          <a:scene3d>
            <a:camera prst="orthographicFront"/>
            <a:lightRig rig="threePt" dir="t"/>
          </a:scene3d>
          <a:sp3d>
            <a:bevelB/>
          </a:sp3d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>
                <a:solidFill>
                  <a:schemeClr val="accent6">
                    <a:lumMod val="50000"/>
                  </a:schemeClr>
                </a:solidFill>
              </a:rPr>
              <a:t>“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Buildings consume about 40% of our energy, contribute with 30% of waste that finishes in landfills, consume 30% of our raw materials and 25% of our tap water”</a:t>
            </a:r>
          </a:p>
          <a:p>
            <a:pPr algn="ctr"/>
            <a:endParaRPr lang="es-ES_tradnl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es-ES_tradnl" b="1" dirty="0" smtClean="0">
                <a:solidFill>
                  <a:schemeClr val="accent6">
                    <a:lumMod val="50000"/>
                  </a:schemeClr>
                </a:solidFill>
              </a:rPr>
              <a:t>A. Ramírez Zarzosa, Green </a:t>
            </a:r>
            <a:r>
              <a:rPr lang="es-ES_tradnl" b="1" dirty="0" err="1" smtClean="0">
                <a:solidFill>
                  <a:schemeClr val="accent6">
                    <a:lumMod val="50000"/>
                  </a:schemeClr>
                </a:solidFill>
              </a:rPr>
              <a:t>Building</a:t>
            </a:r>
            <a:r>
              <a:rPr lang="es-ES_tradnl" b="1" dirty="0" smtClean="0">
                <a:solidFill>
                  <a:schemeClr val="accent6">
                    <a:lumMod val="50000"/>
                  </a:schemeClr>
                </a:solidFill>
              </a:rPr>
              <a:t> Council - </a:t>
            </a:r>
            <a:r>
              <a:rPr lang="es-ES_tradnl" b="1" dirty="0" err="1" smtClean="0">
                <a:solidFill>
                  <a:schemeClr val="accent6">
                    <a:lumMod val="50000"/>
                  </a:schemeClr>
                </a:solidFill>
              </a:rPr>
              <a:t>Spain</a:t>
            </a:r>
            <a:r>
              <a:rPr lang="es-ES_tradnl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es-ES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85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4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1331640" y="1519047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ANALYSIS OF SUSTAINABILITY INDICATORS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971600" y="2420888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800" b="1" dirty="0" smtClean="0">
                <a:solidFill>
                  <a:schemeClr val="accent2"/>
                </a:solidFill>
              </a:rPr>
              <a:t>LIFE CYCLE ASSESSMENT</a:t>
            </a:r>
          </a:p>
          <a:p>
            <a:pPr algn="ctr"/>
            <a:endParaRPr lang="es-ES_tradnl" sz="2800" b="1" dirty="0" smtClean="0">
              <a:solidFill>
                <a:schemeClr val="accent2"/>
              </a:solidFill>
            </a:endParaRPr>
          </a:p>
          <a:p>
            <a:pPr algn="ctr"/>
            <a:endParaRPr lang="es-ES_tradnl" sz="2800" b="1" dirty="0" smtClean="0">
              <a:solidFill>
                <a:schemeClr val="accent2"/>
              </a:solidFill>
            </a:endParaRPr>
          </a:p>
          <a:p>
            <a:pPr algn="ctr"/>
            <a:endParaRPr lang="es-ES_tradnl" sz="2800" b="1" dirty="0" smtClean="0">
              <a:solidFill>
                <a:schemeClr val="accent2"/>
              </a:solidFill>
            </a:endParaRPr>
          </a:p>
          <a:p>
            <a:pPr algn="ctr"/>
            <a:endParaRPr lang="es-ES_tradnl" sz="2800" b="1" dirty="0" smtClean="0">
              <a:solidFill>
                <a:schemeClr val="accent2"/>
              </a:solidFill>
            </a:endParaRPr>
          </a:p>
          <a:p>
            <a:pPr algn="ctr"/>
            <a:r>
              <a:rPr lang="es-ES_tradnl" sz="2800" b="1" dirty="0" smtClean="0">
                <a:solidFill>
                  <a:schemeClr val="accent2"/>
                </a:solidFill>
              </a:rPr>
              <a:t>ECOLOGICAL FOOTPRINT</a:t>
            </a:r>
            <a:endParaRPr lang="es-ES" sz="2800" b="1" dirty="0">
              <a:solidFill>
                <a:schemeClr val="accent2"/>
              </a:solidFill>
            </a:endParaRPr>
          </a:p>
        </p:txBody>
      </p:sp>
      <p:sp>
        <p:nvSpPr>
          <p:cNvPr id="20" name="19 CuadroTexto"/>
          <p:cNvSpPr txBox="1"/>
          <p:nvPr/>
        </p:nvSpPr>
        <p:spPr>
          <a:xfrm>
            <a:off x="1475656" y="551723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dirty="0" smtClean="0"/>
              <a:t>APPLIED TO THE CONSTRUCTION INDUSTRY</a:t>
            </a:r>
            <a:endParaRPr lang="es-ES" sz="2400" dirty="0"/>
          </a:p>
        </p:txBody>
      </p:sp>
      <p:sp>
        <p:nvSpPr>
          <p:cNvPr id="12" name="11 Flecha arriba y abajo"/>
          <p:cNvSpPr/>
          <p:nvPr/>
        </p:nvSpPr>
        <p:spPr>
          <a:xfrm>
            <a:off x="4139952" y="2924944"/>
            <a:ext cx="720080" cy="1584176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12 CuadroTexto"/>
          <p:cNvSpPr txBox="1"/>
          <p:nvPr/>
        </p:nvSpPr>
        <p:spPr>
          <a:xfrm>
            <a:off x="687440" y="535320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rgbClr val="C00000"/>
                </a:solidFill>
              </a:rPr>
              <a:t>OBJECTIVE OF INVESTIGATION</a:t>
            </a:r>
            <a:endParaRPr lang="es-E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07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5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16" name="15 CuadroTexto"/>
          <p:cNvSpPr txBox="1"/>
          <p:nvPr/>
        </p:nvSpPr>
        <p:spPr>
          <a:xfrm>
            <a:off x="539552" y="142365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A SYSTEM METABOLISM</a:t>
            </a:r>
            <a:endParaRPr lang="es-ES" sz="2000" b="1" dirty="0"/>
          </a:p>
        </p:txBody>
      </p:sp>
      <p:sp>
        <p:nvSpPr>
          <p:cNvPr id="21" name="AutoShape 3"/>
          <p:cNvSpPr>
            <a:spLocks noChangeArrowheads="1"/>
          </p:cNvSpPr>
          <p:nvPr/>
        </p:nvSpPr>
        <p:spPr bwMode="auto">
          <a:xfrm>
            <a:off x="3043012" y="2060848"/>
            <a:ext cx="2996995" cy="3744416"/>
          </a:xfrm>
          <a:prstGeom prst="roundRect">
            <a:avLst>
              <a:gd name="adj" fmla="val 16667"/>
            </a:avLst>
          </a:prstGeom>
          <a:solidFill>
            <a:srgbClr val="FBD4B4"/>
          </a:solidFill>
          <a:ln w="9525" algn="ctr">
            <a:solidFill>
              <a:srgbClr val="000000"/>
            </a:solidFill>
            <a:round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i="1" dirty="0" smtClean="0"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3600" dirty="0" smtClean="0">
                <a:latin typeface="Calibri" pitchFamily="34" charset="0"/>
                <a:cs typeface="Arial" pitchFamily="34" charset="0"/>
              </a:rPr>
              <a:t>SYSTEM</a:t>
            </a:r>
            <a:endParaRPr kumimoji="0" lang="en-GB" sz="3600" b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sz="2400" b="0" i="1" u="none" strike="noStrike" cap="none" normalizeH="0" baseline="0" dirty="0" smtClean="0">
                <a:ln>
                  <a:noFill/>
                </a:ln>
                <a:solidFill>
                  <a:srgbClr val="C0504D"/>
                </a:solidFill>
                <a:effectLst/>
                <a:latin typeface="Calibri" pitchFamily="34" charset="0"/>
                <a:cs typeface="Arial" pitchFamily="34" charset="0"/>
              </a:rPr>
              <a:t>Internal transformations</a:t>
            </a:r>
            <a:endParaRPr kumimoji="0" lang="es-E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4"/>
          <p:cNvSpPr>
            <a:spLocks noChangeArrowheads="1"/>
          </p:cNvSpPr>
          <p:nvPr/>
        </p:nvSpPr>
        <p:spPr bwMode="auto">
          <a:xfrm>
            <a:off x="467544" y="3592655"/>
            <a:ext cx="1687294" cy="1105139"/>
          </a:xfrm>
          <a:prstGeom prst="rect">
            <a:avLst/>
          </a:prstGeom>
          <a:solidFill>
            <a:srgbClr val="FFFFFF"/>
          </a:solidFill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sz="2400" i="1" dirty="0" smtClean="0">
                <a:latin typeface="Calibri" pitchFamily="34" charset="0"/>
                <a:cs typeface="Arial" pitchFamily="34" charset="0"/>
              </a:rPr>
              <a:t>Inputs</a:t>
            </a:r>
            <a:endParaRPr kumimoji="0" lang="es-E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6988739" y="3592655"/>
            <a:ext cx="1759725" cy="1233372"/>
          </a:xfrm>
          <a:prstGeom prst="rect">
            <a:avLst/>
          </a:prstGeom>
          <a:solidFill>
            <a:srgbClr val="FFFFFF"/>
          </a:solidFill>
          <a:ln w="9525" algn="ctr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Outputs</a:t>
            </a:r>
            <a:endParaRPr kumimoji="0" lang="es-E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4" name="AutoShape 6"/>
          <p:cNvCxnSpPr>
            <a:cxnSpLocks noChangeShapeType="1"/>
          </p:cNvCxnSpPr>
          <p:nvPr/>
        </p:nvCxnSpPr>
        <p:spPr bwMode="auto">
          <a:xfrm>
            <a:off x="1938731" y="3942382"/>
            <a:ext cx="97010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ffectLst/>
        </p:spPr>
      </p:cxnSp>
      <p:cxnSp>
        <p:nvCxnSpPr>
          <p:cNvPr id="25" name="AutoShape 7"/>
          <p:cNvCxnSpPr>
            <a:cxnSpLocks noChangeShapeType="1"/>
          </p:cNvCxnSpPr>
          <p:nvPr/>
        </p:nvCxnSpPr>
        <p:spPr bwMode="auto">
          <a:xfrm>
            <a:off x="6194369" y="3933056"/>
            <a:ext cx="97010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ffectLst/>
        </p:spPr>
      </p:cxnSp>
      <p:sp>
        <p:nvSpPr>
          <p:cNvPr id="26" name="25 CuadroTexto"/>
          <p:cNvSpPr txBox="1"/>
          <p:nvPr/>
        </p:nvSpPr>
        <p:spPr>
          <a:xfrm>
            <a:off x="683998" y="56091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METHODOLOGY</a:t>
            </a:r>
            <a:endParaRPr lang="es-ES" b="1" dirty="0">
              <a:solidFill>
                <a:schemeClr val="accent2"/>
              </a:solidFill>
            </a:endParaRPr>
          </a:p>
        </p:txBody>
      </p:sp>
      <p:grpSp>
        <p:nvGrpSpPr>
          <p:cNvPr id="2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2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7933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267744" y="2060848"/>
            <a:ext cx="4320480" cy="4032448"/>
          </a:xfrm>
          <a:prstGeom prst="rect">
            <a:avLst/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2483768" y="2204864"/>
            <a:ext cx="1224136" cy="504056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Extraction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5004048" y="2204864"/>
            <a:ext cx="1368152" cy="491108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Production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5004048" y="3284984"/>
            <a:ext cx="1440160" cy="419100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Construction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563888" y="2924944"/>
            <a:ext cx="1152128" cy="419100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Transport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5508104" y="5301208"/>
            <a:ext cx="914971" cy="576064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Use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2411760" y="4149080"/>
            <a:ext cx="1296144" cy="432048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_tradnl" b="1" i="1" dirty="0" smtClean="0">
                <a:latin typeface="Arial Narrow" pitchFamily="34" charset="0"/>
                <a:cs typeface="Arial" pitchFamily="34" charset="0"/>
              </a:rPr>
              <a:t>Dumping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4139952" y="4070995"/>
            <a:ext cx="1368152" cy="726157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Demolition</a:t>
            </a:r>
            <a:r>
              <a:rPr kumimoji="0" lang="es-ES_tradnl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/ </a:t>
            </a: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Treatment</a:t>
            </a:r>
            <a:endParaRPr kumimoji="0" lang="es-E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2915816" y="5157192"/>
            <a:ext cx="1584176" cy="419100"/>
          </a:xfrm>
          <a:prstGeom prst="rect">
            <a:avLst/>
          </a:prstGeom>
          <a:solidFill>
            <a:srgbClr val="FFCC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s-ES_tradnl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cs typeface="Arial" pitchFamily="34" charset="0"/>
              </a:rPr>
              <a:t>Maintenance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3563" name="AutoShape 11"/>
          <p:cNvCxnSpPr>
            <a:cxnSpLocks noChangeShapeType="1"/>
            <a:stCxn id="23555" idx="3"/>
            <a:endCxn id="23556" idx="1"/>
          </p:cNvCxnSpPr>
          <p:nvPr/>
        </p:nvCxnSpPr>
        <p:spPr bwMode="auto">
          <a:xfrm flipV="1">
            <a:off x="3707904" y="2450418"/>
            <a:ext cx="1296144" cy="6474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cxnSp>
        <p:nvCxnSpPr>
          <p:cNvPr id="23564" name="AutoShape 12"/>
          <p:cNvCxnSpPr>
            <a:cxnSpLocks noChangeShapeType="1"/>
          </p:cNvCxnSpPr>
          <p:nvPr/>
        </p:nvCxnSpPr>
        <p:spPr bwMode="auto">
          <a:xfrm rot="16200000" flipH="1">
            <a:off x="5864709" y="3000386"/>
            <a:ext cx="582935" cy="1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23565" name="AutoShape 13"/>
          <p:cNvCxnSpPr>
            <a:cxnSpLocks noChangeShapeType="1"/>
          </p:cNvCxnSpPr>
          <p:nvPr/>
        </p:nvCxnSpPr>
        <p:spPr bwMode="auto">
          <a:xfrm flipV="1">
            <a:off x="4355976" y="2492896"/>
            <a:ext cx="0" cy="454596"/>
          </a:xfrm>
          <a:prstGeom prst="straightConnector1">
            <a:avLst/>
          </a:prstGeom>
          <a:noFill/>
          <a:ln w="9525">
            <a:solidFill>
              <a:schemeClr val="accent2"/>
            </a:solidFill>
            <a:round/>
            <a:headEnd/>
            <a:tailEnd type="triangle" w="med" len="med"/>
          </a:ln>
        </p:spPr>
      </p:cxnSp>
      <p:cxnSp>
        <p:nvCxnSpPr>
          <p:cNvPr id="23566" name="AutoShape 14"/>
          <p:cNvCxnSpPr>
            <a:cxnSpLocks noChangeShapeType="1"/>
          </p:cNvCxnSpPr>
          <p:nvPr/>
        </p:nvCxnSpPr>
        <p:spPr bwMode="auto">
          <a:xfrm>
            <a:off x="4716016" y="3140968"/>
            <a:ext cx="1440160" cy="6474"/>
          </a:xfrm>
          <a:prstGeom prst="straightConnector1">
            <a:avLst/>
          </a:prstGeom>
          <a:noFill/>
          <a:ln w="9525">
            <a:solidFill>
              <a:schemeClr val="accent2"/>
            </a:solidFill>
            <a:round/>
            <a:headEnd/>
            <a:tailEnd type="triangle" w="med" len="med"/>
          </a:ln>
        </p:spPr>
      </p:cxnSp>
      <p:cxnSp>
        <p:nvCxnSpPr>
          <p:cNvPr id="23567" name="AutoShape 15"/>
          <p:cNvCxnSpPr>
            <a:cxnSpLocks noChangeShapeType="1"/>
          </p:cNvCxnSpPr>
          <p:nvPr/>
        </p:nvCxnSpPr>
        <p:spPr bwMode="auto">
          <a:xfrm flipH="1">
            <a:off x="6156176" y="3717032"/>
            <a:ext cx="2" cy="1584176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cxnSp>
        <p:nvCxnSpPr>
          <p:cNvPr id="23568" name="AutoShape 16"/>
          <p:cNvCxnSpPr>
            <a:cxnSpLocks noChangeShapeType="1"/>
          </p:cNvCxnSpPr>
          <p:nvPr/>
        </p:nvCxnSpPr>
        <p:spPr bwMode="auto">
          <a:xfrm flipH="1">
            <a:off x="4499992" y="5517232"/>
            <a:ext cx="1008112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cxnSp>
        <p:nvCxnSpPr>
          <p:cNvPr id="23569" name="AutoShape 17"/>
          <p:cNvCxnSpPr>
            <a:cxnSpLocks noChangeShapeType="1"/>
            <a:endCxn id="23561" idx="3"/>
          </p:cNvCxnSpPr>
          <p:nvPr/>
        </p:nvCxnSpPr>
        <p:spPr bwMode="auto">
          <a:xfrm rot="5400000">
            <a:off x="5329603" y="3895533"/>
            <a:ext cx="717042" cy="360040"/>
          </a:xfrm>
          <a:prstGeom prst="bentConnector2">
            <a:avLst/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23570" name="AutoShape 18"/>
          <p:cNvCxnSpPr>
            <a:cxnSpLocks noChangeShapeType="1"/>
          </p:cNvCxnSpPr>
          <p:nvPr/>
        </p:nvCxnSpPr>
        <p:spPr bwMode="auto">
          <a:xfrm>
            <a:off x="4427984" y="4797152"/>
            <a:ext cx="1" cy="360040"/>
          </a:xfrm>
          <a:prstGeom prst="straightConnector1">
            <a:avLst/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23571" name="AutoShape 19"/>
          <p:cNvCxnSpPr>
            <a:cxnSpLocks noChangeShapeType="1"/>
            <a:endCxn id="23561" idx="1"/>
          </p:cNvCxnSpPr>
          <p:nvPr/>
        </p:nvCxnSpPr>
        <p:spPr bwMode="auto">
          <a:xfrm rot="5400000" flipH="1" flipV="1">
            <a:off x="3634377" y="4651617"/>
            <a:ext cx="723118" cy="288032"/>
          </a:xfrm>
          <a:prstGeom prst="bentConnector2">
            <a:avLst/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23572" name="AutoShape 20"/>
          <p:cNvCxnSpPr>
            <a:cxnSpLocks noChangeShapeType="1"/>
          </p:cNvCxnSpPr>
          <p:nvPr/>
        </p:nvCxnSpPr>
        <p:spPr bwMode="auto">
          <a:xfrm flipH="1">
            <a:off x="3707904" y="4365104"/>
            <a:ext cx="4318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cxnSp>
        <p:nvCxnSpPr>
          <p:cNvPr id="23573" name="AutoShape 21"/>
          <p:cNvCxnSpPr>
            <a:cxnSpLocks noChangeShapeType="1"/>
            <a:stCxn id="23556" idx="2"/>
          </p:cNvCxnSpPr>
          <p:nvPr/>
        </p:nvCxnSpPr>
        <p:spPr bwMode="auto">
          <a:xfrm rot="5400000">
            <a:off x="3827444" y="3368520"/>
            <a:ext cx="2533228" cy="1188132"/>
          </a:xfrm>
          <a:prstGeom prst="bentConnector3">
            <a:avLst>
              <a:gd name="adj1" fmla="val 99979"/>
            </a:avLst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23574" name="AutoShape 22"/>
          <p:cNvCxnSpPr>
            <a:cxnSpLocks noChangeShapeType="1"/>
          </p:cNvCxnSpPr>
          <p:nvPr/>
        </p:nvCxnSpPr>
        <p:spPr bwMode="auto">
          <a:xfrm>
            <a:off x="3923928" y="3356992"/>
            <a:ext cx="0" cy="994594"/>
          </a:xfrm>
          <a:prstGeom prst="straightConnector1">
            <a:avLst/>
          </a:prstGeom>
          <a:noFill/>
          <a:ln w="9525">
            <a:solidFill>
              <a:schemeClr val="accent2"/>
            </a:solidFill>
            <a:round/>
            <a:headEnd/>
            <a:tailEnd type="triangle" w="med" len="med"/>
          </a:ln>
        </p:spPr>
      </p:cxnSp>
      <p:cxnSp>
        <p:nvCxnSpPr>
          <p:cNvPr id="23575" name="AutoShape 23"/>
          <p:cNvCxnSpPr>
            <a:cxnSpLocks noChangeShapeType="1"/>
            <a:endCxn id="23557" idx="1"/>
          </p:cNvCxnSpPr>
          <p:nvPr/>
        </p:nvCxnSpPr>
        <p:spPr bwMode="auto">
          <a:xfrm>
            <a:off x="4499992" y="3356992"/>
            <a:ext cx="504056" cy="137542"/>
          </a:xfrm>
          <a:prstGeom prst="bentConnector3">
            <a:avLst>
              <a:gd name="adj1" fmla="val -236"/>
            </a:avLst>
          </a:prstGeom>
          <a:noFill/>
          <a:ln w="9525">
            <a:solidFill>
              <a:schemeClr val="accent2"/>
            </a:solidFill>
            <a:round/>
            <a:headEnd/>
            <a:tailEnd type="triangle" w="med" len="med"/>
          </a:ln>
        </p:spPr>
      </p:cxnSp>
      <p:cxnSp>
        <p:nvCxnSpPr>
          <p:cNvPr id="23576" name="AutoShape 24"/>
          <p:cNvCxnSpPr>
            <a:cxnSpLocks noChangeShapeType="1"/>
          </p:cNvCxnSpPr>
          <p:nvPr/>
        </p:nvCxnSpPr>
        <p:spPr bwMode="auto">
          <a:xfrm flipH="1">
            <a:off x="4272038" y="3356992"/>
            <a:ext cx="11930" cy="703833"/>
          </a:xfrm>
          <a:prstGeom prst="straightConnector1">
            <a:avLst/>
          </a:prstGeom>
          <a:noFill/>
          <a:ln w="9525">
            <a:solidFill>
              <a:schemeClr val="accent2"/>
            </a:solidFill>
            <a:miter lim="800000"/>
            <a:headEnd/>
            <a:tailEnd type="triangle" w="med" len="med"/>
          </a:ln>
        </p:spPr>
      </p:cxnSp>
      <p:sp>
        <p:nvSpPr>
          <p:cNvPr id="23578" name="AutoShape 26"/>
          <p:cNvSpPr>
            <a:spLocks noChangeArrowheads="1"/>
          </p:cNvSpPr>
          <p:nvPr/>
        </p:nvSpPr>
        <p:spPr bwMode="auto">
          <a:xfrm>
            <a:off x="755576" y="2708920"/>
            <a:ext cx="1296144" cy="439862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23579" name="AutoShape 27"/>
          <p:cNvSpPr>
            <a:spLocks noChangeArrowheads="1"/>
          </p:cNvSpPr>
          <p:nvPr/>
        </p:nvSpPr>
        <p:spPr bwMode="auto">
          <a:xfrm>
            <a:off x="6804248" y="4941168"/>
            <a:ext cx="1368152" cy="439861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23582" name="Text Box 30"/>
          <p:cNvSpPr txBox="1">
            <a:spLocks noChangeArrowheads="1"/>
          </p:cNvSpPr>
          <p:nvPr/>
        </p:nvSpPr>
        <p:spPr bwMode="auto">
          <a:xfrm>
            <a:off x="4932040" y="1484784"/>
            <a:ext cx="2088232" cy="32759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es-ES" dirty="0" err="1" smtClean="0">
                <a:latin typeface="Arial" pitchFamily="34" charset="0"/>
                <a:cs typeface="Arial" pitchFamily="34" charset="0"/>
              </a:rPr>
              <a:t>System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limit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3583" name="AutoShape 31"/>
          <p:cNvCxnSpPr>
            <a:cxnSpLocks noChangeShapeType="1"/>
            <a:stCxn id="23582" idx="1"/>
            <a:endCxn id="23554" idx="0"/>
          </p:cNvCxnSpPr>
          <p:nvPr/>
        </p:nvCxnSpPr>
        <p:spPr bwMode="auto">
          <a:xfrm rot="10800000" flipV="1">
            <a:off x="4427984" y="1648582"/>
            <a:ext cx="504056" cy="412266"/>
          </a:xfrm>
          <a:prstGeom prst="bentConnector2">
            <a:avLst/>
          </a:prstGeom>
          <a:noFill/>
          <a:ln w="9525">
            <a:solidFill>
              <a:srgbClr val="000000"/>
            </a:solidFill>
            <a:miter lim="800000"/>
            <a:headEnd/>
            <a:tailEnd type="triangle" w="med" len="med"/>
          </a:ln>
        </p:spPr>
      </p:cxnSp>
      <p:cxnSp>
        <p:nvCxnSpPr>
          <p:cNvPr id="43" name="42 Conector angular"/>
          <p:cNvCxnSpPr>
            <a:stCxn id="23561" idx="0"/>
          </p:cNvCxnSpPr>
          <p:nvPr/>
        </p:nvCxnSpPr>
        <p:spPr>
          <a:xfrm rot="5400000" flipH="1" flipV="1">
            <a:off x="4196997" y="3263944"/>
            <a:ext cx="1434083" cy="180020"/>
          </a:xfrm>
          <a:prstGeom prst="bentConnector3">
            <a:avLst>
              <a:gd name="adj1" fmla="val 99048"/>
            </a:avLst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3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6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37" name="36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40" name="39 CuadroTexto"/>
          <p:cNvSpPr txBox="1"/>
          <p:nvPr/>
        </p:nvSpPr>
        <p:spPr>
          <a:xfrm>
            <a:off x="179512" y="3501008"/>
            <a:ext cx="22322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INPUTS</a:t>
            </a:r>
          </a:p>
          <a:p>
            <a:endParaRPr lang="es-ES_tradnl" sz="2000" dirty="0" smtClean="0"/>
          </a:p>
          <a:p>
            <a:pPr>
              <a:buFontTx/>
              <a:buChar char="-"/>
            </a:pPr>
            <a:r>
              <a:rPr lang="es-ES_tradnl" dirty="0" err="1" smtClean="0"/>
              <a:t>Raw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endParaRPr lang="es-ES_tradnl" dirty="0" smtClean="0"/>
          </a:p>
          <a:p>
            <a:pPr>
              <a:buFontTx/>
              <a:buChar char="-"/>
            </a:pPr>
            <a:r>
              <a:rPr lang="es-ES_tradnl" dirty="0" err="1" smtClean="0"/>
              <a:t>Energy</a:t>
            </a:r>
            <a:endParaRPr lang="es-ES_tradnl" dirty="0" smtClean="0"/>
          </a:p>
          <a:p>
            <a:pPr>
              <a:buFontTx/>
              <a:buChar char="-"/>
            </a:pPr>
            <a:r>
              <a:rPr lang="es-ES_tradnl" dirty="0" err="1" smtClean="0"/>
              <a:t>Water</a:t>
            </a:r>
            <a:endParaRPr lang="es-ES_tradnl" dirty="0" smtClean="0"/>
          </a:p>
          <a:p>
            <a:pPr>
              <a:buFontTx/>
              <a:buChar char="-"/>
            </a:pPr>
            <a:r>
              <a:rPr lang="es-ES_tradnl" dirty="0" err="1" smtClean="0"/>
              <a:t>Land</a:t>
            </a:r>
            <a:r>
              <a:rPr lang="es-ES_tradnl" dirty="0" smtClean="0"/>
              <a:t> </a:t>
            </a:r>
            <a:r>
              <a:rPr lang="es-ES_tradnl" dirty="0" err="1" smtClean="0"/>
              <a:t>used</a:t>
            </a:r>
            <a:endParaRPr lang="es-ES" dirty="0"/>
          </a:p>
        </p:txBody>
      </p:sp>
      <p:sp>
        <p:nvSpPr>
          <p:cNvPr id="41" name="40 CuadroTexto"/>
          <p:cNvSpPr txBox="1"/>
          <p:nvPr/>
        </p:nvSpPr>
        <p:spPr>
          <a:xfrm>
            <a:off x="6732240" y="2924944"/>
            <a:ext cx="223224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OUTPUTS</a:t>
            </a:r>
          </a:p>
          <a:p>
            <a:endParaRPr lang="es-ES_tradnl" sz="2000" dirty="0" smtClean="0"/>
          </a:p>
          <a:p>
            <a:pPr>
              <a:buFontTx/>
              <a:buChar char="-"/>
            </a:pPr>
            <a:r>
              <a:rPr lang="es-ES_tradnl" dirty="0" smtClean="0"/>
              <a:t>Solid </a:t>
            </a:r>
            <a:r>
              <a:rPr lang="es-ES_tradnl" dirty="0" err="1" smtClean="0"/>
              <a:t>waste</a:t>
            </a:r>
            <a:endParaRPr lang="es-ES_tradnl" dirty="0" smtClean="0"/>
          </a:p>
          <a:p>
            <a:pPr>
              <a:buFontTx/>
              <a:buChar char="-"/>
            </a:pPr>
            <a:r>
              <a:rPr lang="es-ES_tradnl" dirty="0" err="1" smtClean="0"/>
              <a:t>Polluted</a:t>
            </a:r>
            <a:r>
              <a:rPr lang="es-ES_tradnl" dirty="0" smtClean="0"/>
              <a:t> </a:t>
            </a:r>
            <a:r>
              <a:rPr lang="es-ES_tradnl" dirty="0" err="1" smtClean="0"/>
              <a:t>water</a:t>
            </a:r>
            <a:endParaRPr lang="es-ES_tradnl" dirty="0" smtClean="0"/>
          </a:p>
          <a:p>
            <a:pPr>
              <a:buFontTx/>
              <a:buChar char="-"/>
            </a:pPr>
            <a:r>
              <a:rPr lang="es-ES_tradnl" dirty="0" err="1" smtClean="0"/>
              <a:t>Gaseous</a:t>
            </a:r>
            <a:r>
              <a:rPr lang="es-ES_tradnl" dirty="0" smtClean="0"/>
              <a:t> </a:t>
            </a:r>
            <a:r>
              <a:rPr lang="es-ES_tradnl" dirty="0" err="1" smtClean="0"/>
              <a:t>emissions</a:t>
            </a:r>
            <a:endParaRPr lang="es-ES" dirty="0"/>
          </a:p>
        </p:txBody>
      </p:sp>
      <p:grpSp>
        <p:nvGrpSpPr>
          <p:cNvPr id="5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2" name="Rectangle 5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ectangle 5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5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2" name="15 CuadroTexto"/>
          <p:cNvSpPr txBox="1"/>
          <p:nvPr/>
        </p:nvSpPr>
        <p:spPr>
          <a:xfrm>
            <a:off x="539552" y="1341414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BUILDING METABOLISM</a:t>
            </a:r>
            <a:endParaRPr lang="es-ES" sz="2000" b="1" dirty="0"/>
          </a:p>
        </p:txBody>
      </p:sp>
      <p:sp>
        <p:nvSpPr>
          <p:cNvPr id="44" name="25 CuadroTexto"/>
          <p:cNvSpPr txBox="1"/>
          <p:nvPr/>
        </p:nvSpPr>
        <p:spPr>
          <a:xfrm>
            <a:off x="683998" y="56091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METHODOLOGY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70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3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animBg="1"/>
      <p:bldP spid="23556" grpId="0" animBg="1"/>
      <p:bldP spid="23557" grpId="0" animBg="1"/>
      <p:bldP spid="23558" grpId="0" animBg="1"/>
      <p:bldP spid="23559" grpId="0" animBg="1"/>
      <p:bldP spid="23560" grpId="0" animBg="1"/>
      <p:bldP spid="23561" grpId="0" animBg="1"/>
      <p:bldP spid="23562" grpId="0" animBg="1"/>
      <p:bldP spid="23582" grpId="0" animBg="1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7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3" name="Group 3"/>
          <p:cNvGrpSpPr>
            <a:grpSpLocks/>
          </p:cNvGrpSpPr>
          <p:nvPr/>
        </p:nvGrpSpPr>
        <p:grpSpPr bwMode="auto">
          <a:xfrm>
            <a:off x="1455465" y="1791643"/>
            <a:ext cx="6164535" cy="4536503"/>
            <a:chOff x="2596" y="4074"/>
            <a:chExt cx="6855" cy="5618"/>
          </a:xfrm>
        </p:grpSpPr>
        <p:sp>
          <p:nvSpPr>
            <p:cNvPr id="2052" name="AutoShape 4"/>
            <p:cNvSpPr>
              <a:spLocks noChangeArrowheads="1"/>
            </p:cNvSpPr>
            <p:nvPr/>
          </p:nvSpPr>
          <p:spPr bwMode="auto">
            <a:xfrm>
              <a:off x="2596" y="4074"/>
              <a:ext cx="6855" cy="5618"/>
            </a:xfrm>
            <a:prstGeom prst="roundRect">
              <a:avLst>
                <a:gd name="adj" fmla="val 16667"/>
              </a:avLst>
            </a:prstGeom>
            <a:solidFill>
              <a:srgbClr val="B6DDE8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s-ES"/>
            </a:p>
          </p:txBody>
        </p:sp>
        <p:sp>
          <p:nvSpPr>
            <p:cNvPr id="2053" name="AutoShape 5"/>
            <p:cNvSpPr>
              <a:spLocks noChangeArrowheads="1"/>
            </p:cNvSpPr>
            <p:nvPr/>
          </p:nvSpPr>
          <p:spPr bwMode="auto">
            <a:xfrm>
              <a:off x="3225" y="4511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Definition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of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objective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and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scope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4" name="AutoShape 6"/>
            <p:cNvSpPr>
              <a:spLocks noChangeArrowheads="1"/>
            </p:cNvSpPr>
            <p:nvPr/>
          </p:nvSpPr>
          <p:spPr bwMode="auto">
            <a:xfrm>
              <a:off x="3237" y="6214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ts val="1200"/>
                </a:lnSpc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6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Inventory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analysis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5" name="AutoShape 7"/>
            <p:cNvSpPr>
              <a:spLocks noChangeArrowheads="1"/>
            </p:cNvSpPr>
            <p:nvPr/>
          </p:nvSpPr>
          <p:spPr bwMode="auto">
            <a:xfrm>
              <a:off x="3225" y="7985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ts val="1300"/>
                </a:lnSpc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6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ts val="1800"/>
                </a:lnSpc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Impact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assessment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6" name="AutoShape 8"/>
            <p:cNvSpPr>
              <a:spLocks noChangeArrowheads="1"/>
            </p:cNvSpPr>
            <p:nvPr/>
          </p:nvSpPr>
          <p:spPr bwMode="auto">
            <a:xfrm>
              <a:off x="6889" y="4469"/>
              <a:ext cx="1927" cy="4762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6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Interpretation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2057" name="AutoShape 9"/>
            <p:cNvCxnSpPr>
              <a:cxnSpLocks noChangeShapeType="1"/>
            </p:cNvCxnSpPr>
            <p:nvPr/>
          </p:nvCxnSpPr>
          <p:spPr bwMode="auto">
            <a:xfrm>
              <a:off x="4016" y="5891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8" name="AutoShape 10"/>
            <p:cNvCxnSpPr>
              <a:cxnSpLocks noChangeShapeType="1"/>
            </p:cNvCxnSpPr>
            <p:nvPr/>
          </p:nvCxnSpPr>
          <p:spPr bwMode="auto">
            <a:xfrm>
              <a:off x="3995" y="7637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9" name="AutoShape 11"/>
            <p:cNvCxnSpPr>
              <a:cxnSpLocks noChangeShapeType="1"/>
            </p:cNvCxnSpPr>
            <p:nvPr/>
          </p:nvCxnSpPr>
          <p:spPr bwMode="auto">
            <a:xfrm flipV="1">
              <a:off x="4292" y="5891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0" name="AutoShape 12"/>
            <p:cNvCxnSpPr>
              <a:cxnSpLocks noChangeShapeType="1"/>
            </p:cNvCxnSpPr>
            <p:nvPr/>
          </p:nvCxnSpPr>
          <p:spPr bwMode="auto">
            <a:xfrm flipV="1">
              <a:off x="4283" y="7632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1" name="AutoShape 13"/>
            <p:cNvCxnSpPr>
              <a:cxnSpLocks noChangeShapeType="1"/>
            </p:cNvCxnSpPr>
            <p:nvPr/>
          </p:nvCxnSpPr>
          <p:spPr bwMode="auto">
            <a:xfrm>
              <a:off x="5152" y="5044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2" name="AutoShape 14"/>
            <p:cNvCxnSpPr>
              <a:cxnSpLocks noChangeShapeType="1"/>
            </p:cNvCxnSpPr>
            <p:nvPr/>
          </p:nvCxnSpPr>
          <p:spPr bwMode="auto">
            <a:xfrm flipH="1">
              <a:off x="5152" y="5341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3" name="AutoShape 15"/>
            <p:cNvCxnSpPr>
              <a:cxnSpLocks noChangeShapeType="1"/>
            </p:cNvCxnSpPr>
            <p:nvPr/>
          </p:nvCxnSpPr>
          <p:spPr bwMode="auto">
            <a:xfrm>
              <a:off x="5152" y="677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4" name="AutoShape 16"/>
            <p:cNvCxnSpPr>
              <a:cxnSpLocks noChangeShapeType="1"/>
            </p:cNvCxnSpPr>
            <p:nvPr/>
          </p:nvCxnSpPr>
          <p:spPr bwMode="auto">
            <a:xfrm flipH="1">
              <a:off x="5152" y="7073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5" name="AutoShape 17"/>
            <p:cNvCxnSpPr>
              <a:cxnSpLocks noChangeShapeType="1"/>
            </p:cNvCxnSpPr>
            <p:nvPr/>
          </p:nvCxnSpPr>
          <p:spPr bwMode="auto">
            <a:xfrm>
              <a:off x="5152" y="8509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6" name="AutoShape 18"/>
            <p:cNvCxnSpPr>
              <a:cxnSpLocks noChangeShapeType="1"/>
            </p:cNvCxnSpPr>
            <p:nvPr/>
          </p:nvCxnSpPr>
          <p:spPr bwMode="auto">
            <a:xfrm flipH="1">
              <a:off x="5152" y="880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25" name="24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26" name="25 CuadroTexto"/>
          <p:cNvSpPr txBox="1"/>
          <p:nvPr/>
        </p:nvSpPr>
        <p:spPr>
          <a:xfrm>
            <a:off x="5471592" y="134076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ISO 14040:2006</a:t>
            </a:r>
            <a:endParaRPr lang="es-ES" dirty="0"/>
          </a:p>
        </p:txBody>
      </p:sp>
      <p:sp>
        <p:nvSpPr>
          <p:cNvPr id="27" name="26 CuadroTexto"/>
          <p:cNvSpPr txBox="1"/>
          <p:nvPr/>
        </p:nvSpPr>
        <p:spPr>
          <a:xfrm>
            <a:off x="3059832" y="980728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 OF A PRODUCT</a:t>
            </a:r>
            <a:endParaRPr lang="es-ES" b="1" dirty="0"/>
          </a:p>
        </p:txBody>
      </p:sp>
      <p:sp>
        <p:nvSpPr>
          <p:cNvPr id="34" name="33 CuadroTexto"/>
          <p:cNvSpPr txBox="1"/>
          <p:nvPr/>
        </p:nvSpPr>
        <p:spPr>
          <a:xfrm>
            <a:off x="7884368" y="2708920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LCA</a:t>
            </a:r>
          </a:p>
          <a:p>
            <a:pPr algn="ctr"/>
            <a:endParaRPr lang="es-ES_tradnl" sz="2400" b="1" dirty="0" smtClean="0"/>
          </a:p>
          <a:p>
            <a:pPr algn="ctr"/>
            <a:endParaRPr lang="es-ES_tradnl" sz="2400" b="1" dirty="0" smtClean="0"/>
          </a:p>
          <a:p>
            <a:pPr algn="ctr"/>
            <a:r>
              <a:rPr lang="es-ES_tradnl" sz="2400" b="1" dirty="0" smtClean="0"/>
              <a:t>LCI</a:t>
            </a:r>
            <a:endParaRPr lang="es-ES" sz="2400" b="1" dirty="0"/>
          </a:p>
        </p:txBody>
      </p:sp>
      <p:sp>
        <p:nvSpPr>
          <p:cNvPr id="35" name="34 Flecha arriba y abajo"/>
          <p:cNvSpPr/>
          <p:nvPr/>
        </p:nvSpPr>
        <p:spPr>
          <a:xfrm>
            <a:off x="8244408" y="3140968"/>
            <a:ext cx="288032" cy="720080"/>
          </a:xfrm>
          <a:prstGeom prst="up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3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0" name="Rectangle 3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3461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8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6" name="5 CuadroTexto"/>
          <p:cNvSpPr txBox="1"/>
          <p:nvPr/>
        </p:nvSpPr>
        <p:spPr>
          <a:xfrm>
            <a:off x="6948264" y="589611"/>
            <a:ext cx="2555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EN 15643-2</a:t>
            </a:r>
            <a:endParaRPr lang="es-ES" dirty="0"/>
          </a:p>
        </p:txBody>
      </p:sp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251520" y="908720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ASSESSMENT OF SUSTAINABILITY OF CONSTRUCTION WORKS</a:t>
            </a:r>
            <a:endParaRPr lang="es-ES" sz="2000" b="1" dirty="0"/>
          </a:p>
        </p:txBody>
      </p:sp>
      <p:grpSp>
        <p:nvGrpSpPr>
          <p:cNvPr id="2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2" name="1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320366"/>
              </p:ext>
            </p:extLst>
          </p:nvPr>
        </p:nvGraphicFramePr>
        <p:xfrm>
          <a:off x="539554" y="1382776"/>
          <a:ext cx="7992884" cy="4973573"/>
        </p:xfrm>
        <a:graphic>
          <a:graphicData uri="http://schemas.openxmlformats.org/drawingml/2006/table">
            <a:tbl>
              <a:tblPr/>
              <a:tblGrid>
                <a:gridCol w="890389"/>
                <a:gridCol w="511099"/>
                <a:gridCol w="635737"/>
                <a:gridCol w="511099"/>
                <a:gridCol w="511099"/>
                <a:gridCol w="511099"/>
                <a:gridCol w="511099"/>
                <a:gridCol w="511099"/>
                <a:gridCol w="381084"/>
                <a:gridCol w="381084"/>
                <a:gridCol w="381980"/>
                <a:gridCol w="381084"/>
                <a:gridCol w="1874932"/>
              </a:tblGrid>
              <a:tr h="99454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103222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dirty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2061857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 dirty="0">
                          <a:latin typeface="Arial"/>
                          <a:ea typeface="Times New Roman"/>
                          <a:cs typeface="Times New Roman"/>
                        </a:rPr>
                        <a:t>Potential to reuse , </a:t>
                      </a:r>
                      <a:r>
                        <a:rPr lang="en-U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recuperate and recycle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137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36680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268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755576" y="1412776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Ellaboration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an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Inventory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Study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Life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Cycle</a:t>
            </a:r>
            <a:r>
              <a:rPr lang="es-ES_tradnl" sz="2000" b="1" dirty="0" smtClean="0"/>
              <a:t> (LCI)</a:t>
            </a:r>
          </a:p>
          <a:p>
            <a:pPr lvl="1"/>
            <a:endParaRPr lang="es-ES_tradnl" sz="2000" dirty="0" smtClean="0"/>
          </a:p>
          <a:p>
            <a:pPr lvl="1"/>
            <a:r>
              <a:rPr lang="es-ES_tradnl" sz="2000" dirty="0" smtClean="0"/>
              <a:t>ISO 14040 Y 14044</a:t>
            </a:r>
          </a:p>
          <a:p>
            <a:endParaRPr lang="es-ES_tradnl" sz="2000" b="1" dirty="0" smtClean="0"/>
          </a:p>
          <a:p>
            <a:r>
              <a:rPr lang="es-ES_tradnl" sz="2000" b="1" dirty="0" err="1" smtClean="0"/>
              <a:t>Organization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information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according</a:t>
            </a:r>
            <a:r>
              <a:rPr lang="es-ES_tradnl" sz="2000" b="1" dirty="0" smtClean="0"/>
              <a:t> to CEN/TC 350</a:t>
            </a:r>
          </a:p>
          <a:p>
            <a:endParaRPr lang="es-ES_tradnl" sz="2000" dirty="0" smtClean="0"/>
          </a:p>
          <a:p>
            <a:pPr marL="914400" lvl="1" indent="-457200">
              <a:spcBef>
                <a:spcPts val="600"/>
              </a:spcBef>
              <a:buFont typeface="+mj-lt"/>
              <a:buAutoNum type="arabicPeriod"/>
            </a:pPr>
            <a:r>
              <a:rPr lang="es-ES_tradnl" sz="2000" dirty="0" err="1" smtClean="0"/>
              <a:t>Production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materials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(A1:A3, D)</a:t>
            </a:r>
          </a:p>
          <a:p>
            <a:pPr marL="914400" lvl="1" indent="-457200">
              <a:spcBef>
                <a:spcPts val="600"/>
              </a:spcBef>
              <a:buFont typeface="+mj-lt"/>
              <a:buAutoNum type="arabicPeriod"/>
            </a:pPr>
            <a:r>
              <a:rPr lang="es-ES_tradnl" sz="2000" dirty="0" err="1" smtClean="0"/>
              <a:t>Construction</a:t>
            </a:r>
            <a:r>
              <a:rPr lang="es-ES_tradnl" sz="2000" dirty="0" smtClean="0"/>
              <a:t> (A5)</a:t>
            </a:r>
          </a:p>
          <a:p>
            <a:pPr marL="914400" lvl="1" indent="-457200">
              <a:spcBef>
                <a:spcPts val="600"/>
              </a:spcBef>
              <a:buFont typeface="+mj-lt"/>
              <a:buAutoNum type="arabicPeriod"/>
            </a:pPr>
            <a:r>
              <a:rPr lang="es-ES_tradnl" sz="2000" dirty="0" smtClean="0"/>
              <a:t>Use (B1:B7)</a:t>
            </a:r>
          </a:p>
          <a:p>
            <a:pPr marL="914400" lvl="1" indent="-457200">
              <a:spcBef>
                <a:spcPts val="600"/>
              </a:spcBef>
              <a:buFont typeface="+mj-lt"/>
              <a:buAutoNum type="arabicPeriod"/>
            </a:pPr>
            <a:r>
              <a:rPr lang="es-ES_tradnl" sz="2000" dirty="0" err="1" smtClean="0"/>
              <a:t>Demolition</a:t>
            </a:r>
            <a:r>
              <a:rPr lang="es-ES_tradnl" sz="2000" dirty="0" smtClean="0"/>
              <a:t> (C1) </a:t>
            </a:r>
          </a:p>
          <a:p>
            <a:pPr marL="914400" lvl="1" indent="-457200">
              <a:spcBef>
                <a:spcPts val="600"/>
              </a:spcBef>
              <a:buFont typeface="+mj-lt"/>
              <a:buAutoNum type="arabicPeriod"/>
            </a:pPr>
            <a:endParaRPr lang="es-ES_tradnl" sz="2000" dirty="0" smtClean="0"/>
          </a:p>
          <a:p>
            <a:pPr marL="914400" lvl="1" indent="-457200">
              <a:spcBef>
                <a:spcPts val="600"/>
              </a:spcBef>
            </a:pPr>
            <a:endParaRPr lang="es-ES" sz="2000" dirty="0"/>
          </a:p>
        </p:txBody>
      </p:sp>
      <p:sp>
        <p:nvSpPr>
          <p:cNvPr id="3" name="2 CuadroTexto"/>
          <p:cNvSpPr txBox="1"/>
          <p:nvPr/>
        </p:nvSpPr>
        <p:spPr>
          <a:xfrm>
            <a:off x="3923928" y="3861048"/>
            <a:ext cx="5220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Not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analysed</a:t>
            </a:r>
            <a:r>
              <a:rPr lang="es-ES_tradnl" b="1" dirty="0" smtClean="0"/>
              <a:t>:</a:t>
            </a:r>
          </a:p>
          <a:p>
            <a:pPr lvl="1"/>
            <a:r>
              <a:rPr lang="es-ES_tradnl" dirty="0" smtClean="0"/>
              <a:t>A4. </a:t>
            </a:r>
            <a:r>
              <a:rPr lang="es-ES_tradnl" dirty="0" err="1" smtClean="0"/>
              <a:t>Transport</a:t>
            </a:r>
            <a:r>
              <a:rPr lang="es-ES_tradnl" dirty="0" smtClean="0"/>
              <a:t> in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construction</a:t>
            </a:r>
            <a:r>
              <a:rPr lang="es-ES_tradnl" dirty="0" smtClean="0"/>
              <a:t> </a:t>
            </a:r>
            <a:r>
              <a:rPr lang="es-ES_tradnl" dirty="0" err="1" smtClean="0"/>
              <a:t>process</a:t>
            </a:r>
            <a:endParaRPr lang="es-ES_tradnl" dirty="0" smtClean="0"/>
          </a:p>
        </p:txBody>
      </p:sp>
      <p:sp>
        <p:nvSpPr>
          <p:cNvPr id="6" name="5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9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METHODOLOGY</a:t>
            </a:r>
            <a:endParaRPr lang="es-ES" b="1" dirty="0">
              <a:solidFill>
                <a:schemeClr val="accent2"/>
              </a:solidFill>
            </a:endParaRPr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0550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82849" y="2247533"/>
            <a:ext cx="83529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Territorial </a:t>
            </a:r>
            <a:r>
              <a:rPr lang="es-ES_tradnl" sz="2000" b="1" dirty="0" err="1" smtClean="0"/>
              <a:t>limits</a:t>
            </a:r>
            <a:r>
              <a:rPr lang="es-ES_tradnl" sz="2000" b="1" dirty="0" smtClean="0"/>
              <a:t>: 		</a:t>
            </a:r>
            <a:r>
              <a:rPr lang="es-ES_tradnl" sz="2000" dirty="0" err="1" smtClean="0"/>
              <a:t>Spain</a:t>
            </a:r>
            <a:endParaRPr lang="es-ES_tradnl" sz="2000" dirty="0" smtClean="0"/>
          </a:p>
          <a:p>
            <a:endParaRPr lang="es-ES_tradnl" sz="2000" b="1" dirty="0" smtClean="0"/>
          </a:p>
          <a:p>
            <a:r>
              <a:rPr lang="es-ES_tradnl" sz="2000" b="1" dirty="0" err="1" smtClean="0"/>
              <a:t>Period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analysed</a:t>
            </a:r>
            <a:r>
              <a:rPr lang="es-ES_tradnl" sz="2000" b="1" dirty="0" smtClean="0"/>
              <a:t>: 		</a:t>
            </a:r>
            <a:r>
              <a:rPr lang="es-ES_tradnl" sz="2000" dirty="0" smtClean="0"/>
              <a:t>2009</a:t>
            </a:r>
          </a:p>
          <a:p>
            <a:endParaRPr lang="es-ES_tradnl" sz="2000" b="1" dirty="0" smtClean="0"/>
          </a:p>
          <a:p>
            <a:r>
              <a:rPr lang="es-ES_tradnl" sz="2000" b="1" dirty="0" err="1" smtClean="0"/>
              <a:t>Trade</a:t>
            </a:r>
            <a:r>
              <a:rPr lang="es-ES_tradnl" sz="2000" b="1" dirty="0" smtClean="0"/>
              <a:t>: 			</a:t>
            </a:r>
            <a:r>
              <a:rPr lang="es-ES_tradnl" sz="2000" dirty="0" err="1" smtClean="0"/>
              <a:t>Apparent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consumption</a:t>
            </a:r>
            <a:endParaRPr lang="es-ES_tradnl" sz="2000" dirty="0" smtClean="0"/>
          </a:p>
          <a:p>
            <a:endParaRPr lang="es-ES_tradnl" sz="2000" b="1" dirty="0" smtClean="0"/>
          </a:p>
          <a:p>
            <a:r>
              <a:rPr lang="es-ES_tradnl" sz="2000" b="1" dirty="0" err="1" smtClean="0"/>
              <a:t>Functional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unit</a:t>
            </a:r>
            <a:r>
              <a:rPr lang="es-ES_tradnl" sz="2000" b="1" dirty="0" smtClean="0"/>
              <a:t>:    	</a:t>
            </a:r>
            <a:r>
              <a:rPr lang="es-ES_tradnl" sz="2000" dirty="0" err="1" smtClean="0"/>
              <a:t>Square</a:t>
            </a:r>
            <a:r>
              <a:rPr lang="es-ES_tradnl" sz="2000" dirty="0" smtClean="0"/>
              <a:t> metres (new and </a:t>
            </a:r>
            <a:r>
              <a:rPr lang="es-ES_tradnl" sz="2000" dirty="0" err="1" smtClean="0"/>
              <a:t>existing</a:t>
            </a:r>
            <a:r>
              <a:rPr lang="es-ES_tradnl" sz="2000" dirty="0" smtClean="0"/>
              <a:t>)</a:t>
            </a:r>
          </a:p>
          <a:p>
            <a:r>
              <a:rPr lang="es-ES_tradnl" sz="2000" dirty="0" smtClean="0"/>
              <a:t>			</a:t>
            </a:r>
            <a:r>
              <a:rPr lang="es-ES_tradnl" sz="2000" dirty="0" err="1" smtClean="0"/>
              <a:t>Inhabitants</a:t>
            </a:r>
            <a:endParaRPr lang="es-ES_tradnl" sz="2000" dirty="0" smtClean="0"/>
          </a:p>
          <a:p>
            <a:endParaRPr lang="es-ES_tradnl" sz="2000" b="1" dirty="0" smtClean="0"/>
          </a:p>
          <a:p>
            <a:r>
              <a:rPr lang="es-ES_tradnl" sz="2000" b="1" dirty="0" err="1" smtClean="0"/>
              <a:t>Compiled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information</a:t>
            </a:r>
            <a:r>
              <a:rPr lang="es-ES_tradnl" sz="2000" b="1" dirty="0" smtClean="0"/>
              <a:t>:	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sources</a:t>
            </a:r>
            <a:r>
              <a:rPr lang="es-ES_tradnl" sz="2000" dirty="0" smtClean="0"/>
              <a:t> </a:t>
            </a:r>
          </a:p>
          <a:p>
            <a:pPr lvl="4"/>
            <a:r>
              <a:rPr lang="es-ES_tradnl" sz="2000" b="1" dirty="0" smtClean="0"/>
              <a:t>	</a:t>
            </a:r>
            <a:r>
              <a:rPr lang="es-ES_tradnl" sz="2000" dirty="0"/>
              <a:t>	</a:t>
            </a:r>
            <a:endParaRPr lang="es-ES_tradnl" sz="2000" b="1" dirty="0" smtClean="0"/>
          </a:p>
        </p:txBody>
      </p:sp>
      <p:sp>
        <p:nvSpPr>
          <p:cNvPr id="6" name="5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10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899592" y="1340768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Objective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scope</a:t>
            </a:r>
            <a:r>
              <a:rPr lang="es-ES_tradnl" sz="2000" b="1" dirty="0" smtClean="0"/>
              <a:t> of LCI</a:t>
            </a:r>
            <a:endParaRPr lang="es-ES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METHODOLOGY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33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10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11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graphicFrame>
        <p:nvGraphicFramePr>
          <p:cNvPr id="10" name="9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622540"/>
              </p:ext>
            </p:extLst>
          </p:nvPr>
        </p:nvGraphicFramePr>
        <p:xfrm>
          <a:off x="611560" y="1844824"/>
          <a:ext cx="7704856" cy="3652767"/>
        </p:xfrm>
        <a:graphic>
          <a:graphicData uri="http://schemas.openxmlformats.org/drawingml/2006/table">
            <a:tbl>
              <a:tblPr/>
              <a:tblGrid>
                <a:gridCol w="3375461"/>
                <a:gridCol w="2128008"/>
                <a:gridCol w="2201387"/>
              </a:tblGrid>
              <a:tr h="405863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800" b="1" i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TOTAL INPUTS</a:t>
                      </a:r>
                      <a:endParaRPr lang="es-ES" sz="1800" b="1" i="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Construction materials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38.7 Kg/m</a:t>
                      </a:r>
                      <a:r>
                        <a:rPr lang="en-US" sz="1800" i="0" baseline="30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i="0" dirty="0" smtClean="0">
                          <a:latin typeface="Arial" pitchFamily="34" charset="0"/>
                          <a:cs typeface="Arial" pitchFamily="34" charset="0"/>
                        </a:rPr>
                        <a:t>5,934.7 Kg/</a:t>
                      </a:r>
                      <a:r>
                        <a:rPr lang="es-ES_tradnl" i="0" dirty="0" err="1" smtClean="0">
                          <a:latin typeface="Arial" pitchFamily="34" charset="0"/>
                          <a:cs typeface="Arial" pitchFamily="34" charset="0"/>
                        </a:rPr>
                        <a:t>inhab</a:t>
                      </a:r>
                      <a:endParaRPr lang="es-ES" i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Energy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414.8 MJ/m</a:t>
                      </a:r>
                      <a:r>
                        <a:rPr lang="es-ES" sz="1800" i="0" baseline="30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58,244.6 MJ/</a:t>
                      </a: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inhab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Water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681.8 </a:t>
                      </a: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l/m</a:t>
                      </a:r>
                      <a:r>
                        <a:rPr lang="es-ES" sz="1800" i="0" baseline="300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_tradnl" sz="1800" i="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95,708.3 l/</a:t>
                      </a:r>
                      <a:r>
                        <a:rPr lang="es-ES_tradnl" sz="1800" i="0" baseline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inhab</a:t>
                      </a:r>
                      <a:endParaRPr lang="es-ES" sz="1800" i="0" dirty="0" smtClean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Land</a:t>
                      </a:r>
                      <a:r>
                        <a:rPr lang="es-ES_tradnl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es-ES_tradnl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used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</a:t>
                      </a:r>
                      <a:r>
                        <a:rPr lang="es-ES_tradnl" sz="1800" i="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m</a:t>
                      </a:r>
                      <a:r>
                        <a:rPr lang="es-ES_tradnl" sz="1800" i="0" baseline="30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r>
                        <a:rPr lang="es-ES_tradnl" sz="1800" i="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/m</a:t>
                      </a:r>
                      <a:r>
                        <a:rPr lang="es-ES_tradnl" sz="1800" i="0" baseline="30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endParaRPr lang="es-ES" sz="1800" i="0" baseline="300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i="0" baseline="0" dirty="0" smtClean="0">
                          <a:latin typeface="Arial" pitchFamily="34" charset="0"/>
                          <a:cs typeface="Arial" pitchFamily="34" charset="0"/>
                        </a:rPr>
                        <a:t>154.3 m</a:t>
                      </a:r>
                      <a:r>
                        <a:rPr lang="es-ES_tradnl" i="0" baseline="300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lang="es-ES_tradnl" i="0" baseline="0" dirty="0" smtClean="0"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r>
                        <a:rPr lang="es-ES_tradnl" i="0" baseline="0" dirty="0" err="1" smtClean="0">
                          <a:latin typeface="Arial" pitchFamily="34" charset="0"/>
                          <a:cs typeface="Arial" pitchFamily="34" charset="0"/>
                        </a:rPr>
                        <a:t>inhab</a:t>
                      </a:r>
                      <a:endParaRPr lang="es-ES" i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800" b="1" i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TOTAL SALIDAS</a:t>
                      </a:r>
                      <a:endParaRPr lang="es-ES" sz="1800" b="1" i="0" dirty="0">
                        <a:solidFill>
                          <a:schemeClr val="bg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Solid</a:t>
                      </a:r>
                      <a:r>
                        <a:rPr lang="es-ES" sz="1800" i="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es-ES" sz="1800" i="0" baseline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waste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14.8 Kg/m</a:t>
                      </a:r>
                      <a:r>
                        <a:rPr lang="es-ES_tradnl" sz="1800" i="0" baseline="30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endParaRPr lang="es-ES" sz="1800" i="0" baseline="300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i="0" dirty="0" smtClean="0">
                          <a:latin typeface="Arial" pitchFamily="34" charset="0"/>
                          <a:cs typeface="Arial" pitchFamily="34" charset="0"/>
                        </a:rPr>
                        <a:t>2,077.1 Kg/</a:t>
                      </a:r>
                      <a:r>
                        <a:rPr lang="es-ES_tradnl" i="0" dirty="0" err="1" smtClean="0">
                          <a:latin typeface="Arial" pitchFamily="34" charset="0"/>
                          <a:cs typeface="Arial" pitchFamily="34" charset="0"/>
                        </a:rPr>
                        <a:t>inhab</a:t>
                      </a:r>
                      <a:endParaRPr lang="es-ES" i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Polluted</a:t>
                      </a: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water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---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---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86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</a:t>
                      </a:r>
                      <a:r>
                        <a:rPr lang="es-ES" sz="1800" i="0" baseline="-25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emissions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29.5 </a:t>
                      </a: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Kg CO</a:t>
                      </a:r>
                      <a:r>
                        <a:rPr lang="es-ES" sz="1800" i="0" baseline="-250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/m</a:t>
                      </a:r>
                      <a:r>
                        <a:rPr lang="es-ES" sz="1800" i="0" baseline="300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4,143.3 </a:t>
                      </a:r>
                      <a:r>
                        <a:rPr lang="es-ES" sz="1800" i="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Kg </a:t>
                      </a: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CO</a:t>
                      </a:r>
                      <a:r>
                        <a:rPr lang="es-ES" sz="1800" i="0" baseline="-250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</a:t>
                      </a:r>
                      <a:r>
                        <a:rPr lang="es-ES" sz="1800" i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/</a:t>
                      </a:r>
                      <a:r>
                        <a:rPr lang="es-ES" sz="1800" i="0" dirty="0" err="1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inh</a:t>
                      </a:r>
                      <a:endParaRPr lang="es-ES" sz="1800" i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41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5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169341"/>
              </p:ext>
            </p:extLst>
          </p:nvPr>
        </p:nvGraphicFramePr>
        <p:xfrm>
          <a:off x="611560" y="1484784"/>
          <a:ext cx="7992887" cy="4752524"/>
        </p:xfrm>
        <a:graphic>
          <a:graphicData uri="http://schemas.openxmlformats.org/drawingml/2006/table">
            <a:tbl>
              <a:tblPr/>
              <a:tblGrid>
                <a:gridCol w="1196249"/>
                <a:gridCol w="1196249"/>
                <a:gridCol w="1104497"/>
                <a:gridCol w="1104497"/>
                <a:gridCol w="1104497"/>
                <a:gridCol w="1143449"/>
                <a:gridCol w="1143449"/>
              </a:tblGrid>
              <a:tr h="503640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Inputs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Const.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Construc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Use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Demolition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End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b="1" i="0" baseline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life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366283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Construction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Const.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80.89%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19.11%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  <a:tabLst>
                          <a:tab pos="349250" algn="ctr"/>
                          <a:tab pos="698500" algn="r"/>
                        </a:tabLst>
                      </a:pPr>
                      <a:r>
                        <a:rPr lang="es-ES" sz="1400" i="0">
                          <a:latin typeface="Arial"/>
                          <a:ea typeface="Times New Roman"/>
                          <a:cs typeface="Times New Roman"/>
                        </a:rPr>
                        <a:t>	100%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Raw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80.89%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19.11%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Natural Res.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80.89%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19.11%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9310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Energy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25.06%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  <a:tabLst>
                          <a:tab pos="335915" algn="ctr"/>
                          <a:tab pos="671830" algn="r"/>
                        </a:tabLs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	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10.93%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64.00%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0.00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Water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9.88%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0.27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89.86%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0.00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Land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used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13.62%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85.96%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0.42%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Outputs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659310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Solid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waste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82.72%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  <a:tabLst>
                          <a:tab pos="335915" algn="ctr"/>
                          <a:tab pos="671830" algn="r"/>
                        </a:tabLs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		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9.89%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1.60%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5.79%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Polluted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water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2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</a:t>
                      </a:r>
                      <a:r>
                        <a:rPr lang="es-ES" sz="1400" i="0" baseline="-25000" dirty="0" smtClean="0">
                          <a:latin typeface="Arial"/>
                          <a:ea typeface="Times New Roman"/>
                          <a:cs typeface="Times New Roman"/>
                        </a:rPr>
                        <a:t>2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emissions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30.16%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9.92%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59.91%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0.00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100%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12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9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5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580480"/>
              </p:ext>
            </p:extLst>
          </p:nvPr>
        </p:nvGraphicFramePr>
        <p:xfrm>
          <a:off x="827584" y="1484784"/>
          <a:ext cx="7344816" cy="4392481"/>
        </p:xfrm>
        <a:graphic>
          <a:graphicData uri="http://schemas.openxmlformats.org/drawingml/2006/table">
            <a:tbl>
              <a:tblPr/>
              <a:tblGrid>
                <a:gridCol w="1283063"/>
                <a:gridCol w="1283063"/>
                <a:gridCol w="1185368"/>
                <a:gridCol w="1185368"/>
                <a:gridCol w="1203977"/>
                <a:gridCol w="1203977"/>
              </a:tblGrid>
              <a:tr h="675768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Inputs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_tradnl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Const.</a:t>
                      </a:r>
                      <a:r>
                        <a:rPr lang="es-ES_tradnl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Construc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_tradnl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Use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Demolition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End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life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337883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Construction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Const.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Raw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Mat.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Natural Res.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Energy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35915" algn="ctr"/>
                          <a:tab pos="671830" algn="r"/>
                        </a:tabLs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Water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Land</a:t>
                      </a:r>
                      <a:r>
                        <a:rPr lang="es-ES_tradnl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used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Outputs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Solid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waste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335915" algn="ctr"/>
                          <a:tab pos="671830" algn="r"/>
                        </a:tabLs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Polluted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water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---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s-ES" sz="1400" i="0" baseline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</a:t>
                      </a:r>
                      <a:r>
                        <a:rPr lang="es-ES" sz="1400" i="0" baseline="-25000" dirty="0" smtClean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emissions</a:t>
                      </a:r>
                      <a:r>
                        <a:rPr lang="es-ES" sz="1400" i="0" baseline="-2500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  <a:endParaRPr lang="es-ES" sz="1400" i="1" baseline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i="0" baseline="0" dirty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s-ES" sz="1400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883">
                <a:tc grid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400" b="1" i="0" dirty="0">
                          <a:latin typeface="Arial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400" b="1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b="1" i="0" baseline="0" dirty="0">
                          <a:latin typeface="Arial"/>
                          <a:ea typeface="Times New Roman"/>
                          <a:cs typeface="Times New Roman"/>
                        </a:rPr>
                        <a:t>23</a:t>
                      </a:r>
                      <a:endParaRPr lang="es-ES" sz="1400" b="1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b="1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11</a:t>
                      </a:r>
                      <a:endParaRPr lang="es-ES" sz="1400" b="1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b="1" i="0" baseline="0" dirty="0">
                          <a:latin typeface="Arial"/>
                          <a:ea typeface="Times New Roman"/>
                          <a:cs typeface="Times New Roman"/>
                        </a:rPr>
                        <a:t>26</a:t>
                      </a:r>
                      <a:endParaRPr lang="es-ES" sz="1400" b="1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b="1" i="0" baseline="0" dirty="0"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endParaRPr lang="es-ES" sz="1400" b="1" i="1" baseline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sp>
        <p:nvSpPr>
          <p:cNvPr id="7" name="6 CuadroTexto"/>
          <p:cNvSpPr txBox="1"/>
          <p:nvPr/>
        </p:nvSpPr>
        <p:spPr>
          <a:xfrm>
            <a:off x="2699792" y="587727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Analysis</a:t>
            </a:r>
            <a:r>
              <a:rPr lang="es-ES_tradnl" b="1" dirty="0" smtClean="0"/>
              <a:t> of global </a:t>
            </a:r>
            <a:r>
              <a:rPr lang="es-ES_tradnl" b="1" dirty="0" err="1" smtClean="0"/>
              <a:t>influence</a:t>
            </a:r>
            <a:r>
              <a:rPr lang="es-ES_tradnl" b="1" dirty="0" smtClean="0"/>
              <a:t> </a:t>
            </a:r>
            <a:endParaRPr lang="es-ES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13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1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7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683568" y="3645024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_tradnl" sz="2000" b="1" dirty="0"/>
          </a:p>
          <a:p>
            <a:r>
              <a:rPr lang="es-ES_tradnl" sz="2000" b="1" dirty="0" smtClean="0"/>
              <a:t> 2,654.2 Kg/m</a:t>
            </a:r>
            <a:r>
              <a:rPr lang="es-ES_tradnl" sz="2000" b="1" baseline="30000" dirty="0" smtClean="0"/>
              <a:t>2</a:t>
            </a:r>
            <a:r>
              <a:rPr lang="es-ES_tradnl" sz="2000" b="1" dirty="0" smtClean="0"/>
              <a:t> </a:t>
            </a:r>
          </a:p>
          <a:p>
            <a:r>
              <a:rPr lang="es-ES_tradnl" sz="2000" b="1" dirty="0" smtClean="0"/>
              <a:t>+ 138.6 Kg/m</a:t>
            </a:r>
            <a:r>
              <a:rPr lang="es-ES_tradnl" sz="2000" b="1" baseline="30000" dirty="0" smtClean="0"/>
              <a:t>2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water</a:t>
            </a:r>
            <a:endParaRPr lang="es-ES" sz="2000" b="1" dirty="0"/>
          </a:p>
        </p:txBody>
      </p:sp>
      <p:sp>
        <p:nvSpPr>
          <p:cNvPr id="6" name="5 CuadroTexto"/>
          <p:cNvSpPr txBox="1"/>
          <p:nvPr/>
        </p:nvSpPr>
        <p:spPr>
          <a:xfrm>
            <a:off x="342933" y="151760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Materials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analysed</a:t>
            </a:r>
            <a:endParaRPr lang="es-ES_tradnl" sz="2000" dirty="0" smtClean="0"/>
          </a:p>
          <a:p>
            <a:r>
              <a:rPr lang="es-ES_tradnl" sz="2000" dirty="0" smtClean="0"/>
              <a:t>Per NEW </a:t>
            </a:r>
            <a:r>
              <a:rPr lang="es-ES_tradnl" sz="2000" dirty="0" err="1" smtClean="0"/>
              <a:t>square</a:t>
            </a:r>
            <a:r>
              <a:rPr lang="es-ES_tradnl" sz="2000" dirty="0" smtClean="0"/>
              <a:t> metre </a:t>
            </a:r>
            <a:r>
              <a:rPr lang="es-ES_tradnl" sz="2000" dirty="0" err="1" smtClean="0"/>
              <a:t>annually</a:t>
            </a:r>
            <a:r>
              <a:rPr lang="es-ES_tradnl" sz="2000" dirty="0" smtClean="0"/>
              <a:t> </a:t>
            </a:r>
            <a:endParaRPr lang="es-ES" sz="2000" dirty="0"/>
          </a:p>
        </p:txBody>
      </p:sp>
      <p:graphicFrame>
        <p:nvGraphicFramePr>
          <p:cNvPr id="7" name="6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640180"/>
              </p:ext>
            </p:extLst>
          </p:nvPr>
        </p:nvGraphicFramePr>
        <p:xfrm>
          <a:off x="5436096" y="980728"/>
          <a:ext cx="3384009" cy="5852160"/>
        </p:xfrm>
        <a:graphic>
          <a:graphicData uri="http://schemas.openxmlformats.org/drawingml/2006/table">
            <a:tbl>
              <a:tblPr/>
              <a:tblGrid>
                <a:gridCol w="2024648"/>
                <a:gridCol w="1359361"/>
              </a:tblGrid>
              <a:tr h="283464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Material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% </a:t>
                      </a:r>
                      <a:r>
                        <a:rPr lang="es-ES_tradnl" sz="1600" b="1" i="0" dirty="0" err="1" smtClean="0">
                          <a:solidFill>
                            <a:srgbClr val="FFFFFF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weight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Aggregates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53.42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21,.0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6.90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Water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4.96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Mortar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5.26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Lime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1.83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1.39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1.71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0.61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 tiles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0.51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Plaster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0.43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Natural </a:t>
                      </a: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stone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0.24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0.09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Additives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0.09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0.08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>
                          <a:latin typeface="Arial Narrow"/>
                          <a:ea typeface="Times New Roman"/>
                          <a:cs typeface="Times New Roman"/>
                        </a:rPr>
                        <a:t>PVC</a:t>
                      </a:r>
                      <a:endParaRPr lang="es-ES" sz="16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0.06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Acrylic</a:t>
                      </a: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paint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0.05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Others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i="0" dirty="0" smtClean="0">
                          <a:latin typeface="Arial Narrow"/>
                          <a:ea typeface="Times New Roman"/>
                          <a:cs typeface="Times New Roman"/>
                        </a:rPr>
                        <a:t>1.27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3464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>
                          <a:latin typeface="Arial Narrow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6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100"/>
                        </a:spcBef>
                        <a:spcAft>
                          <a:spcPts val="100"/>
                        </a:spcAft>
                      </a:pPr>
                      <a:r>
                        <a:rPr lang="es-ES_tradnl" sz="1600" b="1" i="0" dirty="0">
                          <a:latin typeface="Arial Narrow"/>
                          <a:ea typeface="Times New Roman"/>
                          <a:cs typeface="Times New Roman"/>
                        </a:rPr>
                        <a:t>100</a:t>
                      </a:r>
                      <a:endParaRPr lang="es-ES" sz="16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7 CuadroTexto"/>
          <p:cNvSpPr txBox="1"/>
          <p:nvPr/>
        </p:nvSpPr>
        <p:spPr>
          <a:xfrm>
            <a:off x="683568" y="5589240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TOTAL   2,792.8 Kg/m</a:t>
            </a:r>
            <a:r>
              <a:rPr lang="es-ES_tradnl" sz="2000" b="1" baseline="30000" dirty="0" smtClean="0"/>
              <a:t>2</a:t>
            </a:r>
            <a:endParaRPr lang="es-ES" sz="2000" b="1" baseline="30000" dirty="0"/>
          </a:p>
        </p:txBody>
      </p:sp>
      <p:sp>
        <p:nvSpPr>
          <p:cNvPr id="10" name="9 CuadroTexto"/>
          <p:cNvSpPr txBox="1"/>
          <p:nvPr/>
        </p:nvSpPr>
        <p:spPr>
          <a:xfrm>
            <a:off x="1187624" y="2708920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CIES </a:t>
            </a:r>
            <a:r>
              <a:rPr lang="es-ES_tradnl" sz="2000" b="1" dirty="0" err="1" smtClean="0"/>
              <a:t>Study</a:t>
            </a:r>
            <a:endParaRPr lang="es-ES" sz="20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grpSp>
        <p:nvGrpSpPr>
          <p:cNvPr id="2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3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" name="48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0142959"/>
              </p:ext>
            </p:extLst>
          </p:nvPr>
        </p:nvGraphicFramePr>
        <p:xfrm>
          <a:off x="395536" y="3573016"/>
          <a:ext cx="2016224" cy="1066407"/>
        </p:xfrm>
        <a:graphic>
          <a:graphicData uri="http://schemas.openxmlformats.org/drawingml/2006/table">
            <a:tbl>
              <a:tblPr/>
              <a:tblGrid>
                <a:gridCol w="2016224"/>
              </a:tblGrid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Stony</a:t>
                      </a: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resources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Vegetable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8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resources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55469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Fossile</a:t>
                      </a: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resources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6" name="55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067475"/>
              </p:ext>
            </p:extLst>
          </p:nvPr>
        </p:nvGraphicFramePr>
        <p:xfrm>
          <a:off x="3347864" y="2564904"/>
          <a:ext cx="1728192" cy="2962656"/>
        </p:xfrm>
        <a:graphic>
          <a:graphicData uri="http://schemas.openxmlformats.org/drawingml/2006/table">
            <a:tbl>
              <a:tblPr/>
              <a:tblGrid>
                <a:gridCol w="1728192"/>
              </a:tblGrid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Sand</a:t>
                      </a: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Gravel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Limestone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Clay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Natural</a:t>
                      </a:r>
                      <a:r>
                        <a:rPr lang="es-ES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Gypsum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Metals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Wood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  <a:tr h="328037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Petroleum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73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496936"/>
              </p:ext>
            </p:extLst>
          </p:nvPr>
        </p:nvGraphicFramePr>
        <p:xfrm>
          <a:off x="6444208" y="1268760"/>
          <a:ext cx="2217405" cy="5266944"/>
        </p:xfrm>
        <a:graphic>
          <a:graphicData uri="http://schemas.openxmlformats.org/drawingml/2006/table">
            <a:tbl>
              <a:tblPr/>
              <a:tblGrid>
                <a:gridCol w="2217405"/>
              </a:tblGrid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Aggregates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Ceramics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Cement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Mortar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Lime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Steel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Timber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Concrete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tiles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Plaster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smtClean="0">
                          <a:latin typeface="Arial Narrow"/>
                          <a:ea typeface="Times New Roman"/>
                          <a:cs typeface="Times New Roman"/>
                        </a:rPr>
                        <a:t>Natural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8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stone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Aluminium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n-GB" sz="1800" i="0" noProof="0" dirty="0" smtClean="0">
                          <a:latin typeface="Arial Narrow"/>
                          <a:ea typeface="Times New Roman"/>
                          <a:cs typeface="Times New Roman"/>
                        </a:rPr>
                        <a:t>Additives</a:t>
                      </a:r>
                      <a:endParaRPr lang="en-GB" sz="1800" i="1" noProof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Glass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>
                          <a:latin typeface="Arial Narrow"/>
                          <a:ea typeface="Times New Roman"/>
                          <a:cs typeface="Times New Roman"/>
                        </a:rPr>
                        <a:t>PVC</a:t>
                      </a:r>
                      <a:endParaRPr lang="es-ES" sz="18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</a:pPr>
                      <a:r>
                        <a:rPr lang="es-ES_tradnl" sz="1800" i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Acrylic</a:t>
                      </a:r>
                      <a:r>
                        <a:rPr lang="es-ES_tradnl" sz="1800" i="0" baseline="0" dirty="0" smtClean="0">
                          <a:latin typeface="Arial Narrow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800" i="0" baseline="0" dirty="0" err="1" smtClean="0">
                          <a:latin typeface="Arial Narrow"/>
                          <a:ea typeface="Times New Roman"/>
                          <a:cs typeface="Times New Roman"/>
                        </a:rPr>
                        <a:t>paint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8" name="7 CuadroTexto"/>
          <p:cNvSpPr txBox="1"/>
          <p:nvPr/>
        </p:nvSpPr>
        <p:spPr>
          <a:xfrm>
            <a:off x="3275856" y="59492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Symonds</a:t>
            </a:r>
            <a:r>
              <a:rPr lang="es-ES_tradnl" dirty="0" smtClean="0"/>
              <a:t> </a:t>
            </a:r>
            <a:r>
              <a:rPr lang="es-ES_tradnl" dirty="0" err="1" smtClean="0"/>
              <a:t>Report</a:t>
            </a:r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cxnSp>
        <p:nvCxnSpPr>
          <p:cNvPr id="14" name="13 Conector recto de flecha"/>
          <p:cNvCxnSpPr/>
          <p:nvPr/>
        </p:nvCxnSpPr>
        <p:spPr>
          <a:xfrm flipV="1">
            <a:off x="2411760" y="2708920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15 Conector recto de flecha"/>
          <p:cNvCxnSpPr/>
          <p:nvPr/>
        </p:nvCxnSpPr>
        <p:spPr>
          <a:xfrm flipV="1">
            <a:off x="2411760" y="3068960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17 Conector recto de flecha"/>
          <p:cNvCxnSpPr/>
          <p:nvPr/>
        </p:nvCxnSpPr>
        <p:spPr>
          <a:xfrm flipV="1">
            <a:off x="2411760" y="3356992"/>
            <a:ext cx="9361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19 Conector recto de flecha"/>
          <p:cNvCxnSpPr/>
          <p:nvPr/>
        </p:nvCxnSpPr>
        <p:spPr>
          <a:xfrm>
            <a:off x="2411760" y="371703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21 Conector recto de flecha"/>
          <p:cNvCxnSpPr/>
          <p:nvPr/>
        </p:nvCxnSpPr>
        <p:spPr>
          <a:xfrm>
            <a:off x="2411760" y="3717032"/>
            <a:ext cx="9361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23 Conector recto de flecha"/>
          <p:cNvCxnSpPr/>
          <p:nvPr/>
        </p:nvCxnSpPr>
        <p:spPr>
          <a:xfrm>
            <a:off x="2411760" y="3717032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25 Conector recto de flecha"/>
          <p:cNvCxnSpPr/>
          <p:nvPr/>
        </p:nvCxnSpPr>
        <p:spPr>
          <a:xfrm>
            <a:off x="2411760" y="3717032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27 Conector recto de flecha"/>
          <p:cNvCxnSpPr/>
          <p:nvPr/>
        </p:nvCxnSpPr>
        <p:spPr>
          <a:xfrm>
            <a:off x="2411760" y="4077072"/>
            <a:ext cx="93610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29 Conector recto de flecha"/>
          <p:cNvCxnSpPr/>
          <p:nvPr/>
        </p:nvCxnSpPr>
        <p:spPr>
          <a:xfrm>
            <a:off x="2411760" y="4509120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31 Conector recto de flecha"/>
          <p:cNvCxnSpPr/>
          <p:nvPr/>
        </p:nvCxnSpPr>
        <p:spPr>
          <a:xfrm flipV="1">
            <a:off x="5076056" y="1412776"/>
            <a:ext cx="136815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33 Conector recto de flecha"/>
          <p:cNvCxnSpPr/>
          <p:nvPr/>
        </p:nvCxnSpPr>
        <p:spPr>
          <a:xfrm flipV="1">
            <a:off x="5076056" y="1412776"/>
            <a:ext cx="136815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35 Conector recto de flecha"/>
          <p:cNvCxnSpPr/>
          <p:nvPr/>
        </p:nvCxnSpPr>
        <p:spPr>
          <a:xfrm flipV="1">
            <a:off x="5076056" y="1772816"/>
            <a:ext cx="1368152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37 Conector recto de flecha"/>
          <p:cNvCxnSpPr/>
          <p:nvPr/>
        </p:nvCxnSpPr>
        <p:spPr>
          <a:xfrm flipV="1">
            <a:off x="5076056" y="2060848"/>
            <a:ext cx="13681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42 Conector recto de flecha"/>
          <p:cNvCxnSpPr/>
          <p:nvPr/>
        </p:nvCxnSpPr>
        <p:spPr>
          <a:xfrm flipV="1">
            <a:off x="5076056" y="2060848"/>
            <a:ext cx="136815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44 Conector recto de flecha"/>
          <p:cNvCxnSpPr/>
          <p:nvPr/>
        </p:nvCxnSpPr>
        <p:spPr>
          <a:xfrm flipV="1">
            <a:off x="5076056" y="2060848"/>
            <a:ext cx="136815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46 Conector recto de flecha"/>
          <p:cNvCxnSpPr/>
          <p:nvPr/>
        </p:nvCxnSpPr>
        <p:spPr>
          <a:xfrm flipV="1">
            <a:off x="5076056" y="2060848"/>
            <a:ext cx="136815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49 Conector recto de flecha"/>
          <p:cNvCxnSpPr/>
          <p:nvPr/>
        </p:nvCxnSpPr>
        <p:spPr>
          <a:xfrm flipV="1">
            <a:off x="5076056" y="2060848"/>
            <a:ext cx="1368152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51 Conector recto de flecha"/>
          <p:cNvCxnSpPr/>
          <p:nvPr/>
        </p:nvCxnSpPr>
        <p:spPr>
          <a:xfrm flipV="1">
            <a:off x="5076056" y="2060848"/>
            <a:ext cx="1368152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53 Conector recto de flecha"/>
          <p:cNvCxnSpPr/>
          <p:nvPr/>
        </p:nvCxnSpPr>
        <p:spPr>
          <a:xfrm flipV="1">
            <a:off x="5076056" y="2420888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56 Conector recto de flecha"/>
          <p:cNvCxnSpPr/>
          <p:nvPr/>
        </p:nvCxnSpPr>
        <p:spPr>
          <a:xfrm flipV="1">
            <a:off x="5076056" y="2708920"/>
            <a:ext cx="13681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58 Conector recto de flecha"/>
          <p:cNvCxnSpPr/>
          <p:nvPr/>
        </p:nvCxnSpPr>
        <p:spPr>
          <a:xfrm>
            <a:off x="5076056" y="2708920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60 Conector recto de flecha"/>
          <p:cNvCxnSpPr/>
          <p:nvPr/>
        </p:nvCxnSpPr>
        <p:spPr>
          <a:xfrm>
            <a:off x="5076056" y="3068960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62 Conector recto de flecha"/>
          <p:cNvCxnSpPr/>
          <p:nvPr/>
        </p:nvCxnSpPr>
        <p:spPr>
          <a:xfrm flipV="1">
            <a:off x="5076056" y="3356992"/>
            <a:ext cx="1368152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64 Conector recto de flecha"/>
          <p:cNvCxnSpPr/>
          <p:nvPr/>
        </p:nvCxnSpPr>
        <p:spPr>
          <a:xfrm>
            <a:off x="5076056" y="335699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66 Conector recto de flecha"/>
          <p:cNvCxnSpPr/>
          <p:nvPr/>
        </p:nvCxnSpPr>
        <p:spPr>
          <a:xfrm flipV="1">
            <a:off x="5076056" y="3645024"/>
            <a:ext cx="136815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68 Conector recto de flecha"/>
          <p:cNvCxnSpPr/>
          <p:nvPr/>
        </p:nvCxnSpPr>
        <p:spPr>
          <a:xfrm>
            <a:off x="5076056" y="2708920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70 Conector recto de flecha"/>
          <p:cNvCxnSpPr/>
          <p:nvPr/>
        </p:nvCxnSpPr>
        <p:spPr>
          <a:xfrm>
            <a:off x="5076056" y="3068960"/>
            <a:ext cx="136815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72 Conector recto de flecha"/>
          <p:cNvCxnSpPr/>
          <p:nvPr/>
        </p:nvCxnSpPr>
        <p:spPr>
          <a:xfrm flipV="1">
            <a:off x="5076056" y="4293096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75 Conector recto de flecha"/>
          <p:cNvCxnSpPr/>
          <p:nvPr/>
        </p:nvCxnSpPr>
        <p:spPr>
          <a:xfrm>
            <a:off x="5076056" y="4005064"/>
            <a:ext cx="136815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77 Conector recto de flecha"/>
          <p:cNvCxnSpPr/>
          <p:nvPr/>
        </p:nvCxnSpPr>
        <p:spPr>
          <a:xfrm>
            <a:off x="5076056" y="4725144"/>
            <a:ext cx="136815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79 Conector recto de flecha"/>
          <p:cNvCxnSpPr/>
          <p:nvPr/>
        </p:nvCxnSpPr>
        <p:spPr>
          <a:xfrm>
            <a:off x="5076056" y="3356992"/>
            <a:ext cx="1368152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81 Conector recto de flecha"/>
          <p:cNvCxnSpPr/>
          <p:nvPr/>
        </p:nvCxnSpPr>
        <p:spPr>
          <a:xfrm>
            <a:off x="5076056" y="3717032"/>
            <a:ext cx="136815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83 Conector recto de flecha"/>
          <p:cNvCxnSpPr/>
          <p:nvPr/>
        </p:nvCxnSpPr>
        <p:spPr>
          <a:xfrm>
            <a:off x="5076056" y="5373216"/>
            <a:ext cx="136815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85 Conector recto de flecha"/>
          <p:cNvCxnSpPr/>
          <p:nvPr/>
        </p:nvCxnSpPr>
        <p:spPr>
          <a:xfrm>
            <a:off x="5076056" y="3356992"/>
            <a:ext cx="1368152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87 Conector recto de flecha"/>
          <p:cNvCxnSpPr/>
          <p:nvPr/>
        </p:nvCxnSpPr>
        <p:spPr>
          <a:xfrm>
            <a:off x="5076056" y="3717032"/>
            <a:ext cx="1368152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61 CuadroTexto"/>
          <p:cNvSpPr txBox="1"/>
          <p:nvPr/>
        </p:nvSpPr>
        <p:spPr>
          <a:xfrm>
            <a:off x="6156176" y="9087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Construction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materials</a:t>
            </a:r>
            <a:endParaRPr lang="es-ES" b="1" dirty="0"/>
          </a:p>
        </p:txBody>
      </p:sp>
      <p:sp>
        <p:nvSpPr>
          <p:cNvPr id="64" name="63 CuadroTexto"/>
          <p:cNvSpPr txBox="1"/>
          <p:nvPr/>
        </p:nvSpPr>
        <p:spPr>
          <a:xfrm>
            <a:off x="3059832" y="20608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Raw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materials</a:t>
            </a:r>
            <a:endParaRPr lang="es-ES" b="1" dirty="0"/>
          </a:p>
        </p:txBody>
      </p:sp>
      <p:sp>
        <p:nvSpPr>
          <p:cNvPr id="66" name="65 CuadroTexto"/>
          <p:cNvSpPr txBox="1"/>
          <p:nvPr/>
        </p:nvSpPr>
        <p:spPr>
          <a:xfrm>
            <a:off x="323528" y="30689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Natural </a:t>
            </a:r>
            <a:r>
              <a:rPr lang="es-ES_tradnl" b="1" dirty="0" err="1" smtClean="0"/>
              <a:t>resources</a:t>
            </a:r>
            <a:endParaRPr lang="es-ES" b="1" dirty="0"/>
          </a:p>
        </p:txBody>
      </p:sp>
      <p:grpSp>
        <p:nvGrpSpPr>
          <p:cNvPr id="7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7" name="Rectangle 7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9" name="Rectangle 7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1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72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796136" y="1700808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 	2,967.1 Kg/m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5,365.7 Kg/</a:t>
            </a:r>
            <a:r>
              <a:rPr lang="es-ES_tradnl" dirty="0" err="1" smtClean="0"/>
              <a:t>inhab</a:t>
            </a:r>
            <a:endParaRPr lang="es-ES_tradnl" dirty="0" smtClean="0"/>
          </a:p>
          <a:p>
            <a:endParaRPr lang="es-ES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83568" y="501317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	3,426.1 Kg/m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6,195.7 Kg/</a:t>
            </a:r>
            <a:r>
              <a:rPr lang="es-ES_tradnl" dirty="0" err="1" smtClean="0"/>
              <a:t>inhab</a:t>
            </a:r>
            <a:endParaRPr lang="es-ES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7" name="2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3400421"/>
              </p:ext>
            </p:extLst>
          </p:nvPr>
        </p:nvGraphicFramePr>
        <p:xfrm>
          <a:off x="3747075" y="4221480"/>
          <a:ext cx="5145405" cy="2636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8" name="2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11998430"/>
              </p:ext>
            </p:extLst>
          </p:nvPr>
        </p:nvGraphicFramePr>
        <p:xfrm>
          <a:off x="323528" y="1484784"/>
          <a:ext cx="5153025" cy="2628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27584" y="1106057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KG OF RAW MATERIAL PER TON OF MATERIAL</a:t>
            </a:r>
            <a:endParaRPr lang="en-GB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3851920" y="4052921"/>
            <a:ext cx="5183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KG OF NATURAL RESOURCES PER TON OF MATERIAL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5065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0" name="9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mtClean="0"/>
              <a:pPr/>
              <a:t>17</a:t>
            </a:fld>
            <a:endParaRPr lang="es-ES"/>
          </a:p>
        </p:txBody>
      </p:sp>
      <p:sp>
        <p:nvSpPr>
          <p:cNvPr id="12" name="11 CuadroTexto"/>
          <p:cNvSpPr txBox="1"/>
          <p:nvPr/>
        </p:nvSpPr>
        <p:spPr>
          <a:xfrm>
            <a:off x="395536" y="508518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 	  8,070.6 MJ/m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14,594.6 MJ/</a:t>
            </a:r>
            <a:r>
              <a:rPr lang="es-ES_tradnl" dirty="0" err="1" smtClean="0"/>
              <a:t>inhab</a:t>
            </a:r>
            <a:endParaRPr lang="es-ES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6" name="2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10291555"/>
              </p:ext>
            </p:extLst>
          </p:nvPr>
        </p:nvGraphicFramePr>
        <p:xfrm>
          <a:off x="3958199" y="4052585"/>
          <a:ext cx="4720590" cy="2636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7" name="1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1604551"/>
              </p:ext>
            </p:extLst>
          </p:nvPr>
        </p:nvGraphicFramePr>
        <p:xfrm>
          <a:off x="395536" y="1063228"/>
          <a:ext cx="5328592" cy="30138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29731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467544" y="5013176"/>
            <a:ext cx="2843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 	5.228,0 l/m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9.454,2 l/</a:t>
            </a:r>
            <a:r>
              <a:rPr lang="es-ES_tradnl" dirty="0" err="1" smtClean="0"/>
              <a:t>hab</a:t>
            </a:r>
            <a:endParaRPr lang="es-ES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3" name="4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24740643"/>
              </p:ext>
            </p:extLst>
          </p:nvPr>
        </p:nvGraphicFramePr>
        <p:xfrm>
          <a:off x="107504" y="1034184"/>
          <a:ext cx="5832648" cy="27853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6" name="3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6317373"/>
              </p:ext>
            </p:extLst>
          </p:nvPr>
        </p:nvGraphicFramePr>
        <p:xfrm>
          <a:off x="3313691" y="3793694"/>
          <a:ext cx="5438775" cy="291655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11388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323528" y="494116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 	    950.1 Kg/m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1,718.1 Kg/</a:t>
            </a:r>
            <a:r>
              <a:rPr lang="es-ES_tradnl" dirty="0" err="1" smtClean="0"/>
              <a:t>hab</a:t>
            </a:r>
            <a:endParaRPr lang="es-ES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3" name="1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8608537"/>
              </p:ext>
            </p:extLst>
          </p:nvPr>
        </p:nvGraphicFramePr>
        <p:xfrm>
          <a:off x="323528" y="1065567"/>
          <a:ext cx="5836764" cy="27954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6" name="2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9819092"/>
              </p:ext>
            </p:extLst>
          </p:nvPr>
        </p:nvGraphicFramePr>
        <p:xfrm>
          <a:off x="3419872" y="4067274"/>
          <a:ext cx="5488306" cy="2636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56823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395536" y="501317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Total:	    691.1 Kg CO</a:t>
            </a:r>
            <a:r>
              <a:rPr lang="es-ES_tradnl" baseline="-25000" dirty="0" smtClean="0"/>
              <a:t>2</a:t>
            </a:r>
            <a:r>
              <a:rPr lang="es-ES_tradnl" dirty="0" smtClean="0"/>
              <a:t>/m</a:t>
            </a:r>
            <a:r>
              <a:rPr lang="es-ES_tradnl" baseline="30000" dirty="0" smtClean="0"/>
              <a:t>2</a:t>
            </a:r>
          </a:p>
          <a:p>
            <a:r>
              <a:rPr lang="es-ES_tradnl" dirty="0" smtClean="0"/>
              <a:t>	1,249.7 Kg CO</a:t>
            </a:r>
            <a:r>
              <a:rPr lang="es-ES_tradnl" baseline="-25000" dirty="0" smtClean="0"/>
              <a:t>2</a:t>
            </a:r>
            <a:r>
              <a:rPr lang="es-ES_tradnl" dirty="0" smtClean="0"/>
              <a:t>/</a:t>
            </a:r>
            <a:r>
              <a:rPr lang="es-ES_tradnl" dirty="0" err="1" smtClean="0"/>
              <a:t>hab</a:t>
            </a:r>
            <a:endParaRPr lang="es-ES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3" name="1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4819687"/>
              </p:ext>
            </p:extLst>
          </p:nvPr>
        </p:nvGraphicFramePr>
        <p:xfrm>
          <a:off x="107504" y="1190358"/>
          <a:ext cx="5688632" cy="2636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6" name="2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512200"/>
              </p:ext>
            </p:extLst>
          </p:nvPr>
        </p:nvGraphicFramePr>
        <p:xfrm>
          <a:off x="3987925" y="4018415"/>
          <a:ext cx="4754880" cy="2636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07541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21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2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14 CuadroTexto"/>
          <p:cNvSpPr txBox="1"/>
          <p:nvPr/>
        </p:nvSpPr>
        <p:spPr>
          <a:xfrm>
            <a:off x="539552" y="6648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SOME RESULTS AND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aphicFrame>
        <p:nvGraphicFramePr>
          <p:cNvPr id="17" name="1 Gráfico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136911"/>
              </p:ext>
            </p:extLst>
          </p:nvPr>
        </p:nvGraphicFramePr>
        <p:xfrm>
          <a:off x="827584" y="1700808"/>
          <a:ext cx="7416824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18339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22</a:t>
            </a:fld>
            <a:r>
              <a:rPr lang="es-ES" sz="1400" b="1" dirty="0" smtClean="0">
                <a:solidFill>
                  <a:schemeClr val="tx1"/>
                </a:solidFill>
              </a:rPr>
              <a:t>/57</a:t>
            </a:r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CuadroTexto"/>
          <p:cNvSpPr txBox="1"/>
          <p:nvPr/>
        </p:nvSpPr>
        <p:spPr>
          <a:xfrm>
            <a:off x="541507" y="1669985"/>
            <a:ext cx="813647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Achievement</a:t>
            </a:r>
            <a:r>
              <a:rPr lang="es-ES_tradnl" sz="2000" dirty="0" smtClean="0"/>
              <a:t> of LCI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industry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Spain</a:t>
            </a:r>
            <a:r>
              <a:rPr lang="es-ES_tradnl" sz="2000" dirty="0" smtClean="0"/>
              <a:t> in 2009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Possibility</a:t>
            </a:r>
            <a:r>
              <a:rPr lang="es-ES_tradnl" sz="2000" dirty="0" smtClean="0"/>
              <a:t> of establishment of </a:t>
            </a:r>
            <a:r>
              <a:rPr lang="es-ES_tradnl" sz="2000" dirty="0" err="1" smtClean="0"/>
              <a:t>environmental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criteria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materials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selection</a:t>
            </a:r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dirty="0" err="1" smtClean="0"/>
              <a:t>Analysis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complete (</a:t>
            </a:r>
            <a:r>
              <a:rPr lang="es-ES_tradnl" sz="2000" dirty="0" err="1" smtClean="0"/>
              <a:t>transport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production</a:t>
            </a:r>
            <a:r>
              <a:rPr lang="es-ES_tradnl" sz="2000" dirty="0" smtClean="0"/>
              <a:t> per </a:t>
            </a:r>
            <a:r>
              <a:rPr lang="es-ES_tradnl" sz="2000" dirty="0" err="1" smtClean="0"/>
              <a:t>type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maintenance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refurbishment</a:t>
            </a:r>
            <a:r>
              <a:rPr lang="es-ES_tradnl" sz="2000" dirty="0" smtClean="0"/>
              <a:t>, etc.)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Information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available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short, disperse, </a:t>
            </a:r>
            <a:r>
              <a:rPr lang="es-ES_tradnl" sz="2000" dirty="0" err="1" smtClean="0"/>
              <a:t>incomplete</a:t>
            </a:r>
            <a:r>
              <a:rPr lang="es-ES_tradnl" sz="2000" dirty="0" smtClean="0"/>
              <a:t> and (</a:t>
            </a:r>
            <a:r>
              <a:rPr lang="es-ES_tradnl" sz="2000" dirty="0" err="1" smtClean="0"/>
              <a:t>sometimes</a:t>
            </a:r>
            <a:r>
              <a:rPr lang="es-ES_tradnl" sz="2000" dirty="0" smtClean="0"/>
              <a:t>) </a:t>
            </a:r>
            <a:r>
              <a:rPr lang="es-ES_tradnl" sz="2000" dirty="0" err="1" smtClean="0"/>
              <a:t>unreliable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Deeper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development</a:t>
            </a:r>
            <a:r>
              <a:rPr lang="es-ES_tradnl" sz="2000" dirty="0" smtClean="0"/>
              <a:t> of data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needed</a:t>
            </a:r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dirty="0" smtClean="0"/>
              <a:t>Poor </a:t>
            </a:r>
            <a:r>
              <a:rPr lang="es-ES_tradnl" sz="2000" dirty="0" err="1" smtClean="0"/>
              <a:t>engagement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industry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environmental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endParaRPr lang="es-ES_tradnl" sz="2000" dirty="0" smtClean="0"/>
          </a:p>
        </p:txBody>
      </p:sp>
      <p:sp>
        <p:nvSpPr>
          <p:cNvPr id="7" name="6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539552" y="661907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MAIN ASPECTS TO CONSIDER FOR THIS ANALYSIS</a:t>
            </a:r>
            <a:endParaRPr lang="es-ES" b="1" dirty="0">
              <a:solidFill>
                <a:schemeClr val="accent2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9762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</TotalTime>
  <Words>984</Words>
  <Application>Microsoft Office PowerPoint</Application>
  <PresentationFormat>On-screen Show (4:3)</PresentationFormat>
  <Paragraphs>437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Arial Narrow</vt:lpstr>
      <vt:lpstr>Calibri</vt:lpstr>
      <vt:lpstr>Times New Roman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13</cp:revision>
  <dcterms:created xsi:type="dcterms:W3CDTF">2016-01-31T11:20:01Z</dcterms:created>
  <dcterms:modified xsi:type="dcterms:W3CDTF">2016-03-21T16:15:17Z</dcterms:modified>
</cp:coreProperties>
</file>