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8" r:id="rId6"/>
    <p:sldId id="260" r:id="rId7"/>
    <p:sldId id="261" r:id="rId8"/>
    <p:sldId id="262" r:id="rId9"/>
    <p:sldId id="263" r:id="rId10"/>
    <p:sldId id="264"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6745"/>
    <p:restoredTop sz="94643"/>
  </p:normalViewPr>
  <p:slideViewPr>
    <p:cSldViewPr snapToGrid="0" snapToObjects="1">
      <p:cViewPr varScale="1">
        <p:scale>
          <a:sx n="70" d="100"/>
          <a:sy n="70" d="100"/>
        </p:scale>
        <p:origin x="184" y="7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12/9/19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12/9/19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12/9/19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12/9/19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12/9/19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12/9/19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12/9/19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12/9/19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12/9/19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12/9/19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12/9/19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12/9/19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google.com/url?sa=i&amp;rct=j&amp;q=&amp;esrc=s&amp;source=images&amp;cd=&amp;ved=2ahUKEwium5zgiafmAhUHmxQKHeBOCk0QjRx6BAgBEAQ&amp;url=https%3A%2F%2Fwww.4theregion.org.uk%2Fthe-university-of-wales-trinity-saint-david-uwtsd%2F&amp;psig=AOvVaw1kE-CzGgTAZBzZCqAAZS_S&amp;ust=1575929695342603"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google.com/url?sa=i&amp;rct=j&amp;q=&amp;esrc=s&amp;source=images&amp;cd=&amp;ved=2ahUKEwi7r8b3nafmAhX7BGMBHW5ICckQjRx6BAgBEAQ&amp;url=https%3A%2F%2Fwww.businessoffashion.com%2Farticles%2Fnews-analysis%2Fkeeping-up-with-the-kardashian-cash-flow&amp;psig=AOvVaw1_RelF1MNNejbCM1VDV-rO&amp;ust=1575935105868045" TargetMode="Externa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publications/social-media-endorsements-guide-for-influencers/social-media-endorsements-being-transparent-with-your-followers" TargetMode="External"/><Relationship Id="rId2" Type="http://schemas.openxmlformats.org/officeDocument/2006/relationships/hyperlink" Target="https://www.bbc.co.uk/news/technology-47135058" TargetMode="External"/><Relationship Id="rId1" Type="http://schemas.openxmlformats.org/officeDocument/2006/relationships/slideLayout" Target="../slideLayouts/slideLayout2.xml"/><Relationship Id="rId5" Type="http://schemas.openxmlformats.org/officeDocument/2006/relationships/hyperlink" Target="https://www.medpagetoday.com/psychiatry/depression/77315" TargetMode="External"/><Relationship Id="rId4" Type="http://schemas.openxmlformats.org/officeDocument/2006/relationships/hyperlink" Target="https://www.openaccessgovernment.org/aniexty-amoung-millennials/5726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2C10F-30E0-3249-BFAF-F4F6A70128C8}"/>
              </a:ext>
            </a:extLst>
          </p:cNvPr>
          <p:cNvSpPr>
            <a:spLocks noGrp="1"/>
          </p:cNvSpPr>
          <p:nvPr>
            <p:ph type="ctrTitle"/>
          </p:nvPr>
        </p:nvSpPr>
        <p:spPr>
          <a:xfrm>
            <a:off x="2328862" y="1807105"/>
            <a:ext cx="9448800" cy="1825096"/>
          </a:xfrm>
        </p:spPr>
        <p:txBody>
          <a:bodyPr/>
          <a:lstStyle/>
          <a:p>
            <a:r>
              <a:rPr lang="en-US" dirty="0"/>
              <a:t>Research proposal</a:t>
            </a:r>
          </a:p>
        </p:txBody>
      </p:sp>
      <p:sp>
        <p:nvSpPr>
          <p:cNvPr id="3" name="Subtitle 2">
            <a:extLst>
              <a:ext uri="{FF2B5EF4-FFF2-40B4-BE49-F238E27FC236}">
                <a16:creationId xmlns:a16="http://schemas.microsoft.com/office/drawing/2014/main" id="{2B171ADA-4AF2-BC4C-9DF8-EAF6E461FA2B}"/>
              </a:ext>
            </a:extLst>
          </p:cNvPr>
          <p:cNvSpPr>
            <a:spLocks noGrp="1"/>
          </p:cNvSpPr>
          <p:nvPr>
            <p:ph type="subTitle" idx="1"/>
          </p:nvPr>
        </p:nvSpPr>
        <p:spPr>
          <a:xfrm>
            <a:off x="2428875" y="3632201"/>
            <a:ext cx="9448800" cy="685800"/>
          </a:xfrm>
        </p:spPr>
        <p:txBody>
          <a:bodyPr>
            <a:noAutofit/>
          </a:bodyPr>
          <a:lstStyle/>
          <a:p>
            <a:r>
              <a:rPr lang="en-US" sz="2800" dirty="0"/>
              <a:t>By Sophie Grimmett</a:t>
            </a:r>
          </a:p>
          <a:p>
            <a:r>
              <a:rPr lang="en-US" sz="2800" dirty="0"/>
              <a:t>1601492</a:t>
            </a:r>
          </a:p>
        </p:txBody>
      </p:sp>
      <p:pic>
        <p:nvPicPr>
          <p:cNvPr id="1026" name="Picture 2" descr="Image result for university of wales trinity saint david">
            <a:hlinkClick r:id="rId2"/>
            <a:extLst>
              <a:ext uri="{FF2B5EF4-FFF2-40B4-BE49-F238E27FC236}">
                <a16:creationId xmlns:a16="http://schemas.microsoft.com/office/drawing/2014/main" id="{E31D0F3E-617B-474E-BEB8-AADE8D6094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0147" y="217488"/>
            <a:ext cx="3280833"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497426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DAA7A-A8D6-B14D-9481-863878F83C5D}"/>
              </a:ext>
            </a:extLst>
          </p:cNvPr>
          <p:cNvSpPr>
            <a:spLocks noGrp="1"/>
          </p:cNvSpPr>
          <p:nvPr>
            <p:ph type="title"/>
          </p:nvPr>
        </p:nvSpPr>
        <p:spPr>
          <a:xfrm>
            <a:off x="1743075" y="462679"/>
            <a:ext cx="8610600" cy="1293028"/>
          </a:xfrm>
        </p:spPr>
        <p:txBody>
          <a:bodyPr/>
          <a:lstStyle/>
          <a:p>
            <a:pPr algn="l"/>
            <a:r>
              <a:rPr lang="en-US" u="sng" dirty="0"/>
              <a:t>Contents</a:t>
            </a:r>
          </a:p>
        </p:txBody>
      </p:sp>
      <p:sp>
        <p:nvSpPr>
          <p:cNvPr id="3" name="Content Placeholder 2">
            <a:extLst>
              <a:ext uri="{FF2B5EF4-FFF2-40B4-BE49-F238E27FC236}">
                <a16:creationId xmlns:a16="http://schemas.microsoft.com/office/drawing/2014/main" id="{C0527ACD-106E-1346-A903-8102ACCF0041}"/>
              </a:ext>
            </a:extLst>
          </p:cNvPr>
          <p:cNvSpPr>
            <a:spLocks noGrp="1"/>
          </p:cNvSpPr>
          <p:nvPr>
            <p:ph idx="1"/>
          </p:nvPr>
        </p:nvSpPr>
        <p:spPr>
          <a:xfrm>
            <a:off x="1743075" y="2023110"/>
            <a:ext cx="10820400" cy="4024125"/>
          </a:xfrm>
        </p:spPr>
        <p:txBody>
          <a:bodyPr>
            <a:normAutofit lnSpcReduction="10000"/>
          </a:bodyPr>
          <a:lstStyle/>
          <a:p>
            <a:pPr marL="457200" indent="-457200">
              <a:buFont typeface="+mj-lt"/>
              <a:buAutoNum type="arabicPeriod"/>
            </a:pPr>
            <a:r>
              <a:rPr lang="en-US" dirty="0"/>
              <a:t>Title</a:t>
            </a:r>
          </a:p>
          <a:p>
            <a:pPr marL="457200" indent="-457200">
              <a:buFont typeface="+mj-lt"/>
              <a:buAutoNum type="arabicPeriod"/>
            </a:pPr>
            <a:r>
              <a:rPr lang="en-US" dirty="0"/>
              <a:t>Introduction</a:t>
            </a:r>
          </a:p>
          <a:p>
            <a:pPr marL="457200" indent="-457200">
              <a:buFont typeface="+mj-lt"/>
              <a:buAutoNum type="arabicPeriod"/>
            </a:pPr>
            <a:r>
              <a:rPr lang="en-US" dirty="0"/>
              <a:t>Background and Significance</a:t>
            </a:r>
          </a:p>
          <a:p>
            <a:pPr marL="457200" indent="-457200">
              <a:buFont typeface="+mj-lt"/>
              <a:buAutoNum type="arabicPeriod"/>
            </a:pPr>
            <a:r>
              <a:rPr lang="en-US" dirty="0"/>
              <a:t>Review of literature</a:t>
            </a:r>
          </a:p>
          <a:p>
            <a:pPr marL="457200" indent="-457200">
              <a:buFont typeface="+mj-lt"/>
              <a:buAutoNum type="arabicPeriod"/>
            </a:pPr>
            <a:r>
              <a:rPr lang="en-US" dirty="0"/>
              <a:t>Aims and objectives</a:t>
            </a:r>
          </a:p>
          <a:p>
            <a:pPr marL="457200" indent="-457200">
              <a:buFont typeface="+mj-lt"/>
              <a:buAutoNum type="arabicPeriod"/>
            </a:pPr>
            <a:r>
              <a:rPr lang="en-US" dirty="0"/>
              <a:t>Methodology</a:t>
            </a:r>
          </a:p>
          <a:p>
            <a:pPr marL="457200" indent="-457200">
              <a:buFont typeface="+mj-lt"/>
              <a:buAutoNum type="arabicPeriod"/>
            </a:pPr>
            <a:r>
              <a:rPr lang="en-US" dirty="0"/>
              <a:t>Ethical considerations</a:t>
            </a:r>
          </a:p>
          <a:p>
            <a:pPr marL="457200" indent="-457200">
              <a:buFont typeface="+mj-lt"/>
              <a:buAutoNum type="arabicPeriod"/>
            </a:pPr>
            <a:r>
              <a:rPr lang="en-US" dirty="0"/>
              <a:t>Limitations</a:t>
            </a:r>
          </a:p>
          <a:p>
            <a:pPr marL="457200" indent="-457200">
              <a:buFont typeface="+mj-lt"/>
              <a:buAutoNum type="arabicPeriod"/>
            </a:pPr>
            <a:r>
              <a:rPr lang="en-US" dirty="0"/>
              <a:t>Conclusion</a:t>
            </a:r>
          </a:p>
          <a:p>
            <a:pPr marL="457200" indent="-457200">
              <a:buFont typeface="+mj-lt"/>
              <a:buAutoNum type="arabicPeriod"/>
            </a:pPr>
            <a:r>
              <a:rPr lang="en-US" dirty="0"/>
              <a:t>References</a:t>
            </a:r>
          </a:p>
          <a:p>
            <a:pPr marL="457200" indent="-457200">
              <a:buFont typeface="+mj-lt"/>
              <a:buAutoNum type="arabicPeriod"/>
            </a:pPr>
            <a:endParaRPr lang="en-US" dirty="0"/>
          </a:p>
        </p:txBody>
      </p:sp>
    </p:spTree>
    <p:extLst>
      <p:ext uri="{BB962C8B-B14F-4D97-AF65-F5344CB8AC3E}">
        <p14:creationId xmlns:p14="http://schemas.microsoft.com/office/powerpoint/2010/main" val="57007896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2" presetClass="entr" presetSubtype="4"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p:tgtEl>
                                          <p:spTgt spid="3">
                                            <p:txEl>
                                              <p:pRg st="5" end="5"/>
                                            </p:txEl>
                                          </p:spTgt>
                                        </p:tgtEl>
                                        <p:attrNameLst>
                                          <p:attrName>ppt_y</p:attrName>
                                        </p:attrNameLst>
                                      </p:cBhvr>
                                      <p:tavLst>
                                        <p:tav tm="0">
                                          <p:val>
                                            <p:strVal val="#ppt_y+#ppt_h*1.125000"/>
                                          </p:val>
                                        </p:tav>
                                        <p:tav tm="100000">
                                          <p:val>
                                            <p:strVal val="#ppt_y"/>
                                          </p:val>
                                        </p:tav>
                                      </p:tavLst>
                                    </p:anim>
                                    <p:animEffect transition="in" filter="wipe(up)">
                                      <p:cBhvr>
                                        <p:cTn id="43" dur="500"/>
                                        <p:tgtEl>
                                          <p:spTgt spid="3">
                                            <p:txEl>
                                              <p:pRg st="5" end="5"/>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2" presetClass="entr" presetSubtype="4" fill="hold" grpId="0"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 calcmode="lin" valueType="num">
                                      <p:cBhvr additive="base">
                                        <p:cTn id="48" dur="500"/>
                                        <p:tgtEl>
                                          <p:spTgt spid="3">
                                            <p:txEl>
                                              <p:pRg st="6" end="6"/>
                                            </p:txEl>
                                          </p:spTgt>
                                        </p:tgtEl>
                                        <p:attrNameLst>
                                          <p:attrName>ppt_y</p:attrName>
                                        </p:attrNameLst>
                                      </p:cBhvr>
                                      <p:tavLst>
                                        <p:tav tm="0">
                                          <p:val>
                                            <p:strVal val="#ppt_y+#ppt_h*1.125000"/>
                                          </p:val>
                                        </p:tav>
                                        <p:tav tm="100000">
                                          <p:val>
                                            <p:strVal val="#ppt_y"/>
                                          </p:val>
                                        </p:tav>
                                      </p:tavLst>
                                    </p:anim>
                                    <p:animEffect transition="in" filter="wipe(up)">
                                      <p:cBhvr>
                                        <p:cTn id="49" dur="500"/>
                                        <p:tgtEl>
                                          <p:spTgt spid="3">
                                            <p:txEl>
                                              <p:pRg st="6" end="6"/>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2" presetClass="entr" presetSubtype="4" fill="hold" grpId="0" nodeType="click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 calcmode="lin" valueType="num">
                                      <p:cBhvr additive="base">
                                        <p:cTn id="54" dur="500"/>
                                        <p:tgtEl>
                                          <p:spTgt spid="3">
                                            <p:txEl>
                                              <p:pRg st="7" end="7"/>
                                            </p:txEl>
                                          </p:spTgt>
                                        </p:tgtEl>
                                        <p:attrNameLst>
                                          <p:attrName>ppt_y</p:attrName>
                                        </p:attrNameLst>
                                      </p:cBhvr>
                                      <p:tavLst>
                                        <p:tav tm="0">
                                          <p:val>
                                            <p:strVal val="#ppt_y+#ppt_h*1.125000"/>
                                          </p:val>
                                        </p:tav>
                                        <p:tav tm="100000">
                                          <p:val>
                                            <p:strVal val="#ppt_y"/>
                                          </p:val>
                                        </p:tav>
                                      </p:tavLst>
                                    </p:anim>
                                    <p:animEffect transition="in" filter="wipe(up)">
                                      <p:cBhvr>
                                        <p:cTn id="55" dur="500"/>
                                        <p:tgtEl>
                                          <p:spTgt spid="3">
                                            <p:txEl>
                                              <p:pRg st="7" end="7"/>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2" presetClass="entr" presetSubtype="4" fill="hold" grpId="0" nodeType="clickEffect">
                                  <p:stCondLst>
                                    <p:cond delay="0"/>
                                  </p:stCondLst>
                                  <p:childTnLst>
                                    <p:set>
                                      <p:cBhvr>
                                        <p:cTn id="59" dur="1" fill="hold">
                                          <p:stCondLst>
                                            <p:cond delay="0"/>
                                          </p:stCondLst>
                                        </p:cTn>
                                        <p:tgtEl>
                                          <p:spTgt spid="3">
                                            <p:txEl>
                                              <p:pRg st="8" end="8"/>
                                            </p:txEl>
                                          </p:spTgt>
                                        </p:tgtEl>
                                        <p:attrNameLst>
                                          <p:attrName>style.visibility</p:attrName>
                                        </p:attrNameLst>
                                      </p:cBhvr>
                                      <p:to>
                                        <p:strVal val="visible"/>
                                      </p:to>
                                    </p:set>
                                    <p:anim calcmode="lin" valueType="num">
                                      <p:cBhvr additive="base">
                                        <p:cTn id="60" dur="500"/>
                                        <p:tgtEl>
                                          <p:spTgt spid="3">
                                            <p:txEl>
                                              <p:pRg st="8" end="8"/>
                                            </p:txEl>
                                          </p:spTgt>
                                        </p:tgtEl>
                                        <p:attrNameLst>
                                          <p:attrName>ppt_y</p:attrName>
                                        </p:attrNameLst>
                                      </p:cBhvr>
                                      <p:tavLst>
                                        <p:tav tm="0">
                                          <p:val>
                                            <p:strVal val="#ppt_y+#ppt_h*1.125000"/>
                                          </p:val>
                                        </p:tav>
                                        <p:tav tm="100000">
                                          <p:val>
                                            <p:strVal val="#ppt_y"/>
                                          </p:val>
                                        </p:tav>
                                      </p:tavLst>
                                    </p:anim>
                                    <p:animEffect transition="in" filter="wipe(up)">
                                      <p:cBhvr>
                                        <p:cTn id="61" dur="500"/>
                                        <p:tgtEl>
                                          <p:spTgt spid="3">
                                            <p:txEl>
                                              <p:pRg st="8" end="8"/>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2" presetClass="entr" presetSubtype="4" fill="hold" grpId="0" nodeType="clickEffect">
                                  <p:stCondLst>
                                    <p:cond delay="0"/>
                                  </p:stCondLst>
                                  <p:childTnLst>
                                    <p:set>
                                      <p:cBhvr>
                                        <p:cTn id="65" dur="1" fill="hold">
                                          <p:stCondLst>
                                            <p:cond delay="0"/>
                                          </p:stCondLst>
                                        </p:cTn>
                                        <p:tgtEl>
                                          <p:spTgt spid="3">
                                            <p:txEl>
                                              <p:pRg st="9" end="9"/>
                                            </p:txEl>
                                          </p:spTgt>
                                        </p:tgtEl>
                                        <p:attrNameLst>
                                          <p:attrName>style.visibility</p:attrName>
                                        </p:attrNameLst>
                                      </p:cBhvr>
                                      <p:to>
                                        <p:strVal val="visible"/>
                                      </p:to>
                                    </p:set>
                                    <p:anim calcmode="lin" valueType="num">
                                      <p:cBhvr additive="base">
                                        <p:cTn id="66" dur="500"/>
                                        <p:tgtEl>
                                          <p:spTgt spid="3">
                                            <p:txEl>
                                              <p:pRg st="9" end="9"/>
                                            </p:txEl>
                                          </p:spTgt>
                                        </p:tgtEl>
                                        <p:attrNameLst>
                                          <p:attrName>ppt_y</p:attrName>
                                        </p:attrNameLst>
                                      </p:cBhvr>
                                      <p:tavLst>
                                        <p:tav tm="0">
                                          <p:val>
                                            <p:strVal val="#ppt_y+#ppt_h*1.125000"/>
                                          </p:val>
                                        </p:tav>
                                        <p:tav tm="100000">
                                          <p:val>
                                            <p:strVal val="#ppt_y"/>
                                          </p:val>
                                        </p:tav>
                                      </p:tavLst>
                                    </p:anim>
                                    <p:animEffect transition="in" filter="wipe(up)">
                                      <p:cBhvr>
                                        <p:cTn id="6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66663-D1C2-C74A-8E7A-9E7CD27EBD0E}"/>
              </a:ext>
            </a:extLst>
          </p:cNvPr>
          <p:cNvSpPr>
            <a:spLocks noGrp="1"/>
          </p:cNvSpPr>
          <p:nvPr>
            <p:ph type="title"/>
          </p:nvPr>
        </p:nvSpPr>
        <p:spPr>
          <a:xfrm>
            <a:off x="1703203" y="1051435"/>
            <a:ext cx="8610600" cy="1293028"/>
          </a:xfrm>
        </p:spPr>
        <p:txBody>
          <a:bodyPr>
            <a:noAutofit/>
          </a:bodyPr>
          <a:lstStyle/>
          <a:p>
            <a:pPr algn="l"/>
            <a:r>
              <a:rPr lang="en-US" sz="4800" u="sng" dirty="0"/>
              <a:t>‘Social media </a:t>
            </a:r>
            <a:r>
              <a:rPr lang="en-US" sz="4800" u="sng" dirty="0" err="1"/>
              <a:t>utilisation</a:t>
            </a:r>
            <a:r>
              <a:rPr lang="en-US" sz="4800" u="sng" dirty="0"/>
              <a:t> on perfectionism and the millennial generation’ </a:t>
            </a:r>
          </a:p>
        </p:txBody>
      </p:sp>
      <p:sp>
        <p:nvSpPr>
          <p:cNvPr id="4" name="TextBox 3">
            <a:extLst>
              <a:ext uri="{FF2B5EF4-FFF2-40B4-BE49-F238E27FC236}">
                <a16:creationId xmlns:a16="http://schemas.microsoft.com/office/drawing/2014/main" id="{085706E6-8D8C-D748-BB3E-E1B23AD5C266}"/>
              </a:ext>
            </a:extLst>
          </p:cNvPr>
          <p:cNvSpPr txBox="1"/>
          <p:nvPr/>
        </p:nvSpPr>
        <p:spPr>
          <a:xfrm>
            <a:off x="1703203" y="3258080"/>
            <a:ext cx="10249085" cy="3046988"/>
          </a:xfrm>
          <a:prstGeom prst="rect">
            <a:avLst/>
          </a:prstGeom>
          <a:noFill/>
        </p:spPr>
        <p:txBody>
          <a:bodyPr wrap="square" rtlCol="0">
            <a:spAutoFit/>
          </a:bodyPr>
          <a:lstStyle/>
          <a:p>
            <a:r>
              <a:rPr lang="en-US" sz="4800" dirty="0"/>
              <a:t>How have social media platforms influenced multidimensional perfectionism within the millennial generation?</a:t>
            </a:r>
          </a:p>
        </p:txBody>
      </p:sp>
    </p:spTree>
    <p:extLst>
      <p:ext uri="{BB962C8B-B14F-4D97-AF65-F5344CB8AC3E}">
        <p14:creationId xmlns:p14="http://schemas.microsoft.com/office/powerpoint/2010/main" val="42415911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p:tgtEl>
                                          <p:spTgt spid="4"/>
                                        </p:tgtEl>
                                        <p:attrNameLst>
                                          <p:attrName>ppt_y</p:attrName>
                                        </p:attrNameLst>
                                      </p:cBhvr>
                                      <p:tavLst>
                                        <p:tav tm="0">
                                          <p:val>
                                            <p:strVal val="#ppt_y+#ppt_h*1.125000"/>
                                          </p:val>
                                        </p:tav>
                                        <p:tav tm="100000">
                                          <p:val>
                                            <p:strVal val="#ppt_y"/>
                                          </p:val>
                                        </p:tav>
                                      </p:tavLst>
                                    </p:anim>
                                    <p:animEffect transition="in" filter="wipe(up)">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01A4B-B2BA-C04B-805E-C722E4D9D3F4}"/>
              </a:ext>
            </a:extLst>
          </p:cNvPr>
          <p:cNvSpPr>
            <a:spLocks noGrp="1"/>
          </p:cNvSpPr>
          <p:nvPr>
            <p:ph type="title"/>
          </p:nvPr>
        </p:nvSpPr>
        <p:spPr>
          <a:xfrm>
            <a:off x="1600820" y="114301"/>
            <a:ext cx="10104783" cy="1293028"/>
          </a:xfrm>
        </p:spPr>
        <p:txBody>
          <a:bodyPr>
            <a:normAutofit fontScale="90000"/>
          </a:bodyPr>
          <a:lstStyle/>
          <a:p>
            <a:pPr algn="l"/>
            <a:r>
              <a:rPr lang="en-US" dirty="0"/>
              <a:t>‘The good the bad and “we’re ugly…”’</a:t>
            </a:r>
            <a:br>
              <a:rPr lang="en-US" dirty="0"/>
            </a:br>
            <a:endParaRPr lang="en-US" dirty="0"/>
          </a:p>
        </p:txBody>
      </p:sp>
      <p:sp>
        <p:nvSpPr>
          <p:cNvPr id="3" name="Content Placeholder 2">
            <a:extLst>
              <a:ext uri="{FF2B5EF4-FFF2-40B4-BE49-F238E27FC236}">
                <a16:creationId xmlns:a16="http://schemas.microsoft.com/office/drawing/2014/main" id="{FBA79BE9-48C4-4647-91BA-ED51CB5539D7}"/>
              </a:ext>
            </a:extLst>
          </p:cNvPr>
          <p:cNvSpPr>
            <a:spLocks noGrp="1"/>
          </p:cNvSpPr>
          <p:nvPr>
            <p:ph idx="1"/>
          </p:nvPr>
        </p:nvSpPr>
        <p:spPr>
          <a:xfrm>
            <a:off x="311426" y="760815"/>
            <a:ext cx="10820400" cy="5815012"/>
          </a:xfrm>
        </p:spPr>
        <p:txBody>
          <a:bodyPr>
            <a:normAutofit lnSpcReduction="10000"/>
          </a:bodyPr>
          <a:lstStyle/>
          <a:p>
            <a:pPr marL="0" indent="0">
              <a:buNone/>
            </a:pPr>
            <a:r>
              <a:rPr lang="en-US" sz="2800" u="sng" dirty="0"/>
              <a:t>Introduction </a:t>
            </a:r>
          </a:p>
          <a:p>
            <a:r>
              <a:rPr lang="en-US" dirty="0"/>
              <a:t>2016 millennials where said to be the largest living generation (Monaco,2019). Multidimensional perfectionism is..(Smith et al, 2019)</a:t>
            </a:r>
          </a:p>
          <a:p>
            <a:r>
              <a:rPr lang="en-US" dirty="0"/>
              <a:t>linked with social media usage and how the participant deems their own perception of self (Voelker and </a:t>
            </a:r>
            <a:r>
              <a:rPr lang="en-US" dirty="0" err="1"/>
              <a:t>Pentina</a:t>
            </a:r>
            <a:r>
              <a:rPr lang="en-US" dirty="0"/>
              <a:t> (2011). </a:t>
            </a:r>
          </a:p>
          <a:p>
            <a:pPr marL="0" indent="0">
              <a:buNone/>
            </a:pPr>
            <a:r>
              <a:rPr lang="en-US" dirty="0"/>
              <a:t>Research to find out how social media platforms have influenced millennials multidimensional perfectionism and the sense of self for each individual and how that is linked to mental health problems</a:t>
            </a:r>
          </a:p>
          <a:p>
            <a:r>
              <a:rPr lang="en-US" dirty="0"/>
              <a:t> This area of research has been chosen because…</a:t>
            </a:r>
          </a:p>
          <a:p>
            <a:r>
              <a:rPr lang="en-US" dirty="0"/>
              <a:t>This research will be carried out by…</a:t>
            </a:r>
          </a:p>
          <a:p>
            <a:r>
              <a:rPr lang="en-US" dirty="0"/>
              <a:t>The need for study would be too…</a:t>
            </a:r>
          </a:p>
          <a:p>
            <a:r>
              <a:rPr lang="en-US" dirty="0"/>
              <a:t>MH professionals have an interest in this domain due to the ongoing rise of under 30s seeking help for MH problems linked with social media usage (Brown,2019). </a:t>
            </a:r>
          </a:p>
          <a:p>
            <a:r>
              <a:rPr lang="en-US" dirty="0"/>
              <a:t>There is already shown to be a predominant link between multidimensional perfectionism (Smith et al,2019) and the mental health and well being of millennials</a:t>
            </a:r>
          </a:p>
          <a:p>
            <a:endParaRPr lang="en-US" dirty="0"/>
          </a:p>
        </p:txBody>
      </p:sp>
    </p:spTree>
    <p:extLst>
      <p:ext uri="{BB962C8B-B14F-4D97-AF65-F5344CB8AC3E}">
        <p14:creationId xmlns:p14="http://schemas.microsoft.com/office/powerpoint/2010/main" val="2379100439"/>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p:tgtEl>
                                          <p:spTgt spid="3">
                                            <p:txEl>
                                              <p:pRg st="5" end="5"/>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p:tgtEl>
                                          <p:spTgt spid="3">
                                            <p:txEl>
                                              <p:pRg st="6" end="6"/>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p:tgtEl>
                                          <p:spTgt spid="3">
                                            <p:txEl>
                                              <p:pRg st="7" end="7"/>
                                            </p:txEl>
                                          </p:spTgt>
                                        </p:tgtEl>
                                        <p:attrNameLst>
                                          <p:attrName>ppt_y</p:attrName>
                                        </p:attrNameLst>
                                      </p:cBhvr>
                                      <p:tavLst>
                                        <p:tav tm="0">
                                          <p:val>
                                            <p:strVal val="#ppt_y+#ppt_h*1.125000"/>
                                          </p:val>
                                        </p:tav>
                                        <p:tav tm="100000">
                                          <p:val>
                                            <p:strVal val="#ppt_y"/>
                                          </p:val>
                                        </p:tav>
                                      </p:tavLst>
                                    </p:anim>
                                    <p:animEffect transition="in" filter="wipe(up)">
                                      <p:cBhvr>
                                        <p:cTn id="50" dur="500"/>
                                        <p:tgtEl>
                                          <p:spTgt spid="3">
                                            <p:txEl>
                                              <p:pRg st="7" end="7"/>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p:tgtEl>
                                          <p:spTgt spid="3">
                                            <p:txEl>
                                              <p:pRg st="8" end="8"/>
                                            </p:txEl>
                                          </p:spTgt>
                                        </p:tgtEl>
                                        <p:attrNameLst>
                                          <p:attrName>ppt_y</p:attrName>
                                        </p:attrNameLst>
                                      </p:cBhvr>
                                      <p:tavLst>
                                        <p:tav tm="0">
                                          <p:val>
                                            <p:strVal val="#ppt_y+#ppt_h*1.125000"/>
                                          </p:val>
                                        </p:tav>
                                        <p:tav tm="100000">
                                          <p:val>
                                            <p:strVal val="#ppt_y"/>
                                          </p:val>
                                        </p:tav>
                                      </p:tavLst>
                                    </p:anim>
                                    <p:animEffect transition="in" filter="wipe(up)">
                                      <p:cBhvr>
                                        <p:cTn id="56"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01FC1-A290-864B-BDD0-4C99C768278A}"/>
              </a:ext>
            </a:extLst>
          </p:cNvPr>
          <p:cNvSpPr>
            <a:spLocks noGrp="1"/>
          </p:cNvSpPr>
          <p:nvPr>
            <p:ph type="title"/>
          </p:nvPr>
        </p:nvSpPr>
        <p:spPr>
          <a:xfrm>
            <a:off x="1859492" y="0"/>
            <a:ext cx="8610600" cy="1293028"/>
          </a:xfrm>
        </p:spPr>
        <p:txBody>
          <a:bodyPr/>
          <a:lstStyle/>
          <a:p>
            <a:pPr algn="l"/>
            <a:r>
              <a:rPr lang="en-US" dirty="0"/>
              <a:t>Social influencers</a:t>
            </a:r>
          </a:p>
        </p:txBody>
      </p:sp>
      <p:pic>
        <p:nvPicPr>
          <p:cNvPr id="2050" name="Picture 2" descr="Image result for the kardashians">
            <a:hlinkClick r:id="rId2"/>
            <a:extLst>
              <a:ext uri="{FF2B5EF4-FFF2-40B4-BE49-F238E27FC236}">
                <a16:creationId xmlns:a16="http://schemas.microsoft.com/office/drawing/2014/main" id="{A93B42AA-29F4-D349-ACE9-F9354A72A6F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97855" y="1799431"/>
            <a:ext cx="4085167" cy="219683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C77A02A5-B0D0-A44E-A703-2E3F7C390571}"/>
              </a:ext>
            </a:extLst>
          </p:cNvPr>
          <p:cNvPicPr>
            <a:picLocks noChangeAspect="1"/>
          </p:cNvPicPr>
          <p:nvPr/>
        </p:nvPicPr>
        <p:blipFill>
          <a:blip r:embed="rId4"/>
          <a:stretch>
            <a:fillRect/>
          </a:stretch>
        </p:blipFill>
        <p:spPr>
          <a:xfrm>
            <a:off x="5937252" y="904212"/>
            <a:ext cx="3149600" cy="3924036"/>
          </a:xfrm>
          <a:prstGeom prst="rect">
            <a:avLst/>
          </a:prstGeom>
        </p:spPr>
      </p:pic>
      <p:pic>
        <p:nvPicPr>
          <p:cNvPr id="7" name="Picture 6">
            <a:extLst>
              <a:ext uri="{FF2B5EF4-FFF2-40B4-BE49-F238E27FC236}">
                <a16:creationId xmlns:a16="http://schemas.microsoft.com/office/drawing/2014/main" id="{075F096A-EFE9-F44F-AE0E-63F74823906F}"/>
              </a:ext>
            </a:extLst>
          </p:cNvPr>
          <p:cNvPicPr>
            <a:picLocks noChangeAspect="1"/>
          </p:cNvPicPr>
          <p:nvPr/>
        </p:nvPicPr>
        <p:blipFill>
          <a:blip r:embed="rId5"/>
          <a:stretch>
            <a:fillRect/>
          </a:stretch>
        </p:blipFill>
        <p:spPr>
          <a:xfrm>
            <a:off x="5937252" y="904212"/>
            <a:ext cx="3149600" cy="3924036"/>
          </a:xfrm>
          <a:prstGeom prst="rect">
            <a:avLst/>
          </a:prstGeom>
        </p:spPr>
      </p:pic>
      <p:pic>
        <p:nvPicPr>
          <p:cNvPr id="9" name="Picture 8">
            <a:extLst>
              <a:ext uri="{FF2B5EF4-FFF2-40B4-BE49-F238E27FC236}">
                <a16:creationId xmlns:a16="http://schemas.microsoft.com/office/drawing/2014/main" id="{BABE4F27-9F4C-AB40-B0FB-498268734821}"/>
              </a:ext>
            </a:extLst>
          </p:cNvPr>
          <p:cNvPicPr>
            <a:picLocks noChangeAspect="1"/>
          </p:cNvPicPr>
          <p:nvPr/>
        </p:nvPicPr>
        <p:blipFill>
          <a:blip r:embed="rId6"/>
          <a:stretch>
            <a:fillRect/>
          </a:stretch>
        </p:blipFill>
        <p:spPr>
          <a:xfrm>
            <a:off x="5937252" y="904212"/>
            <a:ext cx="4278610" cy="5435600"/>
          </a:xfrm>
          <a:prstGeom prst="rect">
            <a:avLst/>
          </a:prstGeom>
        </p:spPr>
      </p:pic>
      <p:sp>
        <p:nvSpPr>
          <p:cNvPr id="10" name="TextBox 9">
            <a:extLst>
              <a:ext uri="{FF2B5EF4-FFF2-40B4-BE49-F238E27FC236}">
                <a16:creationId xmlns:a16="http://schemas.microsoft.com/office/drawing/2014/main" id="{5414398D-266C-F046-A433-5BE46584B804}"/>
              </a:ext>
            </a:extLst>
          </p:cNvPr>
          <p:cNvSpPr txBox="1"/>
          <p:nvPr/>
        </p:nvSpPr>
        <p:spPr>
          <a:xfrm>
            <a:off x="2616611" y="3750046"/>
            <a:ext cx="2860909" cy="246221"/>
          </a:xfrm>
          <a:prstGeom prst="rect">
            <a:avLst/>
          </a:prstGeom>
          <a:noFill/>
        </p:spPr>
        <p:txBody>
          <a:bodyPr wrap="square" rtlCol="0">
            <a:spAutoFit/>
          </a:bodyPr>
          <a:lstStyle/>
          <a:p>
            <a:r>
              <a:rPr lang="en-US" sz="1000" dirty="0"/>
              <a:t>(</a:t>
            </a:r>
            <a:r>
              <a:rPr lang="en-US" sz="1000" dirty="0" err="1"/>
              <a:t>www.businessoffashion.com</a:t>
            </a:r>
            <a:r>
              <a:rPr lang="en-US" sz="1000" dirty="0"/>
              <a:t>)</a:t>
            </a:r>
          </a:p>
        </p:txBody>
      </p:sp>
      <p:sp>
        <p:nvSpPr>
          <p:cNvPr id="11" name="TextBox 10">
            <a:extLst>
              <a:ext uri="{FF2B5EF4-FFF2-40B4-BE49-F238E27FC236}">
                <a16:creationId xmlns:a16="http://schemas.microsoft.com/office/drawing/2014/main" id="{FB24189A-BC70-1A4D-BA89-97849572AD0B}"/>
              </a:ext>
            </a:extLst>
          </p:cNvPr>
          <p:cNvSpPr txBox="1"/>
          <p:nvPr/>
        </p:nvSpPr>
        <p:spPr>
          <a:xfrm>
            <a:off x="0" y="3750046"/>
            <a:ext cx="8371202" cy="3416320"/>
          </a:xfrm>
          <a:prstGeom prst="rect">
            <a:avLst/>
          </a:prstGeom>
          <a:noFill/>
        </p:spPr>
        <p:txBody>
          <a:bodyPr wrap="none" rtlCol="0">
            <a:spAutoFit/>
          </a:bodyPr>
          <a:lstStyle/>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High following on social media = more pay</a:t>
            </a:r>
          </a:p>
          <a:p>
            <a:pPr marL="285750" indent="-285750">
              <a:buFont typeface="Arial" panose="020B0604020202020204" pitchFamily="34" charset="0"/>
              <a:buChar char="•"/>
            </a:pPr>
            <a:r>
              <a:rPr lang="en-US" dirty="0"/>
              <a:t>Prominent ways to reach out to MG is via social </a:t>
            </a:r>
          </a:p>
          <a:p>
            <a:r>
              <a:rPr lang="en-US" dirty="0"/>
              <a:t>media platforms (Chatzigeorgiou,2017) </a:t>
            </a:r>
          </a:p>
          <a:p>
            <a:pPr marL="285750" indent="-285750">
              <a:buFont typeface="Arial" panose="020B0604020202020204" pitchFamily="34" charset="0"/>
              <a:buChar char="•"/>
            </a:pPr>
            <a:r>
              <a:rPr lang="en-US" dirty="0"/>
              <a:t>Link between cosmetic surgery and millennial </a:t>
            </a:r>
          </a:p>
          <a:p>
            <a:r>
              <a:rPr lang="en-US" dirty="0"/>
              <a:t>generation - ‘the perfect selfie’ – social exchange </a:t>
            </a:r>
          </a:p>
          <a:p>
            <a:r>
              <a:rPr lang="en-US" dirty="0"/>
              <a:t>framework - Voelker and </a:t>
            </a:r>
            <a:r>
              <a:rPr lang="en-US" dirty="0" err="1"/>
              <a:t>Pentina</a:t>
            </a:r>
            <a:r>
              <a:rPr lang="en-US" dirty="0"/>
              <a:t> (2011)</a:t>
            </a:r>
          </a:p>
          <a:p>
            <a:pPr marL="285750" indent="-285750">
              <a:buFont typeface="Arial" panose="020B0604020202020204" pitchFamily="34" charset="0"/>
              <a:buChar char="•"/>
            </a:pPr>
            <a:r>
              <a:rPr lang="en-US" dirty="0"/>
              <a:t>Perfectionistic self presentation - Hewitt (2001)</a:t>
            </a:r>
          </a:p>
          <a:p>
            <a:endParaRPr lang="en-US" dirty="0"/>
          </a:p>
          <a:p>
            <a:r>
              <a:rPr lang="en-US" dirty="0"/>
              <a:t>Government - research has shown implications</a:t>
            </a:r>
          </a:p>
          <a:p>
            <a:r>
              <a:rPr lang="en-US" dirty="0"/>
              <a:t>to MH and is driving change within social media platforms (GOV.UK,2019)</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35172604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ppt_x"/>
                                          </p:val>
                                        </p:tav>
                                        <p:tav tm="100000">
                                          <p:val>
                                            <p:strVal val="#ppt_x"/>
                                          </p:val>
                                        </p:tav>
                                      </p:tavLst>
                                    </p:anim>
                                    <p:anim calcmode="lin" valueType="num">
                                      <p:cBhvr additive="base">
                                        <p:cTn id="8"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randombar(horizontal)">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dissolve">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fill="hold"/>
                                        <p:tgtEl>
                                          <p:spTgt spid="9"/>
                                        </p:tgtEl>
                                        <p:attrNameLst>
                                          <p:attrName>ppt_x</p:attrName>
                                        </p:attrNameLst>
                                      </p:cBhvr>
                                      <p:tavLst>
                                        <p:tav tm="0">
                                          <p:val>
                                            <p:strVal val="#ppt_x"/>
                                          </p:val>
                                        </p:tav>
                                        <p:tav tm="100000">
                                          <p:val>
                                            <p:strVal val="#ppt_x"/>
                                          </p:val>
                                        </p:tav>
                                      </p:tavLst>
                                    </p:anim>
                                    <p:anim calcmode="lin" valueType="num">
                                      <p:cBhvr additive="base">
                                        <p:cTn id="2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nodeType="clickEffect">
                                  <p:stCondLst>
                                    <p:cond delay="0"/>
                                  </p:stCondLst>
                                  <p:childTnLst>
                                    <p:set>
                                      <p:cBhvr>
                                        <p:cTn id="28" dur="1" fill="hold">
                                          <p:stCondLst>
                                            <p:cond delay="0"/>
                                          </p:stCondLst>
                                        </p:cTn>
                                        <p:tgtEl>
                                          <p:spTgt spid="11">
                                            <p:txEl>
                                              <p:pRg st="1" end="1"/>
                                            </p:txEl>
                                          </p:spTgt>
                                        </p:tgtEl>
                                        <p:attrNameLst>
                                          <p:attrName>style.visibility</p:attrName>
                                        </p:attrNameLst>
                                      </p:cBhvr>
                                      <p:to>
                                        <p:strVal val="visible"/>
                                      </p:to>
                                    </p:set>
                                    <p:animEffect transition="in" filter="dissolve">
                                      <p:cBhvr>
                                        <p:cTn id="29" dur="500"/>
                                        <p:tgtEl>
                                          <p:spTgt spid="11">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nodeType="clickEffect">
                                  <p:stCondLst>
                                    <p:cond delay="0"/>
                                  </p:stCondLst>
                                  <p:childTnLst>
                                    <p:set>
                                      <p:cBhvr>
                                        <p:cTn id="33" dur="1" fill="hold">
                                          <p:stCondLst>
                                            <p:cond delay="0"/>
                                          </p:stCondLst>
                                        </p:cTn>
                                        <p:tgtEl>
                                          <p:spTgt spid="11">
                                            <p:txEl>
                                              <p:pRg st="2" end="2"/>
                                            </p:txEl>
                                          </p:spTgt>
                                        </p:tgtEl>
                                        <p:attrNameLst>
                                          <p:attrName>style.visibility</p:attrName>
                                        </p:attrNameLst>
                                      </p:cBhvr>
                                      <p:to>
                                        <p:strVal val="visible"/>
                                      </p:to>
                                    </p:set>
                                    <p:animEffect transition="in" filter="dissolve">
                                      <p:cBhvr>
                                        <p:cTn id="34" dur="500"/>
                                        <p:tgtEl>
                                          <p:spTgt spid="11">
                                            <p:txEl>
                                              <p:pRg st="2" end="2"/>
                                            </p:txEl>
                                          </p:spTgt>
                                        </p:tgtEl>
                                      </p:cBhvr>
                                    </p:animEffect>
                                  </p:childTnLst>
                                </p:cTn>
                              </p:par>
                              <p:par>
                                <p:cTn id="35" presetID="9" presetClass="entr" presetSubtype="0" fill="hold" nodeType="withEffect">
                                  <p:stCondLst>
                                    <p:cond delay="0"/>
                                  </p:stCondLst>
                                  <p:childTnLst>
                                    <p:set>
                                      <p:cBhvr>
                                        <p:cTn id="36" dur="1" fill="hold">
                                          <p:stCondLst>
                                            <p:cond delay="0"/>
                                          </p:stCondLst>
                                        </p:cTn>
                                        <p:tgtEl>
                                          <p:spTgt spid="11">
                                            <p:txEl>
                                              <p:pRg st="3" end="3"/>
                                            </p:txEl>
                                          </p:spTgt>
                                        </p:tgtEl>
                                        <p:attrNameLst>
                                          <p:attrName>style.visibility</p:attrName>
                                        </p:attrNameLst>
                                      </p:cBhvr>
                                      <p:to>
                                        <p:strVal val="visible"/>
                                      </p:to>
                                    </p:set>
                                    <p:animEffect transition="in" filter="dissolve">
                                      <p:cBhvr>
                                        <p:cTn id="37" dur="500"/>
                                        <p:tgtEl>
                                          <p:spTgt spid="11">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nodeType="clickEffect">
                                  <p:stCondLst>
                                    <p:cond delay="0"/>
                                  </p:stCondLst>
                                  <p:childTnLst>
                                    <p:set>
                                      <p:cBhvr>
                                        <p:cTn id="41" dur="1" fill="hold">
                                          <p:stCondLst>
                                            <p:cond delay="0"/>
                                          </p:stCondLst>
                                        </p:cTn>
                                        <p:tgtEl>
                                          <p:spTgt spid="11">
                                            <p:txEl>
                                              <p:pRg st="4" end="4"/>
                                            </p:txEl>
                                          </p:spTgt>
                                        </p:tgtEl>
                                        <p:attrNameLst>
                                          <p:attrName>style.visibility</p:attrName>
                                        </p:attrNameLst>
                                      </p:cBhvr>
                                      <p:to>
                                        <p:strVal val="visible"/>
                                      </p:to>
                                    </p:set>
                                    <p:animEffect transition="in" filter="dissolve">
                                      <p:cBhvr>
                                        <p:cTn id="42" dur="500"/>
                                        <p:tgtEl>
                                          <p:spTgt spid="11">
                                            <p:txEl>
                                              <p:pRg st="4" end="4"/>
                                            </p:txEl>
                                          </p:spTgt>
                                        </p:tgtEl>
                                      </p:cBhvr>
                                    </p:animEffect>
                                  </p:childTnLst>
                                </p:cTn>
                              </p:par>
                              <p:par>
                                <p:cTn id="43" presetID="9" presetClass="entr" presetSubtype="0" fill="hold" nodeType="withEffect">
                                  <p:stCondLst>
                                    <p:cond delay="0"/>
                                  </p:stCondLst>
                                  <p:childTnLst>
                                    <p:set>
                                      <p:cBhvr>
                                        <p:cTn id="44" dur="1" fill="hold">
                                          <p:stCondLst>
                                            <p:cond delay="0"/>
                                          </p:stCondLst>
                                        </p:cTn>
                                        <p:tgtEl>
                                          <p:spTgt spid="11">
                                            <p:txEl>
                                              <p:pRg st="5" end="5"/>
                                            </p:txEl>
                                          </p:spTgt>
                                        </p:tgtEl>
                                        <p:attrNameLst>
                                          <p:attrName>style.visibility</p:attrName>
                                        </p:attrNameLst>
                                      </p:cBhvr>
                                      <p:to>
                                        <p:strVal val="visible"/>
                                      </p:to>
                                    </p:set>
                                    <p:animEffect transition="in" filter="dissolve">
                                      <p:cBhvr>
                                        <p:cTn id="45" dur="500"/>
                                        <p:tgtEl>
                                          <p:spTgt spid="11">
                                            <p:txEl>
                                              <p:pRg st="5" end="5"/>
                                            </p:txEl>
                                          </p:spTgt>
                                        </p:tgtEl>
                                      </p:cBhvr>
                                    </p:animEffect>
                                  </p:childTnLst>
                                </p:cTn>
                              </p:par>
                              <p:par>
                                <p:cTn id="46" presetID="9" presetClass="entr" presetSubtype="0" fill="hold" nodeType="withEffect">
                                  <p:stCondLst>
                                    <p:cond delay="0"/>
                                  </p:stCondLst>
                                  <p:childTnLst>
                                    <p:set>
                                      <p:cBhvr>
                                        <p:cTn id="47" dur="1" fill="hold">
                                          <p:stCondLst>
                                            <p:cond delay="0"/>
                                          </p:stCondLst>
                                        </p:cTn>
                                        <p:tgtEl>
                                          <p:spTgt spid="11">
                                            <p:txEl>
                                              <p:pRg st="6" end="6"/>
                                            </p:txEl>
                                          </p:spTgt>
                                        </p:tgtEl>
                                        <p:attrNameLst>
                                          <p:attrName>style.visibility</p:attrName>
                                        </p:attrNameLst>
                                      </p:cBhvr>
                                      <p:to>
                                        <p:strVal val="visible"/>
                                      </p:to>
                                    </p:set>
                                    <p:animEffect transition="in" filter="dissolve">
                                      <p:cBhvr>
                                        <p:cTn id="48" dur="500"/>
                                        <p:tgtEl>
                                          <p:spTgt spid="11">
                                            <p:txEl>
                                              <p:pRg st="6" end="6"/>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9" presetClass="entr" presetSubtype="0" fill="hold" nodeType="clickEffect">
                                  <p:stCondLst>
                                    <p:cond delay="0"/>
                                  </p:stCondLst>
                                  <p:childTnLst>
                                    <p:set>
                                      <p:cBhvr>
                                        <p:cTn id="52" dur="1" fill="hold">
                                          <p:stCondLst>
                                            <p:cond delay="0"/>
                                          </p:stCondLst>
                                        </p:cTn>
                                        <p:tgtEl>
                                          <p:spTgt spid="11">
                                            <p:txEl>
                                              <p:pRg st="7" end="7"/>
                                            </p:txEl>
                                          </p:spTgt>
                                        </p:tgtEl>
                                        <p:attrNameLst>
                                          <p:attrName>style.visibility</p:attrName>
                                        </p:attrNameLst>
                                      </p:cBhvr>
                                      <p:to>
                                        <p:strVal val="visible"/>
                                      </p:to>
                                    </p:set>
                                    <p:animEffect transition="in" filter="dissolve">
                                      <p:cBhvr>
                                        <p:cTn id="53" dur="500"/>
                                        <p:tgtEl>
                                          <p:spTgt spid="11">
                                            <p:txEl>
                                              <p:pRg st="7" end="7"/>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9" presetClass="entr" presetSubtype="0" fill="hold" nodeType="clickEffect">
                                  <p:stCondLst>
                                    <p:cond delay="0"/>
                                  </p:stCondLst>
                                  <p:childTnLst>
                                    <p:set>
                                      <p:cBhvr>
                                        <p:cTn id="57" dur="1" fill="hold">
                                          <p:stCondLst>
                                            <p:cond delay="0"/>
                                          </p:stCondLst>
                                        </p:cTn>
                                        <p:tgtEl>
                                          <p:spTgt spid="11">
                                            <p:txEl>
                                              <p:pRg st="9" end="9"/>
                                            </p:txEl>
                                          </p:spTgt>
                                        </p:tgtEl>
                                        <p:attrNameLst>
                                          <p:attrName>style.visibility</p:attrName>
                                        </p:attrNameLst>
                                      </p:cBhvr>
                                      <p:to>
                                        <p:strVal val="visible"/>
                                      </p:to>
                                    </p:set>
                                    <p:animEffect transition="in" filter="dissolve">
                                      <p:cBhvr>
                                        <p:cTn id="58" dur="500"/>
                                        <p:tgtEl>
                                          <p:spTgt spid="11">
                                            <p:txEl>
                                              <p:pRg st="9" end="9"/>
                                            </p:txEl>
                                          </p:spTgt>
                                        </p:tgtEl>
                                      </p:cBhvr>
                                    </p:animEffect>
                                  </p:childTnLst>
                                </p:cTn>
                              </p:par>
                              <p:par>
                                <p:cTn id="59" presetID="9" presetClass="entr" presetSubtype="0" fill="hold" nodeType="withEffect">
                                  <p:stCondLst>
                                    <p:cond delay="0"/>
                                  </p:stCondLst>
                                  <p:childTnLst>
                                    <p:set>
                                      <p:cBhvr>
                                        <p:cTn id="60" dur="1" fill="hold">
                                          <p:stCondLst>
                                            <p:cond delay="0"/>
                                          </p:stCondLst>
                                        </p:cTn>
                                        <p:tgtEl>
                                          <p:spTgt spid="11">
                                            <p:txEl>
                                              <p:pRg st="10" end="10"/>
                                            </p:txEl>
                                          </p:spTgt>
                                        </p:tgtEl>
                                        <p:attrNameLst>
                                          <p:attrName>style.visibility</p:attrName>
                                        </p:attrNameLst>
                                      </p:cBhvr>
                                      <p:to>
                                        <p:strVal val="visible"/>
                                      </p:to>
                                    </p:set>
                                    <p:animEffect transition="in" filter="dissolve">
                                      <p:cBhvr>
                                        <p:cTn id="61" dur="500"/>
                                        <p:tgtEl>
                                          <p:spTgt spid="11">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875D4-6260-324D-9F38-44940F84691F}"/>
              </a:ext>
            </a:extLst>
          </p:cNvPr>
          <p:cNvSpPr>
            <a:spLocks noGrp="1"/>
          </p:cNvSpPr>
          <p:nvPr>
            <p:ph type="title"/>
          </p:nvPr>
        </p:nvSpPr>
        <p:spPr>
          <a:xfrm>
            <a:off x="1238250" y="635786"/>
            <a:ext cx="8610600" cy="1293028"/>
          </a:xfrm>
        </p:spPr>
        <p:txBody>
          <a:bodyPr/>
          <a:lstStyle/>
          <a:p>
            <a:r>
              <a:rPr lang="en-US" u="sng" dirty="0"/>
              <a:t>Background and Significance</a:t>
            </a:r>
          </a:p>
        </p:txBody>
      </p:sp>
      <p:sp>
        <p:nvSpPr>
          <p:cNvPr id="3" name="Content Placeholder 2">
            <a:extLst>
              <a:ext uri="{FF2B5EF4-FFF2-40B4-BE49-F238E27FC236}">
                <a16:creationId xmlns:a16="http://schemas.microsoft.com/office/drawing/2014/main" id="{F4AFAF07-1A3E-6348-9843-31B6F8FF9B8D}"/>
              </a:ext>
            </a:extLst>
          </p:cNvPr>
          <p:cNvSpPr>
            <a:spLocks noGrp="1"/>
          </p:cNvSpPr>
          <p:nvPr>
            <p:ph idx="1"/>
          </p:nvPr>
        </p:nvSpPr>
        <p:spPr>
          <a:xfrm>
            <a:off x="133350" y="1928814"/>
            <a:ext cx="10820400" cy="4024125"/>
          </a:xfrm>
        </p:spPr>
        <p:txBody>
          <a:bodyPr/>
          <a:lstStyle/>
          <a:p>
            <a:pPr marL="0" indent="0">
              <a:buNone/>
            </a:pPr>
            <a:r>
              <a:rPr lang="en-US" dirty="0"/>
              <a:t>What has not been answered adequately in previous research and practice?</a:t>
            </a:r>
          </a:p>
          <a:p>
            <a:pPr marL="457200" indent="-457200">
              <a:buFont typeface="+mj-lt"/>
              <a:buAutoNum type="arabicPeriod"/>
            </a:pPr>
            <a:r>
              <a:rPr lang="en-US" dirty="0"/>
              <a:t>Social exchange processes of millennial generation cosmetic augmentation</a:t>
            </a:r>
          </a:p>
          <a:p>
            <a:pPr marL="457200" indent="-457200">
              <a:buFont typeface="+mj-lt"/>
              <a:buAutoNum type="arabicPeriod"/>
            </a:pPr>
            <a:r>
              <a:rPr lang="en-US" dirty="0"/>
              <a:t>The positive influence of social media on multidimensional perfectionism </a:t>
            </a:r>
          </a:p>
          <a:p>
            <a:pPr marL="457200" indent="-457200">
              <a:buFont typeface="+mj-lt"/>
              <a:buAutoNum type="arabicPeriod"/>
            </a:pPr>
            <a:r>
              <a:rPr lang="en-US" dirty="0"/>
              <a:t>Educational social media usage in an adaptive manner </a:t>
            </a:r>
          </a:p>
          <a:p>
            <a:pPr marL="0" indent="0">
              <a:buNone/>
            </a:pPr>
            <a:endParaRPr lang="en-US" dirty="0"/>
          </a:p>
          <a:p>
            <a:pPr marL="0" indent="0">
              <a:buNone/>
            </a:pPr>
            <a:r>
              <a:rPr lang="en-US" dirty="0"/>
              <a:t>How will research add to knowledge, practice and policy?</a:t>
            </a:r>
          </a:p>
          <a:p>
            <a:pPr marL="457200" indent="-457200">
              <a:buFont typeface="+mj-lt"/>
              <a:buAutoNum type="arabicPeriod"/>
            </a:pPr>
            <a:r>
              <a:rPr lang="en-US" dirty="0"/>
              <a:t>What MH problems could arise in therapy in relation to multidimensional perfectionism linked to influences within social media platforms</a:t>
            </a:r>
          </a:p>
          <a:p>
            <a:pPr marL="457200" indent="-457200">
              <a:buFont typeface="+mj-lt"/>
              <a:buAutoNum type="arabicPeriod"/>
            </a:pPr>
            <a:r>
              <a:rPr lang="en-US" dirty="0"/>
              <a:t>How to address this within therapy session</a:t>
            </a:r>
          </a:p>
        </p:txBody>
      </p:sp>
    </p:spTree>
    <p:extLst>
      <p:ext uri="{BB962C8B-B14F-4D97-AF65-F5344CB8AC3E}">
        <p14:creationId xmlns:p14="http://schemas.microsoft.com/office/powerpoint/2010/main" val="426992273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DAFA7-DD02-3B43-9352-DEC2E089090E}"/>
              </a:ext>
            </a:extLst>
          </p:cNvPr>
          <p:cNvSpPr>
            <a:spLocks noGrp="1"/>
          </p:cNvSpPr>
          <p:nvPr>
            <p:ph type="title"/>
          </p:nvPr>
        </p:nvSpPr>
        <p:spPr>
          <a:xfrm>
            <a:off x="619125" y="132147"/>
            <a:ext cx="8610600" cy="1293028"/>
          </a:xfrm>
        </p:spPr>
        <p:txBody>
          <a:bodyPr/>
          <a:lstStyle/>
          <a:p>
            <a:r>
              <a:rPr lang="en-US" dirty="0"/>
              <a:t>Literature review</a:t>
            </a:r>
          </a:p>
        </p:txBody>
      </p:sp>
      <p:sp>
        <p:nvSpPr>
          <p:cNvPr id="3" name="Content Placeholder 2">
            <a:extLst>
              <a:ext uri="{FF2B5EF4-FFF2-40B4-BE49-F238E27FC236}">
                <a16:creationId xmlns:a16="http://schemas.microsoft.com/office/drawing/2014/main" id="{E30FEEBA-F44F-0342-ABFA-DDFC6C99B43E}"/>
              </a:ext>
            </a:extLst>
          </p:cNvPr>
          <p:cNvSpPr>
            <a:spLocks noGrp="1"/>
          </p:cNvSpPr>
          <p:nvPr>
            <p:ph idx="1"/>
          </p:nvPr>
        </p:nvSpPr>
        <p:spPr>
          <a:xfrm>
            <a:off x="0" y="1435887"/>
            <a:ext cx="10820400" cy="4649152"/>
          </a:xfrm>
        </p:spPr>
        <p:txBody>
          <a:bodyPr>
            <a:normAutofit fontScale="92500" lnSpcReduction="10000"/>
          </a:bodyPr>
          <a:lstStyle/>
          <a:p>
            <a:r>
              <a:rPr lang="en-US" dirty="0"/>
              <a:t>Smith et al (2019) – multidimensional perfectionism</a:t>
            </a:r>
          </a:p>
          <a:p>
            <a:r>
              <a:rPr lang="en-US" dirty="0"/>
              <a:t>Valkenburg, </a:t>
            </a:r>
            <a:r>
              <a:rPr lang="en-US" dirty="0" err="1"/>
              <a:t>Jochen</a:t>
            </a:r>
            <a:r>
              <a:rPr lang="en-US" dirty="0"/>
              <a:t> and Schouten (2006) – one of the first studies to show signs of negative influence of social media platforms and perfectionism in younger adults.</a:t>
            </a:r>
          </a:p>
          <a:p>
            <a:r>
              <a:rPr lang="en-US" dirty="0"/>
              <a:t>Voelker and </a:t>
            </a:r>
            <a:r>
              <a:rPr lang="en-US" dirty="0" err="1"/>
              <a:t>Pentina</a:t>
            </a:r>
            <a:r>
              <a:rPr lang="en-US" dirty="0"/>
              <a:t> (2011) – socially negotiated health, appearance enhancing procedures- social comparison/perfectionism</a:t>
            </a:r>
          </a:p>
          <a:p>
            <a:r>
              <a:rPr lang="en-US" dirty="0"/>
              <a:t>Vries and </a:t>
            </a:r>
            <a:r>
              <a:rPr lang="en-US" dirty="0" err="1"/>
              <a:t>Kühne</a:t>
            </a:r>
            <a:r>
              <a:rPr lang="en-US" dirty="0"/>
              <a:t> (2015)- participant level of happiness when using social media results in affect of perception of self </a:t>
            </a:r>
          </a:p>
          <a:p>
            <a:r>
              <a:rPr lang="en-US" dirty="0"/>
              <a:t>Curran and Hill (2019) – multidimensional perfectionism is increasing over time 1989-2016 </a:t>
            </a:r>
          </a:p>
          <a:p>
            <a:r>
              <a:rPr lang="en-US" dirty="0"/>
              <a:t>Einstein (2017) - social comparison of self and affection on participant well-being</a:t>
            </a:r>
          </a:p>
          <a:p>
            <a:r>
              <a:rPr lang="en-US" dirty="0"/>
              <a:t>Yang, Holden and Carter (2018) – social comparison of opinion/identity development</a:t>
            </a:r>
          </a:p>
          <a:p>
            <a:r>
              <a:rPr lang="en-US" dirty="0"/>
              <a:t>Ferrari (2018) – self compassion moderates perfectionism and depression link in millennial generation/educational link</a:t>
            </a:r>
          </a:p>
          <a:p>
            <a:endParaRPr lang="en-US" dirty="0"/>
          </a:p>
        </p:txBody>
      </p:sp>
    </p:spTree>
    <p:extLst>
      <p:ext uri="{BB962C8B-B14F-4D97-AF65-F5344CB8AC3E}">
        <p14:creationId xmlns:p14="http://schemas.microsoft.com/office/powerpoint/2010/main" val="11765376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556C4-1F44-E544-A2FE-19DF9BBC8229}"/>
              </a:ext>
            </a:extLst>
          </p:cNvPr>
          <p:cNvSpPr>
            <a:spLocks noGrp="1"/>
          </p:cNvSpPr>
          <p:nvPr>
            <p:ph type="title"/>
          </p:nvPr>
        </p:nvSpPr>
        <p:spPr>
          <a:xfrm>
            <a:off x="1452562" y="778660"/>
            <a:ext cx="8610600" cy="1293028"/>
          </a:xfrm>
        </p:spPr>
        <p:txBody>
          <a:bodyPr/>
          <a:lstStyle/>
          <a:p>
            <a:r>
              <a:rPr lang="en-US" dirty="0"/>
              <a:t>Aims and objectives</a:t>
            </a:r>
          </a:p>
        </p:txBody>
      </p:sp>
      <p:sp>
        <p:nvSpPr>
          <p:cNvPr id="3" name="Content Placeholder 2">
            <a:extLst>
              <a:ext uri="{FF2B5EF4-FFF2-40B4-BE49-F238E27FC236}">
                <a16:creationId xmlns:a16="http://schemas.microsoft.com/office/drawing/2014/main" id="{3E0D5443-A68D-9B41-8040-6EB594823E02}"/>
              </a:ext>
            </a:extLst>
          </p:cNvPr>
          <p:cNvSpPr>
            <a:spLocks noGrp="1"/>
          </p:cNvSpPr>
          <p:nvPr>
            <p:ph idx="1"/>
          </p:nvPr>
        </p:nvSpPr>
        <p:spPr>
          <a:xfrm>
            <a:off x="0" y="1743075"/>
            <a:ext cx="10820400" cy="4024125"/>
          </a:xfrm>
        </p:spPr>
        <p:txBody>
          <a:bodyPr/>
          <a:lstStyle/>
          <a:p>
            <a:r>
              <a:rPr lang="en-US" sz="2800" dirty="0"/>
              <a:t>The aim and objective of this research is to critically review empirical research surrounding multidimensional perfectionism linked with influences from social media platforms within the millennial generation. To conduct this research without bias or assumptions, to give a thorough evaluation of research to </a:t>
            </a:r>
            <a:r>
              <a:rPr lang="en-US" sz="2800" dirty="0" err="1"/>
              <a:t>synthesise</a:t>
            </a:r>
            <a:r>
              <a:rPr lang="en-US" sz="2800" dirty="0"/>
              <a:t> what theories and empirical research is applicable in answering the research question.</a:t>
            </a:r>
          </a:p>
          <a:p>
            <a:endParaRPr lang="en-US" dirty="0"/>
          </a:p>
          <a:p>
            <a:pPr marL="0" indent="0">
              <a:buNone/>
            </a:pPr>
            <a:r>
              <a:rPr lang="en-US" dirty="0"/>
              <a:t> </a:t>
            </a:r>
          </a:p>
        </p:txBody>
      </p:sp>
    </p:spTree>
    <p:extLst>
      <p:ext uri="{BB962C8B-B14F-4D97-AF65-F5344CB8AC3E}">
        <p14:creationId xmlns:p14="http://schemas.microsoft.com/office/powerpoint/2010/main" val="421215866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378BD-5933-1F42-89E1-01D264B9E1F6}"/>
              </a:ext>
            </a:extLst>
          </p:cNvPr>
          <p:cNvSpPr>
            <a:spLocks noGrp="1"/>
          </p:cNvSpPr>
          <p:nvPr>
            <p:ph type="title"/>
          </p:nvPr>
        </p:nvSpPr>
        <p:spPr>
          <a:xfrm>
            <a:off x="-1304925" y="272883"/>
            <a:ext cx="8610600" cy="1293028"/>
          </a:xfrm>
        </p:spPr>
        <p:txBody>
          <a:bodyPr/>
          <a:lstStyle/>
          <a:p>
            <a:r>
              <a:rPr lang="en-US" dirty="0"/>
              <a:t>methodology</a:t>
            </a:r>
          </a:p>
        </p:txBody>
      </p:sp>
      <p:sp>
        <p:nvSpPr>
          <p:cNvPr id="3" name="Content Placeholder 2">
            <a:extLst>
              <a:ext uri="{FF2B5EF4-FFF2-40B4-BE49-F238E27FC236}">
                <a16:creationId xmlns:a16="http://schemas.microsoft.com/office/drawing/2014/main" id="{3560D43B-AC72-D04E-9BBF-B696D93620FA}"/>
              </a:ext>
            </a:extLst>
          </p:cNvPr>
          <p:cNvSpPr>
            <a:spLocks noGrp="1"/>
          </p:cNvSpPr>
          <p:nvPr>
            <p:ph idx="1"/>
          </p:nvPr>
        </p:nvSpPr>
        <p:spPr>
          <a:xfrm>
            <a:off x="242888" y="1565911"/>
            <a:ext cx="10820400" cy="4024125"/>
          </a:xfrm>
        </p:spPr>
        <p:txBody>
          <a:bodyPr>
            <a:normAutofit fontScale="70000" lnSpcReduction="20000"/>
          </a:bodyPr>
          <a:lstStyle/>
          <a:p>
            <a:r>
              <a:rPr lang="en-US" sz="3500" dirty="0"/>
              <a:t>Government websites/</a:t>
            </a:r>
            <a:r>
              <a:rPr lang="en-US" sz="3500" dirty="0" err="1"/>
              <a:t>ebscohost</a:t>
            </a:r>
            <a:r>
              <a:rPr lang="en-US" sz="3500" dirty="0"/>
              <a:t>/google scholar/Therapy today/Newspaper articles</a:t>
            </a:r>
          </a:p>
          <a:p>
            <a:r>
              <a:rPr lang="en-US" sz="3500" dirty="0"/>
              <a:t>Key texts – Curran and Hill (2019) largest participant study to date growing perfectionism/ Frost et al (1990) &amp; Hewitt and </a:t>
            </a:r>
            <a:r>
              <a:rPr lang="en-US" sz="3500" dirty="0" err="1"/>
              <a:t>Flett</a:t>
            </a:r>
            <a:r>
              <a:rPr lang="en-US" sz="3500" dirty="0"/>
              <a:t> (1991) perfectionism scales</a:t>
            </a:r>
          </a:p>
          <a:p>
            <a:pPr marL="0" indent="0">
              <a:buNone/>
            </a:pPr>
            <a:endParaRPr lang="en-US" sz="3500" dirty="0"/>
          </a:p>
          <a:p>
            <a:r>
              <a:rPr lang="en-US" sz="3500" dirty="0"/>
              <a:t>Qualitative and quantitative research – mixed methods</a:t>
            </a:r>
          </a:p>
          <a:p>
            <a:endParaRPr lang="en-US" sz="3500" dirty="0"/>
          </a:p>
          <a:p>
            <a:r>
              <a:rPr lang="en-US" sz="3500" dirty="0"/>
              <a:t>Global  empirical research </a:t>
            </a:r>
          </a:p>
          <a:p>
            <a:pPr marL="0" indent="0">
              <a:buNone/>
            </a:pPr>
            <a:endParaRPr lang="en-US" sz="3500" dirty="0"/>
          </a:p>
          <a:p>
            <a:r>
              <a:rPr lang="en-US" sz="3500" dirty="0"/>
              <a:t>Sample – millennial generation aged between 23-38 (1981-1996)</a:t>
            </a:r>
          </a:p>
        </p:txBody>
      </p:sp>
    </p:spTree>
    <p:extLst>
      <p:ext uri="{BB962C8B-B14F-4D97-AF65-F5344CB8AC3E}">
        <p14:creationId xmlns:p14="http://schemas.microsoft.com/office/powerpoint/2010/main" val="252640441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barn(inVertical)">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9ACF-F2A1-FE48-AAD7-A700A99C30A8}"/>
              </a:ext>
            </a:extLst>
          </p:cNvPr>
          <p:cNvSpPr>
            <a:spLocks noGrp="1"/>
          </p:cNvSpPr>
          <p:nvPr>
            <p:ph type="title"/>
          </p:nvPr>
        </p:nvSpPr>
        <p:spPr>
          <a:xfrm>
            <a:off x="1895475" y="764373"/>
            <a:ext cx="8610600" cy="1293028"/>
          </a:xfrm>
        </p:spPr>
        <p:txBody>
          <a:bodyPr/>
          <a:lstStyle/>
          <a:p>
            <a:r>
              <a:rPr lang="en-US" dirty="0"/>
              <a:t>Ethical considerations/limitations</a:t>
            </a:r>
          </a:p>
        </p:txBody>
      </p:sp>
      <p:sp>
        <p:nvSpPr>
          <p:cNvPr id="3" name="Content Placeholder 2">
            <a:extLst>
              <a:ext uri="{FF2B5EF4-FFF2-40B4-BE49-F238E27FC236}">
                <a16:creationId xmlns:a16="http://schemas.microsoft.com/office/drawing/2014/main" id="{C69BE2BA-C4C7-8A44-8C7E-BB8EC2F73CDA}"/>
              </a:ext>
            </a:extLst>
          </p:cNvPr>
          <p:cNvSpPr>
            <a:spLocks noGrp="1"/>
          </p:cNvSpPr>
          <p:nvPr>
            <p:ph idx="1"/>
          </p:nvPr>
        </p:nvSpPr>
        <p:spPr>
          <a:xfrm>
            <a:off x="479770" y="2073967"/>
            <a:ext cx="10820400" cy="4024125"/>
          </a:xfrm>
        </p:spPr>
        <p:txBody>
          <a:bodyPr>
            <a:normAutofit lnSpcReduction="10000"/>
          </a:bodyPr>
          <a:lstStyle/>
          <a:p>
            <a:r>
              <a:rPr lang="en-US" dirty="0"/>
              <a:t>Triggers</a:t>
            </a:r>
          </a:p>
          <a:p>
            <a:r>
              <a:rPr lang="en-US" dirty="0"/>
              <a:t>Ergonomics</a:t>
            </a:r>
          </a:p>
          <a:p>
            <a:r>
              <a:rPr lang="en-US" dirty="0"/>
              <a:t>No participants</a:t>
            </a:r>
          </a:p>
          <a:p>
            <a:r>
              <a:rPr lang="en-US" dirty="0"/>
              <a:t>Global research </a:t>
            </a:r>
          </a:p>
          <a:p>
            <a:r>
              <a:rPr lang="en-US" dirty="0"/>
              <a:t>Empirical research limitations</a:t>
            </a:r>
          </a:p>
          <a:p>
            <a:r>
              <a:rPr lang="en-US" dirty="0"/>
              <a:t>Practical limitations – accurate self-awareness/response to questionnaires/society &amp; culture ‘norm’</a:t>
            </a:r>
          </a:p>
          <a:p>
            <a:r>
              <a:rPr lang="en-US" dirty="0"/>
              <a:t>Potential differences in multidimensional perfectionism in age and gender</a:t>
            </a:r>
          </a:p>
          <a:p>
            <a:r>
              <a:rPr lang="en-US" dirty="0"/>
              <a:t>Millennial generation, social media and therapy limited</a:t>
            </a:r>
          </a:p>
          <a:p>
            <a:r>
              <a:rPr lang="en-US" dirty="0"/>
              <a:t>Social media platforms</a:t>
            </a:r>
          </a:p>
          <a:p>
            <a:endParaRPr lang="en-US" dirty="0"/>
          </a:p>
        </p:txBody>
      </p:sp>
    </p:spTree>
    <p:extLst>
      <p:ext uri="{BB962C8B-B14F-4D97-AF65-F5344CB8AC3E}">
        <p14:creationId xmlns:p14="http://schemas.microsoft.com/office/powerpoint/2010/main" val="310145208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heckerboard(across)">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heckerboard(across)">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heckerboard(across)">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checkerboard(across)">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checkerboard(across)">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checkerboard(across)">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checkerboard(across)">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 presetClass="entr" presetSubtype="10"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checkerboard(across)">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5" presetClass="entr" presetSubtype="10" fill="hold"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checkerboard(across)">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CE09C-2EC9-FC47-9218-1582196A38F1}"/>
              </a:ext>
            </a:extLst>
          </p:cNvPr>
          <p:cNvSpPr>
            <a:spLocks noGrp="1"/>
          </p:cNvSpPr>
          <p:nvPr>
            <p:ph type="title"/>
          </p:nvPr>
        </p:nvSpPr>
        <p:spPr>
          <a:xfrm>
            <a:off x="609600" y="515770"/>
            <a:ext cx="8610600" cy="1293028"/>
          </a:xfrm>
        </p:spPr>
        <p:txBody>
          <a:bodyPr/>
          <a:lstStyle/>
          <a:p>
            <a:r>
              <a:rPr lang="en-US" dirty="0"/>
              <a:t>conclusion</a:t>
            </a:r>
          </a:p>
        </p:txBody>
      </p:sp>
      <p:sp>
        <p:nvSpPr>
          <p:cNvPr id="3" name="Content Placeholder 2">
            <a:extLst>
              <a:ext uri="{FF2B5EF4-FFF2-40B4-BE49-F238E27FC236}">
                <a16:creationId xmlns:a16="http://schemas.microsoft.com/office/drawing/2014/main" id="{E845D45A-855D-D24E-BD35-4A11B0783470}"/>
              </a:ext>
            </a:extLst>
          </p:cNvPr>
          <p:cNvSpPr>
            <a:spLocks noGrp="1"/>
          </p:cNvSpPr>
          <p:nvPr>
            <p:ph idx="1"/>
          </p:nvPr>
        </p:nvSpPr>
        <p:spPr>
          <a:xfrm>
            <a:off x="430695" y="1808798"/>
            <a:ext cx="10820400" cy="4024125"/>
          </a:xfrm>
        </p:spPr>
        <p:txBody>
          <a:bodyPr>
            <a:normAutofit lnSpcReduction="10000"/>
          </a:bodyPr>
          <a:lstStyle/>
          <a:p>
            <a:r>
              <a:rPr lang="en-US" dirty="0"/>
              <a:t>As social media continues to grow and develop it is deemed necessary to understand the implications of influence surrounding different social media platforms and their audiences (Vogel et al, 2014) where mental health or well being is likely compromised. Although multidimensional perfectionism is on the rise within the millennial generation and thus with that mental health problems (Brown,2019), it seems the educational value of self-care, self-compassion (Ferrari et al,2018) and levels of happiness is a possible step forward into moderating a generations own perception of self. Although social media is not all bad, dark and negative (Yang, Holden and Carter,2018) there is very limited research to show how positive influences effect a persons mental health. The changes within government regulation of social media (GOV,2019) and social media influencers are indicating a move towards a better understanding of multidimensional perfectionism and so future empirical research is essential.</a:t>
            </a:r>
          </a:p>
        </p:txBody>
      </p:sp>
    </p:spTree>
    <p:extLst>
      <p:ext uri="{BB962C8B-B14F-4D97-AF65-F5344CB8AC3E}">
        <p14:creationId xmlns:p14="http://schemas.microsoft.com/office/powerpoint/2010/main" val="4541330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6FB39-FDEC-E34F-9E08-24755D45D41D}"/>
              </a:ext>
            </a:extLst>
          </p:cNvPr>
          <p:cNvSpPr>
            <a:spLocks noGrp="1"/>
          </p:cNvSpPr>
          <p:nvPr>
            <p:ph type="title"/>
          </p:nvPr>
        </p:nvSpPr>
        <p:spPr>
          <a:xfrm>
            <a:off x="-4716117" y="0"/>
            <a:ext cx="8610600" cy="1293028"/>
          </a:xfrm>
        </p:spPr>
        <p:txBody>
          <a:bodyPr/>
          <a:lstStyle/>
          <a:p>
            <a:r>
              <a:rPr lang="en-US" dirty="0"/>
              <a:t>references</a:t>
            </a:r>
          </a:p>
        </p:txBody>
      </p:sp>
      <p:sp>
        <p:nvSpPr>
          <p:cNvPr id="3" name="Content Placeholder 2">
            <a:extLst>
              <a:ext uri="{FF2B5EF4-FFF2-40B4-BE49-F238E27FC236}">
                <a16:creationId xmlns:a16="http://schemas.microsoft.com/office/drawing/2014/main" id="{515B96AC-2074-FA4A-97D1-683F1878FB9E}"/>
              </a:ext>
            </a:extLst>
          </p:cNvPr>
          <p:cNvSpPr>
            <a:spLocks noGrp="1"/>
          </p:cNvSpPr>
          <p:nvPr>
            <p:ph idx="1"/>
          </p:nvPr>
        </p:nvSpPr>
        <p:spPr>
          <a:xfrm>
            <a:off x="447261" y="954158"/>
            <a:ext cx="10820400" cy="5751442"/>
          </a:xfrm>
        </p:spPr>
        <p:txBody>
          <a:bodyPr>
            <a:normAutofit fontScale="92500" lnSpcReduction="20000"/>
          </a:bodyPr>
          <a:lstStyle/>
          <a:p>
            <a:r>
              <a:rPr lang="en-US" sz="1100" dirty="0"/>
              <a:t>BBC. (2019) </a:t>
            </a:r>
            <a:r>
              <a:rPr lang="en-US" sz="1100" i="1" dirty="0"/>
              <a:t>Social media: How can governments regulate it? </a:t>
            </a:r>
            <a:r>
              <a:rPr lang="en-US" sz="1100" dirty="0"/>
              <a:t>Available at: </a:t>
            </a:r>
            <a:r>
              <a:rPr lang="en-US" sz="1100" dirty="0">
                <a:hlinkClick r:id="rId2"/>
              </a:rPr>
              <a:t>https://www.bbc.co.uk/news/technology-47135058</a:t>
            </a:r>
            <a:r>
              <a:rPr lang="en-US" sz="1100" dirty="0"/>
              <a:t> (Accessed on: 20</a:t>
            </a:r>
            <a:r>
              <a:rPr lang="en-US" sz="1100" baseline="30000" dirty="0"/>
              <a:t>th</a:t>
            </a:r>
            <a:r>
              <a:rPr lang="en-US" sz="1100" dirty="0"/>
              <a:t> November 2019).</a:t>
            </a:r>
          </a:p>
          <a:p>
            <a:r>
              <a:rPr lang="en-US" sz="1100" dirty="0"/>
              <a:t>Brown, S. (2019) ‘Millennial me’, </a:t>
            </a:r>
            <a:r>
              <a:rPr lang="en-US" sz="1100" i="1" dirty="0"/>
              <a:t>Therapy Today, </a:t>
            </a:r>
            <a:r>
              <a:rPr lang="en-US" sz="1100" dirty="0"/>
              <a:t>30 (2), pp.8-12.</a:t>
            </a:r>
          </a:p>
          <a:p>
            <a:r>
              <a:rPr lang="en-US" sz="1100" dirty="0"/>
              <a:t>Buchanan, D. (2018) ‘Perfectionism is destroying the mental health of my millennial generation’, </a:t>
            </a:r>
            <a:r>
              <a:rPr lang="en-US" sz="1100" i="1" dirty="0"/>
              <a:t>The </a:t>
            </a:r>
            <a:r>
              <a:rPr lang="en-US" sz="1100" i="1" dirty="0" err="1"/>
              <a:t>Gardian</a:t>
            </a:r>
            <a:r>
              <a:rPr lang="en-US" sz="1100" i="1" dirty="0"/>
              <a:t>, </a:t>
            </a:r>
            <a:r>
              <a:rPr lang="en-US" sz="1100" dirty="0"/>
              <a:t>5</a:t>
            </a:r>
            <a:r>
              <a:rPr lang="en-US" sz="1100" baseline="30000" dirty="0"/>
              <a:t>th</a:t>
            </a:r>
            <a:r>
              <a:rPr lang="en-US" sz="1100" dirty="0"/>
              <a:t> January 2018.</a:t>
            </a:r>
          </a:p>
          <a:p>
            <a:r>
              <a:rPr lang="en-US" sz="1100" dirty="0" err="1"/>
              <a:t>Chatzigeorgiou</a:t>
            </a:r>
            <a:r>
              <a:rPr lang="en-US" sz="1100" dirty="0"/>
              <a:t>, C. (2017) ‘Modelling the impact of social media on </a:t>
            </a:r>
            <a:r>
              <a:rPr lang="en-US" sz="1100" dirty="0" err="1"/>
              <a:t>behavioural</a:t>
            </a:r>
            <a:r>
              <a:rPr lang="en-US" sz="1100" dirty="0"/>
              <a:t> intentions of millennials: The case of tourism in rural areas in Greece’, </a:t>
            </a:r>
            <a:r>
              <a:rPr lang="en-US" sz="1100" i="1" dirty="0"/>
              <a:t>Journal of Tourism, </a:t>
            </a:r>
            <a:r>
              <a:rPr lang="en-US" sz="1100" dirty="0"/>
              <a:t>3 (2), pp. 25-29.</a:t>
            </a:r>
          </a:p>
          <a:p>
            <a:r>
              <a:rPr lang="en-US" sz="1100" dirty="0"/>
              <a:t>Curran, T. and Hill, A.P. (2019) ‘ Perfectionism is increasing over time: A meta- analysis of birth cohort differences from 1989 to 2016’, </a:t>
            </a:r>
            <a:r>
              <a:rPr lang="en-US" sz="1100" i="1" dirty="0"/>
              <a:t>Psychological Bulletin, </a:t>
            </a:r>
            <a:r>
              <a:rPr lang="en-US" sz="1100" dirty="0"/>
              <a:t>145 (4), pp. 410-429.</a:t>
            </a:r>
          </a:p>
          <a:p>
            <a:r>
              <a:rPr lang="en-US" sz="1100" dirty="0" err="1"/>
              <a:t>Ferrari,m</a:t>
            </a:r>
            <a:r>
              <a:rPr lang="en-US" sz="1100" dirty="0"/>
              <a:t>. and Yap, K. and Scott, N. and Einstein, DA. and </a:t>
            </a:r>
            <a:r>
              <a:rPr lang="en-US" sz="1100" dirty="0" err="1"/>
              <a:t>Ciarrochi</a:t>
            </a:r>
            <a:r>
              <a:rPr lang="en-US" sz="1100" dirty="0"/>
              <a:t>, J. (2018) ‘Self-compassion moderates the perfectionism and depression link in both adolescence and adulthood’, </a:t>
            </a:r>
            <a:r>
              <a:rPr lang="en-US" sz="1100" i="1" dirty="0" err="1"/>
              <a:t>Plos</a:t>
            </a:r>
            <a:r>
              <a:rPr lang="en-US" sz="1100" i="1" dirty="0"/>
              <a:t> ONE, </a:t>
            </a:r>
            <a:r>
              <a:rPr lang="en-US" sz="1100" dirty="0"/>
              <a:t>13 (2).</a:t>
            </a:r>
          </a:p>
          <a:p>
            <a:r>
              <a:rPr lang="en-US" sz="1100" dirty="0"/>
              <a:t>GOV.UK. (2019) </a:t>
            </a:r>
            <a:r>
              <a:rPr lang="en-US" sz="1100" i="1" dirty="0"/>
              <a:t>Social media endorsements: being transparent with your followers. Available at : </a:t>
            </a:r>
            <a:r>
              <a:rPr lang="en-US" sz="1100" dirty="0">
                <a:hlinkClick r:id="rId3"/>
              </a:rPr>
              <a:t>https://www.gov.uk/government/publications/social-media-endorsements-guide-for-influencers/social-media-endorsements-being-transparent-with-your-followers</a:t>
            </a:r>
            <a:r>
              <a:rPr lang="en-US" sz="1100" dirty="0"/>
              <a:t> (Accessed on: @0</a:t>
            </a:r>
            <a:r>
              <a:rPr lang="en-US" sz="1100" baseline="30000" dirty="0"/>
              <a:t>th</a:t>
            </a:r>
            <a:r>
              <a:rPr lang="en-US" sz="1100" dirty="0"/>
              <a:t> November 2019).</a:t>
            </a:r>
          </a:p>
          <a:p>
            <a:r>
              <a:rPr lang="en-US" sz="1100" dirty="0"/>
              <a:t>Hewitt, P.L. and </a:t>
            </a:r>
            <a:r>
              <a:rPr lang="en-US" sz="1100" dirty="0" err="1"/>
              <a:t>Flett</a:t>
            </a:r>
            <a:r>
              <a:rPr lang="en-US" sz="1100" dirty="0"/>
              <a:t>, G.L. (1991) ‘Dimensions of perfectionism in unipolar depression’, </a:t>
            </a:r>
            <a:r>
              <a:rPr lang="en-US" sz="1100" i="1" dirty="0"/>
              <a:t>Journal of Abnormal Psychology, </a:t>
            </a:r>
            <a:r>
              <a:rPr lang="en-US" sz="1100" dirty="0"/>
              <a:t>100 (1), pp.98-101.</a:t>
            </a:r>
          </a:p>
          <a:p>
            <a:r>
              <a:rPr lang="en-US" sz="1100" dirty="0" err="1"/>
              <a:t>Klosea</a:t>
            </a:r>
            <a:r>
              <a:rPr lang="en-US" sz="1100" dirty="0"/>
              <a:t>, E. (2019) </a:t>
            </a:r>
            <a:r>
              <a:rPr lang="en-US" sz="1100" i="1" dirty="0"/>
              <a:t>Anxiety among millennials is on the rise. </a:t>
            </a:r>
            <a:r>
              <a:rPr lang="en-US" sz="1100" dirty="0"/>
              <a:t>Available at: </a:t>
            </a:r>
            <a:r>
              <a:rPr lang="en-US" sz="1100" dirty="0">
                <a:hlinkClick r:id="rId4"/>
              </a:rPr>
              <a:t>https://www.openaccessgovernment.org/aniexty-amoung-millennials/57268/</a:t>
            </a:r>
            <a:r>
              <a:rPr lang="en-US" sz="1100" dirty="0"/>
              <a:t> (Accessed on 1</a:t>
            </a:r>
            <a:r>
              <a:rPr lang="en-US" sz="1100" baseline="30000" dirty="0"/>
              <a:t>st</a:t>
            </a:r>
            <a:r>
              <a:rPr lang="en-US" sz="1100" dirty="0"/>
              <a:t> December 2019).</a:t>
            </a:r>
          </a:p>
          <a:p>
            <a:r>
              <a:rPr lang="en-US" sz="1100" dirty="0"/>
              <a:t>Lim, M. and Yang, Y. (2015) ‘Effects of users’ envy and shame on social comparison that occurs on social network services’, </a:t>
            </a:r>
            <a:r>
              <a:rPr lang="en-US" sz="1100" i="1" dirty="0"/>
              <a:t>Computers in Human Behavior, </a:t>
            </a:r>
            <a:r>
              <a:rPr lang="en-US" sz="1100" dirty="0"/>
              <a:t>51 (1), pp. 300-311.</a:t>
            </a:r>
          </a:p>
          <a:p>
            <a:r>
              <a:rPr lang="en-US" sz="1100" dirty="0"/>
              <a:t>Monaco, K. (2019) </a:t>
            </a:r>
            <a:r>
              <a:rPr lang="en-US" sz="1100" i="1" dirty="0" err="1"/>
              <a:t>Millenials</a:t>
            </a:r>
            <a:r>
              <a:rPr lang="en-US" sz="1100" i="1" dirty="0"/>
              <a:t>, Social Media, and Depression – Depressed college students spent more time on social media. </a:t>
            </a:r>
            <a:r>
              <a:rPr lang="en-US" sz="1100" dirty="0"/>
              <a:t>Available at: </a:t>
            </a:r>
            <a:r>
              <a:rPr lang="en-US" sz="1100" dirty="0">
                <a:hlinkClick r:id="rId5"/>
              </a:rPr>
              <a:t>https://www.medpagetoday.com/psychiatry/depression/77315</a:t>
            </a:r>
            <a:r>
              <a:rPr lang="en-US" sz="1100" dirty="0"/>
              <a:t> (Accessed on 1st December 2019).</a:t>
            </a:r>
          </a:p>
          <a:p>
            <a:r>
              <a:rPr lang="en-US" sz="1100" dirty="0"/>
              <a:t>Smith, M.M. and Sherry, S.B. and </a:t>
            </a:r>
            <a:r>
              <a:rPr lang="en-US" sz="1100" dirty="0" err="1"/>
              <a:t>Vidovic,V</a:t>
            </a:r>
            <a:r>
              <a:rPr lang="en-US" sz="1100" dirty="0"/>
              <a:t>. and </a:t>
            </a:r>
            <a:r>
              <a:rPr lang="en-US" sz="1100" dirty="0" err="1"/>
              <a:t>Saklofske</a:t>
            </a:r>
            <a:r>
              <a:rPr lang="en-US" sz="1100" dirty="0"/>
              <a:t>, H. and </a:t>
            </a:r>
            <a:r>
              <a:rPr lang="en-US" sz="1100" dirty="0" err="1"/>
              <a:t>Stoeber</a:t>
            </a:r>
            <a:r>
              <a:rPr lang="en-US" sz="1100" dirty="0"/>
              <a:t>, J. and </a:t>
            </a:r>
            <a:r>
              <a:rPr lang="en-US" sz="1100" dirty="0" err="1"/>
              <a:t>Benolt</a:t>
            </a:r>
            <a:r>
              <a:rPr lang="en-US" sz="1100" dirty="0"/>
              <a:t>, A. (2019) ‘Perfectionism and the Five-Factor Model of Personality: A Meta-Analytic Review’, </a:t>
            </a:r>
            <a:r>
              <a:rPr lang="en-US" sz="1100" i="1" dirty="0"/>
              <a:t>Personality and Social Psychology, </a:t>
            </a:r>
            <a:r>
              <a:rPr lang="en-US" sz="1100" dirty="0"/>
              <a:t>23 (4), pp. 367-390.</a:t>
            </a:r>
          </a:p>
          <a:p>
            <a:r>
              <a:rPr lang="en-US" sz="1100" dirty="0"/>
              <a:t>Valkenburg, P.M. and </a:t>
            </a:r>
            <a:r>
              <a:rPr lang="en-US" sz="1100" dirty="0" err="1"/>
              <a:t>Jochen</a:t>
            </a:r>
            <a:r>
              <a:rPr lang="en-US" sz="1100" dirty="0"/>
              <a:t>, P. and Schouten, A.P. (2006) ‘ Friend Networking Sites and Their Relationship to Adolescents’ Well-Being and Social Self-Esteem’, </a:t>
            </a:r>
            <a:r>
              <a:rPr lang="en-US" sz="1100" i="1" dirty="0"/>
              <a:t>Cyber Psychology and Behavior, </a:t>
            </a:r>
            <a:r>
              <a:rPr lang="en-US" sz="1100" dirty="0"/>
              <a:t>9 (5), pp.584-590.</a:t>
            </a:r>
          </a:p>
          <a:p>
            <a:r>
              <a:rPr lang="en-US" sz="1100" dirty="0"/>
              <a:t>Voelker, T.A. and </a:t>
            </a:r>
            <a:r>
              <a:rPr lang="en-US" sz="1100" dirty="0" err="1"/>
              <a:t>Pentina</a:t>
            </a:r>
            <a:r>
              <a:rPr lang="en-US" sz="1100" dirty="0"/>
              <a:t>, A. (2011) ‘Cosmetic Surgery Intent Among Generation Y Consumers: A Social Network Perspective’, </a:t>
            </a:r>
            <a:r>
              <a:rPr lang="en-US" sz="1100" i="1" dirty="0"/>
              <a:t>Health Marketing Quarterly, </a:t>
            </a:r>
            <a:r>
              <a:rPr lang="en-US" sz="1100" dirty="0"/>
              <a:t>28 (1), pp. 38-56.</a:t>
            </a:r>
          </a:p>
          <a:p>
            <a:r>
              <a:rPr lang="en-US" sz="1100" dirty="0" err="1"/>
              <a:t>Vogel,E</a:t>
            </a:r>
            <a:r>
              <a:rPr lang="en-US" sz="1100" dirty="0"/>
              <a:t>. and </a:t>
            </a:r>
            <a:r>
              <a:rPr lang="en-US" sz="1100" dirty="0" err="1"/>
              <a:t>Rose,A</a:t>
            </a:r>
            <a:r>
              <a:rPr lang="en-US" sz="1100" dirty="0"/>
              <a:t>. and Jason, P. and </a:t>
            </a:r>
            <a:r>
              <a:rPr lang="en-US" sz="1100" dirty="0" err="1"/>
              <a:t>Roberts,L.R</a:t>
            </a:r>
            <a:r>
              <a:rPr lang="en-US" sz="1100" dirty="0"/>
              <a:t>. and Eckles, K. (2014) ‘Social comparison, social media, and self esteem’, </a:t>
            </a:r>
            <a:r>
              <a:rPr lang="en-US" sz="1100" i="1" dirty="0"/>
              <a:t>Psychology of Popular Media Culture, </a:t>
            </a:r>
            <a:r>
              <a:rPr lang="en-US" sz="1100" dirty="0"/>
              <a:t>3 (4), pp. 206-222.</a:t>
            </a:r>
          </a:p>
          <a:p>
            <a:r>
              <a:rPr lang="en-US" sz="1100" dirty="0"/>
              <a:t>Vries, D.A. and </a:t>
            </a:r>
            <a:r>
              <a:rPr lang="en-US" sz="1100" dirty="0" err="1"/>
              <a:t>Kühne</a:t>
            </a:r>
            <a:r>
              <a:rPr lang="en-US" sz="1100" dirty="0"/>
              <a:t>, R. (2015) ‘Facebook and </a:t>
            </a:r>
            <a:r>
              <a:rPr lang="en-US" sz="1100" dirty="0" err="1"/>
              <a:t>slef</a:t>
            </a:r>
            <a:r>
              <a:rPr lang="en-US" sz="1100" dirty="0"/>
              <a:t>-perception: Individual susceptibility to negative social comparison on Facebook’, </a:t>
            </a:r>
            <a:r>
              <a:rPr lang="en-US" sz="1100" i="1" dirty="0"/>
              <a:t>Personality and Individual Differences,</a:t>
            </a:r>
            <a:r>
              <a:rPr lang="en-US" sz="1100" dirty="0"/>
              <a:t> 86 (1), pp.217-221.</a:t>
            </a:r>
          </a:p>
          <a:p>
            <a:r>
              <a:rPr lang="en-US" sz="1100" dirty="0" err="1"/>
              <a:t>Weinstein,E</a:t>
            </a:r>
            <a:r>
              <a:rPr lang="en-US" sz="1100" dirty="0"/>
              <a:t>. (2017) ‘ Adolescents’ differential responses to social media browsing: Exploring causes and consequences for intervention’, </a:t>
            </a:r>
            <a:r>
              <a:rPr lang="en-US" sz="1100" i="1" dirty="0"/>
              <a:t>Computers in Human Behavior, </a:t>
            </a:r>
            <a:r>
              <a:rPr lang="en-US" sz="1100" dirty="0"/>
              <a:t> 76 (1), pp. 396-405.</a:t>
            </a:r>
          </a:p>
          <a:p>
            <a:r>
              <a:rPr lang="en-US" sz="1100" dirty="0"/>
              <a:t>Yang, C-C. and </a:t>
            </a:r>
            <a:r>
              <a:rPr lang="en-US" sz="1100" dirty="0" err="1"/>
              <a:t>Holden,S.M</a:t>
            </a:r>
            <a:r>
              <a:rPr lang="en-US" sz="1100" dirty="0"/>
              <a:t>. and </a:t>
            </a:r>
            <a:r>
              <a:rPr lang="en-US" sz="1100" dirty="0" err="1"/>
              <a:t>Carter,M.D.K</a:t>
            </a:r>
            <a:r>
              <a:rPr lang="en-US" sz="1100" dirty="0"/>
              <a:t>. (2018) ‘Social Media Social Comparison of Ability (but not Opinion) Predicts Lower Identity Clarity: Identity Processing Style as a Mediator’, </a:t>
            </a:r>
            <a:r>
              <a:rPr lang="en-US" sz="1100" i="1" dirty="0"/>
              <a:t>Journal of Youth and Adolescence, </a:t>
            </a:r>
            <a:r>
              <a:rPr lang="en-US" sz="1100" dirty="0"/>
              <a:t>47 (1), pp. 2114-2128.</a:t>
            </a:r>
          </a:p>
          <a:p>
            <a:pPr marL="0" indent="0">
              <a:buNone/>
            </a:pPr>
            <a:endParaRPr lang="en-US" sz="1100" dirty="0"/>
          </a:p>
          <a:p>
            <a:endParaRPr lang="en-US" sz="1100" dirty="0"/>
          </a:p>
          <a:p>
            <a:endParaRPr lang="en-US" sz="1100" dirty="0"/>
          </a:p>
          <a:p>
            <a:endParaRPr lang="en-US" dirty="0"/>
          </a:p>
        </p:txBody>
      </p:sp>
    </p:spTree>
    <p:extLst>
      <p:ext uri="{BB962C8B-B14F-4D97-AF65-F5344CB8AC3E}">
        <p14:creationId xmlns:p14="http://schemas.microsoft.com/office/powerpoint/2010/main" val="52487296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Vapor Trail</Template>
  <TotalTime>2658</TotalTime>
  <Words>1654</Words>
  <Application>Microsoft Macintosh PowerPoint</Application>
  <PresentationFormat>Widescreen</PresentationFormat>
  <Paragraphs>103</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Century Gothic</vt:lpstr>
      <vt:lpstr>Vapor Trail</vt:lpstr>
      <vt:lpstr>Research proposal</vt:lpstr>
      <vt:lpstr>Contents</vt:lpstr>
      <vt:lpstr>‘Social media utilisation on perfectionism and the millennial generation’ </vt:lpstr>
      <vt:lpstr>‘The good the bad and “we’re ugly…”’ </vt:lpstr>
      <vt:lpstr>Social influencers</vt:lpstr>
      <vt:lpstr>Background and Significance</vt:lpstr>
      <vt:lpstr>Literature review</vt:lpstr>
      <vt:lpstr>Aims and objectives</vt:lpstr>
      <vt:lpstr>methodology</vt:lpstr>
      <vt:lpstr>Ethical considerations/limitations</vt:lpstr>
      <vt:lpstr>conclusion</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dc:title>
  <dc:creator>sophie grimmett</dc:creator>
  <cp:lastModifiedBy>sophie grimmett</cp:lastModifiedBy>
  <cp:revision>51</cp:revision>
  <dcterms:created xsi:type="dcterms:W3CDTF">2019-12-07T23:23:32Z</dcterms:created>
  <dcterms:modified xsi:type="dcterms:W3CDTF">2019-12-09T19:43:33Z</dcterms:modified>
</cp:coreProperties>
</file>