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6" r:id="rId8"/>
    <p:sldId id="262" r:id="rId9"/>
    <p:sldId id="263" r:id="rId10"/>
    <p:sldId id="264" r:id="rId11"/>
    <p:sldId id="265" r:id="rId1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83B72DBF-54A5-408D-B7E0-A1597EC45D57}" v="36" dt="2026-06-21T13:51:16.39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987" autoAdjust="0"/>
    <p:restoredTop sz="93075" autoAdjust="0"/>
  </p:normalViewPr>
  <p:slideViewPr>
    <p:cSldViewPr snapToGrid="0">
      <p:cViewPr varScale="1">
        <p:scale>
          <a:sx n="71" d="100"/>
          <a:sy n="71" d="100"/>
        </p:scale>
        <p:origin x="444" y="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6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2">
            <a:alphaModFix amt="3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grpSp>
        <p:nvGrpSpPr>
          <p:cNvPr id="11" name="Group 10"/>
          <p:cNvGrpSpPr/>
          <p:nvPr/>
        </p:nvGrpSpPr>
        <p:grpSpPr>
          <a:xfrm>
            <a:off x="0" y="0"/>
            <a:ext cx="2305051" cy="6858001"/>
            <a:chOff x="0" y="0"/>
            <a:chExt cx="2305051" cy="6858001"/>
          </a:xfrm>
          <a:gradFill flip="none" rotWithShape="1">
            <a:gsLst>
              <a:gs pos="0">
                <a:schemeClr val="tx2"/>
              </a:gs>
              <a:gs pos="100000">
                <a:schemeClr val="bg2">
                  <a:lumMod val="60000"/>
                  <a:lumOff val="40000"/>
                </a:schemeClr>
              </a:gs>
            </a:gsLst>
            <a:lin ang="5400000" scaled="0"/>
            <a:tileRect/>
          </a:gradFill>
        </p:grpSpPr>
        <p:sp>
          <p:nvSpPr>
            <p:cNvPr id="12" name="Rectangle 5"/>
            <p:cNvSpPr>
              <a:spLocks noChangeArrowheads="1"/>
            </p:cNvSpPr>
            <p:nvPr/>
          </p:nvSpPr>
          <p:spPr bwMode="auto">
            <a:xfrm>
              <a:off x="1209675" y="4763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3" name="Freeform 6"/>
            <p:cNvSpPr>
              <a:spLocks noEditPoints="1"/>
            </p:cNvSpPr>
            <p:nvPr/>
          </p:nvSpPr>
          <p:spPr bwMode="auto">
            <a:xfrm>
              <a:off x="1128713" y="217646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4" name="Freeform 7"/>
            <p:cNvSpPr>
              <a:spLocks noEditPoints="1"/>
            </p:cNvSpPr>
            <p:nvPr/>
          </p:nvSpPr>
          <p:spPr bwMode="auto">
            <a:xfrm>
              <a:off x="1123950" y="4021138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5" name="Rectangle 8"/>
            <p:cNvSpPr>
              <a:spLocks noChangeArrowheads="1"/>
            </p:cNvSpPr>
            <p:nvPr/>
          </p:nvSpPr>
          <p:spPr bwMode="auto">
            <a:xfrm>
              <a:off x="414338" y="9525"/>
              <a:ext cx="28575" cy="4481513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" name="Freeform 9"/>
            <p:cNvSpPr>
              <a:spLocks noEditPoints="1"/>
            </p:cNvSpPr>
            <p:nvPr/>
          </p:nvSpPr>
          <p:spPr bwMode="auto">
            <a:xfrm>
              <a:off x="333375" y="44815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7" name="Freeform 10"/>
            <p:cNvSpPr/>
            <p:nvPr/>
          </p:nvSpPr>
          <p:spPr bwMode="auto">
            <a:xfrm>
              <a:off x="190500" y="9525"/>
              <a:ext cx="152400" cy="908050"/>
            </a:xfrm>
            <a:custGeom>
              <a:avLst/>
              <a:gdLst/>
              <a:ahLst/>
              <a:cxnLst/>
              <a:rect l="0" t="0" r="r" b="b"/>
              <a:pathLst>
                <a:path w="96" h="572">
                  <a:moveTo>
                    <a:pt x="15" y="572"/>
                  </a:moveTo>
                  <a:lnTo>
                    <a:pt x="0" y="566"/>
                  </a:lnTo>
                  <a:lnTo>
                    <a:pt x="81" y="380"/>
                  </a:lnTo>
                  <a:lnTo>
                    <a:pt x="81" y="0"/>
                  </a:lnTo>
                  <a:lnTo>
                    <a:pt x="96" y="0"/>
                  </a:lnTo>
                  <a:lnTo>
                    <a:pt x="96" y="383"/>
                  </a:lnTo>
                  <a:lnTo>
                    <a:pt x="15" y="57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8" name="Freeform 11"/>
            <p:cNvSpPr/>
            <p:nvPr/>
          </p:nvSpPr>
          <p:spPr bwMode="auto">
            <a:xfrm>
              <a:off x="1290638" y="14288"/>
              <a:ext cx="376238" cy="1801813"/>
            </a:xfrm>
            <a:custGeom>
              <a:avLst/>
              <a:gdLst/>
              <a:ahLst/>
              <a:cxnLst/>
              <a:rect l="0" t="0" r="r" b="b"/>
              <a:pathLst>
                <a:path w="237" h="1135">
                  <a:moveTo>
                    <a:pt x="222" y="1135"/>
                  </a:moveTo>
                  <a:lnTo>
                    <a:pt x="0" y="620"/>
                  </a:lnTo>
                  <a:lnTo>
                    <a:pt x="0" y="0"/>
                  </a:lnTo>
                  <a:lnTo>
                    <a:pt x="18" y="0"/>
                  </a:lnTo>
                  <a:lnTo>
                    <a:pt x="18" y="617"/>
                  </a:lnTo>
                  <a:lnTo>
                    <a:pt x="237" y="1129"/>
                  </a:lnTo>
                  <a:lnTo>
                    <a:pt x="222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" name="Freeform 12"/>
            <p:cNvSpPr>
              <a:spLocks noEditPoints="1"/>
            </p:cNvSpPr>
            <p:nvPr/>
          </p:nvSpPr>
          <p:spPr bwMode="auto">
            <a:xfrm>
              <a:off x="1600200" y="180181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0" name="Freeform 13"/>
            <p:cNvSpPr/>
            <p:nvPr/>
          </p:nvSpPr>
          <p:spPr bwMode="auto">
            <a:xfrm>
              <a:off x="1381125" y="9525"/>
              <a:ext cx="371475" cy="1425575"/>
            </a:xfrm>
            <a:custGeom>
              <a:avLst/>
              <a:gdLst/>
              <a:ahLst/>
              <a:cxnLst/>
              <a:rect l="0" t="0" r="r" b="b"/>
              <a:pathLst>
                <a:path w="234" h="898">
                  <a:moveTo>
                    <a:pt x="219" y="898"/>
                  </a:moveTo>
                  <a:lnTo>
                    <a:pt x="0" y="383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380"/>
                  </a:lnTo>
                  <a:lnTo>
                    <a:pt x="234" y="892"/>
                  </a:lnTo>
                  <a:lnTo>
                    <a:pt x="219" y="89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1" name="Freeform 14"/>
            <p:cNvSpPr/>
            <p:nvPr/>
          </p:nvSpPr>
          <p:spPr bwMode="auto">
            <a:xfrm>
              <a:off x="1643063" y="0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96" y="575"/>
                  </a:moveTo>
                  <a:lnTo>
                    <a:pt x="78" y="575"/>
                  </a:lnTo>
                  <a:lnTo>
                    <a:pt x="78" y="192"/>
                  </a:lnTo>
                  <a:lnTo>
                    <a:pt x="0" y="6"/>
                  </a:lnTo>
                  <a:lnTo>
                    <a:pt x="15" y="0"/>
                  </a:lnTo>
                  <a:lnTo>
                    <a:pt x="96" y="189"/>
                  </a:lnTo>
                  <a:lnTo>
                    <a:pt x="96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2" name="Freeform 15"/>
            <p:cNvSpPr>
              <a:spLocks noEditPoints="1"/>
            </p:cNvSpPr>
            <p:nvPr/>
          </p:nvSpPr>
          <p:spPr bwMode="auto">
            <a:xfrm>
              <a:off x="1685925" y="14208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3" name="Freeform 16"/>
            <p:cNvSpPr>
              <a:spLocks noEditPoints="1"/>
            </p:cNvSpPr>
            <p:nvPr/>
          </p:nvSpPr>
          <p:spPr bwMode="auto">
            <a:xfrm>
              <a:off x="168592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4" name="Freeform 17"/>
            <p:cNvSpPr/>
            <p:nvPr/>
          </p:nvSpPr>
          <p:spPr bwMode="auto">
            <a:xfrm>
              <a:off x="1743075" y="4763"/>
              <a:ext cx="419100" cy="522288"/>
            </a:xfrm>
            <a:custGeom>
              <a:avLst/>
              <a:gdLst/>
              <a:ahLst/>
              <a:cxnLst/>
              <a:rect l="0" t="0" r="r" b="b"/>
              <a:pathLst>
                <a:path w="264" h="329">
                  <a:moveTo>
                    <a:pt x="252" y="329"/>
                  </a:moveTo>
                  <a:lnTo>
                    <a:pt x="45" y="120"/>
                  </a:lnTo>
                  <a:lnTo>
                    <a:pt x="0" y="6"/>
                  </a:lnTo>
                  <a:lnTo>
                    <a:pt x="15" y="0"/>
                  </a:lnTo>
                  <a:lnTo>
                    <a:pt x="60" y="111"/>
                  </a:lnTo>
                  <a:lnTo>
                    <a:pt x="264" y="317"/>
                  </a:lnTo>
                  <a:lnTo>
                    <a:pt x="252" y="32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5" name="Freeform 18"/>
            <p:cNvSpPr>
              <a:spLocks noEditPoints="1"/>
            </p:cNvSpPr>
            <p:nvPr/>
          </p:nvSpPr>
          <p:spPr bwMode="auto">
            <a:xfrm>
              <a:off x="2119313" y="488950"/>
              <a:ext cx="161925" cy="147638"/>
            </a:xfrm>
            <a:custGeom>
              <a:avLst/>
              <a:gdLst/>
              <a:ahLst/>
              <a:cxnLst/>
              <a:rect l="0" t="0" r="r" b="b"/>
              <a:pathLst>
                <a:path w="34" h="31">
                  <a:moveTo>
                    <a:pt x="17" y="31"/>
                  </a:moveTo>
                  <a:cubicBezTo>
                    <a:pt x="13" y="31"/>
                    <a:pt x="9" y="30"/>
                    <a:pt x="6" y="27"/>
                  </a:cubicBezTo>
                  <a:cubicBezTo>
                    <a:pt x="0" y="20"/>
                    <a:pt x="0" y="10"/>
                    <a:pt x="6" y="4"/>
                  </a:cubicBezTo>
                  <a:cubicBezTo>
                    <a:pt x="9" y="1"/>
                    <a:pt x="13" y="0"/>
                    <a:pt x="17" y="0"/>
                  </a:cubicBezTo>
                  <a:cubicBezTo>
                    <a:pt x="21" y="0"/>
                    <a:pt x="25" y="1"/>
                    <a:pt x="28" y="4"/>
                  </a:cubicBezTo>
                  <a:cubicBezTo>
                    <a:pt x="34" y="10"/>
                    <a:pt x="34" y="20"/>
                    <a:pt x="28" y="27"/>
                  </a:cubicBezTo>
                  <a:cubicBezTo>
                    <a:pt x="25" y="30"/>
                    <a:pt x="21" y="31"/>
                    <a:pt x="17" y="31"/>
                  </a:cubicBezTo>
                  <a:close/>
                  <a:moveTo>
                    <a:pt x="17" y="4"/>
                  </a:moveTo>
                  <a:cubicBezTo>
                    <a:pt x="14" y="4"/>
                    <a:pt x="11" y="5"/>
                    <a:pt x="9" y="7"/>
                  </a:cubicBezTo>
                  <a:cubicBezTo>
                    <a:pt x="4" y="12"/>
                    <a:pt x="4" y="19"/>
                    <a:pt x="9" y="24"/>
                  </a:cubicBezTo>
                  <a:cubicBezTo>
                    <a:pt x="11" y="26"/>
                    <a:pt x="14" y="27"/>
                    <a:pt x="17" y="27"/>
                  </a:cubicBezTo>
                  <a:cubicBezTo>
                    <a:pt x="20" y="27"/>
                    <a:pt x="23" y="26"/>
                    <a:pt x="25" y="24"/>
                  </a:cubicBezTo>
                  <a:cubicBezTo>
                    <a:pt x="30" y="19"/>
                    <a:pt x="30" y="12"/>
                    <a:pt x="25" y="7"/>
                  </a:cubicBezTo>
                  <a:cubicBezTo>
                    <a:pt x="23" y="5"/>
                    <a:pt x="20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6" name="Freeform 19"/>
            <p:cNvSpPr/>
            <p:nvPr/>
          </p:nvSpPr>
          <p:spPr bwMode="auto">
            <a:xfrm>
              <a:off x="952500" y="4763"/>
              <a:ext cx="152400" cy="908050"/>
            </a:xfrm>
            <a:custGeom>
              <a:avLst/>
              <a:gdLst/>
              <a:ahLst/>
              <a:cxnLst/>
              <a:rect l="0" t="0" r="r" b="b"/>
              <a:pathLst>
                <a:path w="96" h="572">
                  <a:moveTo>
                    <a:pt x="15" y="572"/>
                  </a:moveTo>
                  <a:lnTo>
                    <a:pt x="0" y="572"/>
                  </a:lnTo>
                  <a:lnTo>
                    <a:pt x="0" y="189"/>
                  </a:lnTo>
                  <a:lnTo>
                    <a:pt x="81" y="0"/>
                  </a:lnTo>
                  <a:lnTo>
                    <a:pt x="96" y="6"/>
                  </a:lnTo>
                  <a:lnTo>
                    <a:pt x="15" y="192"/>
                  </a:lnTo>
                  <a:lnTo>
                    <a:pt x="15" y="57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7" name="Freeform 20"/>
            <p:cNvSpPr>
              <a:spLocks noEditPoints="1"/>
            </p:cNvSpPr>
            <p:nvPr/>
          </p:nvSpPr>
          <p:spPr bwMode="auto">
            <a:xfrm>
              <a:off x="86677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2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2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8" name="Freeform 21"/>
            <p:cNvSpPr>
              <a:spLocks noEditPoints="1"/>
            </p:cNvSpPr>
            <p:nvPr/>
          </p:nvSpPr>
          <p:spPr bwMode="auto">
            <a:xfrm>
              <a:off x="890588" y="155416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9" name="Freeform 22"/>
            <p:cNvSpPr/>
            <p:nvPr/>
          </p:nvSpPr>
          <p:spPr bwMode="auto">
            <a:xfrm>
              <a:off x="738188" y="5622925"/>
              <a:ext cx="338138" cy="1216025"/>
            </a:xfrm>
            <a:custGeom>
              <a:avLst/>
              <a:gdLst/>
              <a:ahLst/>
              <a:cxnLst/>
              <a:rect l="0" t="0" r="r" b="b"/>
              <a:pathLst>
                <a:path w="213" h="766">
                  <a:moveTo>
                    <a:pt x="213" y="766"/>
                  </a:moveTo>
                  <a:lnTo>
                    <a:pt x="195" y="766"/>
                  </a:lnTo>
                  <a:lnTo>
                    <a:pt x="195" y="464"/>
                  </a:lnTo>
                  <a:lnTo>
                    <a:pt x="0" y="6"/>
                  </a:lnTo>
                  <a:lnTo>
                    <a:pt x="12" y="0"/>
                  </a:lnTo>
                  <a:lnTo>
                    <a:pt x="213" y="461"/>
                  </a:lnTo>
                  <a:lnTo>
                    <a:pt x="213" y="76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0" name="Freeform 23"/>
            <p:cNvSpPr>
              <a:spLocks noEditPoints="1"/>
            </p:cNvSpPr>
            <p:nvPr/>
          </p:nvSpPr>
          <p:spPr bwMode="auto">
            <a:xfrm>
              <a:off x="647700" y="5480050"/>
              <a:ext cx="157163" cy="157163"/>
            </a:xfrm>
            <a:custGeom>
              <a:avLst/>
              <a:gdLst/>
              <a:ahLst/>
              <a:cxnLst/>
              <a:rect l="0" t="0" r="r" b="b"/>
              <a:pathLst>
                <a:path w="33" h="33">
                  <a:moveTo>
                    <a:pt x="17" y="33"/>
                  </a:moveTo>
                  <a:cubicBezTo>
                    <a:pt x="8" y="33"/>
                    <a:pt x="0" y="26"/>
                    <a:pt x="0" y="17"/>
                  </a:cubicBezTo>
                  <a:cubicBezTo>
                    <a:pt x="0" y="8"/>
                    <a:pt x="8" y="0"/>
                    <a:pt x="17" y="0"/>
                  </a:cubicBezTo>
                  <a:cubicBezTo>
                    <a:pt x="26" y="0"/>
                    <a:pt x="33" y="8"/>
                    <a:pt x="33" y="17"/>
                  </a:cubicBezTo>
                  <a:cubicBezTo>
                    <a:pt x="33" y="26"/>
                    <a:pt x="26" y="33"/>
                    <a:pt x="17" y="33"/>
                  </a:cubicBezTo>
                  <a:close/>
                  <a:moveTo>
                    <a:pt x="17" y="4"/>
                  </a:moveTo>
                  <a:cubicBezTo>
                    <a:pt x="10" y="4"/>
                    <a:pt x="4" y="10"/>
                    <a:pt x="4" y="17"/>
                  </a:cubicBezTo>
                  <a:cubicBezTo>
                    <a:pt x="4" y="24"/>
                    <a:pt x="10" y="29"/>
                    <a:pt x="17" y="29"/>
                  </a:cubicBezTo>
                  <a:cubicBezTo>
                    <a:pt x="23" y="29"/>
                    <a:pt x="29" y="24"/>
                    <a:pt x="29" y="17"/>
                  </a:cubicBezTo>
                  <a:cubicBezTo>
                    <a:pt x="29" y="10"/>
                    <a:pt x="23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1" name="Freeform 24"/>
            <p:cNvSpPr>
              <a:spLocks noEditPoints="1"/>
            </p:cNvSpPr>
            <p:nvPr/>
          </p:nvSpPr>
          <p:spPr bwMode="auto">
            <a:xfrm>
              <a:off x="6667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2" y="0"/>
                    <a:pt x="40" y="9"/>
                    <a:pt x="40" y="20"/>
                  </a:cubicBezTo>
                  <a:cubicBezTo>
                    <a:pt x="40" y="31"/>
                    <a:pt x="32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2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2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2" name="Freeform 25"/>
            <p:cNvSpPr/>
            <p:nvPr/>
          </p:nvSpPr>
          <p:spPr bwMode="auto">
            <a:xfrm>
              <a:off x="0" y="3897313"/>
              <a:ext cx="133350" cy="266700"/>
            </a:xfrm>
            <a:custGeom>
              <a:avLst/>
              <a:gdLst/>
              <a:ahLst/>
              <a:cxnLst/>
              <a:rect l="0" t="0" r="r" b="b"/>
              <a:pathLst>
                <a:path w="84" h="168">
                  <a:moveTo>
                    <a:pt x="69" y="168"/>
                  </a:moveTo>
                  <a:lnTo>
                    <a:pt x="0" y="6"/>
                  </a:lnTo>
                  <a:lnTo>
                    <a:pt x="12" y="0"/>
                  </a:lnTo>
                  <a:lnTo>
                    <a:pt x="84" y="162"/>
                  </a:lnTo>
                  <a:lnTo>
                    <a:pt x="69" y="16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3" name="Freeform 26"/>
            <p:cNvSpPr>
              <a:spLocks noEditPoints="1"/>
            </p:cNvSpPr>
            <p:nvPr/>
          </p:nvSpPr>
          <p:spPr bwMode="auto">
            <a:xfrm>
              <a:off x="66675" y="414972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4" name="Freeform 27"/>
            <p:cNvSpPr/>
            <p:nvPr/>
          </p:nvSpPr>
          <p:spPr bwMode="auto">
            <a:xfrm>
              <a:off x="0" y="1644650"/>
              <a:ext cx="133350" cy="269875"/>
            </a:xfrm>
            <a:custGeom>
              <a:avLst/>
              <a:gdLst/>
              <a:ahLst/>
              <a:cxnLst/>
              <a:rect l="0" t="0" r="r" b="b"/>
              <a:pathLst>
                <a:path w="84" h="170">
                  <a:moveTo>
                    <a:pt x="12" y="170"/>
                  </a:moveTo>
                  <a:lnTo>
                    <a:pt x="0" y="164"/>
                  </a:lnTo>
                  <a:lnTo>
                    <a:pt x="69" y="0"/>
                  </a:lnTo>
                  <a:lnTo>
                    <a:pt x="84" y="6"/>
                  </a:lnTo>
                  <a:lnTo>
                    <a:pt x="12" y="17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5" name="Freeform 28"/>
            <p:cNvSpPr>
              <a:spLocks noEditPoints="1"/>
            </p:cNvSpPr>
            <p:nvPr/>
          </p:nvSpPr>
          <p:spPr bwMode="auto">
            <a:xfrm>
              <a:off x="66675" y="146843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6" name="Freeform 29"/>
            <p:cNvSpPr/>
            <p:nvPr/>
          </p:nvSpPr>
          <p:spPr bwMode="auto">
            <a:xfrm>
              <a:off x="695325" y="4763"/>
              <a:ext cx="309563" cy="1558925"/>
            </a:xfrm>
            <a:custGeom>
              <a:avLst/>
              <a:gdLst/>
              <a:ahLst/>
              <a:cxnLst/>
              <a:rect l="0" t="0" r="r" b="b"/>
              <a:pathLst>
                <a:path w="195" h="982">
                  <a:moveTo>
                    <a:pt x="195" y="982"/>
                  </a:moveTo>
                  <a:lnTo>
                    <a:pt x="177" y="982"/>
                  </a:lnTo>
                  <a:lnTo>
                    <a:pt x="177" y="805"/>
                  </a:lnTo>
                  <a:lnTo>
                    <a:pt x="0" y="629"/>
                  </a:lnTo>
                  <a:lnTo>
                    <a:pt x="0" y="0"/>
                  </a:lnTo>
                  <a:lnTo>
                    <a:pt x="18" y="0"/>
                  </a:lnTo>
                  <a:lnTo>
                    <a:pt x="18" y="623"/>
                  </a:lnTo>
                  <a:lnTo>
                    <a:pt x="195" y="796"/>
                  </a:lnTo>
                  <a:lnTo>
                    <a:pt x="195" y="98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7" name="Freeform 30"/>
            <p:cNvSpPr>
              <a:spLocks noEditPoints="1"/>
            </p:cNvSpPr>
            <p:nvPr/>
          </p:nvSpPr>
          <p:spPr bwMode="auto">
            <a:xfrm>
              <a:off x="57150" y="48815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8" name="Freeform 31"/>
            <p:cNvSpPr/>
            <p:nvPr/>
          </p:nvSpPr>
          <p:spPr bwMode="auto">
            <a:xfrm>
              <a:off x="138113" y="5060950"/>
              <a:ext cx="304800" cy="1778000"/>
            </a:xfrm>
            <a:custGeom>
              <a:avLst/>
              <a:gdLst/>
              <a:ahLst/>
              <a:cxnLst/>
              <a:rect l="0" t="0" r="r" b="b"/>
              <a:pathLst>
                <a:path w="192" h="1120">
                  <a:moveTo>
                    <a:pt x="192" y="1120"/>
                  </a:moveTo>
                  <a:lnTo>
                    <a:pt x="177" y="1120"/>
                  </a:lnTo>
                  <a:lnTo>
                    <a:pt x="177" y="360"/>
                  </a:lnTo>
                  <a:lnTo>
                    <a:pt x="0" y="183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77"/>
                  </a:lnTo>
                  <a:lnTo>
                    <a:pt x="192" y="354"/>
                  </a:lnTo>
                  <a:lnTo>
                    <a:pt x="192" y="11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9" name="Freeform 32"/>
            <p:cNvSpPr>
              <a:spLocks noEditPoints="1"/>
            </p:cNvSpPr>
            <p:nvPr/>
          </p:nvSpPr>
          <p:spPr bwMode="auto">
            <a:xfrm>
              <a:off x="561975" y="64309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0" name="Rectangle 33"/>
            <p:cNvSpPr>
              <a:spLocks noChangeArrowheads="1"/>
            </p:cNvSpPr>
            <p:nvPr/>
          </p:nvSpPr>
          <p:spPr bwMode="auto">
            <a:xfrm>
              <a:off x="642938" y="6610350"/>
              <a:ext cx="23813" cy="242888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1" name="Freeform 34"/>
            <p:cNvSpPr>
              <a:spLocks noEditPoints="1"/>
            </p:cNvSpPr>
            <p:nvPr/>
          </p:nvSpPr>
          <p:spPr bwMode="auto">
            <a:xfrm>
              <a:off x="76200" y="64309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2" y="0"/>
                    <a:pt x="40" y="9"/>
                    <a:pt x="40" y="20"/>
                  </a:cubicBezTo>
                  <a:cubicBezTo>
                    <a:pt x="40" y="31"/>
                    <a:pt x="32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2" name="Freeform 35"/>
            <p:cNvSpPr/>
            <p:nvPr/>
          </p:nvSpPr>
          <p:spPr bwMode="auto">
            <a:xfrm>
              <a:off x="0" y="5978525"/>
              <a:ext cx="190500" cy="461963"/>
            </a:xfrm>
            <a:custGeom>
              <a:avLst/>
              <a:gdLst/>
              <a:ahLst/>
              <a:cxnLst/>
              <a:rect l="0" t="0" r="r" b="b"/>
              <a:pathLst>
                <a:path w="120" h="291">
                  <a:moveTo>
                    <a:pt x="120" y="291"/>
                  </a:moveTo>
                  <a:lnTo>
                    <a:pt x="105" y="291"/>
                  </a:lnTo>
                  <a:lnTo>
                    <a:pt x="105" y="114"/>
                  </a:lnTo>
                  <a:lnTo>
                    <a:pt x="0" y="9"/>
                  </a:lnTo>
                  <a:lnTo>
                    <a:pt x="12" y="0"/>
                  </a:lnTo>
                  <a:lnTo>
                    <a:pt x="120" y="108"/>
                  </a:lnTo>
                  <a:lnTo>
                    <a:pt x="120" y="291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3" name="Freeform 36"/>
            <p:cNvSpPr/>
            <p:nvPr/>
          </p:nvSpPr>
          <p:spPr bwMode="auto">
            <a:xfrm>
              <a:off x="1014413" y="1801813"/>
              <a:ext cx="214313" cy="755650"/>
            </a:xfrm>
            <a:custGeom>
              <a:avLst/>
              <a:gdLst/>
              <a:ahLst/>
              <a:cxnLst/>
              <a:rect l="0" t="0" r="r" b="b"/>
              <a:pathLst>
                <a:path w="135" h="476">
                  <a:moveTo>
                    <a:pt x="12" y="476"/>
                  </a:moveTo>
                  <a:lnTo>
                    <a:pt x="0" y="476"/>
                  </a:lnTo>
                  <a:lnTo>
                    <a:pt x="0" y="128"/>
                  </a:lnTo>
                  <a:lnTo>
                    <a:pt x="126" y="0"/>
                  </a:lnTo>
                  <a:lnTo>
                    <a:pt x="135" y="9"/>
                  </a:lnTo>
                  <a:lnTo>
                    <a:pt x="12" y="131"/>
                  </a:lnTo>
                  <a:lnTo>
                    <a:pt x="12" y="47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4" name="Freeform 37"/>
            <p:cNvSpPr>
              <a:spLocks noEditPoints="1"/>
            </p:cNvSpPr>
            <p:nvPr/>
          </p:nvSpPr>
          <p:spPr bwMode="auto">
            <a:xfrm>
              <a:off x="938213" y="2547938"/>
              <a:ext cx="166688" cy="160338"/>
            </a:xfrm>
            <a:custGeom>
              <a:avLst/>
              <a:gdLst/>
              <a:ahLst/>
              <a:cxnLst/>
              <a:rect l="0" t="0" r="r" b="b"/>
              <a:pathLst>
                <a:path w="35" h="34">
                  <a:moveTo>
                    <a:pt x="18" y="34"/>
                  </a:moveTo>
                  <a:cubicBezTo>
                    <a:pt x="8" y="34"/>
                    <a:pt x="0" y="26"/>
                    <a:pt x="0" y="17"/>
                  </a:cubicBezTo>
                  <a:cubicBezTo>
                    <a:pt x="0" y="7"/>
                    <a:pt x="8" y="0"/>
                    <a:pt x="18" y="0"/>
                  </a:cubicBezTo>
                  <a:cubicBezTo>
                    <a:pt x="27" y="0"/>
                    <a:pt x="35" y="7"/>
                    <a:pt x="35" y="17"/>
                  </a:cubicBezTo>
                  <a:cubicBezTo>
                    <a:pt x="35" y="26"/>
                    <a:pt x="27" y="34"/>
                    <a:pt x="18" y="34"/>
                  </a:cubicBezTo>
                  <a:close/>
                  <a:moveTo>
                    <a:pt x="18" y="4"/>
                  </a:moveTo>
                  <a:cubicBezTo>
                    <a:pt x="10" y="4"/>
                    <a:pt x="4" y="10"/>
                    <a:pt x="4" y="17"/>
                  </a:cubicBezTo>
                  <a:cubicBezTo>
                    <a:pt x="4" y="24"/>
                    <a:pt x="10" y="30"/>
                    <a:pt x="18" y="30"/>
                  </a:cubicBezTo>
                  <a:cubicBezTo>
                    <a:pt x="25" y="30"/>
                    <a:pt x="31" y="24"/>
                    <a:pt x="31" y="17"/>
                  </a:cubicBezTo>
                  <a:cubicBezTo>
                    <a:pt x="31" y="10"/>
                    <a:pt x="25" y="4"/>
                    <a:pt x="18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5" name="Freeform 38"/>
            <p:cNvSpPr/>
            <p:nvPr/>
          </p:nvSpPr>
          <p:spPr bwMode="auto">
            <a:xfrm>
              <a:off x="595313" y="4763"/>
              <a:ext cx="638175" cy="4025900"/>
            </a:xfrm>
            <a:custGeom>
              <a:avLst/>
              <a:gdLst/>
              <a:ahLst/>
              <a:cxnLst/>
              <a:rect l="0" t="0" r="r" b="b"/>
              <a:pathLst>
                <a:path w="402" h="2536">
                  <a:moveTo>
                    <a:pt x="402" y="2536"/>
                  </a:moveTo>
                  <a:lnTo>
                    <a:pt x="387" y="2536"/>
                  </a:lnTo>
                  <a:lnTo>
                    <a:pt x="387" y="2311"/>
                  </a:lnTo>
                  <a:lnTo>
                    <a:pt x="0" y="1925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916"/>
                  </a:lnTo>
                  <a:lnTo>
                    <a:pt x="402" y="2302"/>
                  </a:lnTo>
                  <a:lnTo>
                    <a:pt x="402" y="253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6" name="Freeform 39"/>
            <p:cNvSpPr/>
            <p:nvPr/>
          </p:nvSpPr>
          <p:spPr bwMode="auto">
            <a:xfrm>
              <a:off x="1223963" y="1382713"/>
              <a:ext cx="142875" cy="476250"/>
            </a:xfrm>
            <a:custGeom>
              <a:avLst/>
              <a:gdLst/>
              <a:ahLst/>
              <a:cxnLst/>
              <a:rect l="0" t="0" r="r" b="b"/>
              <a:pathLst>
                <a:path w="90" h="300">
                  <a:moveTo>
                    <a:pt x="90" y="300"/>
                  </a:moveTo>
                  <a:lnTo>
                    <a:pt x="78" y="300"/>
                  </a:lnTo>
                  <a:lnTo>
                    <a:pt x="78" y="84"/>
                  </a:lnTo>
                  <a:lnTo>
                    <a:pt x="0" y="9"/>
                  </a:lnTo>
                  <a:lnTo>
                    <a:pt x="9" y="0"/>
                  </a:lnTo>
                  <a:lnTo>
                    <a:pt x="90" y="81"/>
                  </a:lnTo>
                  <a:lnTo>
                    <a:pt x="90" y="30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7" name="Freeform 40"/>
            <p:cNvSpPr>
              <a:spLocks noEditPoints="1"/>
            </p:cNvSpPr>
            <p:nvPr/>
          </p:nvSpPr>
          <p:spPr bwMode="auto">
            <a:xfrm>
              <a:off x="1300163" y="1849438"/>
              <a:ext cx="109538" cy="107950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2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8" y="0"/>
                    <a:pt x="23" y="5"/>
                    <a:pt x="23" y="12"/>
                  </a:cubicBezTo>
                  <a:cubicBezTo>
                    <a:pt x="23" y="18"/>
                    <a:pt x="18" y="23"/>
                    <a:pt x="12" y="23"/>
                  </a:cubicBezTo>
                  <a:close/>
                  <a:moveTo>
                    <a:pt x="12" y="4"/>
                  </a:moveTo>
                  <a:cubicBezTo>
                    <a:pt x="8" y="4"/>
                    <a:pt x="4" y="8"/>
                    <a:pt x="4" y="12"/>
                  </a:cubicBezTo>
                  <a:cubicBezTo>
                    <a:pt x="4" y="16"/>
                    <a:pt x="8" y="19"/>
                    <a:pt x="12" y="19"/>
                  </a:cubicBezTo>
                  <a:cubicBezTo>
                    <a:pt x="16" y="19"/>
                    <a:pt x="19" y="16"/>
                    <a:pt x="19" y="12"/>
                  </a:cubicBezTo>
                  <a:cubicBezTo>
                    <a:pt x="19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8" name="Freeform 41"/>
            <p:cNvSpPr/>
            <p:nvPr/>
          </p:nvSpPr>
          <p:spPr bwMode="auto">
            <a:xfrm>
              <a:off x="280988" y="3417888"/>
              <a:ext cx="142875" cy="474663"/>
            </a:xfrm>
            <a:custGeom>
              <a:avLst/>
              <a:gdLst/>
              <a:ahLst/>
              <a:cxnLst/>
              <a:rect l="0" t="0" r="r" b="b"/>
              <a:pathLst>
                <a:path w="90" h="299">
                  <a:moveTo>
                    <a:pt x="12" y="299"/>
                  </a:moveTo>
                  <a:lnTo>
                    <a:pt x="0" y="299"/>
                  </a:lnTo>
                  <a:lnTo>
                    <a:pt x="0" y="80"/>
                  </a:lnTo>
                  <a:lnTo>
                    <a:pt x="81" y="0"/>
                  </a:lnTo>
                  <a:lnTo>
                    <a:pt x="90" y="8"/>
                  </a:lnTo>
                  <a:lnTo>
                    <a:pt x="12" y="83"/>
                  </a:lnTo>
                  <a:lnTo>
                    <a:pt x="12" y="29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9" name="Freeform 42"/>
            <p:cNvSpPr>
              <a:spLocks noEditPoints="1"/>
            </p:cNvSpPr>
            <p:nvPr/>
          </p:nvSpPr>
          <p:spPr bwMode="auto">
            <a:xfrm>
              <a:off x="238125" y="3883025"/>
              <a:ext cx="109538" cy="109538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1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1" y="0"/>
                  </a:cubicBezTo>
                  <a:cubicBezTo>
                    <a:pt x="17" y="0"/>
                    <a:pt x="23" y="5"/>
                    <a:pt x="23" y="12"/>
                  </a:cubicBezTo>
                  <a:cubicBezTo>
                    <a:pt x="23" y="18"/>
                    <a:pt x="17" y="23"/>
                    <a:pt x="11" y="23"/>
                  </a:cubicBezTo>
                  <a:close/>
                  <a:moveTo>
                    <a:pt x="11" y="4"/>
                  </a:moveTo>
                  <a:cubicBezTo>
                    <a:pt x="7" y="4"/>
                    <a:pt x="4" y="8"/>
                    <a:pt x="4" y="12"/>
                  </a:cubicBezTo>
                  <a:cubicBezTo>
                    <a:pt x="4" y="16"/>
                    <a:pt x="7" y="19"/>
                    <a:pt x="11" y="19"/>
                  </a:cubicBezTo>
                  <a:cubicBezTo>
                    <a:pt x="15" y="19"/>
                    <a:pt x="19" y="16"/>
                    <a:pt x="19" y="12"/>
                  </a:cubicBezTo>
                  <a:cubicBezTo>
                    <a:pt x="19" y="8"/>
                    <a:pt x="15" y="4"/>
                    <a:pt x="11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50" name="Freeform 43"/>
            <p:cNvSpPr/>
            <p:nvPr/>
          </p:nvSpPr>
          <p:spPr bwMode="auto">
            <a:xfrm>
              <a:off x="4763" y="2166938"/>
              <a:ext cx="114300" cy="452438"/>
            </a:xfrm>
            <a:custGeom>
              <a:avLst/>
              <a:gdLst/>
              <a:ahLst/>
              <a:cxnLst/>
              <a:rect l="0" t="0" r="r" b="b"/>
              <a:pathLst>
                <a:path w="72" h="285">
                  <a:moveTo>
                    <a:pt x="6" y="285"/>
                  </a:moveTo>
                  <a:lnTo>
                    <a:pt x="0" y="276"/>
                  </a:lnTo>
                  <a:lnTo>
                    <a:pt x="60" y="216"/>
                  </a:lnTo>
                  <a:lnTo>
                    <a:pt x="60" y="0"/>
                  </a:lnTo>
                  <a:lnTo>
                    <a:pt x="72" y="0"/>
                  </a:lnTo>
                  <a:lnTo>
                    <a:pt x="72" y="222"/>
                  </a:lnTo>
                  <a:lnTo>
                    <a:pt x="6" y="28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51" name="Freeform 44"/>
            <p:cNvSpPr>
              <a:spLocks noEditPoints="1"/>
            </p:cNvSpPr>
            <p:nvPr/>
          </p:nvSpPr>
          <p:spPr bwMode="auto">
            <a:xfrm>
              <a:off x="52388" y="2066925"/>
              <a:ext cx="109538" cy="109538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2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8" y="0"/>
                    <a:pt x="23" y="5"/>
                    <a:pt x="23" y="12"/>
                  </a:cubicBezTo>
                  <a:cubicBezTo>
                    <a:pt x="23" y="18"/>
                    <a:pt x="18" y="23"/>
                    <a:pt x="12" y="23"/>
                  </a:cubicBezTo>
                  <a:close/>
                  <a:moveTo>
                    <a:pt x="12" y="4"/>
                  </a:moveTo>
                  <a:cubicBezTo>
                    <a:pt x="8" y="4"/>
                    <a:pt x="4" y="8"/>
                    <a:pt x="4" y="12"/>
                  </a:cubicBezTo>
                  <a:cubicBezTo>
                    <a:pt x="4" y="16"/>
                    <a:pt x="8" y="19"/>
                    <a:pt x="12" y="19"/>
                  </a:cubicBezTo>
                  <a:cubicBezTo>
                    <a:pt x="16" y="19"/>
                    <a:pt x="19" y="16"/>
                    <a:pt x="19" y="12"/>
                  </a:cubicBezTo>
                  <a:cubicBezTo>
                    <a:pt x="19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52" name="Rectangle 45"/>
            <p:cNvSpPr>
              <a:spLocks noChangeArrowheads="1"/>
            </p:cNvSpPr>
            <p:nvPr/>
          </p:nvSpPr>
          <p:spPr bwMode="auto">
            <a:xfrm>
              <a:off x="1228725" y="4662488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53" name="Freeform 46"/>
            <p:cNvSpPr/>
            <p:nvPr/>
          </p:nvSpPr>
          <p:spPr bwMode="auto">
            <a:xfrm>
              <a:off x="1319213" y="5041900"/>
              <a:ext cx="371475" cy="1801813"/>
            </a:xfrm>
            <a:custGeom>
              <a:avLst/>
              <a:gdLst/>
              <a:ahLst/>
              <a:cxnLst/>
              <a:rect l="0" t="0" r="r" b="b"/>
              <a:pathLst>
                <a:path w="234" h="1135">
                  <a:moveTo>
                    <a:pt x="15" y="1135"/>
                  </a:moveTo>
                  <a:lnTo>
                    <a:pt x="0" y="1135"/>
                  </a:lnTo>
                  <a:lnTo>
                    <a:pt x="0" y="515"/>
                  </a:lnTo>
                  <a:lnTo>
                    <a:pt x="0" y="512"/>
                  </a:lnTo>
                  <a:lnTo>
                    <a:pt x="219" y="0"/>
                  </a:lnTo>
                  <a:lnTo>
                    <a:pt x="234" y="6"/>
                  </a:lnTo>
                  <a:lnTo>
                    <a:pt x="15" y="518"/>
                  </a:lnTo>
                  <a:lnTo>
                    <a:pt x="15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54" name="Freeform 47"/>
            <p:cNvSpPr>
              <a:spLocks noEditPoints="1"/>
            </p:cNvSpPr>
            <p:nvPr/>
          </p:nvSpPr>
          <p:spPr bwMode="auto">
            <a:xfrm>
              <a:off x="1147763" y="44815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55" name="Freeform 48"/>
            <p:cNvSpPr/>
            <p:nvPr/>
          </p:nvSpPr>
          <p:spPr bwMode="auto">
            <a:xfrm>
              <a:off x="819150" y="3983038"/>
              <a:ext cx="347663" cy="2860675"/>
            </a:xfrm>
            <a:custGeom>
              <a:avLst/>
              <a:gdLst/>
              <a:ahLst/>
              <a:cxnLst/>
              <a:rect l="0" t="0" r="r" b="b"/>
              <a:pathLst>
                <a:path w="219" h="1802">
                  <a:moveTo>
                    <a:pt x="219" y="1802"/>
                  </a:moveTo>
                  <a:lnTo>
                    <a:pt x="201" y="1802"/>
                  </a:lnTo>
                  <a:lnTo>
                    <a:pt x="201" y="1185"/>
                  </a:lnTo>
                  <a:lnTo>
                    <a:pt x="0" y="3"/>
                  </a:lnTo>
                  <a:lnTo>
                    <a:pt x="15" y="0"/>
                  </a:lnTo>
                  <a:lnTo>
                    <a:pt x="219" y="1185"/>
                  </a:lnTo>
                  <a:lnTo>
                    <a:pt x="219" y="180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56" name="Freeform 49"/>
            <p:cNvSpPr>
              <a:spLocks noEditPoints="1"/>
            </p:cNvSpPr>
            <p:nvPr/>
          </p:nvSpPr>
          <p:spPr bwMode="auto">
            <a:xfrm>
              <a:off x="728663" y="3806825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57" name="Freeform 50"/>
            <p:cNvSpPr>
              <a:spLocks noEditPoints="1"/>
            </p:cNvSpPr>
            <p:nvPr/>
          </p:nvSpPr>
          <p:spPr bwMode="auto">
            <a:xfrm>
              <a:off x="1624013" y="486727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58" name="Freeform 51"/>
            <p:cNvSpPr/>
            <p:nvPr/>
          </p:nvSpPr>
          <p:spPr bwMode="auto">
            <a:xfrm>
              <a:off x="1404938" y="5422900"/>
              <a:ext cx="371475" cy="1425575"/>
            </a:xfrm>
            <a:custGeom>
              <a:avLst/>
              <a:gdLst/>
              <a:ahLst/>
              <a:cxnLst/>
              <a:rect l="0" t="0" r="r" b="b"/>
              <a:pathLst>
                <a:path w="234" h="898">
                  <a:moveTo>
                    <a:pt x="18" y="898"/>
                  </a:moveTo>
                  <a:lnTo>
                    <a:pt x="0" y="898"/>
                  </a:lnTo>
                  <a:lnTo>
                    <a:pt x="0" y="515"/>
                  </a:lnTo>
                  <a:lnTo>
                    <a:pt x="0" y="512"/>
                  </a:lnTo>
                  <a:lnTo>
                    <a:pt x="222" y="0"/>
                  </a:lnTo>
                  <a:lnTo>
                    <a:pt x="234" y="6"/>
                  </a:lnTo>
                  <a:lnTo>
                    <a:pt x="18" y="518"/>
                  </a:lnTo>
                  <a:lnTo>
                    <a:pt x="18" y="89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59" name="Freeform 52"/>
            <p:cNvSpPr/>
            <p:nvPr/>
          </p:nvSpPr>
          <p:spPr bwMode="auto">
            <a:xfrm>
              <a:off x="1666875" y="5945188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15" y="575"/>
                  </a:moveTo>
                  <a:lnTo>
                    <a:pt x="0" y="569"/>
                  </a:lnTo>
                  <a:lnTo>
                    <a:pt x="81" y="383"/>
                  </a:lnTo>
                  <a:lnTo>
                    <a:pt x="81" y="0"/>
                  </a:lnTo>
                  <a:lnTo>
                    <a:pt x="96" y="0"/>
                  </a:lnTo>
                  <a:lnTo>
                    <a:pt x="96" y="386"/>
                  </a:lnTo>
                  <a:lnTo>
                    <a:pt x="15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60" name="Freeform 53"/>
            <p:cNvSpPr>
              <a:spLocks noEditPoints="1"/>
            </p:cNvSpPr>
            <p:nvPr/>
          </p:nvSpPr>
          <p:spPr bwMode="auto">
            <a:xfrm>
              <a:off x="1709738" y="52466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61" name="Freeform 54"/>
            <p:cNvSpPr>
              <a:spLocks noEditPoints="1"/>
            </p:cNvSpPr>
            <p:nvPr/>
          </p:nvSpPr>
          <p:spPr bwMode="auto">
            <a:xfrm>
              <a:off x="1709738" y="57642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62" name="Freeform 55"/>
            <p:cNvSpPr/>
            <p:nvPr/>
          </p:nvSpPr>
          <p:spPr bwMode="auto">
            <a:xfrm>
              <a:off x="1766888" y="6330950"/>
              <a:ext cx="419100" cy="527050"/>
            </a:xfrm>
            <a:custGeom>
              <a:avLst/>
              <a:gdLst/>
              <a:ahLst/>
              <a:cxnLst/>
              <a:rect l="0" t="0" r="r" b="b"/>
              <a:pathLst>
                <a:path w="264" h="332">
                  <a:moveTo>
                    <a:pt x="12" y="332"/>
                  </a:moveTo>
                  <a:lnTo>
                    <a:pt x="0" y="326"/>
                  </a:lnTo>
                  <a:lnTo>
                    <a:pt x="45" y="206"/>
                  </a:lnTo>
                  <a:lnTo>
                    <a:pt x="255" y="0"/>
                  </a:lnTo>
                  <a:lnTo>
                    <a:pt x="264" y="12"/>
                  </a:lnTo>
                  <a:lnTo>
                    <a:pt x="60" y="215"/>
                  </a:lnTo>
                  <a:lnTo>
                    <a:pt x="12" y="33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63" name="Freeform 56"/>
            <p:cNvSpPr>
              <a:spLocks noEditPoints="1"/>
            </p:cNvSpPr>
            <p:nvPr/>
          </p:nvSpPr>
          <p:spPr bwMode="auto">
            <a:xfrm>
              <a:off x="2147888" y="6221413"/>
              <a:ext cx="157163" cy="147638"/>
            </a:xfrm>
            <a:custGeom>
              <a:avLst/>
              <a:gdLst/>
              <a:ahLst/>
              <a:cxnLst/>
              <a:rect l="0" t="0" r="r" b="b"/>
              <a:pathLst>
                <a:path w="33" h="31">
                  <a:moveTo>
                    <a:pt x="16" y="31"/>
                  </a:moveTo>
                  <a:cubicBezTo>
                    <a:pt x="12" y="31"/>
                    <a:pt x="8" y="29"/>
                    <a:pt x="5" y="26"/>
                  </a:cubicBezTo>
                  <a:cubicBezTo>
                    <a:pt x="2" y="24"/>
                    <a:pt x="0" y="20"/>
                    <a:pt x="0" y="15"/>
                  </a:cubicBezTo>
                  <a:cubicBezTo>
                    <a:pt x="0" y="11"/>
                    <a:pt x="2" y="7"/>
                    <a:pt x="5" y="4"/>
                  </a:cubicBezTo>
                  <a:cubicBezTo>
                    <a:pt x="8" y="1"/>
                    <a:pt x="12" y="0"/>
                    <a:pt x="16" y="0"/>
                  </a:cubicBezTo>
                  <a:cubicBezTo>
                    <a:pt x="20" y="0"/>
                    <a:pt x="24" y="1"/>
                    <a:pt x="27" y="4"/>
                  </a:cubicBezTo>
                  <a:cubicBezTo>
                    <a:pt x="33" y="10"/>
                    <a:pt x="33" y="20"/>
                    <a:pt x="27" y="26"/>
                  </a:cubicBezTo>
                  <a:cubicBezTo>
                    <a:pt x="24" y="29"/>
                    <a:pt x="20" y="31"/>
                    <a:pt x="16" y="31"/>
                  </a:cubicBezTo>
                  <a:close/>
                  <a:moveTo>
                    <a:pt x="16" y="4"/>
                  </a:moveTo>
                  <a:cubicBezTo>
                    <a:pt x="13" y="4"/>
                    <a:pt x="10" y="5"/>
                    <a:pt x="8" y="7"/>
                  </a:cubicBezTo>
                  <a:cubicBezTo>
                    <a:pt x="6" y="9"/>
                    <a:pt x="4" y="12"/>
                    <a:pt x="4" y="15"/>
                  </a:cubicBezTo>
                  <a:cubicBezTo>
                    <a:pt x="4" y="19"/>
                    <a:pt x="6" y="21"/>
                    <a:pt x="8" y="24"/>
                  </a:cubicBezTo>
                  <a:cubicBezTo>
                    <a:pt x="10" y="26"/>
                    <a:pt x="13" y="27"/>
                    <a:pt x="16" y="27"/>
                  </a:cubicBezTo>
                  <a:cubicBezTo>
                    <a:pt x="19" y="27"/>
                    <a:pt x="22" y="26"/>
                    <a:pt x="24" y="24"/>
                  </a:cubicBezTo>
                  <a:cubicBezTo>
                    <a:pt x="29" y="19"/>
                    <a:pt x="29" y="12"/>
                    <a:pt x="24" y="7"/>
                  </a:cubicBezTo>
                  <a:cubicBezTo>
                    <a:pt x="22" y="5"/>
                    <a:pt x="19" y="4"/>
                    <a:pt x="16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64" name="Freeform 57"/>
            <p:cNvSpPr/>
            <p:nvPr/>
          </p:nvSpPr>
          <p:spPr bwMode="auto">
            <a:xfrm>
              <a:off x="504825" y="9525"/>
              <a:ext cx="233363" cy="5103813"/>
            </a:xfrm>
            <a:custGeom>
              <a:avLst/>
              <a:gdLst/>
              <a:ahLst/>
              <a:cxnLst/>
              <a:rect l="0" t="0" r="r" b="b"/>
              <a:pathLst>
                <a:path w="147" h="3215">
                  <a:moveTo>
                    <a:pt x="132" y="3215"/>
                  </a:moveTo>
                  <a:lnTo>
                    <a:pt x="129" y="2754"/>
                  </a:lnTo>
                  <a:lnTo>
                    <a:pt x="0" y="1901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898"/>
                  </a:lnTo>
                  <a:lnTo>
                    <a:pt x="144" y="2754"/>
                  </a:lnTo>
                  <a:lnTo>
                    <a:pt x="147" y="3215"/>
                  </a:lnTo>
                  <a:lnTo>
                    <a:pt x="132" y="321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65" name="Freeform 58"/>
            <p:cNvSpPr>
              <a:spLocks noEditPoints="1"/>
            </p:cNvSpPr>
            <p:nvPr/>
          </p:nvSpPr>
          <p:spPr bwMode="auto">
            <a:xfrm>
              <a:off x="633413" y="5103813"/>
              <a:ext cx="185738" cy="185738"/>
            </a:xfrm>
            <a:custGeom>
              <a:avLst/>
              <a:gdLst/>
              <a:ahLst/>
              <a:cxnLst/>
              <a:rect l="0" t="0" r="r" b="b"/>
              <a:pathLst>
                <a:path w="39" h="39">
                  <a:moveTo>
                    <a:pt x="20" y="39"/>
                  </a:moveTo>
                  <a:cubicBezTo>
                    <a:pt x="9" y="39"/>
                    <a:pt x="0" y="30"/>
                    <a:pt x="0" y="19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0" y="0"/>
                    <a:pt x="39" y="9"/>
                    <a:pt x="39" y="19"/>
                  </a:cubicBezTo>
                  <a:cubicBezTo>
                    <a:pt x="39" y="30"/>
                    <a:pt x="30" y="39"/>
                    <a:pt x="20" y="39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19"/>
                  </a:cubicBezTo>
                  <a:cubicBezTo>
                    <a:pt x="4" y="28"/>
                    <a:pt x="11" y="35"/>
                    <a:pt x="20" y="35"/>
                  </a:cubicBezTo>
                  <a:cubicBezTo>
                    <a:pt x="28" y="35"/>
                    <a:pt x="35" y="28"/>
                    <a:pt x="35" y="19"/>
                  </a:cubicBezTo>
                  <a:cubicBezTo>
                    <a:pt x="35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876424" y="1122363"/>
            <a:ext cx="8791575" cy="2387600"/>
          </a:xfrm>
        </p:spPr>
        <p:txBody>
          <a:bodyPr anchor="b">
            <a:normAutofit/>
          </a:bodyPr>
          <a:lstStyle>
            <a:lvl1pPr algn="l">
              <a:defRPr sz="48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76424" y="3602038"/>
            <a:ext cx="8791575" cy="1655762"/>
          </a:xfrm>
        </p:spPr>
        <p:txBody>
          <a:bodyPr>
            <a:normAutofit/>
          </a:bodyPr>
          <a:lstStyle>
            <a:lvl1pPr marL="0" indent="0" algn="l">
              <a:buNone/>
              <a:defRPr sz="2000" cap="all" baseline="0">
                <a:solidFill>
                  <a:schemeClr val="tx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077511" y="5410201"/>
            <a:ext cx="2743200" cy="365125"/>
          </a:xfrm>
        </p:spPr>
        <p:txBody>
          <a:bodyPr/>
          <a:lstStyle/>
          <a:p>
            <a:fld id="{86BC5675-D5C2-405A-BE84-B2CE880A8C3E}" type="datetimeFigureOut">
              <a:rPr lang="en-GB" smtClean="0"/>
              <a:t>21/06/2026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876424" y="5410201"/>
            <a:ext cx="5124886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896911" y="5410199"/>
            <a:ext cx="771089" cy="365125"/>
          </a:xfrm>
        </p:spPr>
        <p:txBody>
          <a:bodyPr/>
          <a:lstStyle/>
          <a:p>
            <a:fld id="{BD7E3784-CD7D-41A0-BD9C-A2A555C8CED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380376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BC5675-D5C2-405A-BE84-B2CE880A8C3E}" type="datetimeFigureOut">
              <a:rPr lang="en-GB" smtClean="0"/>
              <a:t>21/06/2026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7E3784-CD7D-41A0-BD9C-A2A555C8CED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5713100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1419226"/>
            <a:ext cx="9906000" cy="2852737"/>
          </a:xfrm>
        </p:spPr>
        <p:txBody>
          <a:bodyPr anchor="b">
            <a:normAutofit/>
          </a:bodyPr>
          <a:lstStyle>
            <a:lvl1pPr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1" y="4424362"/>
            <a:ext cx="9906000" cy="1374776"/>
          </a:xfrm>
        </p:spPr>
        <p:txBody>
          <a:bodyPr>
            <a:normAutofit/>
          </a:bodyPr>
          <a:lstStyle>
            <a:lvl1pPr marL="0" indent="0">
              <a:buNone/>
              <a:defRPr sz="1800" cap="all" baseline="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BC5675-D5C2-405A-BE84-B2CE880A8C3E}" type="datetimeFigureOut">
              <a:rPr lang="en-GB" smtClean="0"/>
              <a:t>21/06/2026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7E3784-CD7D-41A0-BD9C-A2A555C8CED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7829297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41410" y="2249486"/>
            <a:ext cx="4878389" cy="3541714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2249486"/>
            <a:ext cx="4875211" cy="3541714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BC5675-D5C2-405A-BE84-B2CE880A8C3E}" type="datetimeFigureOut">
              <a:rPr lang="en-GB" smtClean="0"/>
              <a:t>21/06/2026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7E3784-CD7D-41A0-BD9C-A2A555C8CED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5491038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619126"/>
            <a:ext cx="9906000" cy="1477961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0019" y="2249486"/>
            <a:ext cx="4649783" cy="823912"/>
          </a:xfrm>
        </p:spPr>
        <p:txBody>
          <a:bodyPr anchor="b"/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41410" y="3073397"/>
            <a:ext cx="4878391" cy="2717801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00808" y="2249485"/>
            <a:ext cx="4646602" cy="823912"/>
          </a:xfrm>
        </p:spPr>
        <p:txBody>
          <a:bodyPr anchor="b"/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3073397"/>
            <a:ext cx="4875210" cy="2717801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BC5675-D5C2-405A-BE84-B2CE880A8C3E}" type="datetimeFigureOut">
              <a:rPr lang="en-GB" smtClean="0"/>
              <a:t>21/06/2026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7E3784-CD7D-41A0-BD9C-A2A555C8CED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3506199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BC5675-D5C2-405A-BE84-B2CE880A8C3E}" type="datetimeFigureOut">
              <a:rPr lang="en-GB" smtClean="0"/>
              <a:t>21/06/2026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7E3784-CD7D-41A0-BD9C-A2A555C8CED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500668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BC5675-D5C2-405A-BE84-B2CE880A8C3E}" type="datetimeFigureOut">
              <a:rPr lang="en-GB" smtClean="0"/>
              <a:t>21/06/2026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7E3784-CD7D-41A0-BD9C-A2A555C8CED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2443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6705" y="609601"/>
            <a:ext cx="3856037" cy="1639884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56200" y="592666"/>
            <a:ext cx="5891209" cy="5198534"/>
          </a:xfrm>
        </p:spPr>
        <p:txBody>
          <a:bodyPr anchor="ctr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6705" y="2249486"/>
            <a:ext cx="3856037" cy="3541714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BC5675-D5C2-405A-BE84-B2CE880A8C3E}" type="datetimeFigureOut">
              <a:rPr lang="en-GB" smtClean="0"/>
              <a:t>21/06/2026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7E3784-CD7D-41A0-BD9C-A2A555C8CED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1118721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3" y="609600"/>
            <a:ext cx="5934508" cy="1639886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380721" y="609601"/>
            <a:ext cx="3666690" cy="5181599"/>
          </a:xfrm>
          <a:prstGeom prst="round2DiagRect">
            <a:avLst>
              <a:gd name="adj1" fmla="val 5608"/>
              <a:gd name="adj2" fmla="val 0"/>
            </a:avLst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0" y="2249486"/>
            <a:ext cx="5934511" cy="3541714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BC5675-D5C2-405A-BE84-B2CE880A8C3E}" type="datetimeFigureOut">
              <a:rPr lang="en-GB" smtClean="0"/>
              <a:t>21/06/2026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7E3784-CD7D-41A0-BD9C-A2A555C8CED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0622933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0" y="4304664"/>
            <a:ext cx="9912355" cy="819355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41411" y="606426"/>
            <a:ext cx="9912354" cy="3299778"/>
          </a:xfrm>
          <a:prstGeom prst="round2DiagRect">
            <a:avLst>
              <a:gd name="adj1" fmla="val 4860"/>
              <a:gd name="adj2" fmla="val 0"/>
            </a:avLst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3200"/>
            </a:lvl1pPr>
          </a:lstStyle>
          <a:p>
            <a:pPr marL="0" lvl="0" indent="0">
              <a:buNone/>
            </a:pPr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364" y="5124020"/>
            <a:ext cx="9910859" cy="682472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BC5675-D5C2-405A-BE84-B2CE880A8C3E}" type="datetimeFigureOut">
              <a:rPr lang="en-GB" smtClean="0"/>
              <a:t>21/06/2026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7E3784-CD7D-41A0-BD9C-A2A555C8CED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8239017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56" y="609600"/>
            <a:ext cx="9905955" cy="3429000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0" y="4419599"/>
            <a:ext cx="9904459" cy="1371599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BC5675-D5C2-405A-BE84-B2CE880A8C3E}" type="datetimeFigureOut">
              <a:rPr lang="en-GB" smtClean="0"/>
              <a:t>21/06/2026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7E3784-CD7D-41A0-BD9C-A2A555C8CED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3712414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609599"/>
            <a:ext cx="9302752" cy="2748429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365557"/>
            <a:ext cx="8752299" cy="54896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1" y="4309919"/>
            <a:ext cx="9906002" cy="1489496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BC5675-D5C2-405A-BE84-B2CE880A8C3E}" type="datetimeFigureOut">
              <a:rPr lang="en-GB" smtClean="0"/>
              <a:t>21/06/2026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7E3784-CD7D-41A0-BD9C-A2A555C8CED3}" type="slidenum">
              <a:rPr lang="en-GB" smtClean="0"/>
              <a:t>‹#›</a:t>
            </a:fld>
            <a:endParaRPr lang="en-GB"/>
          </a:p>
        </p:txBody>
      </p:sp>
      <p:sp>
        <p:nvSpPr>
          <p:cNvPr id="60" name="TextBox 59"/>
          <p:cNvSpPr txBox="1"/>
          <p:nvPr/>
        </p:nvSpPr>
        <p:spPr>
          <a:xfrm>
            <a:off x="903512" y="732394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Trebuchet MS"/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61" name="TextBox 60"/>
          <p:cNvSpPr txBox="1"/>
          <p:nvPr/>
        </p:nvSpPr>
        <p:spPr>
          <a:xfrm>
            <a:off x="10537370" y="276497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Trebuchet MS"/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54553753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0" y="2134041"/>
            <a:ext cx="9906001" cy="2511835"/>
          </a:xfrm>
        </p:spPr>
        <p:txBody>
          <a:bodyPr anchor="b">
            <a:normAutofit/>
          </a:bodyPr>
          <a:lstStyle>
            <a:lvl1pPr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364" y="4657655"/>
            <a:ext cx="9904505" cy="1140644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BC5675-D5C2-405A-BE84-B2CE880A8C3E}" type="datetimeFigureOut">
              <a:rPr lang="en-GB" smtClean="0"/>
              <a:t>21/06/2026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7E3784-CD7D-41A0-BD9C-A2A555C8CED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2399886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1141413" y="609600"/>
            <a:ext cx="9905998" cy="190500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1141410" y="2674463"/>
            <a:ext cx="3196899" cy="685800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1127918" y="3360263"/>
            <a:ext cx="3208735" cy="2430936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14766" y="2677635"/>
            <a:ext cx="3184385" cy="685800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504213" y="3363435"/>
            <a:ext cx="3195830" cy="2430936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52442" y="2674463"/>
            <a:ext cx="3194968" cy="685800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852442" y="3360263"/>
            <a:ext cx="3194968" cy="2430936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BC5675-D5C2-405A-BE84-B2CE880A8C3E}" type="datetimeFigureOut">
              <a:rPr lang="en-GB" smtClean="0"/>
              <a:t>21/06/2026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7E3784-CD7D-41A0-BD9C-A2A555C8CED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5345599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1141411" y="609600"/>
            <a:ext cx="9905999" cy="190500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1141413" y="4404596"/>
            <a:ext cx="3195240" cy="576262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141413" y="2666998"/>
            <a:ext cx="3195240" cy="1524000"/>
          </a:xfrm>
          <a:prstGeom prst="round2DiagRect">
            <a:avLst/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2000" dirty="0"/>
            </a:lvl1pPr>
          </a:lstStyle>
          <a:p>
            <a:pPr marL="0" lvl="0" indent="0">
              <a:buNone/>
            </a:pPr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1141413" y="4980858"/>
            <a:ext cx="3195240" cy="81784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89053" y="4404596"/>
            <a:ext cx="3200400" cy="576262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489053" y="2666998"/>
            <a:ext cx="3198940" cy="1524000"/>
          </a:xfrm>
          <a:prstGeom prst="round2DiagRect">
            <a:avLst/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2000" dirty="0"/>
            </a:lvl1pPr>
          </a:lstStyle>
          <a:p>
            <a:pPr marL="0" lvl="0" indent="0">
              <a:buNone/>
            </a:pPr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487593" y="4980857"/>
            <a:ext cx="3200400" cy="81034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52567" y="4404595"/>
            <a:ext cx="3190741" cy="576262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852442" y="2666998"/>
            <a:ext cx="3194969" cy="1524000"/>
          </a:xfrm>
          <a:prstGeom prst="round2DiagRect">
            <a:avLst/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2000" dirty="0"/>
            </a:lvl1pPr>
          </a:lstStyle>
          <a:p>
            <a:pPr marL="0" lvl="0" indent="0">
              <a:buNone/>
            </a:pPr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852442" y="4980854"/>
            <a:ext cx="3194968" cy="810345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BC5675-D5C2-405A-BE84-B2CE880A8C3E}" type="datetimeFigureOut">
              <a:rPr lang="en-GB" smtClean="0"/>
              <a:t>21/06/2026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7E3784-CD7D-41A0-BD9C-A2A555C8CED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068528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BC5675-D5C2-405A-BE84-B2CE880A8C3E}" type="datetimeFigureOut">
              <a:rPr lang="en-GB" smtClean="0"/>
              <a:t>21/06/2026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7E3784-CD7D-41A0-BD9C-A2A555C8CED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3986075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042400" y="609599"/>
            <a:ext cx="2005011" cy="5181601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41410" y="609599"/>
            <a:ext cx="7748590" cy="5181601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BC5675-D5C2-405A-BE84-B2CE880A8C3E}" type="datetimeFigureOut">
              <a:rPr lang="en-GB" smtClean="0"/>
              <a:t>21/06/2026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7E3784-CD7D-41A0-BD9C-A2A555C8CED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879959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19">
            <a:alphaModFix amt="3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grpSp>
        <p:nvGrpSpPr>
          <p:cNvPr id="8" name="Group 7"/>
          <p:cNvGrpSpPr/>
          <p:nvPr/>
        </p:nvGrpSpPr>
        <p:grpSpPr>
          <a:xfrm>
            <a:off x="-14288" y="0"/>
            <a:ext cx="12053888" cy="6858001"/>
            <a:chOff x="-14288" y="0"/>
            <a:chExt cx="12053888" cy="6858001"/>
          </a:xfrm>
        </p:grpSpPr>
        <p:grpSp>
          <p:nvGrpSpPr>
            <p:cNvPr id="9" name="Group 8"/>
            <p:cNvGrpSpPr/>
            <p:nvPr/>
          </p:nvGrpSpPr>
          <p:grpSpPr>
            <a:xfrm>
              <a:off x="-14288" y="0"/>
              <a:ext cx="1220788" cy="6858001"/>
              <a:chOff x="-14288" y="0"/>
              <a:chExt cx="1220788" cy="6858001"/>
            </a:xfrm>
            <a:gradFill flip="none" rotWithShape="1">
              <a:gsLst>
                <a:gs pos="0">
                  <a:schemeClr val="tx2"/>
                </a:gs>
                <a:gs pos="100000">
                  <a:schemeClr val="bg2">
                    <a:lumMod val="60000"/>
                    <a:lumOff val="40000"/>
                  </a:schemeClr>
                </a:gs>
              </a:gsLst>
              <a:lin ang="5400000" scaled="0"/>
              <a:tileRect/>
            </a:gradFill>
          </p:grpSpPr>
          <p:sp>
            <p:nvSpPr>
              <p:cNvPr id="21" name="Rectangle 5"/>
              <p:cNvSpPr>
                <a:spLocks noChangeArrowheads="1"/>
              </p:cNvSpPr>
              <p:nvPr/>
            </p:nvSpPr>
            <p:spPr bwMode="auto">
              <a:xfrm>
                <a:off x="114300" y="4763"/>
                <a:ext cx="23813" cy="2181225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2" name="Freeform 6"/>
              <p:cNvSpPr>
                <a:spLocks noEditPoints="1"/>
              </p:cNvSpPr>
              <p:nvPr/>
            </p:nvSpPr>
            <p:spPr bwMode="auto">
              <a:xfrm>
                <a:off x="33337" y="217646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11"/>
                      <a:pt x="28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3" name="Freeform 7"/>
              <p:cNvSpPr>
                <a:spLocks noEditPoints="1"/>
              </p:cNvSpPr>
              <p:nvPr/>
            </p:nvSpPr>
            <p:spPr bwMode="auto">
              <a:xfrm>
                <a:off x="28575" y="4021138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4" name="Freeform 8"/>
              <p:cNvSpPr/>
              <p:nvPr/>
            </p:nvSpPr>
            <p:spPr bwMode="auto">
              <a:xfrm>
                <a:off x="200025" y="4763"/>
                <a:ext cx="369888" cy="1811338"/>
              </a:xfrm>
              <a:custGeom>
                <a:avLst/>
                <a:gdLst/>
                <a:ahLst/>
                <a:cxnLst/>
                <a:rect l="0" t="0" r="r" b="b"/>
                <a:pathLst>
                  <a:path w="233" h="1141">
                    <a:moveTo>
                      <a:pt x="218" y="1141"/>
                    </a:moveTo>
                    <a:lnTo>
                      <a:pt x="0" y="626"/>
                    </a:lnTo>
                    <a:lnTo>
                      <a:pt x="0" y="0"/>
                    </a:lnTo>
                    <a:lnTo>
                      <a:pt x="15" y="0"/>
                    </a:lnTo>
                    <a:lnTo>
                      <a:pt x="15" y="623"/>
                    </a:lnTo>
                    <a:lnTo>
                      <a:pt x="233" y="1135"/>
                    </a:lnTo>
                    <a:lnTo>
                      <a:pt x="218" y="1141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5" name="Freeform 9"/>
              <p:cNvSpPr>
                <a:spLocks noEditPoints="1"/>
              </p:cNvSpPr>
              <p:nvPr/>
            </p:nvSpPr>
            <p:spPr bwMode="auto">
              <a:xfrm>
                <a:off x="503237" y="1801813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3" y="0"/>
                      <a:pt x="40" y="6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9"/>
                      <a:pt x="31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6" name="Freeform 10"/>
              <p:cNvSpPr/>
              <p:nvPr/>
            </p:nvSpPr>
            <p:spPr bwMode="auto">
              <a:xfrm>
                <a:off x="285750" y="4763"/>
                <a:ext cx="369888" cy="1430338"/>
              </a:xfrm>
              <a:custGeom>
                <a:avLst/>
                <a:gdLst/>
                <a:ahLst/>
                <a:cxnLst/>
                <a:rect l="0" t="0" r="r" b="b"/>
                <a:pathLst>
                  <a:path w="233" h="901">
                    <a:moveTo>
                      <a:pt x="221" y="901"/>
                    </a:moveTo>
                    <a:lnTo>
                      <a:pt x="0" y="383"/>
                    </a:lnTo>
                    <a:lnTo>
                      <a:pt x="0" y="0"/>
                    </a:lnTo>
                    <a:lnTo>
                      <a:pt x="18" y="0"/>
                    </a:lnTo>
                    <a:lnTo>
                      <a:pt x="18" y="380"/>
                    </a:lnTo>
                    <a:lnTo>
                      <a:pt x="233" y="895"/>
                    </a:lnTo>
                    <a:lnTo>
                      <a:pt x="221" y="901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7" name="Freeform 11"/>
              <p:cNvSpPr/>
              <p:nvPr/>
            </p:nvSpPr>
            <p:spPr bwMode="auto">
              <a:xfrm>
                <a:off x="546100" y="0"/>
                <a:ext cx="152400" cy="912813"/>
              </a:xfrm>
              <a:custGeom>
                <a:avLst/>
                <a:gdLst/>
                <a:ahLst/>
                <a:cxnLst/>
                <a:rect l="0" t="0" r="r" b="b"/>
                <a:pathLst>
                  <a:path w="96" h="575">
                    <a:moveTo>
                      <a:pt x="96" y="575"/>
                    </a:moveTo>
                    <a:lnTo>
                      <a:pt x="78" y="575"/>
                    </a:lnTo>
                    <a:lnTo>
                      <a:pt x="78" y="192"/>
                    </a:lnTo>
                    <a:lnTo>
                      <a:pt x="0" y="6"/>
                    </a:lnTo>
                    <a:lnTo>
                      <a:pt x="15" y="0"/>
                    </a:lnTo>
                    <a:lnTo>
                      <a:pt x="96" y="189"/>
                    </a:lnTo>
                    <a:lnTo>
                      <a:pt x="96" y="57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8" name="Freeform 12"/>
              <p:cNvSpPr>
                <a:spLocks noEditPoints="1"/>
              </p:cNvSpPr>
              <p:nvPr/>
            </p:nvSpPr>
            <p:spPr bwMode="auto">
              <a:xfrm>
                <a:off x="588962" y="14208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3" y="0"/>
                      <a:pt x="40" y="7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9"/>
                      <a:pt x="31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9" name="Freeform 13"/>
              <p:cNvSpPr>
                <a:spLocks noEditPoints="1"/>
              </p:cNvSpPr>
              <p:nvPr/>
            </p:nvSpPr>
            <p:spPr bwMode="auto">
              <a:xfrm>
                <a:off x="588962" y="903288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0" name="Freeform 14"/>
              <p:cNvSpPr/>
              <p:nvPr/>
            </p:nvSpPr>
            <p:spPr bwMode="auto">
              <a:xfrm>
                <a:off x="641350" y="0"/>
                <a:ext cx="422275" cy="527050"/>
              </a:xfrm>
              <a:custGeom>
                <a:avLst/>
                <a:gdLst/>
                <a:ahLst/>
                <a:cxnLst/>
                <a:rect l="0" t="0" r="r" b="b"/>
                <a:pathLst>
                  <a:path w="266" h="332">
                    <a:moveTo>
                      <a:pt x="257" y="332"/>
                    </a:moveTo>
                    <a:lnTo>
                      <a:pt x="48" y="123"/>
                    </a:lnTo>
                    <a:lnTo>
                      <a:pt x="0" y="6"/>
                    </a:lnTo>
                    <a:lnTo>
                      <a:pt x="15" y="0"/>
                    </a:lnTo>
                    <a:lnTo>
                      <a:pt x="63" y="114"/>
                    </a:lnTo>
                    <a:lnTo>
                      <a:pt x="266" y="320"/>
                    </a:lnTo>
                    <a:lnTo>
                      <a:pt x="257" y="332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1" name="Freeform 15"/>
              <p:cNvSpPr>
                <a:spLocks noEditPoints="1"/>
              </p:cNvSpPr>
              <p:nvPr/>
            </p:nvSpPr>
            <p:spPr bwMode="auto">
              <a:xfrm>
                <a:off x="1020762" y="488950"/>
                <a:ext cx="161925" cy="147638"/>
              </a:xfrm>
              <a:custGeom>
                <a:avLst/>
                <a:gdLst/>
                <a:ahLst/>
                <a:cxnLst/>
                <a:rect l="0" t="0" r="r" b="b"/>
                <a:pathLst>
                  <a:path w="34" h="31">
                    <a:moveTo>
                      <a:pt x="17" y="31"/>
                    </a:moveTo>
                    <a:cubicBezTo>
                      <a:pt x="13" y="31"/>
                      <a:pt x="9" y="30"/>
                      <a:pt x="6" y="27"/>
                    </a:cubicBezTo>
                    <a:cubicBezTo>
                      <a:pt x="0" y="20"/>
                      <a:pt x="0" y="10"/>
                      <a:pt x="6" y="4"/>
                    </a:cubicBezTo>
                    <a:cubicBezTo>
                      <a:pt x="9" y="1"/>
                      <a:pt x="13" y="0"/>
                      <a:pt x="17" y="0"/>
                    </a:cubicBezTo>
                    <a:cubicBezTo>
                      <a:pt x="21" y="0"/>
                      <a:pt x="25" y="1"/>
                      <a:pt x="28" y="4"/>
                    </a:cubicBezTo>
                    <a:cubicBezTo>
                      <a:pt x="34" y="10"/>
                      <a:pt x="34" y="20"/>
                      <a:pt x="28" y="27"/>
                    </a:cubicBezTo>
                    <a:cubicBezTo>
                      <a:pt x="25" y="30"/>
                      <a:pt x="21" y="31"/>
                      <a:pt x="17" y="31"/>
                    </a:cubicBezTo>
                    <a:close/>
                    <a:moveTo>
                      <a:pt x="17" y="4"/>
                    </a:moveTo>
                    <a:cubicBezTo>
                      <a:pt x="14" y="4"/>
                      <a:pt x="11" y="5"/>
                      <a:pt x="9" y="7"/>
                    </a:cubicBezTo>
                    <a:cubicBezTo>
                      <a:pt x="4" y="12"/>
                      <a:pt x="4" y="19"/>
                      <a:pt x="9" y="24"/>
                    </a:cubicBezTo>
                    <a:cubicBezTo>
                      <a:pt x="11" y="26"/>
                      <a:pt x="14" y="27"/>
                      <a:pt x="17" y="27"/>
                    </a:cubicBezTo>
                    <a:cubicBezTo>
                      <a:pt x="20" y="27"/>
                      <a:pt x="23" y="26"/>
                      <a:pt x="25" y="24"/>
                    </a:cubicBezTo>
                    <a:cubicBezTo>
                      <a:pt x="30" y="19"/>
                      <a:pt x="30" y="12"/>
                      <a:pt x="25" y="7"/>
                    </a:cubicBezTo>
                    <a:cubicBezTo>
                      <a:pt x="23" y="5"/>
                      <a:pt x="20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2" name="Line 16"/>
              <p:cNvSpPr>
                <a:spLocks noChangeShapeType="1"/>
              </p:cNvSpPr>
              <p:nvPr/>
            </p:nvSpPr>
            <p:spPr bwMode="auto">
              <a:xfrm>
                <a:off x="-4763" y="9525"/>
                <a:ext cx="0" cy="0"/>
              </a:xfrm>
              <a:prstGeom prst="line">
                <a:avLst/>
              </a:prstGeom>
              <a:grpFill/>
              <a:ln w="15" cap="flat">
                <a:solidFill>
                  <a:srgbClr val="FFFFFF"/>
                </a:solidFill>
                <a:prstDash val="solid"/>
                <a:miter lim="800000"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3" name="Freeform 17"/>
              <p:cNvSpPr/>
              <p:nvPr/>
            </p:nvSpPr>
            <p:spPr bwMode="auto">
              <a:xfrm>
                <a:off x="9525" y="1801813"/>
                <a:ext cx="123825" cy="127000"/>
              </a:xfrm>
              <a:custGeom>
                <a:avLst/>
                <a:gdLst/>
                <a:ahLst/>
                <a:cxnLst/>
                <a:rect l="0" t="0" r="r" b="b"/>
                <a:pathLst>
                  <a:path w="78" h="80">
                    <a:moveTo>
                      <a:pt x="6" y="80"/>
                    </a:moveTo>
                    <a:lnTo>
                      <a:pt x="0" y="71"/>
                    </a:lnTo>
                    <a:lnTo>
                      <a:pt x="69" y="0"/>
                    </a:lnTo>
                    <a:lnTo>
                      <a:pt x="78" y="9"/>
                    </a:lnTo>
                    <a:lnTo>
                      <a:pt x="6" y="8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4" name="Freeform 18"/>
              <p:cNvSpPr/>
              <p:nvPr/>
            </p:nvSpPr>
            <p:spPr bwMode="auto">
              <a:xfrm>
                <a:off x="-9525" y="3549650"/>
                <a:ext cx="147638" cy="481013"/>
              </a:xfrm>
              <a:custGeom>
                <a:avLst/>
                <a:gdLst/>
                <a:ahLst/>
                <a:cxnLst/>
                <a:rect l="0" t="0" r="r" b="b"/>
                <a:pathLst>
                  <a:path w="93" h="303">
                    <a:moveTo>
                      <a:pt x="93" y="303"/>
                    </a:moveTo>
                    <a:lnTo>
                      <a:pt x="78" y="303"/>
                    </a:lnTo>
                    <a:lnTo>
                      <a:pt x="78" y="78"/>
                    </a:lnTo>
                    <a:lnTo>
                      <a:pt x="0" y="12"/>
                    </a:lnTo>
                    <a:lnTo>
                      <a:pt x="12" y="0"/>
                    </a:lnTo>
                    <a:lnTo>
                      <a:pt x="93" y="69"/>
                    </a:lnTo>
                    <a:lnTo>
                      <a:pt x="93" y="30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5" name="Freeform 19"/>
              <p:cNvSpPr/>
              <p:nvPr/>
            </p:nvSpPr>
            <p:spPr bwMode="auto">
              <a:xfrm>
                <a:off x="128587" y="1382713"/>
                <a:ext cx="142875" cy="476250"/>
              </a:xfrm>
              <a:custGeom>
                <a:avLst/>
                <a:gdLst/>
                <a:ahLst/>
                <a:cxnLst/>
                <a:rect l="0" t="0" r="r" b="b"/>
                <a:pathLst>
                  <a:path w="90" h="300">
                    <a:moveTo>
                      <a:pt x="90" y="300"/>
                    </a:moveTo>
                    <a:lnTo>
                      <a:pt x="78" y="300"/>
                    </a:lnTo>
                    <a:lnTo>
                      <a:pt x="78" y="84"/>
                    </a:lnTo>
                    <a:lnTo>
                      <a:pt x="0" y="9"/>
                    </a:lnTo>
                    <a:lnTo>
                      <a:pt x="9" y="0"/>
                    </a:lnTo>
                    <a:lnTo>
                      <a:pt x="90" y="81"/>
                    </a:lnTo>
                    <a:lnTo>
                      <a:pt x="90" y="30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6" name="Freeform 20"/>
              <p:cNvSpPr>
                <a:spLocks noEditPoints="1"/>
              </p:cNvSpPr>
              <p:nvPr/>
            </p:nvSpPr>
            <p:spPr bwMode="auto">
              <a:xfrm>
                <a:off x="204787" y="1849438"/>
                <a:ext cx="114300" cy="107950"/>
              </a:xfrm>
              <a:custGeom>
                <a:avLst/>
                <a:gdLst/>
                <a:ahLst/>
                <a:cxnLst/>
                <a:rect l="0" t="0" r="r" b="b"/>
                <a:pathLst>
                  <a:path w="24" h="23">
                    <a:moveTo>
                      <a:pt x="12" y="23"/>
                    </a:moveTo>
                    <a:cubicBezTo>
                      <a:pt x="6" y="23"/>
                      <a:pt x="0" y="18"/>
                      <a:pt x="0" y="12"/>
                    </a:cubicBezTo>
                    <a:cubicBezTo>
                      <a:pt x="0" y="5"/>
                      <a:pt x="6" y="0"/>
                      <a:pt x="12" y="0"/>
                    </a:cubicBezTo>
                    <a:cubicBezTo>
                      <a:pt x="18" y="0"/>
                      <a:pt x="24" y="5"/>
                      <a:pt x="24" y="12"/>
                    </a:cubicBezTo>
                    <a:cubicBezTo>
                      <a:pt x="24" y="18"/>
                      <a:pt x="18" y="23"/>
                      <a:pt x="12" y="23"/>
                    </a:cubicBezTo>
                    <a:close/>
                    <a:moveTo>
                      <a:pt x="12" y="4"/>
                    </a:moveTo>
                    <a:cubicBezTo>
                      <a:pt x="8" y="4"/>
                      <a:pt x="4" y="8"/>
                      <a:pt x="4" y="12"/>
                    </a:cubicBezTo>
                    <a:cubicBezTo>
                      <a:pt x="4" y="16"/>
                      <a:pt x="8" y="19"/>
                      <a:pt x="12" y="19"/>
                    </a:cubicBezTo>
                    <a:cubicBezTo>
                      <a:pt x="16" y="19"/>
                      <a:pt x="20" y="16"/>
                      <a:pt x="20" y="12"/>
                    </a:cubicBezTo>
                    <a:cubicBezTo>
                      <a:pt x="20" y="8"/>
                      <a:pt x="16" y="4"/>
                      <a:pt x="12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7" name="Rectangle 21"/>
              <p:cNvSpPr>
                <a:spLocks noChangeArrowheads="1"/>
              </p:cNvSpPr>
              <p:nvPr/>
            </p:nvSpPr>
            <p:spPr bwMode="auto">
              <a:xfrm>
                <a:off x="133350" y="4662488"/>
                <a:ext cx="23813" cy="2181225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8" name="Freeform 22"/>
              <p:cNvSpPr/>
              <p:nvPr/>
            </p:nvSpPr>
            <p:spPr bwMode="auto">
              <a:xfrm>
                <a:off x="223837" y="5041900"/>
                <a:ext cx="369888" cy="1801813"/>
              </a:xfrm>
              <a:custGeom>
                <a:avLst/>
                <a:gdLst/>
                <a:ahLst/>
                <a:cxnLst/>
                <a:rect l="0" t="0" r="r" b="b"/>
                <a:pathLst>
                  <a:path w="233" h="1135">
                    <a:moveTo>
                      <a:pt x="15" y="1135"/>
                    </a:moveTo>
                    <a:lnTo>
                      <a:pt x="0" y="1135"/>
                    </a:lnTo>
                    <a:lnTo>
                      <a:pt x="0" y="515"/>
                    </a:lnTo>
                    <a:lnTo>
                      <a:pt x="0" y="512"/>
                    </a:lnTo>
                    <a:lnTo>
                      <a:pt x="218" y="0"/>
                    </a:lnTo>
                    <a:lnTo>
                      <a:pt x="233" y="6"/>
                    </a:lnTo>
                    <a:lnTo>
                      <a:pt x="15" y="518"/>
                    </a:lnTo>
                    <a:lnTo>
                      <a:pt x="15" y="113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9" name="Freeform 23"/>
              <p:cNvSpPr>
                <a:spLocks noEditPoints="1"/>
              </p:cNvSpPr>
              <p:nvPr/>
            </p:nvSpPr>
            <p:spPr bwMode="auto">
              <a:xfrm>
                <a:off x="52387" y="44815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11"/>
                      <a:pt x="28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0" name="Freeform 24"/>
              <p:cNvSpPr/>
              <p:nvPr/>
            </p:nvSpPr>
            <p:spPr bwMode="auto">
              <a:xfrm>
                <a:off x="-14288" y="5627688"/>
                <a:ext cx="85725" cy="1216025"/>
              </a:xfrm>
              <a:custGeom>
                <a:avLst/>
                <a:gdLst/>
                <a:ahLst/>
                <a:cxnLst/>
                <a:rect l="0" t="0" r="r" b="b"/>
                <a:pathLst>
                  <a:path w="54" h="766">
                    <a:moveTo>
                      <a:pt x="54" y="766"/>
                    </a:moveTo>
                    <a:lnTo>
                      <a:pt x="36" y="766"/>
                    </a:lnTo>
                    <a:lnTo>
                      <a:pt x="36" y="149"/>
                    </a:lnTo>
                    <a:lnTo>
                      <a:pt x="0" y="3"/>
                    </a:lnTo>
                    <a:lnTo>
                      <a:pt x="18" y="0"/>
                    </a:lnTo>
                    <a:lnTo>
                      <a:pt x="54" y="146"/>
                    </a:lnTo>
                    <a:lnTo>
                      <a:pt x="54" y="766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1" name="Freeform 25"/>
              <p:cNvSpPr>
                <a:spLocks noEditPoints="1"/>
              </p:cNvSpPr>
              <p:nvPr/>
            </p:nvSpPr>
            <p:spPr bwMode="auto">
              <a:xfrm>
                <a:off x="527050" y="4867275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2" name="Freeform 26"/>
              <p:cNvSpPr/>
              <p:nvPr/>
            </p:nvSpPr>
            <p:spPr bwMode="auto">
              <a:xfrm>
                <a:off x="309562" y="5422900"/>
                <a:ext cx="374650" cy="1425575"/>
              </a:xfrm>
              <a:custGeom>
                <a:avLst/>
                <a:gdLst/>
                <a:ahLst/>
                <a:cxnLst/>
                <a:rect l="0" t="0" r="r" b="b"/>
                <a:pathLst>
                  <a:path w="236" h="898">
                    <a:moveTo>
                      <a:pt x="18" y="898"/>
                    </a:moveTo>
                    <a:lnTo>
                      <a:pt x="0" y="898"/>
                    </a:lnTo>
                    <a:lnTo>
                      <a:pt x="0" y="515"/>
                    </a:lnTo>
                    <a:lnTo>
                      <a:pt x="3" y="512"/>
                    </a:lnTo>
                    <a:lnTo>
                      <a:pt x="221" y="0"/>
                    </a:lnTo>
                    <a:lnTo>
                      <a:pt x="236" y="6"/>
                    </a:lnTo>
                    <a:lnTo>
                      <a:pt x="18" y="518"/>
                    </a:lnTo>
                    <a:lnTo>
                      <a:pt x="18" y="898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3" name="Freeform 27"/>
              <p:cNvSpPr/>
              <p:nvPr/>
            </p:nvSpPr>
            <p:spPr bwMode="auto">
              <a:xfrm>
                <a:off x="569912" y="5945188"/>
                <a:ext cx="152400" cy="912813"/>
              </a:xfrm>
              <a:custGeom>
                <a:avLst/>
                <a:gdLst/>
                <a:ahLst/>
                <a:cxnLst/>
                <a:rect l="0" t="0" r="r" b="b"/>
                <a:pathLst>
                  <a:path w="96" h="575">
                    <a:moveTo>
                      <a:pt x="15" y="575"/>
                    </a:moveTo>
                    <a:lnTo>
                      <a:pt x="0" y="569"/>
                    </a:lnTo>
                    <a:lnTo>
                      <a:pt x="81" y="383"/>
                    </a:lnTo>
                    <a:lnTo>
                      <a:pt x="81" y="0"/>
                    </a:lnTo>
                    <a:lnTo>
                      <a:pt x="96" y="0"/>
                    </a:lnTo>
                    <a:lnTo>
                      <a:pt x="96" y="386"/>
                    </a:lnTo>
                    <a:lnTo>
                      <a:pt x="15" y="57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4" name="Freeform 28"/>
              <p:cNvSpPr>
                <a:spLocks noEditPoints="1"/>
              </p:cNvSpPr>
              <p:nvPr/>
            </p:nvSpPr>
            <p:spPr bwMode="auto">
              <a:xfrm>
                <a:off x="612775" y="5246688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5" name="Freeform 29"/>
              <p:cNvSpPr>
                <a:spLocks noEditPoints="1"/>
              </p:cNvSpPr>
              <p:nvPr/>
            </p:nvSpPr>
            <p:spPr bwMode="auto">
              <a:xfrm>
                <a:off x="612775" y="57642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6" name="Freeform 30"/>
              <p:cNvSpPr/>
              <p:nvPr/>
            </p:nvSpPr>
            <p:spPr bwMode="auto">
              <a:xfrm>
                <a:off x="669925" y="6330950"/>
                <a:ext cx="417513" cy="517525"/>
              </a:xfrm>
              <a:custGeom>
                <a:avLst/>
                <a:gdLst/>
                <a:ahLst/>
                <a:cxnLst/>
                <a:rect l="0" t="0" r="r" b="b"/>
                <a:pathLst>
                  <a:path w="263" h="326">
                    <a:moveTo>
                      <a:pt x="15" y="326"/>
                    </a:moveTo>
                    <a:lnTo>
                      <a:pt x="0" y="320"/>
                    </a:lnTo>
                    <a:lnTo>
                      <a:pt x="45" y="206"/>
                    </a:lnTo>
                    <a:lnTo>
                      <a:pt x="48" y="206"/>
                    </a:lnTo>
                    <a:lnTo>
                      <a:pt x="254" y="0"/>
                    </a:lnTo>
                    <a:lnTo>
                      <a:pt x="263" y="12"/>
                    </a:lnTo>
                    <a:lnTo>
                      <a:pt x="60" y="215"/>
                    </a:lnTo>
                    <a:lnTo>
                      <a:pt x="15" y="326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7" name="Freeform 31"/>
              <p:cNvSpPr>
                <a:spLocks noEditPoints="1"/>
              </p:cNvSpPr>
              <p:nvPr/>
            </p:nvSpPr>
            <p:spPr bwMode="auto">
              <a:xfrm>
                <a:off x="1049337" y="6221413"/>
                <a:ext cx="157163" cy="147638"/>
              </a:xfrm>
              <a:custGeom>
                <a:avLst/>
                <a:gdLst/>
                <a:ahLst/>
                <a:cxnLst/>
                <a:rect l="0" t="0" r="r" b="b"/>
                <a:pathLst>
                  <a:path w="33" h="31">
                    <a:moveTo>
                      <a:pt x="16" y="31"/>
                    </a:moveTo>
                    <a:cubicBezTo>
                      <a:pt x="12" y="31"/>
                      <a:pt x="8" y="29"/>
                      <a:pt x="5" y="26"/>
                    </a:cubicBezTo>
                    <a:cubicBezTo>
                      <a:pt x="2" y="24"/>
                      <a:pt x="0" y="20"/>
                      <a:pt x="0" y="15"/>
                    </a:cubicBezTo>
                    <a:cubicBezTo>
                      <a:pt x="0" y="11"/>
                      <a:pt x="2" y="7"/>
                      <a:pt x="5" y="4"/>
                    </a:cubicBezTo>
                    <a:cubicBezTo>
                      <a:pt x="8" y="1"/>
                      <a:pt x="12" y="0"/>
                      <a:pt x="16" y="0"/>
                    </a:cubicBezTo>
                    <a:cubicBezTo>
                      <a:pt x="20" y="0"/>
                      <a:pt x="24" y="1"/>
                      <a:pt x="27" y="4"/>
                    </a:cubicBezTo>
                    <a:cubicBezTo>
                      <a:pt x="33" y="10"/>
                      <a:pt x="33" y="20"/>
                      <a:pt x="27" y="26"/>
                    </a:cubicBezTo>
                    <a:cubicBezTo>
                      <a:pt x="24" y="29"/>
                      <a:pt x="20" y="31"/>
                      <a:pt x="16" y="31"/>
                    </a:cubicBezTo>
                    <a:close/>
                    <a:moveTo>
                      <a:pt x="16" y="4"/>
                    </a:moveTo>
                    <a:cubicBezTo>
                      <a:pt x="13" y="4"/>
                      <a:pt x="10" y="5"/>
                      <a:pt x="8" y="7"/>
                    </a:cubicBezTo>
                    <a:cubicBezTo>
                      <a:pt x="6" y="9"/>
                      <a:pt x="4" y="12"/>
                      <a:pt x="4" y="15"/>
                    </a:cubicBezTo>
                    <a:cubicBezTo>
                      <a:pt x="4" y="19"/>
                      <a:pt x="6" y="21"/>
                      <a:pt x="8" y="24"/>
                    </a:cubicBezTo>
                    <a:cubicBezTo>
                      <a:pt x="10" y="26"/>
                      <a:pt x="13" y="27"/>
                      <a:pt x="16" y="27"/>
                    </a:cubicBezTo>
                    <a:cubicBezTo>
                      <a:pt x="19" y="27"/>
                      <a:pt x="22" y="26"/>
                      <a:pt x="24" y="24"/>
                    </a:cubicBezTo>
                    <a:cubicBezTo>
                      <a:pt x="29" y="19"/>
                      <a:pt x="29" y="12"/>
                      <a:pt x="24" y="7"/>
                    </a:cubicBezTo>
                    <a:cubicBezTo>
                      <a:pt x="22" y="5"/>
                      <a:pt x="19" y="4"/>
                      <a:pt x="16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</p:grpSp>
        <p:grpSp>
          <p:nvGrpSpPr>
            <p:cNvPr id="10" name="Group 9"/>
            <p:cNvGrpSpPr/>
            <p:nvPr/>
          </p:nvGrpSpPr>
          <p:grpSpPr>
            <a:xfrm>
              <a:off x="11364912" y="0"/>
              <a:ext cx="674688" cy="6848476"/>
              <a:chOff x="11364912" y="0"/>
              <a:chExt cx="674688" cy="6848476"/>
            </a:xfrm>
            <a:gradFill flip="none" rotWithShape="1">
              <a:gsLst>
                <a:gs pos="0">
                  <a:schemeClr val="tx2">
                    <a:alpha val="80000"/>
                  </a:schemeClr>
                </a:gs>
                <a:gs pos="100000">
                  <a:schemeClr val="bg2">
                    <a:lumMod val="60000"/>
                    <a:lumOff val="40000"/>
                    <a:alpha val="60000"/>
                  </a:schemeClr>
                </a:gs>
              </a:gsLst>
              <a:lin ang="5400000" scaled="0"/>
              <a:tileRect/>
            </a:gradFill>
          </p:grpSpPr>
          <p:sp>
            <p:nvSpPr>
              <p:cNvPr id="11" name="Freeform 32"/>
              <p:cNvSpPr/>
              <p:nvPr/>
            </p:nvSpPr>
            <p:spPr bwMode="auto">
              <a:xfrm>
                <a:off x="11483975" y="0"/>
                <a:ext cx="417513" cy="512763"/>
              </a:xfrm>
              <a:custGeom>
                <a:avLst/>
                <a:gdLst/>
                <a:ahLst/>
                <a:cxnLst/>
                <a:rect l="0" t="0" r="r" b="b"/>
                <a:pathLst>
                  <a:path w="263" h="323">
                    <a:moveTo>
                      <a:pt x="12" y="323"/>
                    </a:moveTo>
                    <a:lnTo>
                      <a:pt x="0" y="314"/>
                    </a:lnTo>
                    <a:lnTo>
                      <a:pt x="203" y="108"/>
                    </a:lnTo>
                    <a:lnTo>
                      <a:pt x="248" y="0"/>
                    </a:lnTo>
                    <a:lnTo>
                      <a:pt x="263" y="6"/>
                    </a:lnTo>
                    <a:lnTo>
                      <a:pt x="218" y="117"/>
                    </a:lnTo>
                    <a:lnTo>
                      <a:pt x="218" y="117"/>
                    </a:lnTo>
                    <a:lnTo>
                      <a:pt x="12" y="32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2" name="Freeform 33"/>
              <p:cNvSpPr>
                <a:spLocks noEditPoints="1"/>
              </p:cNvSpPr>
              <p:nvPr/>
            </p:nvSpPr>
            <p:spPr bwMode="auto">
              <a:xfrm>
                <a:off x="11364912" y="474663"/>
                <a:ext cx="157163" cy="152400"/>
              </a:xfrm>
              <a:custGeom>
                <a:avLst/>
                <a:gdLst/>
                <a:ahLst/>
                <a:cxnLst/>
                <a:rect l="0" t="0" r="r" b="b"/>
                <a:pathLst>
                  <a:path w="33" h="32">
                    <a:moveTo>
                      <a:pt x="17" y="32"/>
                    </a:moveTo>
                    <a:cubicBezTo>
                      <a:pt x="13" y="32"/>
                      <a:pt x="9" y="30"/>
                      <a:pt x="6" y="27"/>
                    </a:cubicBezTo>
                    <a:cubicBezTo>
                      <a:pt x="0" y="21"/>
                      <a:pt x="0" y="11"/>
                      <a:pt x="6" y="5"/>
                    </a:cubicBezTo>
                    <a:cubicBezTo>
                      <a:pt x="9" y="2"/>
                      <a:pt x="13" y="0"/>
                      <a:pt x="17" y="0"/>
                    </a:cubicBezTo>
                    <a:cubicBezTo>
                      <a:pt x="21" y="0"/>
                      <a:pt x="25" y="2"/>
                      <a:pt x="28" y="5"/>
                    </a:cubicBezTo>
                    <a:cubicBezTo>
                      <a:pt x="31" y="8"/>
                      <a:pt x="33" y="12"/>
                      <a:pt x="33" y="16"/>
                    </a:cubicBezTo>
                    <a:cubicBezTo>
                      <a:pt x="33" y="20"/>
                      <a:pt x="31" y="24"/>
                      <a:pt x="28" y="27"/>
                    </a:cubicBezTo>
                    <a:cubicBezTo>
                      <a:pt x="25" y="30"/>
                      <a:pt x="21" y="32"/>
                      <a:pt x="17" y="32"/>
                    </a:cubicBezTo>
                    <a:close/>
                    <a:moveTo>
                      <a:pt x="17" y="4"/>
                    </a:moveTo>
                    <a:cubicBezTo>
                      <a:pt x="14" y="4"/>
                      <a:pt x="11" y="6"/>
                      <a:pt x="9" y="8"/>
                    </a:cubicBezTo>
                    <a:cubicBezTo>
                      <a:pt x="4" y="12"/>
                      <a:pt x="4" y="20"/>
                      <a:pt x="9" y="24"/>
                    </a:cubicBezTo>
                    <a:cubicBezTo>
                      <a:pt x="11" y="27"/>
                      <a:pt x="14" y="28"/>
                      <a:pt x="17" y="28"/>
                    </a:cubicBezTo>
                    <a:cubicBezTo>
                      <a:pt x="20" y="28"/>
                      <a:pt x="23" y="27"/>
                      <a:pt x="26" y="24"/>
                    </a:cubicBezTo>
                    <a:cubicBezTo>
                      <a:pt x="30" y="20"/>
                      <a:pt x="30" y="12"/>
                      <a:pt x="26" y="8"/>
                    </a:cubicBezTo>
                    <a:cubicBezTo>
                      <a:pt x="23" y="6"/>
                      <a:pt x="20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3" name="Freeform 34"/>
              <p:cNvSpPr>
                <a:spLocks noEditPoints="1"/>
              </p:cNvSpPr>
              <p:nvPr/>
            </p:nvSpPr>
            <p:spPr bwMode="auto">
              <a:xfrm>
                <a:off x="11631612" y="1539875"/>
                <a:ext cx="188913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4" name="Freeform 35"/>
              <p:cNvSpPr/>
              <p:nvPr/>
            </p:nvSpPr>
            <p:spPr bwMode="auto">
              <a:xfrm>
                <a:off x="11531600" y="5694363"/>
                <a:ext cx="298450" cy="1154113"/>
              </a:xfrm>
              <a:custGeom>
                <a:avLst/>
                <a:gdLst/>
                <a:ahLst/>
                <a:cxnLst/>
                <a:rect l="0" t="0" r="r" b="b"/>
                <a:pathLst>
                  <a:path w="188" h="727">
                    <a:moveTo>
                      <a:pt x="15" y="727"/>
                    </a:moveTo>
                    <a:lnTo>
                      <a:pt x="0" y="727"/>
                    </a:lnTo>
                    <a:lnTo>
                      <a:pt x="0" y="407"/>
                    </a:lnTo>
                    <a:lnTo>
                      <a:pt x="0" y="407"/>
                    </a:lnTo>
                    <a:lnTo>
                      <a:pt x="176" y="0"/>
                    </a:lnTo>
                    <a:lnTo>
                      <a:pt x="188" y="6"/>
                    </a:lnTo>
                    <a:lnTo>
                      <a:pt x="15" y="410"/>
                    </a:lnTo>
                    <a:lnTo>
                      <a:pt x="15" y="727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5" name="Freeform 36"/>
              <p:cNvSpPr>
                <a:spLocks noEditPoints="1"/>
              </p:cNvSpPr>
              <p:nvPr/>
            </p:nvSpPr>
            <p:spPr bwMode="auto">
              <a:xfrm>
                <a:off x="11772900" y="5551488"/>
                <a:ext cx="157163" cy="155575"/>
              </a:xfrm>
              <a:custGeom>
                <a:avLst/>
                <a:gdLst/>
                <a:ahLst/>
                <a:cxnLst/>
                <a:rect l="0" t="0" r="r" b="b"/>
                <a:pathLst>
                  <a:path w="33" h="33">
                    <a:moveTo>
                      <a:pt x="17" y="33"/>
                    </a:moveTo>
                    <a:cubicBezTo>
                      <a:pt x="8" y="33"/>
                      <a:pt x="0" y="25"/>
                      <a:pt x="0" y="16"/>
                    </a:cubicBezTo>
                    <a:cubicBezTo>
                      <a:pt x="0" y="7"/>
                      <a:pt x="8" y="0"/>
                      <a:pt x="17" y="0"/>
                    </a:cubicBezTo>
                    <a:cubicBezTo>
                      <a:pt x="26" y="0"/>
                      <a:pt x="33" y="7"/>
                      <a:pt x="33" y="16"/>
                    </a:cubicBezTo>
                    <a:cubicBezTo>
                      <a:pt x="33" y="25"/>
                      <a:pt x="26" y="33"/>
                      <a:pt x="17" y="33"/>
                    </a:cubicBezTo>
                    <a:close/>
                    <a:moveTo>
                      <a:pt x="17" y="4"/>
                    </a:moveTo>
                    <a:cubicBezTo>
                      <a:pt x="10" y="4"/>
                      <a:pt x="4" y="9"/>
                      <a:pt x="4" y="16"/>
                    </a:cubicBezTo>
                    <a:cubicBezTo>
                      <a:pt x="4" y="23"/>
                      <a:pt x="10" y="29"/>
                      <a:pt x="17" y="29"/>
                    </a:cubicBezTo>
                    <a:cubicBezTo>
                      <a:pt x="23" y="29"/>
                      <a:pt x="29" y="23"/>
                      <a:pt x="29" y="16"/>
                    </a:cubicBezTo>
                    <a:cubicBezTo>
                      <a:pt x="29" y="9"/>
                      <a:pt x="23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6" name="Freeform 37"/>
              <p:cNvSpPr/>
              <p:nvPr/>
            </p:nvSpPr>
            <p:spPr bwMode="auto">
              <a:xfrm>
                <a:off x="11710987" y="4763"/>
                <a:ext cx="304800" cy="1544638"/>
              </a:xfrm>
              <a:custGeom>
                <a:avLst/>
                <a:gdLst/>
                <a:ahLst/>
                <a:cxnLst/>
                <a:rect l="0" t="0" r="r" b="b"/>
                <a:pathLst>
                  <a:path w="192" h="973">
                    <a:moveTo>
                      <a:pt x="15" y="973"/>
                    </a:moveTo>
                    <a:lnTo>
                      <a:pt x="0" y="973"/>
                    </a:lnTo>
                    <a:lnTo>
                      <a:pt x="0" y="790"/>
                    </a:lnTo>
                    <a:lnTo>
                      <a:pt x="174" y="614"/>
                    </a:lnTo>
                    <a:lnTo>
                      <a:pt x="174" y="0"/>
                    </a:lnTo>
                    <a:lnTo>
                      <a:pt x="192" y="0"/>
                    </a:lnTo>
                    <a:lnTo>
                      <a:pt x="192" y="620"/>
                    </a:lnTo>
                    <a:lnTo>
                      <a:pt x="15" y="796"/>
                    </a:lnTo>
                    <a:lnTo>
                      <a:pt x="15" y="97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" name="Freeform 38"/>
              <p:cNvSpPr>
                <a:spLocks noEditPoints="1"/>
              </p:cNvSpPr>
              <p:nvPr/>
            </p:nvSpPr>
            <p:spPr bwMode="auto">
              <a:xfrm>
                <a:off x="11636375" y="4867275"/>
                <a:ext cx="188913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8" name="Freeform 39"/>
              <p:cNvSpPr/>
              <p:nvPr/>
            </p:nvSpPr>
            <p:spPr bwMode="auto">
              <a:xfrm>
                <a:off x="11441112" y="5046663"/>
                <a:ext cx="307975" cy="1801813"/>
              </a:xfrm>
              <a:custGeom>
                <a:avLst/>
                <a:gdLst/>
                <a:ahLst/>
                <a:cxnLst/>
                <a:rect l="0" t="0" r="r" b="b"/>
                <a:pathLst>
                  <a:path w="194" h="1135">
                    <a:moveTo>
                      <a:pt x="18" y="1135"/>
                    </a:moveTo>
                    <a:lnTo>
                      <a:pt x="0" y="1135"/>
                    </a:lnTo>
                    <a:lnTo>
                      <a:pt x="0" y="354"/>
                    </a:lnTo>
                    <a:lnTo>
                      <a:pt x="176" y="177"/>
                    </a:lnTo>
                    <a:lnTo>
                      <a:pt x="176" y="0"/>
                    </a:lnTo>
                    <a:lnTo>
                      <a:pt x="194" y="0"/>
                    </a:lnTo>
                    <a:lnTo>
                      <a:pt x="194" y="183"/>
                    </a:lnTo>
                    <a:lnTo>
                      <a:pt x="18" y="360"/>
                    </a:lnTo>
                    <a:lnTo>
                      <a:pt x="18" y="113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9" name="Freeform 40"/>
              <p:cNvSpPr>
                <a:spLocks noEditPoints="1"/>
              </p:cNvSpPr>
              <p:nvPr/>
            </p:nvSpPr>
            <p:spPr bwMode="auto">
              <a:xfrm>
                <a:off x="11849100" y="6416675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" name="Rectangle 41"/>
              <p:cNvSpPr>
                <a:spLocks noChangeArrowheads="1"/>
              </p:cNvSpPr>
              <p:nvPr/>
            </p:nvSpPr>
            <p:spPr bwMode="auto">
              <a:xfrm>
                <a:off x="11939587" y="6596063"/>
                <a:ext cx="23813" cy="252413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</p:grp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141413" y="618518"/>
            <a:ext cx="9905998" cy="147857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2" y="2249487"/>
            <a:ext cx="9905999" cy="354171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456921" y="5883276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6BC5675-D5C2-405A-BE84-B2CE880A8C3E}" type="datetimeFigureOut">
              <a:rPr lang="en-GB" smtClean="0"/>
              <a:t>21/06/2026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41411" y="5883275"/>
            <a:ext cx="623930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 cap="all" baseline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276321" y="5883274"/>
            <a:ext cx="77108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D7E3784-CD7D-41A0-BD9C-A2A555C8CED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59202617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  <p:sldLayoutId id="2147483732" r:id="rId12"/>
    <p:sldLayoutId id="2147483733" r:id="rId13"/>
    <p:sldLayoutId id="2147483734" r:id="rId14"/>
    <p:sldLayoutId id="2147483735" r:id="rId15"/>
    <p:sldLayoutId id="2147483736" r:id="rId16"/>
    <p:sldLayoutId id="2147483737" r:id="rId17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SzPct val="125000"/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pn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FEEED2-D5C5-51B5-63BD-AC22497555F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876424" y="496389"/>
            <a:ext cx="8791575" cy="5242560"/>
          </a:xfrm>
        </p:spPr>
        <p:txBody>
          <a:bodyPr>
            <a:normAutofit/>
          </a:bodyPr>
          <a:lstStyle/>
          <a:p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Programme: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BSc (Hons) Health and Social Care</a:t>
            </a:r>
            <a:b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Module: 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HEALTH, WELLBEING AND SUSTAINABLE DEVELOPMENT</a:t>
            </a:r>
            <a:b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Module code: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BMHP6030</a:t>
            </a:r>
            <a:b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Assignment Title: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COMPONENT 1: PRESENTATION </a:t>
            </a:r>
            <a:b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Lecturer: 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Junaid Shaikh</a:t>
            </a:r>
            <a:b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Student Name: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Mohammed Kamal Miah</a:t>
            </a:r>
            <a:b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Student ID number: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2314349</a:t>
            </a:r>
          </a:p>
        </p:txBody>
      </p:sp>
    </p:spTree>
    <p:extLst>
      <p:ext uri="{BB962C8B-B14F-4D97-AF65-F5344CB8AC3E}">
        <p14:creationId xmlns:p14="http://schemas.microsoft.com/office/powerpoint/2010/main" val="234198138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>
            <a:duotone>
              <a:schemeClr val="bg2">
                <a:shade val="88000"/>
                <a:hueMod val="106000"/>
                <a:satMod val="140000"/>
                <a:lumMod val="54000"/>
              </a:schemeClr>
              <a:schemeClr val="bg2">
                <a:tint val="98000"/>
                <a:hueMod val="90000"/>
                <a:satMod val="150000"/>
                <a:lumMod val="16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5" name="Rectangle 104">
            <a:extLst>
              <a:ext uri="{FF2B5EF4-FFF2-40B4-BE49-F238E27FC236}">
                <a16:creationId xmlns:a16="http://schemas.microsoft.com/office/drawing/2014/main" id="{C2E4E997-8672-4FFD-B8EC-9932A8E471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7" name="Picture 2">
            <a:extLst>
              <a:ext uri="{FF2B5EF4-FFF2-40B4-BE49-F238E27FC236}">
                <a16:creationId xmlns:a16="http://schemas.microsoft.com/office/drawing/2014/main" id="{FE6BA9E6-1D9E-4D30-B528-D49FA1342E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alphaModFix amt="3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:p14="http://schemas.microsoft.com/office/powerpoint/2010/main" xmlns:a16="http://schemas.microsoft.com/office/drawing/2014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CB76E771-B7A0-4BBD-CC93-397D563684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31685" y="229884"/>
            <a:ext cx="6276293" cy="1478570"/>
          </a:xfrm>
        </p:spPr>
        <p:txBody>
          <a:bodyPr>
            <a:normAutofit/>
          </a:bodyPr>
          <a:lstStyle/>
          <a:p>
            <a:r>
              <a:rPr lang="en-GB" sz="4800" dirty="0">
                <a:latin typeface="Arial" panose="020B0604020202020204" pitchFamily="34" charset="0"/>
                <a:cs typeface="Arial" panose="020B0604020202020204" pitchFamily="34" charset="0"/>
              </a:rPr>
              <a:t>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D08A4FE-7461-7502-93D5-75397F2CA2F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3875" y="1938338"/>
            <a:ext cx="5630863" cy="4508988"/>
          </a:xfrm>
        </p:spPr>
        <p:txBody>
          <a:bodyPr>
            <a:normAutofit fontScale="70000" lnSpcReduction="20000"/>
          </a:bodyPr>
          <a:lstStyle/>
          <a:p>
            <a:pPr>
              <a:lnSpc>
                <a:spcPct val="110000"/>
              </a:lnSpc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100" dirty="0">
                <a:latin typeface="Arial" panose="020B0604020202020204" pitchFamily="34" charset="0"/>
                <a:cs typeface="Arial" panose="020B0604020202020204" pitchFamily="34" charset="0"/>
              </a:rPr>
              <a:t>A holistic approach  requires in an integrating health, well-being and sustainable development. </a:t>
            </a:r>
          </a:p>
          <a:p>
            <a:pPr>
              <a:lnSpc>
                <a:spcPct val="110000"/>
              </a:lnSpc>
            </a:pPr>
            <a:r>
              <a:rPr lang="en-GB" sz="3100" dirty="0">
                <a:latin typeface="Arial" panose="020B0604020202020204" pitchFamily="34" charset="0"/>
                <a:cs typeface="Arial" panose="020B0604020202020204" pitchFamily="34" charset="0"/>
              </a:rPr>
              <a:t>In UK  NHS diabetes prevention programme ensures a agile health care, supportive behaviour and a sustainable behaviour (NHS England, 2023). </a:t>
            </a:r>
          </a:p>
          <a:p>
            <a:pPr>
              <a:lnSpc>
                <a:spcPct val="110000"/>
              </a:lnSpc>
            </a:pPr>
            <a:r>
              <a:rPr lang="en-GB" sz="3100" dirty="0">
                <a:latin typeface="Arial" panose="020B0604020202020204" pitchFamily="34" charset="0"/>
                <a:cs typeface="Arial" panose="020B0604020202020204" pitchFamily="34" charset="0"/>
              </a:rPr>
              <a:t>Aim of this assessment  focus to evaluating the health, well-being and sustainable development concepts and issues to understand significance on individuals health, well-being and sustainable development practices. </a:t>
            </a:r>
          </a:p>
          <a:p>
            <a:pPr>
              <a:lnSpc>
                <a:spcPct val="110000"/>
              </a:lnSpc>
            </a:pPr>
            <a:endParaRPr lang="en-GB" sz="16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7AFB7FA0-42D6-7D7C-03BC-62770185CF3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11846" y="2185988"/>
            <a:ext cx="5456279" cy="3768724"/>
          </a:xfrm>
          <a:prstGeom prst="round2DiagRect">
            <a:avLst>
              <a:gd name="adj1" fmla="val 5608"/>
              <a:gd name="adj2" fmla="val 0"/>
            </a:avLst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</p:pic>
      <p:grpSp>
        <p:nvGrpSpPr>
          <p:cNvPr id="106" name="Group 105">
            <a:extLst>
              <a:ext uri="{FF2B5EF4-FFF2-40B4-BE49-F238E27FC236}">
                <a16:creationId xmlns:a16="http://schemas.microsoft.com/office/drawing/2014/main" id="{453E4DEE-E996-40F8-8635-0FF43D7348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20788" cy="6858001"/>
            <a:chOff x="-14288" y="0"/>
            <a:chExt cx="1220788" cy="6858001"/>
          </a:xfrm>
          <a:gradFill flip="none" rotWithShape="1">
            <a:gsLst>
              <a:gs pos="0">
                <a:schemeClr val="tx2"/>
              </a:gs>
              <a:gs pos="100000">
                <a:schemeClr val="bg2">
                  <a:lumMod val="60000"/>
                  <a:lumOff val="40000"/>
                </a:schemeClr>
              </a:gs>
            </a:gsLst>
            <a:lin ang="5400000" scaled="0"/>
            <a:tileRect/>
          </a:gradFill>
        </p:grpSpPr>
        <p:sp>
          <p:nvSpPr>
            <p:cNvPr id="107" name="Rectangle 5">
              <a:extLst>
                <a:ext uri="{FF2B5EF4-FFF2-40B4-BE49-F238E27FC236}">
                  <a16:creationId xmlns:a16="http://schemas.microsoft.com/office/drawing/2014/main" id="{08BD1D3E-43CE-49EB-A424-0738950C642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4300" y="4763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08" name="Freeform 6">
              <a:extLst>
                <a:ext uri="{FF2B5EF4-FFF2-40B4-BE49-F238E27FC236}">
                  <a16:creationId xmlns:a16="http://schemas.microsoft.com/office/drawing/2014/main" id="{E9182037-E3FA-489A-95D5-29E4248420D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337" y="217646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09" name="Freeform 7">
              <a:extLst>
                <a:ext uri="{FF2B5EF4-FFF2-40B4-BE49-F238E27FC236}">
                  <a16:creationId xmlns:a16="http://schemas.microsoft.com/office/drawing/2014/main" id="{E8864E76-AD7F-4BEE-B3F6-A78FA42AEF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8575" y="4021138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10" name="Freeform 8">
              <a:extLst>
                <a:ext uri="{FF2B5EF4-FFF2-40B4-BE49-F238E27FC236}">
                  <a16:creationId xmlns:a16="http://schemas.microsoft.com/office/drawing/2014/main" id="{8AD071B3-046D-4479-91FE-01E9AD7C8AA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00025" y="4763"/>
              <a:ext cx="369888" cy="1811338"/>
            </a:xfrm>
            <a:custGeom>
              <a:avLst/>
              <a:gdLst/>
              <a:ahLst/>
              <a:cxnLst/>
              <a:rect l="0" t="0" r="r" b="b"/>
              <a:pathLst>
                <a:path w="233" h="1141">
                  <a:moveTo>
                    <a:pt x="218" y="1141"/>
                  </a:moveTo>
                  <a:lnTo>
                    <a:pt x="0" y="626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623"/>
                  </a:lnTo>
                  <a:lnTo>
                    <a:pt x="233" y="1135"/>
                  </a:lnTo>
                  <a:lnTo>
                    <a:pt x="218" y="1141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11" name="Freeform 9">
              <a:extLst>
                <a:ext uri="{FF2B5EF4-FFF2-40B4-BE49-F238E27FC236}">
                  <a16:creationId xmlns:a16="http://schemas.microsoft.com/office/drawing/2014/main" id="{91D776F5-E902-4A4D-A75D-A46E063C9F3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03237" y="180181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3" y="0"/>
                    <a:pt x="40" y="6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9"/>
                    <a:pt x="31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12" name="Freeform 10">
              <a:extLst>
                <a:ext uri="{FF2B5EF4-FFF2-40B4-BE49-F238E27FC236}">
                  <a16:creationId xmlns:a16="http://schemas.microsoft.com/office/drawing/2014/main" id="{EBED8F24-A998-4952-AB68-E2074F0746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85750" y="4763"/>
              <a:ext cx="369888" cy="1430338"/>
            </a:xfrm>
            <a:custGeom>
              <a:avLst/>
              <a:gdLst/>
              <a:ahLst/>
              <a:cxnLst/>
              <a:rect l="0" t="0" r="r" b="b"/>
              <a:pathLst>
                <a:path w="233" h="901">
                  <a:moveTo>
                    <a:pt x="221" y="901"/>
                  </a:moveTo>
                  <a:lnTo>
                    <a:pt x="0" y="383"/>
                  </a:lnTo>
                  <a:lnTo>
                    <a:pt x="0" y="0"/>
                  </a:lnTo>
                  <a:lnTo>
                    <a:pt x="18" y="0"/>
                  </a:lnTo>
                  <a:lnTo>
                    <a:pt x="18" y="380"/>
                  </a:lnTo>
                  <a:lnTo>
                    <a:pt x="233" y="895"/>
                  </a:lnTo>
                  <a:lnTo>
                    <a:pt x="221" y="901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13" name="Freeform 11">
              <a:extLst>
                <a:ext uri="{FF2B5EF4-FFF2-40B4-BE49-F238E27FC236}">
                  <a16:creationId xmlns:a16="http://schemas.microsoft.com/office/drawing/2014/main" id="{74D7A646-8CDC-49B3-9C44-3EF38DB4264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46100" y="0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96" y="575"/>
                  </a:moveTo>
                  <a:lnTo>
                    <a:pt x="78" y="575"/>
                  </a:lnTo>
                  <a:lnTo>
                    <a:pt x="78" y="192"/>
                  </a:lnTo>
                  <a:lnTo>
                    <a:pt x="0" y="6"/>
                  </a:lnTo>
                  <a:lnTo>
                    <a:pt x="15" y="0"/>
                  </a:lnTo>
                  <a:lnTo>
                    <a:pt x="96" y="189"/>
                  </a:lnTo>
                  <a:lnTo>
                    <a:pt x="96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14" name="Freeform 12">
              <a:extLst>
                <a:ext uri="{FF2B5EF4-FFF2-40B4-BE49-F238E27FC236}">
                  <a16:creationId xmlns:a16="http://schemas.microsoft.com/office/drawing/2014/main" id="{D4E99D14-E4F4-419B-9AAF-8D1CEAB28A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88962" y="14208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3" y="0"/>
                    <a:pt x="40" y="7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9"/>
                    <a:pt x="31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15" name="Freeform 13">
              <a:extLst>
                <a:ext uri="{FF2B5EF4-FFF2-40B4-BE49-F238E27FC236}">
                  <a16:creationId xmlns:a16="http://schemas.microsoft.com/office/drawing/2014/main" id="{377E106C-5445-4A52-9F7E-DA173874429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88962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16" name="Freeform 14">
              <a:extLst>
                <a:ext uri="{FF2B5EF4-FFF2-40B4-BE49-F238E27FC236}">
                  <a16:creationId xmlns:a16="http://schemas.microsoft.com/office/drawing/2014/main" id="{752BFE96-D378-4BAE-A64B-F851A34C477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41350" y="0"/>
              <a:ext cx="422275" cy="527050"/>
            </a:xfrm>
            <a:custGeom>
              <a:avLst/>
              <a:gdLst/>
              <a:ahLst/>
              <a:cxnLst/>
              <a:rect l="0" t="0" r="r" b="b"/>
              <a:pathLst>
                <a:path w="266" h="332">
                  <a:moveTo>
                    <a:pt x="257" y="332"/>
                  </a:moveTo>
                  <a:lnTo>
                    <a:pt x="48" y="123"/>
                  </a:lnTo>
                  <a:lnTo>
                    <a:pt x="0" y="6"/>
                  </a:lnTo>
                  <a:lnTo>
                    <a:pt x="15" y="0"/>
                  </a:lnTo>
                  <a:lnTo>
                    <a:pt x="63" y="114"/>
                  </a:lnTo>
                  <a:lnTo>
                    <a:pt x="266" y="320"/>
                  </a:lnTo>
                  <a:lnTo>
                    <a:pt x="257" y="33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17" name="Freeform 15">
              <a:extLst>
                <a:ext uri="{FF2B5EF4-FFF2-40B4-BE49-F238E27FC236}">
                  <a16:creationId xmlns:a16="http://schemas.microsoft.com/office/drawing/2014/main" id="{B88FFB19-5A5E-4078-B467-9D4ABD21BD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20762" y="488950"/>
              <a:ext cx="161925" cy="147638"/>
            </a:xfrm>
            <a:custGeom>
              <a:avLst/>
              <a:gdLst/>
              <a:ahLst/>
              <a:cxnLst/>
              <a:rect l="0" t="0" r="r" b="b"/>
              <a:pathLst>
                <a:path w="34" h="31">
                  <a:moveTo>
                    <a:pt x="17" y="31"/>
                  </a:moveTo>
                  <a:cubicBezTo>
                    <a:pt x="13" y="31"/>
                    <a:pt x="9" y="30"/>
                    <a:pt x="6" y="27"/>
                  </a:cubicBezTo>
                  <a:cubicBezTo>
                    <a:pt x="0" y="20"/>
                    <a:pt x="0" y="10"/>
                    <a:pt x="6" y="4"/>
                  </a:cubicBezTo>
                  <a:cubicBezTo>
                    <a:pt x="9" y="1"/>
                    <a:pt x="13" y="0"/>
                    <a:pt x="17" y="0"/>
                  </a:cubicBezTo>
                  <a:cubicBezTo>
                    <a:pt x="21" y="0"/>
                    <a:pt x="25" y="1"/>
                    <a:pt x="28" y="4"/>
                  </a:cubicBezTo>
                  <a:cubicBezTo>
                    <a:pt x="34" y="10"/>
                    <a:pt x="34" y="20"/>
                    <a:pt x="28" y="27"/>
                  </a:cubicBezTo>
                  <a:cubicBezTo>
                    <a:pt x="25" y="30"/>
                    <a:pt x="21" y="31"/>
                    <a:pt x="17" y="31"/>
                  </a:cubicBezTo>
                  <a:close/>
                  <a:moveTo>
                    <a:pt x="17" y="4"/>
                  </a:moveTo>
                  <a:cubicBezTo>
                    <a:pt x="14" y="4"/>
                    <a:pt x="11" y="5"/>
                    <a:pt x="9" y="7"/>
                  </a:cubicBezTo>
                  <a:cubicBezTo>
                    <a:pt x="4" y="12"/>
                    <a:pt x="4" y="19"/>
                    <a:pt x="9" y="24"/>
                  </a:cubicBezTo>
                  <a:cubicBezTo>
                    <a:pt x="11" y="26"/>
                    <a:pt x="14" y="27"/>
                    <a:pt x="17" y="27"/>
                  </a:cubicBezTo>
                  <a:cubicBezTo>
                    <a:pt x="20" y="27"/>
                    <a:pt x="23" y="26"/>
                    <a:pt x="25" y="24"/>
                  </a:cubicBezTo>
                  <a:cubicBezTo>
                    <a:pt x="30" y="19"/>
                    <a:pt x="30" y="12"/>
                    <a:pt x="25" y="7"/>
                  </a:cubicBezTo>
                  <a:cubicBezTo>
                    <a:pt x="23" y="5"/>
                    <a:pt x="20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18" name="Line 16">
              <a:extLst>
                <a:ext uri="{FF2B5EF4-FFF2-40B4-BE49-F238E27FC236}">
                  <a16:creationId xmlns:a16="http://schemas.microsoft.com/office/drawing/2014/main" id="{11042975-3D19-4728-BCDA-D3F5CD633E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ShapeType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4763" y="9525"/>
              <a:ext cx="0" cy="0"/>
            </a:xfrm>
            <a:prstGeom prst="line">
              <a:avLst/>
            </a:prstGeom>
            <a:grpFill/>
            <a:ln w="15" cap="flat">
              <a:solidFill>
                <a:srgbClr val="FFFFFF"/>
              </a:solidFill>
              <a:prstDash val="solid"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9" name="Freeform 17">
              <a:extLst>
                <a:ext uri="{FF2B5EF4-FFF2-40B4-BE49-F238E27FC236}">
                  <a16:creationId xmlns:a16="http://schemas.microsoft.com/office/drawing/2014/main" id="{A28972BD-D2E1-4DCA-A907-2E3B6F60664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9525" y="1801813"/>
              <a:ext cx="123825" cy="127000"/>
            </a:xfrm>
            <a:custGeom>
              <a:avLst/>
              <a:gdLst/>
              <a:ahLst/>
              <a:cxnLst/>
              <a:rect l="0" t="0" r="r" b="b"/>
              <a:pathLst>
                <a:path w="78" h="80">
                  <a:moveTo>
                    <a:pt x="6" y="80"/>
                  </a:moveTo>
                  <a:lnTo>
                    <a:pt x="0" y="71"/>
                  </a:lnTo>
                  <a:lnTo>
                    <a:pt x="69" y="0"/>
                  </a:lnTo>
                  <a:lnTo>
                    <a:pt x="78" y="9"/>
                  </a:lnTo>
                  <a:lnTo>
                    <a:pt x="6" y="8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20" name="Freeform 18">
              <a:extLst>
                <a:ext uri="{FF2B5EF4-FFF2-40B4-BE49-F238E27FC236}">
                  <a16:creationId xmlns:a16="http://schemas.microsoft.com/office/drawing/2014/main" id="{1C806824-5C2D-4747-B038-69EE4074B3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9525" y="3549650"/>
              <a:ext cx="147638" cy="481013"/>
            </a:xfrm>
            <a:custGeom>
              <a:avLst/>
              <a:gdLst/>
              <a:ahLst/>
              <a:cxnLst/>
              <a:rect l="0" t="0" r="r" b="b"/>
              <a:pathLst>
                <a:path w="93" h="303">
                  <a:moveTo>
                    <a:pt x="93" y="303"/>
                  </a:moveTo>
                  <a:lnTo>
                    <a:pt x="78" y="303"/>
                  </a:lnTo>
                  <a:lnTo>
                    <a:pt x="78" y="78"/>
                  </a:lnTo>
                  <a:lnTo>
                    <a:pt x="0" y="12"/>
                  </a:lnTo>
                  <a:lnTo>
                    <a:pt x="12" y="0"/>
                  </a:lnTo>
                  <a:lnTo>
                    <a:pt x="93" y="69"/>
                  </a:lnTo>
                  <a:lnTo>
                    <a:pt x="93" y="303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21" name="Freeform 19">
              <a:extLst>
                <a:ext uri="{FF2B5EF4-FFF2-40B4-BE49-F238E27FC236}">
                  <a16:creationId xmlns:a16="http://schemas.microsoft.com/office/drawing/2014/main" id="{3B33F710-16D7-4F48-BFCA-66C9CA2352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28587" y="1382713"/>
              <a:ext cx="142875" cy="476250"/>
            </a:xfrm>
            <a:custGeom>
              <a:avLst/>
              <a:gdLst/>
              <a:ahLst/>
              <a:cxnLst/>
              <a:rect l="0" t="0" r="r" b="b"/>
              <a:pathLst>
                <a:path w="90" h="300">
                  <a:moveTo>
                    <a:pt x="90" y="300"/>
                  </a:moveTo>
                  <a:lnTo>
                    <a:pt x="78" y="300"/>
                  </a:lnTo>
                  <a:lnTo>
                    <a:pt x="78" y="84"/>
                  </a:lnTo>
                  <a:lnTo>
                    <a:pt x="0" y="9"/>
                  </a:lnTo>
                  <a:lnTo>
                    <a:pt x="9" y="0"/>
                  </a:lnTo>
                  <a:lnTo>
                    <a:pt x="90" y="81"/>
                  </a:lnTo>
                  <a:lnTo>
                    <a:pt x="90" y="30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22" name="Freeform 20">
              <a:extLst>
                <a:ext uri="{FF2B5EF4-FFF2-40B4-BE49-F238E27FC236}">
                  <a16:creationId xmlns:a16="http://schemas.microsoft.com/office/drawing/2014/main" id="{6C8C8ED4-90FA-4E97-AAF0-D5D51E6A93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04787" y="1849438"/>
              <a:ext cx="114300" cy="107950"/>
            </a:xfrm>
            <a:custGeom>
              <a:avLst/>
              <a:gdLst/>
              <a:ahLst/>
              <a:cxnLst/>
              <a:rect l="0" t="0" r="r" b="b"/>
              <a:pathLst>
                <a:path w="24" h="23">
                  <a:moveTo>
                    <a:pt x="12" y="23"/>
                  </a:moveTo>
                  <a:cubicBezTo>
                    <a:pt x="6" y="23"/>
                    <a:pt x="0" y="18"/>
                    <a:pt x="0" y="12"/>
                  </a:cubicBezTo>
                  <a:cubicBezTo>
                    <a:pt x="0" y="5"/>
                    <a:pt x="6" y="0"/>
                    <a:pt x="12" y="0"/>
                  </a:cubicBezTo>
                  <a:cubicBezTo>
                    <a:pt x="18" y="0"/>
                    <a:pt x="24" y="5"/>
                    <a:pt x="24" y="12"/>
                  </a:cubicBezTo>
                  <a:cubicBezTo>
                    <a:pt x="24" y="18"/>
                    <a:pt x="18" y="23"/>
                    <a:pt x="12" y="23"/>
                  </a:cubicBezTo>
                  <a:close/>
                  <a:moveTo>
                    <a:pt x="12" y="4"/>
                  </a:moveTo>
                  <a:cubicBezTo>
                    <a:pt x="8" y="4"/>
                    <a:pt x="4" y="8"/>
                    <a:pt x="4" y="12"/>
                  </a:cubicBezTo>
                  <a:cubicBezTo>
                    <a:pt x="4" y="16"/>
                    <a:pt x="8" y="19"/>
                    <a:pt x="12" y="19"/>
                  </a:cubicBezTo>
                  <a:cubicBezTo>
                    <a:pt x="16" y="19"/>
                    <a:pt x="20" y="16"/>
                    <a:pt x="20" y="12"/>
                  </a:cubicBezTo>
                  <a:cubicBezTo>
                    <a:pt x="20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23" name="Rectangle 21">
              <a:extLst>
                <a:ext uri="{FF2B5EF4-FFF2-40B4-BE49-F238E27FC236}">
                  <a16:creationId xmlns:a16="http://schemas.microsoft.com/office/drawing/2014/main" id="{6C5EB9C1-B25F-4172-8A96-5950ECC828F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3350" y="4662488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24" name="Freeform 22">
              <a:extLst>
                <a:ext uri="{FF2B5EF4-FFF2-40B4-BE49-F238E27FC236}">
                  <a16:creationId xmlns:a16="http://schemas.microsoft.com/office/drawing/2014/main" id="{097E6E8A-9373-4655-882B-21715CCE97E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23837" y="5041900"/>
              <a:ext cx="369888" cy="1801813"/>
            </a:xfrm>
            <a:custGeom>
              <a:avLst/>
              <a:gdLst/>
              <a:ahLst/>
              <a:cxnLst/>
              <a:rect l="0" t="0" r="r" b="b"/>
              <a:pathLst>
                <a:path w="233" h="1135">
                  <a:moveTo>
                    <a:pt x="15" y="1135"/>
                  </a:moveTo>
                  <a:lnTo>
                    <a:pt x="0" y="1135"/>
                  </a:lnTo>
                  <a:lnTo>
                    <a:pt x="0" y="515"/>
                  </a:lnTo>
                  <a:lnTo>
                    <a:pt x="0" y="512"/>
                  </a:lnTo>
                  <a:lnTo>
                    <a:pt x="218" y="0"/>
                  </a:lnTo>
                  <a:lnTo>
                    <a:pt x="233" y="6"/>
                  </a:lnTo>
                  <a:lnTo>
                    <a:pt x="15" y="518"/>
                  </a:lnTo>
                  <a:lnTo>
                    <a:pt x="15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25" name="Freeform 23">
              <a:extLst>
                <a:ext uri="{FF2B5EF4-FFF2-40B4-BE49-F238E27FC236}">
                  <a16:creationId xmlns:a16="http://schemas.microsoft.com/office/drawing/2014/main" id="{EB8CC766-1206-4372-ACAF-8230AF4D542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2387" y="44815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26" name="Freeform 24">
              <a:extLst>
                <a:ext uri="{FF2B5EF4-FFF2-40B4-BE49-F238E27FC236}">
                  <a16:creationId xmlns:a16="http://schemas.microsoft.com/office/drawing/2014/main" id="{1C8E2511-2489-47B2-9C19-C410910DD90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14288" y="5627688"/>
              <a:ext cx="85725" cy="1216025"/>
            </a:xfrm>
            <a:custGeom>
              <a:avLst/>
              <a:gdLst/>
              <a:ahLst/>
              <a:cxnLst/>
              <a:rect l="0" t="0" r="r" b="b"/>
              <a:pathLst>
                <a:path w="54" h="766">
                  <a:moveTo>
                    <a:pt x="54" y="766"/>
                  </a:moveTo>
                  <a:lnTo>
                    <a:pt x="36" y="766"/>
                  </a:lnTo>
                  <a:lnTo>
                    <a:pt x="36" y="149"/>
                  </a:lnTo>
                  <a:lnTo>
                    <a:pt x="0" y="3"/>
                  </a:lnTo>
                  <a:lnTo>
                    <a:pt x="18" y="0"/>
                  </a:lnTo>
                  <a:lnTo>
                    <a:pt x="54" y="146"/>
                  </a:lnTo>
                  <a:lnTo>
                    <a:pt x="54" y="76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27" name="Freeform 25">
              <a:extLst>
                <a:ext uri="{FF2B5EF4-FFF2-40B4-BE49-F238E27FC236}">
                  <a16:creationId xmlns:a16="http://schemas.microsoft.com/office/drawing/2014/main" id="{D7820196-0A47-47EF-832C-A688E8977D6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27050" y="486727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28" name="Freeform 26">
              <a:extLst>
                <a:ext uri="{FF2B5EF4-FFF2-40B4-BE49-F238E27FC236}">
                  <a16:creationId xmlns:a16="http://schemas.microsoft.com/office/drawing/2014/main" id="{4982E0BF-34AE-48A3-AD6B-E0F3CD05DB3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09562" y="5422900"/>
              <a:ext cx="374650" cy="1425575"/>
            </a:xfrm>
            <a:custGeom>
              <a:avLst/>
              <a:gdLst/>
              <a:ahLst/>
              <a:cxnLst/>
              <a:rect l="0" t="0" r="r" b="b"/>
              <a:pathLst>
                <a:path w="236" h="898">
                  <a:moveTo>
                    <a:pt x="18" y="898"/>
                  </a:moveTo>
                  <a:lnTo>
                    <a:pt x="0" y="898"/>
                  </a:lnTo>
                  <a:lnTo>
                    <a:pt x="0" y="515"/>
                  </a:lnTo>
                  <a:lnTo>
                    <a:pt x="3" y="512"/>
                  </a:lnTo>
                  <a:lnTo>
                    <a:pt x="221" y="0"/>
                  </a:lnTo>
                  <a:lnTo>
                    <a:pt x="236" y="6"/>
                  </a:lnTo>
                  <a:lnTo>
                    <a:pt x="18" y="518"/>
                  </a:lnTo>
                  <a:lnTo>
                    <a:pt x="18" y="89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29" name="Freeform 27">
              <a:extLst>
                <a:ext uri="{FF2B5EF4-FFF2-40B4-BE49-F238E27FC236}">
                  <a16:creationId xmlns:a16="http://schemas.microsoft.com/office/drawing/2014/main" id="{CD34643B-9DF2-4310-8868-48252C3393F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69912" y="5945188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15" y="575"/>
                  </a:moveTo>
                  <a:lnTo>
                    <a:pt x="0" y="569"/>
                  </a:lnTo>
                  <a:lnTo>
                    <a:pt x="81" y="383"/>
                  </a:lnTo>
                  <a:lnTo>
                    <a:pt x="81" y="0"/>
                  </a:lnTo>
                  <a:lnTo>
                    <a:pt x="96" y="0"/>
                  </a:lnTo>
                  <a:lnTo>
                    <a:pt x="96" y="386"/>
                  </a:lnTo>
                  <a:lnTo>
                    <a:pt x="15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30" name="Freeform 28">
              <a:extLst>
                <a:ext uri="{FF2B5EF4-FFF2-40B4-BE49-F238E27FC236}">
                  <a16:creationId xmlns:a16="http://schemas.microsoft.com/office/drawing/2014/main" id="{4E020C4E-AF64-44A8-B830-779541D8D54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12775" y="52466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31" name="Freeform 29">
              <a:extLst>
                <a:ext uri="{FF2B5EF4-FFF2-40B4-BE49-F238E27FC236}">
                  <a16:creationId xmlns:a16="http://schemas.microsoft.com/office/drawing/2014/main" id="{D97BC3D3-B1B3-4825-9169-BBEF1DBCF05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12775" y="57642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32" name="Freeform 30">
              <a:extLst>
                <a:ext uri="{FF2B5EF4-FFF2-40B4-BE49-F238E27FC236}">
                  <a16:creationId xmlns:a16="http://schemas.microsoft.com/office/drawing/2014/main" id="{A750DC4F-1DAF-470E-98C6-6C68DEB933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9925" y="6330950"/>
              <a:ext cx="417513" cy="517525"/>
            </a:xfrm>
            <a:custGeom>
              <a:avLst/>
              <a:gdLst/>
              <a:ahLst/>
              <a:cxnLst/>
              <a:rect l="0" t="0" r="r" b="b"/>
              <a:pathLst>
                <a:path w="263" h="326">
                  <a:moveTo>
                    <a:pt x="15" y="326"/>
                  </a:moveTo>
                  <a:lnTo>
                    <a:pt x="0" y="320"/>
                  </a:lnTo>
                  <a:lnTo>
                    <a:pt x="45" y="206"/>
                  </a:lnTo>
                  <a:lnTo>
                    <a:pt x="48" y="206"/>
                  </a:lnTo>
                  <a:lnTo>
                    <a:pt x="254" y="0"/>
                  </a:lnTo>
                  <a:lnTo>
                    <a:pt x="263" y="12"/>
                  </a:lnTo>
                  <a:lnTo>
                    <a:pt x="60" y="215"/>
                  </a:lnTo>
                  <a:lnTo>
                    <a:pt x="15" y="32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33" name="Freeform 31">
              <a:extLst>
                <a:ext uri="{FF2B5EF4-FFF2-40B4-BE49-F238E27FC236}">
                  <a16:creationId xmlns:a16="http://schemas.microsoft.com/office/drawing/2014/main" id="{2F99594A-5BBD-4E10-A818-8BE52B7D952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49337" y="6221413"/>
              <a:ext cx="157163" cy="147638"/>
            </a:xfrm>
            <a:custGeom>
              <a:avLst/>
              <a:gdLst/>
              <a:ahLst/>
              <a:cxnLst/>
              <a:rect l="0" t="0" r="r" b="b"/>
              <a:pathLst>
                <a:path w="33" h="31">
                  <a:moveTo>
                    <a:pt x="16" y="31"/>
                  </a:moveTo>
                  <a:cubicBezTo>
                    <a:pt x="12" y="31"/>
                    <a:pt x="8" y="29"/>
                    <a:pt x="5" y="26"/>
                  </a:cubicBezTo>
                  <a:cubicBezTo>
                    <a:pt x="2" y="24"/>
                    <a:pt x="0" y="20"/>
                    <a:pt x="0" y="15"/>
                  </a:cubicBezTo>
                  <a:cubicBezTo>
                    <a:pt x="0" y="11"/>
                    <a:pt x="2" y="7"/>
                    <a:pt x="5" y="4"/>
                  </a:cubicBezTo>
                  <a:cubicBezTo>
                    <a:pt x="8" y="1"/>
                    <a:pt x="12" y="0"/>
                    <a:pt x="16" y="0"/>
                  </a:cubicBezTo>
                  <a:cubicBezTo>
                    <a:pt x="20" y="0"/>
                    <a:pt x="24" y="1"/>
                    <a:pt x="27" y="4"/>
                  </a:cubicBezTo>
                  <a:cubicBezTo>
                    <a:pt x="33" y="10"/>
                    <a:pt x="33" y="20"/>
                    <a:pt x="27" y="26"/>
                  </a:cubicBezTo>
                  <a:cubicBezTo>
                    <a:pt x="24" y="29"/>
                    <a:pt x="20" y="31"/>
                    <a:pt x="16" y="31"/>
                  </a:cubicBezTo>
                  <a:close/>
                  <a:moveTo>
                    <a:pt x="16" y="4"/>
                  </a:moveTo>
                  <a:cubicBezTo>
                    <a:pt x="13" y="4"/>
                    <a:pt x="10" y="5"/>
                    <a:pt x="8" y="7"/>
                  </a:cubicBezTo>
                  <a:cubicBezTo>
                    <a:pt x="6" y="9"/>
                    <a:pt x="4" y="12"/>
                    <a:pt x="4" y="15"/>
                  </a:cubicBezTo>
                  <a:cubicBezTo>
                    <a:pt x="4" y="19"/>
                    <a:pt x="6" y="21"/>
                    <a:pt x="8" y="24"/>
                  </a:cubicBezTo>
                  <a:cubicBezTo>
                    <a:pt x="10" y="26"/>
                    <a:pt x="13" y="27"/>
                    <a:pt x="16" y="27"/>
                  </a:cubicBezTo>
                  <a:cubicBezTo>
                    <a:pt x="19" y="27"/>
                    <a:pt x="22" y="26"/>
                    <a:pt x="24" y="24"/>
                  </a:cubicBezTo>
                  <a:cubicBezTo>
                    <a:pt x="29" y="19"/>
                    <a:pt x="29" y="12"/>
                    <a:pt x="24" y="7"/>
                  </a:cubicBezTo>
                  <a:cubicBezTo>
                    <a:pt x="22" y="5"/>
                    <a:pt x="19" y="4"/>
                    <a:pt x="16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</p:grpSp>
    </p:spTree>
    <p:extLst>
      <p:ext uri="{BB962C8B-B14F-4D97-AF65-F5344CB8AC3E}">
        <p14:creationId xmlns:p14="http://schemas.microsoft.com/office/powerpoint/2010/main" val="110210681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9E6A21-0BEE-D63E-C550-DD2C213510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04048" y="327514"/>
            <a:ext cx="9170894" cy="1478570"/>
          </a:xfrm>
        </p:spPr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Definitions and Key Concepts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CDC55FA-F2D0-5306-27D7-A771C649FD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25782" y="2043953"/>
            <a:ext cx="6747530" cy="4419600"/>
          </a:xfrm>
        </p:spPr>
        <p:txBody>
          <a:bodyPr>
            <a:normAutofit fontScale="92500" lnSpcReduction="20000"/>
          </a:bodyPr>
          <a:lstStyle/>
          <a:p>
            <a:pPr algn="just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According to World Health Organization (2022), the concept health defines as a complete state of physic, mental well-being and absence of  diseases.</a:t>
            </a:r>
          </a:p>
          <a:p>
            <a:pPr algn="just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Wellbeing is a positive state or belief without  any infirmity. It also indicates the life expectancy, housing, and income (World Health Organization, 2025).</a:t>
            </a:r>
          </a:p>
          <a:p>
            <a:pPr algn="just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Sustainability development (SD) defined by un which include some specific and sustainable goals to meet the present need without compromising future generations needs (united nations, 2023). </a:t>
            </a:r>
          </a:p>
          <a:p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A6B9161-F7EC-09EC-7D6D-58559A3C62E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93250" y="4387361"/>
            <a:ext cx="3172968" cy="2143125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9406DCF9-6DD4-E5F5-F0C3-54286072DAF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293250" y="2043953"/>
            <a:ext cx="3172968" cy="22664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413262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C6826D-EB6B-901E-28F1-632F985CB0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1413" y="438904"/>
            <a:ext cx="9905998" cy="1478570"/>
          </a:xfrm>
        </p:spPr>
        <p:txBody>
          <a:bodyPr>
            <a:normAutofit/>
          </a:bodyPr>
          <a:lstStyle/>
          <a:p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Theories That Informing Service Design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5DBD17E-AF31-3BE1-5070-797E51EB537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41413" y="2097088"/>
            <a:ext cx="6565674" cy="4996543"/>
          </a:xfrm>
        </p:spPr>
        <p:txBody>
          <a:bodyPr>
            <a:normAutofit/>
          </a:bodyPr>
          <a:lstStyle/>
          <a:p>
            <a:pPr algn="just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The Biopsychosocial Model suggests  that health issues determined by analysis of biological psychological and social factors (Barajas, 2021).</a:t>
            </a:r>
          </a:p>
          <a:p>
            <a:pPr algn="just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The Ecological Model describe health  as dynamic interplay between physical, social and cultural  environment (Marschall, 2023). </a:t>
            </a:r>
          </a:p>
          <a:p>
            <a:pPr algn="just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Holistic Model overlook the whole person to adders the physical, spiritual, emotional and mental dimensions and their contribution on ecosystem. </a:t>
            </a:r>
          </a:p>
          <a:p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A1F49F8-0D2B-173F-6B87-89ED59404A0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333806" y="2097089"/>
            <a:ext cx="3689465" cy="3454626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5C78DD34-FF31-F275-4861-F2BBDF1C162E}"/>
              </a:ext>
            </a:extLst>
          </p:cNvPr>
          <p:cNvSpPr txBox="1"/>
          <p:nvPr/>
        </p:nvSpPr>
        <p:spPr>
          <a:xfrm>
            <a:off x="9138557" y="5731329"/>
            <a:ext cx="6106886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800" dirty="0"/>
              <a:t>Source: (NEXA, 2021)</a:t>
            </a:r>
          </a:p>
        </p:txBody>
      </p:sp>
    </p:spTree>
    <p:extLst>
      <p:ext uri="{BB962C8B-B14F-4D97-AF65-F5344CB8AC3E}">
        <p14:creationId xmlns:p14="http://schemas.microsoft.com/office/powerpoint/2010/main" val="25583271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D2ECB0-EC66-8574-D165-83A1553A9F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81383" y="146958"/>
            <a:ext cx="9905998" cy="1478570"/>
          </a:xfrm>
        </p:spPr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Sustainable Development Goals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314725F-E8EC-B698-FA2A-8DF30548953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1500" y="1743301"/>
            <a:ext cx="7396843" cy="5392285"/>
          </a:xfrm>
        </p:spPr>
        <p:txBody>
          <a:bodyPr/>
          <a:lstStyle/>
          <a:p>
            <a:pPr algn="just"/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UN’s developed SDG-3 is “Good Health and Well-being and integrated with NHS Long-Term plan (United Nations, 2023).</a:t>
            </a:r>
          </a:p>
          <a:p>
            <a:pPr algn="just"/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SDG-3 integration with NHS effectively working on building a preventive and greener health service.</a:t>
            </a:r>
          </a:p>
          <a:p>
            <a:pPr algn="just"/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Through SDG-3, NHS  focus on promote  wellbeing by delivering proactive lifestyle service. </a:t>
            </a:r>
          </a:p>
          <a:p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1F44BB7-BE04-8B52-B663-31F8468C730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409215" y="1743301"/>
            <a:ext cx="3592286" cy="496774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873082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B146E4-E3E2-CBC9-496A-941C5E910F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1" y="177647"/>
            <a:ext cx="6405111" cy="1478570"/>
          </a:xfrm>
        </p:spPr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Policy and Governance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9999BBB-F979-49A3-116D-F8222D81786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69473" y="1763985"/>
            <a:ext cx="7053942" cy="4735194"/>
          </a:xfrm>
        </p:spPr>
        <p:txBody>
          <a:bodyPr>
            <a:normAutofit/>
          </a:bodyPr>
          <a:lstStyle/>
          <a:p>
            <a:pPr algn="just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The WHO develops 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WHO Health in All Policies (HiAP). This approach allow all policy-makers to consider healthcare concepts (World Health Organization, 2025).</a:t>
            </a:r>
          </a:p>
          <a:p>
            <a:pPr algn="just"/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NHS implements “NHS Long Term Plan &amp; Green Plan” to ensure net-zero service  in  health and wellbeing (United Nations, 2023).</a:t>
            </a:r>
          </a:p>
          <a:p>
            <a:pPr algn="just"/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UK government develops  “Health and Care Act 2022“  to foster healthcare system (Health and Care Act, 2022). </a:t>
            </a:r>
          </a:p>
          <a:p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E9C412B-AF3B-C181-8878-0A23E7C6408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118900" y="1763985"/>
            <a:ext cx="3940232" cy="1314450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F4038227-7EAB-5B28-9277-17C1B83A18F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118900" y="3078435"/>
            <a:ext cx="3940233" cy="1743075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86C550AB-3D17-13E7-B4C8-AB7339E7165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118900" y="4756104"/>
            <a:ext cx="4022374" cy="17430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7890295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4CEE51-FFD7-FB44-A9EF-F3F20A445C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7443" y="177647"/>
            <a:ext cx="10279968" cy="1478570"/>
          </a:xfrm>
        </p:spPr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Public Health Initiatives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AE200E9-1DAB-876A-0FC2-D8398EB51E6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94455" y="1917474"/>
            <a:ext cx="6337073" cy="5626326"/>
          </a:xfrm>
        </p:spPr>
        <p:txBody>
          <a:bodyPr/>
          <a:lstStyle/>
          <a:p>
            <a:pPr algn="just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The NHS created programme  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the “Healthier You NHS Diabetes Prevention” helps those individuals who have type  2 diabetes (Jung, 2026).</a:t>
            </a:r>
          </a:p>
          <a:p>
            <a:pPr algn="just"/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This health and wellbeing program promotes weight management session, exercise and tailored diet.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9D50A922-211C-44CF-F787-A4A8AE6634A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836408" y="1690688"/>
            <a:ext cx="3783952" cy="41500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8473059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A71013-7048-0D69-1593-7192888540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1413" y="327514"/>
            <a:ext cx="9905998" cy="1478570"/>
          </a:xfrm>
        </p:spPr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Equity and Access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006BD8A-D296-9129-BD4D-8382A4620BF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41413" y="2249487"/>
            <a:ext cx="5749244" cy="4608513"/>
          </a:xfrm>
        </p:spPr>
        <p:txBody>
          <a:bodyPr/>
          <a:lstStyle/>
          <a:p>
            <a:pPr algn="just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In UK health inequality persist and it influenced  by digital exclusion, deprivation and ethnicity.</a:t>
            </a:r>
          </a:p>
          <a:p>
            <a:pPr algn="just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NHS equality delivery system aiming to reduce the  health inequalities through accessible care delivery and holding accountable healthcare system (Grossi, 2025).</a:t>
            </a:r>
          </a:p>
          <a:p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964ECD10-5CCC-3F4E-8270-B88D7D51AAD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93896" y="2413453"/>
            <a:ext cx="4268804" cy="34648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7403627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26C529-89D9-B1FD-B09F-EE12F0F260C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DAEB78E-4FFD-0373-B5E3-F2E7653852D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41412" y="2249487"/>
            <a:ext cx="6369731" cy="3541714"/>
          </a:xfrm>
        </p:spPr>
        <p:txBody>
          <a:bodyPr>
            <a:normAutofit fontScale="92500"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Integration of  health, wellbeing  and sustainable development not just environmental or social objectives but fundamental framework  of sustainable health goal achievement.</a:t>
            </a:r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NHS  and WHO equivalently contributing on anchoring  health and  social care practices to ensure resilient, equitable and sustainable healthcare service. </a:t>
            </a:r>
          </a:p>
          <a:p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DEBF3B7C-48F1-A3A7-6FB9-61EDEC9603F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86996" y="2249487"/>
            <a:ext cx="3426230" cy="34262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9075288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09052E-CB5E-F0B4-BF0E-D8A015E338F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1412" y="327514"/>
            <a:ext cx="9905998" cy="1478570"/>
          </a:xfrm>
        </p:spPr>
        <p:txBody>
          <a:bodyPr>
            <a:normAutofit/>
          </a:bodyPr>
          <a:lstStyle/>
          <a:p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A1859B4-7B61-31B2-50EE-A9E8AF75C9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41411" y="1806084"/>
            <a:ext cx="9905999" cy="4280999"/>
          </a:xfrm>
        </p:spPr>
        <p:txBody>
          <a:bodyPr>
            <a:normAutofit fontScale="70000" lnSpcReduction="20000"/>
          </a:bodyPr>
          <a:lstStyle/>
          <a:p>
            <a:pPr marL="457200" indent="-457200" algn="just">
              <a:buNone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Barajas, M. (2021).</a:t>
            </a:r>
            <a:r>
              <a:rPr lang="en-US" i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i="1" dirty="0"/>
              <a:t>Biopsychosocial Model - an overview | ScienceDirect Topics. 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[online] www.sciencedirect.com. Available at: https://www.sciencedirect.com/topics/medicine-and-dentistry/biopsychosocial-model. [Accessed: 11 June 2026].</a:t>
            </a:r>
          </a:p>
          <a:p>
            <a:pPr marL="457200" indent="-457200" algn="just">
              <a:buNone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Grossi, G. (2025</a:t>
            </a:r>
            <a:r>
              <a:rPr lang="en-US" i="1" dirty="0">
                <a:latin typeface="Arial" panose="020B0604020202020204" pitchFamily="34" charset="0"/>
                <a:cs typeface="Arial" panose="020B0604020202020204" pitchFamily="34" charset="0"/>
              </a:rPr>
              <a:t>). </a:t>
            </a:r>
            <a:r>
              <a:rPr lang="en-US" i="1" dirty="0"/>
              <a:t>5 Challenges the Affordable Care Act Overcame in the Last 15 Years. 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[online] AJMC. Available at: https://www.ajmc.com/view/5-challenges-the-affordable-care-act-overcame-in-the-last-15-years. [Accessed: 11 June 2026].</a:t>
            </a:r>
          </a:p>
          <a:p>
            <a:pPr marL="457200" indent="-457200" algn="just">
              <a:buNone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Health and Care Act (2022</a:t>
            </a:r>
            <a:r>
              <a:rPr lang="en-US" i="1" dirty="0">
                <a:latin typeface="Arial" panose="020B0604020202020204" pitchFamily="34" charset="0"/>
                <a:cs typeface="Arial" panose="020B0604020202020204" pitchFamily="34" charset="0"/>
              </a:rPr>
              <a:t>). Health and Care Act 2022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. [online] Legislation.gov.uk. Available at: https://www.legislation.gov.uk/ukpga/2022/31/contents. [Accessed: 11 June 2026].</a:t>
            </a:r>
          </a:p>
          <a:p>
            <a:pPr marL="457200" indent="-457200" algn="just">
              <a:buNone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Jung, H.-Y. (2026</a:t>
            </a:r>
            <a:r>
              <a:rPr lang="en-US" i="1" dirty="0">
                <a:latin typeface="Arial" panose="020B0604020202020204" pitchFamily="34" charset="0"/>
                <a:cs typeface="Arial" panose="020B0604020202020204" pitchFamily="34" charset="0"/>
              </a:rPr>
              <a:t>). NHS England’s Net Zero commitment: What Health &amp; Care leaders need to know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. [online] Howden. Available at: https://www.howdengroup.com/uk-en/news-insights/nhs-net-zero. [Accessed: 11 June 2026].</a:t>
            </a:r>
          </a:p>
          <a:p>
            <a:pPr marL="457200" indent="-457200" algn="just">
              <a:buNone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Marschall, A. (2023</a:t>
            </a:r>
            <a:r>
              <a:rPr lang="en-US" i="1" dirty="0">
                <a:latin typeface="Arial" panose="020B0604020202020204" pitchFamily="34" charset="0"/>
                <a:cs typeface="Arial" panose="020B0604020202020204" pitchFamily="34" charset="0"/>
              </a:rPr>
              <a:t>). Understanding the Biopsychosocial Model of Health and Wellness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. [online]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Verywell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Mind. Available at: https://www.verywellmind.com/understanding-the-biopsychosocial-model-7549226. [Accessed: 11 June 2026].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6542709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85CE7E-940E-F98C-88A5-734320F1BC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1413" y="327514"/>
            <a:ext cx="9905998" cy="1478570"/>
          </a:xfrm>
        </p:spPr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6F88BD0-B07D-CB08-EA30-02CBFBC148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29671" y="1806084"/>
            <a:ext cx="9905999" cy="4648504"/>
          </a:xfrm>
        </p:spPr>
        <p:txBody>
          <a:bodyPr>
            <a:normAutofit fontScale="70000" lnSpcReduction="20000"/>
          </a:bodyPr>
          <a:lstStyle/>
          <a:p>
            <a:pPr marL="457200" indent="-457200" algn="just">
              <a:buNone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NEXA (2021</a:t>
            </a:r>
            <a:r>
              <a:rPr lang="en-US" i="1" dirty="0">
                <a:latin typeface="Arial" panose="020B0604020202020204" pitchFamily="34" charset="0"/>
                <a:cs typeface="Arial" panose="020B0604020202020204" pitchFamily="34" charset="0"/>
              </a:rPr>
              <a:t>). 4 Ideas to Improve Your Healthcare Service Design. 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[online] Nexa.com.au. Available at: https://blog.nexa.com.au/blog/4-ideas-improve-healthcare-service-design [Accessed 11 Jun. 2026].</a:t>
            </a:r>
          </a:p>
          <a:p>
            <a:pPr marL="457200" indent="-457200" algn="just">
              <a:buNone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NHS England (2023</a:t>
            </a:r>
            <a:r>
              <a:rPr lang="en-US" i="1" dirty="0">
                <a:latin typeface="Arial" panose="020B0604020202020204" pitchFamily="34" charset="0"/>
                <a:cs typeface="Arial" panose="020B0604020202020204" pitchFamily="34" charset="0"/>
              </a:rPr>
              <a:t>). NHS Diabetes Prevention </a:t>
            </a:r>
            <a:r>
              <a:rPr lang="en-US" i="1" dirty="0" err="1">
                <a:latin typeface="Arial" panose="020B0604020202020204" pitchFamily="34" charset="0"/>
                <a:cs typeface="Arial" panose="020B0604020202020204" pitchFamily="34" charset="0"/>
              </a:rPr>
              <a:t>Programme</a:t>
            </a:r>
            <a:r>
              <a:rPr lang="en-US" i="1" dirty="0">
                <a:latin typeface="Arial" panose="020B0604020202020204" pitchFamily="34" charset="0"/>
                <a:cs typeface="Arial" panose="020B0604020202020204" pitchFamily="34" charset="0"/>
              </a:rPr>
              <a:t> (NHS DPP).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[online] NHS England. Available at: https://www.england.nhs.uk/diabetes/diabetes-prevention/. [Accessed: 11 June 2026].</a:t>
            </a:r>
          </a:p>
          <a:p>
            <a:pPr marL="457200" indent="-457200" algn="just">
              <a:buNone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United Nations (2023). </a:t>
            </a:r>
            <a:r>
              <a:rPr lang="en-US" i="1" dirty="0">
                <a:latin typeface="Arial" panose="020B0604020202020204" pitchFamily="34" charset="0"/>
                <a:cs typeface="Arial" panose="020B0604020202020204" pitchFamily="34" charset="0"/>
              </a:rPr>
              <a:t>Goal 3: Ensure healthy lives and promote well-being for all at all ages. 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[online] United Nations Sustainable Development Goals. Available at: https://www.un.org/sustainabledevelopment/health/. [Accessed: 11 June 2026].</a:t>
            </a:r>
          </a:p>
          <a:p>
            <a:pPr marL="457200" indent="-457200" algn="just">
              <a:buNone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World Health Organization (2022). </a:t>
            </a:r>
            <a:r>
              <a:rPr lang="en-US" i="1" dirty="0">
                <a:latin typeface="Arial" panose="020B0604020202020204" pitchFamily="34" charset="0"/>
                <a:cs typeface="Arial" panose="020B0604020202020204" pitchFamily="34" charset="0"/>
              </a:rPr>
              <a:t>Sustainable Development Goals.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[online] World Health Organization. Available at: https://www.who.int/europe/about-us/our-work/sustainable-development-goals. [Accessed: 11 June 2026].</a:t>
            </a:r>
          </a:p>
          <a:p>
            <a:pPr marL="457200" indent="-457200" algn="just">
              <a:buNone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World Health Organization (2025). </a:t>
            </a:r>
            <a:r>
              <a:rPr lang="en-US" i="1" dirty="0">
                <a:latin typeface="Arial" panose="020B0604020202020204" pitchFamily="34" charset="0"/>
                <a:cs typeface="Arial" panose="020B0604020202020204" pitchFamily="34" charset="0"/>
              </a:rPr>
              <a:t>Promoting well-being. 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[online] World Health Organization. Available at: https://www.who.int/activities/promoting-well-being. [Accessed: 11 June 2026].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97315104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ircuit">
  <a:themeElements>
    <a:clrScheme name="Circuit">
      <a:dk1>
        <a:sysClr val="windowText" lastClr="000000"/>
      </a:dk1>
      <a:lt1>
        <a:sysClr val="window" lastClr="FFFFFF"/>
      </a:lt1>
      <a:dk2>
        <a:srgbClr val="134770"/>
      </a:dk2>
      <a:lt2>
        <a:srgbClr val="82FFFF"/>
      </a:lt2>
      <a:accent1>
        <a:srgbClr val="9ACD4C"/>
      </a:accent1>
      <a:accent2>
        <a:srgbClr val="FAA93A"/>
      </a:accent2>
      <a:accent3>
        <a:srgbClr val="D35940"/>
      </a:accent3>
      <a:accent4>
        <a:srgbClr val="B258D3"/>
      </a:accent4>
      <a:accent5>
        <a:srgbClr val="63A0CC"/>
      </a:accent5>
      <a:accent6>
        <a:srgbClr val="8AC4A7"/>
      </a:accent6>
      <a:hlink>
        <a:srgbClr val="B8FA56"/>
      </a:hlink>
      <a:folHlink>
        <a:srgbClr val="7AF8CC"/>
      </a:folHlink>
    </a:clrScheme>
    <a:fontScheme name="Circuit">
      <a:maj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Circuit">
      <a:fillStyleLst>
        <a:solidFill>
          <a:schemeClr val="phClr"/>
        </a:solidFill>
        <a:gradFill rotWithShape="1">
          <a:gsLst>
            <a:gs pos="0">
              <a:schemeClr val="phClr">
                <a:tint val="58000"/>
                <a:satMod val="108000"/>
                <a:lumMod val="110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040000" scaled="0"/>
        </a:gradFill>
        <a:gradFill rotWithShape="1">
          <a:gsLst>
            <a:gs pos="0">
              <a:schemeClr val="phClr">
                <a:tint val="94000"/>
                <a:satMod val="105000"/>
                <a:lumMod val="102000"/>
              </a:schemeClr>
            </a:gs>
            <a:gs pos="100000">
              <a:schemeClr val="phClr">
                <a:shade val="74000"/>
                <a:satMod val="128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94000"/>
                <a:satMod val="148000"/>
                <a:lumMod val="150000"/>
              </a:schemeClr>
            </a:gs>
            <a:gs pos="100000">
              <a:schemeClr val="phClr">
                <a:shade val="92000"/>
                <a:hueMod val="104000"/>
                <a:satMod val="140000"/>
                <a:lumMod val="68000"/>
              </a:schemeClr>
            </a:gs>
          </a:gsLst>
          <a:lin ang="5040000" scaled="0"/>
        </a:gradFill>
        <a:blipFill>
          <a:blip xmlns:r="http://schemas.openxmlformats.org/officeDocument/2006/relationships" r:embed="rId1">
            <a:duotone>
              <a:schemeClr val="phClr">
                <a:shade val="88000"/>
                <a:hueMod val="106000"/>
                <a:satMod val="140000"/>
                <a:lumMod val="54000"/>
              </a:schemeClr>
              <a:schemeClr val="phClr">
                <a:tint val="98000"/>
                <a:hueMod val="90000"/>
                <a:satMod val="150000"/>
                <a:lumMod val="160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ircuit" id="{0AC2F7E7-15F5-431C-B2A2-456FE929F56C}" vid="{0911B802-464C-4241-8DD9-B60FF88E379F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Circuit</Template>
  <TotalTime>111</TotalTime>
  <Words>1016</Words>
  <Application>Microsoft Office PowerPoint</Application>
  <PresentationFormat>Widescreen</PresentationFormat>
  <Paragraphs>42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4" baseType="lpstr">
      <vt:lpstr>Arial</vt:lpstr>
      <vt:lpstr>Tw Cen MT</vt:lpstr>
      <vt:lpstr>Circuit</vt:lpstr>
      <vt:lpstr>Programme: BSc (Hons) Health and Social Care  Module: HEALTH, WELLBEING AND SUSTAINABLE DEVELOPMENT  Module code: BMHP6030  Assignment Title: COMPONENT 1: PRESENTATION   Lecturer: Junaid Shaikh  Student Name: Mohammed Kamal Miah  Student ID number: 2314349</vt:lpstr>
      <vt:lpstr>INTRODUCTION</vt:lpstr>
      <vt:lpstr>Definitions and Key Concepts</vt:lpstr>
      <vt:lpstr>Theories That Informing Service Design</vt:lpstr>
      <vt:lpstr>Sustainable Development Goals</vt:lpstr>
      <vt:lpstr>Policy and Governance</vt:lpstr>
      <vt:lpstr>Public Health Initiatives</vt:lpstr>
      <vt:lpstr>Equity and Access</vt:lpstr>
      <vt:lpstr>Conclusion</vt:lpstr>
      <vt:lpstr>References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Mohammed Miah</dc:creator>
  <cp:lastModifiedBy>Mohammed Miah</cp:lastModifiedBy>
  <cp:revision>2</cp:revision>
  <dcterms:created xsi:type="dcterms:W3CDTF">2026-06-15T09:20:23Z</dcterms:created>
  <dcterms:modified xsi:type="dcterms:W3CDTF">2026-06-21T13:58:02Z</dcterms:modified>
</cp:coreProperties>
</file>