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slide+xml" PartName="/ppt/slides/slide30.xml"/>
  <Override ContentType="application/vnd.openxmlformats-officedocument.presentationml.slide+xml" PartName="/ppt/slides/slide31.xml"/>
  <Override ContentType="application/vnd.openxmlformats-officedocument.presentationml.slide+xml" PartName="/ppt/slides/slide32.xml"/>
  <Override ContentType="application/vnd.openxmlformats-officedocument.presentationml.slide+xml" PartName="/ppt/slides/slide33.xml"/>
  <Override ContentType="application/vnd.openxmlformats-officedocument.presentationml.slide+xml" PartName="/ppt/slides/slide34.xml"/>
  <Override ContentType="application/vnd.openxmlformats-officedocument.presentationml.slide+xml" PartName="/ppt/slides/slide35.xml"/>
  <Override ContentType="application/vnd.openxmlformats-officedocument.presentationml.slide+xml" PartName="/ppt/slides/slide36.xml"/>
  <Override ContentType="application/vnd.openxmlformats-officedocument.presentationml.slide+xml" PartName="/ppt/slides/slide37.xml"/>
  <Override ContentType="application/vnd.openxmlformats-officedocument.presentationml.slide+xml" PartName="/ppt/slides/slide38.xml"/>
  <Override ContentType="application/vnd.openxmlformats-officedocument.presentationml.slide+xml" PartName="/ppt/slides/slide39.xml"/>
  <Override ContentType="application/vnd.openxmlformats-officedocument.presentationml.slide+xml" PartName="/ppt/slides/slide40.xml"/>
  <Override ContentType="application/vnd.openxmlformats-officedocument.presentationml.slide+xml" PartName="/ppt/slides/slide41.xml"/>
  <Override ContentType="application/vnd.openxmlformats-officedocument.presentationml.slide+xml" PartName="/ppt/slides/slide42.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Lst>
  <p:sldSz cx="18288000" cy="10287000"/>
  <p:notesSz cx="6858000" cy="9144000"/>
  <p:embeddedFontLst>
    <p:embeddedFont>
      <p:font typeface="DM Serif Display" charset="1" panose="00000000000000000000"/>
      <p:regular r:id="rId48"/>
    </p:embeddedFont>
    <p:embeddedFont>
      <p:font typeface="Agrandir Bold" charset="1" panose="00000800000000000000"/>
      <p:regular r:id="rId49"/>
    </p:embeddedFont>
    <p:embeddedFont>
      <p:font typeface="Canva Sans" charset="1" panose="020B0503030501040103"/>
      <p:regular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slides/slide30.xml" Type="http://schemas.openxmlformats.org/officeDocument/2006/relationships/slide"/><Relationship Id="rId36" Target="slides/slide31.xml" Type="http://schemas.openxmlformats.org/officeDocument/2006/relationships/slide"/><Relationship Id="rId37" Target="slides/slide32.xml" Type="http://schemas.openxmlformats.org/officeDocument/2006/relationships/slide"/><Relationship Id="rId38" Target="slides/slide33.xml" Type="http://schemas.openxmlformats.org/officeDocument/2006/relationships/slide"/><Relationship Id="rId39" Target="slides/slide34.xml" Type="http://schemas.openxmlformats.org/officeDocument/2006/relationships/slide"/><Relationship Id="rId4" Target="theme/theme1.xml" Type="http://schemas.openxmlformats.org/officeDocument/2006/relationships/theme"/><Relationship Id="rId40" Target="slides/slide35.xml" Type="http://schemas.openxmlformats.org/officeDocument/2006/relationships/slide"/><Relationship Id="rId41" Target="slides/slide36.xml" Type="http://schemas.openxmlformats.org/officeDocument/2006/relationships/slide"/><Relationship Id="rId42" Target="slides/slide37.xml" Type="http://schemas.openxmlformats.org/officeDocument/2006/relationships/slide"/><Relationship Id="rId43" Target="slides/slide38.xml" Type="http://schemas.openxmlformats.org/officeDocument/2006/relationships/slide"/><Relationship Id="rId44" Target="slides/slide39.xml" Type="http://schemas.openxmlformats.org/officeDocument/2006/relationships/slide"/><Relationship Id="rId45" Target="slides/slide40.xml" Type="http://schemas.openxmlformats.org/officeDocument/2006/relationships/slide"/><Relationship Id="rId46" Target="slides/slide41.xml" Type="http://schemas.openxmlformats.org/officeDocument/2006/relationships/slide"/><Relationship Id="rId47" Target="slides/slide42.xml" Type="http://schemas.openxmlformats.org/officeDocument/2006/relationships/slide"/><Relationship Id="rId48" Target="fonts/font48.fntdata" Type="http://schemas.openxmlformats.org/officeDocument/2006/relationships/font"/><Relationship Id="rId49" Target="fonts/font49.fntdata" Type="http://schemas.openxmlformats.org/officeDocument/2006/relationships/font"/><Relationship Id="rId5" Target="tableStyles.xml" Type="http://schemas.openxmlformats.org/officeDocument/2006/relationships/tableStyles"/><Relationship Id="rId50" Target="fonts/font50.fntdata" Type="http://schemas.openxmlformats.org/officeDocument/2006/relationships/font"/><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7.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8.png" Type="http://schemas.openxmlformats.org/officeDocument/2006/relationships/image"/><Relationship Id="rId7" Target="../media/image9.svg" Type="http://schemas.openxmlformats.org/officeDocument/2006/relationships/image"/><Relationship Id="rId8" Target="../media/image10.png" Type="http://schemas.openxmlformats.org/officeDocument/2006/relationships/image"/><Relationship Id="rId9" Target="../media/image11.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2.png" Type="http://schemas.openxmlformats.org/officeDocument/2006/relationships/image"/></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3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 Id="rId8" Target="../media/image15.png" Type="http://schemas.openxmlformats.org/officeDocument/2006/relationships/image"/></Relationships>
</file>

<file path=ppt/slides/_rels/slide3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3.png" Type="http://schemas.openxmlformats.org/officeDocument/2006/relationships/image"/><Relationship Id="rId7" Target="../media/image14.png" Type="http://schemas.openxmlformats.org/officeDocument/2006/relationships/image"/></Relationships>
</file>

<file path=ppt/slides/_rels/slide3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s>
</file>

<file path=ppt/slides/_rels/slide3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s>
</file>

<file path=ppt/slides/_rels/slide3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s>
</file>

<file path=ppt/slides/_rels/slide3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s>
</file>

<file path=ppt/slides/_rels/slide3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 Id="rId7" Target="../media/image17.png" Type="http://schemas.openxmlformats.org/officeDocument/2006/relationships/image"/></Relationships>
</file>

<file path=ppt/slides/_rels/slide3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6.png" Type="http://schemas.openxmlformats.org/officeDocument/2006/relationships/image"/></Relationships>
</file>

<file path=ppt/slides/_rels/slide3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8.png" Type="http://schemas.openxmlformats.org/officeDocument/2006/relationships/image"/></Relationships>
</file>

<file path=ppt/slides/_rels/slide3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18.png" Type="http://schemas.openxmlformats.org/officeDocument/2006/relationships/image"/></Relationships>
</file>

<file path=ppt/slides/_rels/slide40.xml.rels><?xml version="1.0" encoding="UTF-8" standalone="yes"?><Relationships xmlns="http://schemas.openxmlformats.org/package/2006/relationships"><Relationship Id="rId1" Target="../slideLayouts/slideLayout7.xml" Type="http://schemas.openxmlformats.org/officeDocument/2006/relationships/slideLayout"/><Relationship Id="rId10" Target="https://forestschoolassociation.org/what-is-forest-school/" TargetMode="External" Type="http://schemas.openxmlformats.org/officeDocument/2006/relationships/hyperlink"/><Relationship Id="rId11" Target="https://www.everettsd.org/cms/lib07/WA01920133/Centricity/Domain/947/ENG.Against%20school.pdf" TargetMode="External" Type="http://schemas.openxmlformats.org/officeDocument/2006/relationships/hyperlink"/><Relationship Id="rId12" Target="https://www.gowriensw.com.au" TargetMode="External" Type="http://schemas.openxmlformats.org/officeDocument/2006/relationships/hyperlink"/><Relationship Id="rId13" Target="https://www.gowriensw.com.au/thought-leadership/vygotsky-theory" TargetMode="External" Type="http://schemas.openxmlformats.org/officeDocument/2006/relationships/hyperlink"/><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https://files.froebel.org.uk/production/documents/FT_Re-engaging-With-Nature_Pamphlet_INTERACTIVE_REV-1.pdf" TargetMode="External" Type="http://schemas.openxmlformats.org/officeDocument/2006/relationships/hyperlink"/><Relationship Id="rId7" Target="https://cdn.buglife.org.uk/2019/12/Lesson-1-Were-Going-on-a-Bug-Hunt-Teaching-Instructions_0.pdf?utm_source=copilot.com" TargetMode="External" Type="http://schemas.openxmlformats.org/officeDocument/2006/relationships/hyperlink"/><Relationship Id="rId8" Target="https://www.cambrianwildwood.org/young-pupils-wellbeing-through-nature-and-art/" TargetMode="External" Type="http://schemas.openxmlformats.org/officeDocument/2006/relationships/hyperlink"/><Relationship Id="rId9" Target="https://support-for-early-career-teachers.education.gov.uk/education-development-trust/year-2-enhancing-classroom-practice-grouping-and-tailoring/spring-week-2-ect-evidence/" TargetMode="External" Type="http://schemas.openxmlformats.org/officeDocument/2006/relationships/hyperlink"/></Relationships>
</file>

<file path=ppt/slides/_rels/slide41.xml.rels><?xml version="1.0" encoding="UTF-8" standalone="yes"?><Relationships xmlns="http://schemas.openxmlformats.org/package/2006/relationships"><Relationship Id="rId1" Target="../slideLayouts/slideLayout7.xml" Type="http://schemas.openxmlformats.org/officeDocument/2006/relationships/slideLayout"/><Relationship Id="rId10" Target="https://www.natureplaywa.org.au/nature-and-the-arts-a-wonderful-combination/" TargetMode="External" Type="http://schemas.openxmlformats.org/officeDocument/2006/relationships/hyperlink"/><Relationship Id="rId11" Target="https://www.educationnaturepark.org.uk/sites/default/files/2024-02/Nature%20Storytelling%20Guide.pdf" TargetMode="External" Type="http://schemas.openxmlformats.org/officeDocument/2006/relationships/hyperlink"/><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https://hands-oneducation.com/curriculum/articles/art-in-nature-activities.html?utm_source=copilot.com#gsc.tab=0" TargetMode="External" Type="http://schemas.openxmlformats.org/officeDocument/2006/relationships/hyperlink"/><Relationship Id="rId7" Target="https://theeducationhub.org.nz/piagets-theory-of-education/" TargetMode="External" Type="http://schemas.openxmlformats.org/officeDocument/2006/relationships/hyperlink"/><Relationship Id="rId8" Target="https://experientiallearninginstitute.org/what-is-experiential-learning/" TargetMode="External" Type="http://schemas.openxmlformats.org/officeDocument/2006/relationships/hyperlink"/><Relationship Id="rId9" Target="https://lisvane-llanishen.com/llanishen-story-trail/" TargetMode="External" Type="http://schemas.openxmlformats.org/officeDocument/2006/relationships/hyperlink"/></Relationships>
</file>

<file path=ppt/slides/_rels/slide42.xml.rels><?xml version="1.0" encoding="UTF-8" standalone="yes"?><Relationships xmlns="http://schemas.openxmlformats.org/package/2006/relationships"><Relationship Id="rId1" Target="../slideLayouts/slideLayout7.xml" Type="http://schemas.openxmlformats.org/officeDocument/2006/relationships/slideLayout"/><Relationship Id="rId10" Target="https://pmc.ncbi.nlm.nih.gov/articles/PMC7424505/#S2" TargetMode="External" Type="http://schemas.openxmlformats.org/officeDocument/2006/relationships/hyperlink"/><Relationship Id="rId11" Target="https://www.legislation.gov.uk/ukpga/1996/56/section/19" TargetMode="External" Type="http://schemas.openxmlformats.org/officeDocument/2006/relationships/hyperlink"/><Relationship Id="rId12" Target="https://www.gla.ac.uk/news/archiveofnews/2024/june/headline_1086096_en.html" TargetMode="External" Type="http://schemas.openxmlformats.org/officeDocument/2006/relationships/hyperlink"/><Relationship Id="rId13" Target="https://www.welshwildlife.org/news/whats-welsh-wildlife-centre-summer" TargetMode="External" Type="http://schemas.openxmlformats.org/officeDocument/2006/relationships/hyperlink"/><Relationship Id="rId2" Target="../media/image1.jpe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https://www.highspeedtraining.co.uk/hub/alternative-provision/" TargetMode="External" Type="http://schemas.openxmlformats.org/officeDocument/2006/relationships/hyperlink"/><Relationship Id="rId7" Target="https://www.plantasiaswansea.co.uk/schools/" TargetMode="External" Type="http://schemas.openxmlformats.org/officeDocument/2006/relationships/hyperlink"/><Relationship Id="rId8" Target="https://www.marjon.ac.uk" TargetMode="External" Type="http://schemas.openxmlformats.org/officeDocument/2006/relationships/hyperlink"/><Relationship Id="rId9" Target="https://www.marjon.ac.uk/professional-development-for-teachers/better-forest-school/"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2688183" y="1644177"/>
            <a:ext cx="8517050" cy="8229600"/>
          </a:xfrm>
          <a:custGeom>
            <a:avLst/>
            <a:gdLst/>
            <a:ahLst/>
            <a:cxnLst/>
            <a:rect r="r" b="b" t="t" l="l"/>
            <a:pathLst>
              <a:path h="8229600" w="8517050">
                <a:moveTo>
                  <a:pt x="0" y="0"/>
                </a:moveTo>
                <a:lnTo>
                  <a:pt x="8517051" y="0"/>
                </a:lnTo>
                <a:lnTo>
                  <a:pt x="8517051" y="8229600"/>
                </a:lnTo>
                <a:lnTo>
                  <a:pt x="0" y="8229600"/>
                </a:lnTo>
                <a:lnTo>
                  <a:pt x="0" y="0"/>
                </a:lnTo>
                <a:close/>
              </a:path>
            </a:pathLst>
          </a:custGeom>
          <a:blipFill>
            <a:blip r:embed="rId3">
              <a:alphaModFix amt="65000"/>
            </a:blip>
            <a:stretch>
              <a:fillRect l="0" t="0" r="0" b="0"/>
            </a:stretch>
          </a:blipFill>
        </p:spPr>
      </p:sp>
      <p:sp>
        <p:nvSpPr>
          <p:cNvPr name="Freeform 4" id="4"/>
          <p:cNvSpPr/>
          <p:nvPr/>
        </p:nvSpPr>
        <p:spPr>
          <a:xfrm flipH="false" flipV="false" rot="0">
            <a:off x="8429726" y="844910"/>
            <a:ext cx="9771891" cy="9442090"/>
          </a:xfrm>
          <a:custGeom>
            <a:avLst/>
            <a:gdLst/>
            <a:ahLst/>
            <a:cxnLst/>
            <a:rect r="r" b="b" t="t" l="l"/>
            <a:pathLst>
              <a:path h="9442090" w="9771891">
                <a:moveTo>
                  <a:pt x="0" y="0"/>
                </a:moveTo>
                <a:lnTo>
                  <a:pt x="9771891" y="0"/>
                </a:lnTo>
                <a:lnTo>
                  <a:pt x="9771891" y="9442090"/>
                </a:lnTo>
                <a:lnTo>
                  <a:pt x="0" y="9442090"/>
                </a:lnTo>
                <a:lnTo>
                  <a:pt x="0" y="0"/>
                </a:lnTo>
                <a:close/>
              </a:path>
            </a:pathLst>
          </a:custGeom>
          <a:blipFill>
            <a:blip r:embed="rId3">
              <a:alphaModFix amt="65999"/>
            </a:blip>
            <a:stretch>
              <a:fillRect l="0" t="0" r="0" b="0"/>
            </a:stretch>
          </a:blipFill>
        </p:spPr>
      </p:sp>
      <p:sp>
        <p:nvSpPr>
          <p:cNvPr name="TextBox 5" id="5"/>
          <p:cNvSpPr txBox="true"/>
          <p:nvPr/>
        </p:nvSpPr>
        <p:spPr>
          <a:xfrm rot="0">
            <a:off x="0" y="364974"/>
            <a:ext cx="18288000" cy="6781678"/>
          </a:xfrm>
          <a:prstGeom prst="rect">
            <a:avLst/>
          </a:prstGeom>
        </p:spPr>
        <p:txBody>
          <a:bodyPr anchor="t" rtlCol="false" tIns="0" lIns="0" bIns="0" rIns="0">
            <a:spAutoFit/>
          </a:bodyPr>
          <a:lstStyle/>
          <a:p>
            <a:pPr algn="ctr">
              <a:lnSpc>
                <a:spcPts val="27298"/>
              </a:lnSpc>
              <a:spcBef>
                <a:spcPct val="0"/>
              </a:spcBef>
            </a:pPr>
            <a:r>
              <a:rPr lang="en-US" sz="19498">
                <a:solidFill>
                  <a:srgbClr val="442915"/>
                </a:solidFill>
                <a:latin typeface="DM Serif Display"/>
                <a:ea typeface="DM Serif Display"/>
                <a:cs typeface="DM Serif Display"/>
                <a:sym typeface="DM Serif Display"/>
              </a:rPr>
              <a:t>Amgylcheddau Dysgu Amgen</a:t>
            </a:r>
          </a:p>
        </p:txBody>
      </p:sp>
      <p:sp>
        <p:nvSpPr>
          <p:cNvPr name="TextBox 6" id="6"/>
          <p:cNvSpPr txBox="true"/>
          <p:nvPr/>
        </p:nvSpPr>
        <p:spPr>
          <a:xfrm rot="0">
            <a:off x="3052572" y="8126991"/>
            <a:ext cx="12602394" cy="1088470"/>
          </a:xfrm>
          <a:prstGeom prst="rect">
            <a:avLst/>
          </a:prstGeom>
        </p:spPr>
        <p:txBody>
          <a:bodyPr anchor="t" rtlCol="false" tIns="0" lIns="0" bIns="0" rIns="0">
            <a:spAutoFit/>
          </a:bodyPr>
          <a:lstStyle/>
          <a:p>
            <a:pPr algn="ctr">
              <a:lnSpc>
                <a:spcPts val="4055"/>
              </a:lnSpc>
              <a:spcBef>
                <a:spcPct val="0"/>
              </a:spcBef>
            </a:pPr>
            <a:r>
              <a:rPr lang="en-US" b="true" sz="2896">
                <a:solidFill>
                  <a:srgbClr val="442915"/>
                </a:solidFill>
                <a:latin typeface="Agrandir Bold"/>
                <a:ea typeface="Agrandir Bold"/>
                <a:cs typeface="Agrandir Bold"/>
                <a:sym typeface="Agrandir Bold"/>
              </a:rPr>
              <a:t>Dadans</a:t>
            </a:r>
            <a:r>
              <a:rPr lang="en-US" b="true" sz="2896">
                <a:solidFill>
                  <a:srgbClr val="442915"/>
                </a:solidFill>
                <a:latin typeface="Agrandir Bold"/>
                <a:ea typeface="Agrandir Bold"/>
                <a:cs typeface="Agrandir Bold"/>
                <a:sym typeface="Agrandir Bold"/>
              </a:rPr>
              <a:t>oddiad beirniadol o'r hyn sy'n gweithio, beth sydd ddim, a pham.</a:t>
            </a:r>
          </a:p>
          <a:p>
            <a:pPr algn="ctr">
              <a:lnSpc>
                <a:spcPts val="4055"/>
              </a:lnSpc>
              <a:spcBef>
                <a:spcPct val="0"/>
              </a:spcBef>
            </a:pPr>
            <a:r>
              <a:rPr lang="en-US" b="true" sz="2896">
                <a:solidFill>
                  <a:srgbClr val="442915"/>
                </a:solidFill>
                <a:latin typeface="Agrandir Bold"/>
                <a:ea typeface="Agrandir Bold"/>
                <a:cs typeface="Agrandir Bold"/>
                <a:sym typeface="Agrandir Bold"/>
              </a:rPr>
              <a:t>Madison-Leigh Harris </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1935698"/>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2327907" y="3777091"/>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7" id="7"/>
          <p:cNvSpPr/>
          <p:nvPr/>
        </p:nvSpPr>
        <p:spPr>
          <a:xfrm flipH="false" flipV="false" rot="0">
            <a:off x="2327907" y="4971103"/>
            <a:ext cx="4443267" cy="1072546"/>
          </a:xfrm>
          <a:custGeom>
            <a:avLst/>
            <a:gdLst/>
            <a:ahLst/>
            <a:cxnLst/>
            <a:rect r="r" b="b" t="t" l="l"/>
            <a:pathLst>
              <a:path h="1072546" w="4443267">
                <a:moveTo>
                  <a:pt x="0" y="0"/>
                </a:moveTo>
                <a:lnTo>
                  <a:pt x="4443267" y="0"/>
                </a:lnTo>
                <a:lnTo>
                  <a:pt x="4443267" y="1072545"/>
                </a:lnTo>
                <a:lnTo>
                  <a:pt x="0" y="107254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2327907" y="6156447"/>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9" id="9"/>
          <p:cNvSpPr/>
          <p:nvPr/>
        </p:nvSpPr>
        <p:spPr>
          <a:xfrm flipH="false" flipV="false" rot="0">
            <a:off x="2327907" y="7352818"/>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0" id="10"/>
          <p:cNvSpPr txBox="true"/>
          <p:nvPr/>
        </p:nvSpPr>
        <p:spPr>
          <a:xfrm rot="0">
            <a:off x="5806929" y="2335641"/>
            <a:ext cx="6674142"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Tabl Cynnwys</a:t>
            </a:r>
          </a:p>
        </p:txBody>
      </p:sp>
      <p:sp>
        <p:nvSpPr>
          <p:cNvPr name="TextBox 11" id="11"/>
          <p:cNvSpPr txBox="true"/>
          <p:nvPr/>
        </p:nvSpPr>
        <p:spPr>
          <a:xfrm rot="0">
            <a:off x="2838994" y="3959610"/>
            <a:ext cx="3421093"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Tudalen Flaen</a:t>
            </a:r>
          </a:p>
        </p:txBody>
      </p:sp>
      <p:sp>
        <p:nvSpPr>
          <p:cNvPr name="TextBox 12" id="12"/>
          <p:cNvSpPr txBox="true"/>
          <p:nvPr/>
        </p:nvSpPr>
        <p:spPr>
          <a:xfrm rot="0">
            <a:off x="2838994" y="5149289"/>
            <a:ext cx="3421093"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Tabl Cynnwys</a:t>
            </a:r>
          </a:p>
        </p:txBody>
      </p:sp>
      <p:sp>
        <p:nvSpPr>
          <p:cNvPr name="TextBox 13" id="13"/>
          <p:cNvSpPr txBox="true"/>
          <p:nvPr/>
        </p:nvSpPr>
        <p:spPr>
          <a:xfrm rot="0">
            <a:off x="2838994" y="6338923"/>
            <a:ext cx="3421093"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Cyflwyniad</a:t>
            </a:r>
          </a:p>
        </p:txBody>
      </p:sp>
      <p:sp>
        <p:nvSpPr>
          <p:cNvPr name="TextBox 14" id="14"/>
          <p:cNvSpPr txBox="true"/>
          <p:nvPr/>
        </p:nvSpPr>
        <p:spPr>
          <a:xfrm rot="0">
            <a:off x="2838994" y="7290368"/>
            <a:ext cx="3421093" cy="108847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Dadansoddiad o Derminoleg</a:t>
            </a:r>
          </a:p>
        </p:txBody>
      </p:sp>
      <p:sp>
        <p:nvSpPr>
          <p:cNvPr name="TextBox 15" id="15"/>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a:t>
            </a:r>
          </a:p>
        </p:txBody>
      </p:sp>
      <p:sp>
        <p:nvSpPr>
          <p:cNvPr name="Freeform 16" id="16"/>
          <p:cNvSpPr/>
          <p:nvPr/>
        </p:nvSpPr>
        <p:spPr>
          <a:xfrm flipH="false" flipV="false" rot="0">
            <a:off x="9144000" y="7352818"/>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7" id="17"/>
          <p:cNvSpPr/>
          <p:nvPr/>
        </p:nvSpPr>
        <p:spPr>
          <a:xfrm flipH="false" flipV="false" rot="0">
            <a:off x="9144000" y="6156447"/>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8" id="18"/>
          <p:cNvSpPr/>
          <p:nvPr/>
        </p:nvSpPr>
        <p:spPr>
          <a:xfrm flipH="false" flipV="false" rot="0">
            <a:off x="9144000" y="5002037"/>
            <a:ext cx="4443267" cy="1072546"/>
          </a:xfrm>
          <a:custGeom>
            <a:avLst/>
            <a:gdLst/>
            <a:ahLst/>
            <a:cxnLst/>
            <a:rect r="r" b="b" t="t" l="l"/>
            <a:pathLst>
              <a:path h="1072546" w="4443267">
                <a:moveTo>
                  <a:pt x="0" y="0"/>
                </a:moveTo>
                <a:lnTo>
                  <a:pt x="4443267" y="0"/>
                </a:lnTo>
                <a:lnTo>
                  <a:pt x="4443267" y="1072545"/>
                </a:lnTo>
                <a:lnTo>
                  <a:pt x="0" y="107254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19" id="19"/>
          <p:cNvSpPr/>
          <p:nvPr/>
        </p:nvSpPr>
        <p:spPr>
          <a:xfrm flipH="false" flipV="false" rot="0">
            <a:off x="9144000" y="3777091"/>
            <a:ext cx="4443267" cy="1072546"/>
          </a:xfrm>
          <a:custGeom>
            <a:avLst/>
            <a:gdLst/>
            <a:ahLst/>
            <a:cxnLst/>
            <a:rect r="r" b="b" t="t" l="l"/>
            <a:pathLst>
              <a:path h="1072546" w="4443267">
                <a:moveTo>
                  <a:pt x="0" y="0"/>
                </a:moveTo>
                <a:lnTo>
                  <a:pt x="4443267" y="0"/>
                </a:lnTo>
                <a:lnTo>
                  <a:pt x="4443267" y="1072546"/>
                </a:lnTo>
                <a:lnTo>
                  <a:pt x="0" y="107254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0" id="20"/>
          <p:cNvSpPr/>
          <p:nvPr/>
        </p:nvSpPr>
        <p:spPr>
          <a:xfrm flipH="false" flipV="false" rot="0">
            <a:off x="6987630" y="4065498"/>
            <a:ext cx="1939913" cy="468269"/>
          </a:xfrm>
          <a:custGeom>
            <a:avLst/>
            <a:gdLst/>
            <a:ahLst/>
            <a:cxnLst/>
            <a:rect r="r" b="b" t="t" l="l"/>
            <a:pathLst>
              <a:path h="468269" w="1939913">
                <a:moveTo>
                  <a:pt x="0" y="0"/>
                </a:moveTo>
                <a:lnTo>
                  <a:pt x="1939913" y="0"/>
                </a:lnTo>
                <a:lnTo>
                  <a:pt x="1939913" y="468270"/>
                </a:lnTo>
                <a:lnTo>
                  <a:pt x="0" y="46827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1" id="21"/>
          <p:cNvSpPr/>
          <p:nvPr/>
        </p:nvSpPr>
        <p:spPr>
          <a:xfrm flipH="false" flipV="false" rot="0">
            <a:off x="13958742" y="7564673"/>
            <a:ext cx="1939913" cy="468269"/>
          </a:xfrm>
          <a:custGeom>
            <a:avLst/>
            <a:gdLst/>
            <a:ahLst/>
            <a:cxnLst/>
            <a:rect r="r" b="b" t="t" l="l"/>
            <a:pathLst>
              <a:path h="468269" w="1939913">
                <a:moveTo>
                  <a:pt x="0" y="0"/>
                </a:moveTo>
                <a:lnTo>
                  <a:pt x="1939913" y="0"/>
                </a:lnTo>
                <a:lnTo>
                  <a:pt x="1939913" y="468270"/>
                </a:lnTo>
                <a:lnTo>
                  <a:pt x="0" y="46827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2" id="22"/>
          <p:cNvSpPr/>
          <p:nvPr/>
        </p:nvSpPr>
        <p:spPr>
          <a:xfrm flipH="false" flipV="false" rot="0">
            <a:off x="13958742" y="6444811"/>
            <a:ext cx="1939913" cy="468269"/>
          </a:xfrm>
          <a:custGeom>
            <a:avLst/>
            <a:gdLst/>
            <a:ahLst/>
            <a:cxnLst/>
            <a:rect r="r" b="b" t="t" l="l"/>
            <a:pathLst>
              <a:path h="468269" w="1939913">
                <a:moveTo>
                  <a:pt x="0" y="0"/>
                </a:moveTo>
                <a:lnTo>
                  <a:pt x="1939913" y="0"/>
                </a:lnTo>
                <a:lnTo>
                  <a:pt x="1939913" y="468269"/>
                </a:lnTo>
                <a:lnTo>
                  <a:pt x="0" y="46826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3" id="23"/>
          <p:cNvSpPr/>
          <p:nvPr/>
        </p:nvSpPr>
        <p:spPr>
          <a:xfrm flipH="false" flipV="false" rot="0">
            <a:off x="13958742" y="5224067"/>
            <a:ext cx="1939913" cy="468269"/>
          </a:xfrm>
          <a:custGeom>
            <a:avLst/>
            <a:gdLst/>
            <a:ahLst/>
            <a:cxnLst/>
            <a:rect r="r" b="b" t="t" l="l"/>
            <a:pathLst>
              <a:path h="468269" w="1939913">
                <a:moveTo>
                  <a:pt x="0" y="0"/>
                </a:moveTo>
                <a:lnTo>
                  <a:pt x="1939913" y="0"/>
                </a:lnTo>
                <a:lnTo>
                  <a:pt x="1939913" y="468269"/>
                </a:lnTo>
                <a:lnTo>
                  <a:pt x="0" y="46826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4" id="24"/>
          <p:cNvSpPr/>
          <p:nvPr/>
        </p:nvSpPr>
        <p:spPr>
          <a:xfrm flipH="false" flipV="false" rot="0">
            <a:off x="6987630" y="5224067"/>
            <a:ext cx="1939913" cy="468269"/>
          </a:xfrm>
          <a:custGeom>
            <a:avLst/>
            <a:gdLst/>
            <a:ahLst/>
            <a:cxnLst/>
            <a:rect r="r" b="b" t="t" l="l"/>
            <a:pathLst>
              <a:path h="468269" w="1939913">
                <a:moveTo>
                  <a:pt x="0" y="0"/>
                </a:moveTo>
                <a:lnTo>
                  <a:pt x="1939913" y="0"/>
                </a:lnTo>
                <a:lnTo>
                  <a:pt x="1939913" y="468269"/>
                </a:lnTo>
                <a:lnTo>
                  <a:pt x="0" y="46826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5" id="25"/>
          <p:cNvSpPr/>
          <p:nvPr/>
        </p:nvSpPr>
        <p:spPr>
          <a:xfrm flipH="false" flipV="false" rot="0">
            <a:off x="6987630" y="6444811"/>
            <a:ext cx="1939913" cy="468269"/>
          </a:xfrm>
          <a:custGeom>
            <a:avLst/>
            <a:gdLst/>
            <a:ahLst/>
            <a:cxnLst/>
            <a:rect r="r" b="b" t="t" l="l"/>
            <a:pathLst>
              <a:path h="468269" w="1939913">
                <a:moveTo>
                  <a:pt x="0" y="0"/>
                </a:moveTo>
                <a:lnTo>
                  <a:pt x="1939913" y="0"/>
                </a:lnTo>
                <a:lnTo>
                  <a:pt x="1939913" y="468269"/>
                </a:lnTo>
                <a:lnTo>
                  <a:pt x="0" y="46826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6" id="26"/>
          <p:cNvSpPr/>
          <p:nvPr/>
        </p:nvSpPr>
        <p:spPr>
          <a:xfrm flipH="false" flipV="false" rot="0">
            <a:off x="6987630" y="7667143"/>
            <a:ext cx="1939913" cy="468269"/>
          </a:xfrm>
          <a:custGeom>
            <a:avLst/>
            <a:gdLst/>
            <a:ahLst/>
            <a:cxnLst/>
            <a:rect r="r" b="b" t="t" l="l"/>
            <a:pathLst>
              <a:path h="468269" w="1939913">
                <a:moveTo>
                  <a:pt x="0" y="0"/>
                </a:moveTo>
                <a:lnTo>
                  <a:pt x="1939913" y="0"/>
                </a:lnTo>
                <a:lnTo>
                  <a:pt x="1939913" y="468269"/>
                </a:lnTo>
                <a:lnTo>
                  <a:pt x="0" y="46826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27" id="27"/>
          <p:cNvSpPr/>
          <p:nvPr/>
        </p:nvSpPr>
        <p:spPr>
          <a:xfrm flipH="false" flipV="false" rot="0">
            <a:off x="13958742" y="4065498"/>
            <a:ext cx="1939913" cy="468269"/>
          </a:xfrm>
          <a:custGeom>
            <a:avLst/>
            <a:gdLst/>
            <a:ahLst/>
            <a:cxnLst/>
            <a:rect r="r" b="b" t="t" l="l"/>
            <a:pathLst>
              <a:path h="468269" w="1939913">
                <a:moveTo>
                  <a:pt x="0" y="0"/>
                </a:moveTo>
                <a:lnTo>
                  <a:pt x="1939913" y="0"/>
                </a:lnTo>
                <a:lnTo>
                  <a:pt x="1939913" y="468270"/>
                </a:lnTo>
                <a:lnTo>
                  <a:pt x="0" y="46827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28" id="28"/>
          <p:cNvSpPr txBox="true"/>
          <p:nvPr/>
        </p:nvSpPr>
        <p:spPr>
          <a:xfrm rot="0">
            <a:off x="9499043" y="7517048"/>
            <a:ext cx="3421093"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Casgliad</a:t>
            </a:r>
          </a:p>
        </p:txBody>
      </p:sp>
      <p:sp>
        <p:nvSpPr>
          <p:cNvPr name="TextBox 29" id="29"/>
          <p:cNvSpPr txBox="true"/>
          <p:nvPr/>
        </p:nvSpPr>
        <p:spPr>
          <a:xfrm rot="0">
            <a:off x="9499043" y="6102790"/>
            <a:ext cx="3421093" cy="108847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Adrodd straeon ym myd natur</a:t>
            </a:r>
          </a:p>
        </p:txBody>
      </p:sp>
      <p:sp>
        <p:nvSpPr>
          <p:cNvPr name="TextBox 30" id="30"/>
          <p:cNvSpPr txBox="true"/>
          <p:nvPr/>
        </p:nvSpPr>
        <p:spPr>
          <a:xfrm rot="0">
            <a:off x="9499043" y="5149289"/>
            <a:ext cx="3421093"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Celf Naturiol</a:t>
            </a:r>
          </a:p>
        </p:txBody>
      </p:sp>
      <p:sp>
        <p:nvSpPr>
          <p:cNvPr name="TextBox 31" id="31"/>
          <p:cNvSpPr txBox="true"/>
          <p:nvPr/>
        </p:nvSpPr>
        <p:spPr>
          <a:xfrm rot="0">
            <a:off x="9499043" y="3702454"/>
            <a:ext cx="3421093" cy="108847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Saffari Bwystfil Bach</a:t>
            </a:r>
          </a:p>
        </p:txBody>
      </p:sp>
      <p:sp>
        <p:nvSpPr>
          <p:cNvPr name="TextBox 32" id="32"/>
          <p:cNvSpPr txBox="true"/>
          <p:nvPr/>
        </p:nvSpPr>
        <p:spPr>
          <a:xfrm rot="0">
            <a:off x="7785107" y="3977116"/>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1</a:t>
            </a:r>
          </a:p>
        </p:txBody>
      </p:sp>
      <p:sp>
        <p:nvSpPr>
          <p:cNvPr name="TextBox 33" id="33"/>
          <p:cNvSpPr txBox="true"/>
          <p:nvPr/>
        </p:nvSpPr>
        <p:spPr>
          <a:xfrm rot="0">
            <a:off x="14758842" y="7458823"/>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38</a:t>
            </a:r>
          </a:p>
        </p:txBody>
      </p:sp>
      <p:sp>
        <p:nvSpPr>
          <p:cNvPr name="TextBox 34" id="34"/>
          <p:cNvSpPr txBox="true"/>
          <p:nvPr/>
        </p:nvSpPr>
        <p:spPr>
          <a:xfrm rot="0">
            <a:off x="14758842" y="6325211"/>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32</a:t>
            </a:r>
          </a:p>
        </p:txBody>
      </p:sp>
      <p:sp>
        <p:nvSpPr>
          <p:cNvPr name="TextBox 35" id="35"/>
          <p:cNvSpPr txBox="true"/>
          <p:nvPr/>
        </p:nvSpPr>
        <p:spPr>
          <a:xfrm rot="0">
            <a:off x="14758842" y="5118216"/>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23</a:t>
            </a:r>
          </a:p>
        </p:txBody>
      </p:sp>
      <p:sp>
        <p:nvSpPr>
          <p:cNvPr name="TextBox 36" id="36"/>
          <p:cNvSpPr txBox="true"/>
          <p:nvPr/>
        </p:nvSpPr>
        <p:spPr>
          <a:xfrm rot="0">
            <a:off x="14758842" y="4002247"/>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13</a:t>
            </a:r>
          </a:p>
        </p:txBody>
      </p:sp>
      <p:sp>
        <p:nvSpPr>
          <p:cNvPr name="TextBox 37" id="37"/>
          <p:cNvSpPr txBox="true"/>
          <p:nvPr/>
        </p:nvSpPr>
        <p:spPr>
          <a:xfrm rot="0">
            <a:off x="7739906" y="5153640"/>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2</a:t>
            </a:r>
          </a:p>
        </p:txBody>
      </p:sp>
      <p:sp>
        <p:nvSpPr>
          <p:cNvPr name="TextBox 38" id="38"/>
          <p:cNvSpPr txBox="true"/>
          <p:nvPr/>
        </p:nvSpPr>
        <p:spPr>
          <a:xfrm rot="0">
            <a:off x="7739906" y="6338985"/>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3</a:t>
            </a:r>
          </a:p>
        </p:txBody>
      </p:sp>
      <p:sp>
        <p:nvSpPr>
          <p:cNvPr name="TextBox 39" id="39"/>
          <p:cNvSpPr txBox="true"/>
          <p:nvPr/>
        </p:nvSpPr>
        <p:spPr>
          <a:xfrm rot="0">
            <a:off x="7785107" y="7561292"/>
            <a:ext cx="700002" cy="574120"/>
          </a:xfrm>
          <a:prstGeom prst="rect">
            <a:avLst/>
          </a:prstGeom>
        </p:spPr>
        <p:txBody>
          <a:bodyPr anchor="t" rtlCol="false" tIns="0" lIns="0" bIns="0" rIns="0">
            <a:spAutoFit/>
          </a:bodyPr>
          <a:lstStyle/>
          <a:p>
            <a:pPr algn="l">
              <a:lnSpc>
                <a:spcPts val="4055"/>
              </a:lnSpc>
              <a:spcBef>
                <a:spcPct val="0"/>
              </a:spcBef>
            </a:pPr>
            <a:r>
              <a:rPr lang="en-US" sz="2896" b="true">
                <a:solidFill>
                  <a:srgbClr val="FFF8ED"/>
                </a:solidFill>
                <a:latin typeface="Agrandir Bold"/>
                <a:ea typeface="Agrandir Bold"/>
                <a:cs typeface="Agrandir Bold"/>
                <a:sym typeface="Agrandir Bold"/>
              </a:rPr>
              <a:t>7</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4064576" y="5251071"/>
            <a:ext cx="2367566" cy="3580440"/>
          </a:xfrm>
          <a:custGeom>
            <a:avLst/>
            <a:gdLst/>
            <a:ahLst/>
            <a:cxnLst/>
            <a:rect r="r" b="b" t="t" l="l"/>
            <a:pathLst>
              <a:path h="3580440" w="2367566">
                <a:moveTo>
                  <a:pt x="0" y="0"/>
                </a:moveTo>
                <a:lnTo>
                  <a:pt x="2367566" y="0"/>
                </a:lnTo>
                <a:lnTo>
                  <a:pt x="2367566" y="3580440"/>
                </a:lnTo>
                <a:lnTo>
                  <a:pt x="0" y="3580440"/>
                </a:lnTo>
                <a:lnTo>
                  <a:pt x="0" y="0"/>
                </a:lnTo>
                <a:close/>
              </a:path>
            </a:pathLst>
          </a:custGeom>
          <a:blipFill>
            <a:blip r:embed="rId6"/>
            <a:stretch>
              <a:fillRect l="0" t="0" r="0" b="0"/>
            </a:stretch>
          </a:blipFill>
        </p:spPr>
      </p:sp>
      <p:sp>
        <p:nvSpPr>
          <p:cNvPr name="TextBox 7" id="7"/>
          <p:cNvSpPr txBox="true"/>
          <p:nvPr/>
        </p:nvSpPr>
        <p:spPr>
          <a:xfrm rot="0">
            <a:off x="3855699" y="2691229"/>
            <a:ext cx="10208877"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Cyflwyniad</a:t>
            </a:r>
          </a:p>
        </p:txBody>
      </p:sp>
      <p:sp>
        <p:nvSpPr>
          <p:cNvPr name="Freeform 8" id="8"/>
          <p:cNvSpPr/>
          <p:nvPr/>
        </p:nvSpPr>
        <p:spPr>
          <a:xfrm flipH="true" flipV="false" rot="0">
            <a:off x="2268714" y="5392074"/>
            <a:ext cx="2367566" cy="3580440"/>
          </a:xfrm>
          <a:custGeom>
            <a:avLst/>
            <a:gdLst/>
            <a:ahLst/>
            <a:cxnLst/>
            <a:rect r="r" b="b" t="t" l="l"/>
            <a:pathLst>
              <a:path h="3580440" w="2367566">
                <a:moveTo>
                  <a:pt x="2367566" y="0"/>
                </a:moveTo>
                <a:lnTo>
                  <a:pt x="0" y="0"/>
                </a:lnTo>
                <a:lnTo>
                  <a:pt x="0" y="3580440"/>
                </a:lnTo>
                <a:lnTo>
                  <a:pt x="2367566" y="3580440"/>
                </a:lnTo>
                <a:lnTo>
                  <a:pt x="2367566" y="0"/>
                </a:lnTo>
                <a:close/>
              </a:path>
            </a:pathLst>
          </a:custGeom>
          <a:blipFill>
            <a:blip r:embed="rId6"/>
            <a:stretch>
              <a:fillRect l="0" t="0" r="0" b="0"/>
            </a:stretch>
          </a:blipFill>
        </p:spPr>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a:t>
            </a:r>
          </a:p>
        </p:txBody>
      </p:sp>
      <p:sp>
        <p:nvSpPr>
          <p:cNvPr name="TextBox 10" id="10"/>
          <p:cNvSpPr txBox="true"/>
          <p:nvPr/>
        </p:nvSpPr>
        <p:spPr>
          <a:xfrm rot="0">
            <a:off x="4906506" y="4568750"/>
            <a:ext cx="8898404" cy="2995923"/>
          </a:xfrm>
          <a:prstGeom prst="rect">
            <a:avLst/>
          </a:prstGeom>
        </p:spPr>
        <p:txBody>
          <a:bodyPr anchor="t" rtlCol="false" tIns="0" lIns="0" bIns="0" rIns="0">
            <a:spAutoFit/>
          </a:bodyPr>
          <a:lstStyle/>
          <a:p>
            <a:pPr algn="ctr">
              <a:lnSpc>
                <a:spcPts val="3302"/>
              </a:lnSpc>
              <a:spcBef>
                <a:spcPct val="0"/>
              </a:spcBef>
            </a:pPr>
            <a:r>
              <a:rPr lang="en-US" b="true" sz="2359">
                <a:solidFill>
                  <a:srgbClr val="000000"/>
                </a:solidFill>
                <a:latin typeface="Agrandir Bold"/>
                <a:ea typeface="Agrandir Bold"/>
                <a:cs typeface="Agrandir Bold"/>
                <a:sym typeface="Agrandir Bold"/>
              </a:rPr>
              <a:t>Yn draddodiadol, credir bod addysg yn unigryw i eistedd mewn ystafell ddosbarth gydag athro, addysgwr, neu ddarlithydd ar flaen yr ystafell ddosbarth. Yn gonfensiynol, bydd y diwrnod ysgol yn dechrau am 9 ac yn gorffen am 3. Fodd bynnag, yn ddiweddar, bu newid i dactegau dysgu mwy 'anghonfensiynol'. Mae'r tactegau hynny yr wyf am eu harchwilio ymhellach yn y portffolio hwn.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3855699" y="2691229"/>
            <a:ext cx="10208877"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Cyflwyniad</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a:t>
            </a:r>
          </a:p>
        </p:txBody>
      </p:sp>
      <p:sp>
        <p:nvSpPr>
          <p:cNvPr name="TextBox 8" id="8"/>
          <p:cNvSpPr txBox="true"/>
          <p:nvPr/>
        </p:nvSpPr>
        <p:spPr>
          <a:xfrm rot="0">
            <a:off x="1973702" y="4180483"/>
            <a:ext cx="14368796" cy="3002334"/>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U</a:t>
            </a:r>
            <a:r>
              <a:rPr lang="en-US" b="true" sz="2400">
                <a:solidFill>
                  <a:srgbClr val="000000"/>
                </a:solidFill>
                <a:latin typeface="Agrandir Bold"/>
                <a:ea typeface="Agrandir Bold"/>
                <a:cs typeface="Agrandir Bold"/>
                <a:sym typeface="Agrandir Bold"/>
              </a:rPr>
              <a:t>n person nad yw'n credu mai addysg draddodiadol yw'r ffordd fwyaf effeithiol o addysgu neu ddysgu yw John Taylor Gatto. Mae Gatto (2003, t. 33-38) yn credu mai gwir ystyr ysgol yw ceisio gwneud pobl mor debyg â phosibl, i'w cael i gydymffurfio â norm y mae'r bobl sydd â phŵer yn dymuno gweithlu mawr, hawdd ei drin. Mae'n dadlau nad yw llawer o bobl lwyddiannus erioed wedi mynd trwy'r system addysg 12 mlynedd draddodiadol, fel Abraham Lincoln, Benjamin Franklin, Thomas Jefferson a George Washington. Arweiniodd hyn iddo ddatgan: </a:t>
            </a:r>
          </a:p>
          <a:p>
            <a:pPr algn="ctr">
              <a:lnSpc>
                <a:spcPts val="3360"/>
              </a:lnSpc>
              <a:spcBef>
                <a:spcPct val="0"/>
              </a:spcBef>
            </a:pPr>
          </a:p>
        </p:txBody>
      </p:sp>
      <p:sp>
        <p:nvSpPr>
          <p:cNvPr name="TextBox 9" id="9"/>
          <p:cNvSpPr txBox="true"/>
          <p:nvPr/>
        </p:nvSpPr>
        <p:spPr>
          <a:xfrm rot="0">
            <a:off x="3855699" y="7068517"/>
            <a:ext cx="11013200" cy="1634832"/>
          </a:xfrm>
          <a:prstGeom prst="rect">
            <a:avLst/>
          </a:prstGeom>
        </p:spPr>
        <p:txBody>
          <a:bodyPr anchor="t" rtlCol="false" tIns="0" lIns="0" bIns="0" rIns="0">
            <a:spAutoFit/>
          </a:bodyPr>
          <a:lstStyle/>
          <a:p>
            <a:pPr algn="ctr">
              <a:lnSpc>
                <a:spcPts val="3108"/>
              </a:lnSpc>
              <a:spcBef>
                <a:spcPct val="0"/>
              </a:spcBef>
            </a:pPr>
            <a:r>
              <a:rPr lang="en-US" b="true" sz="2220">
                <a:solidFill>
                  <a:srgbClr val="000000"/>
                </a:solidFill>
                <a:latin typeface="Agrandir Bold"/>
                <a:ea typeface="Agrandir Bold"/>
                <a:cs typeface="Agrandir Bold"/>
                <a:sym typeface="Agrandir Bold"/>
              </a:rPr>
              <a:t> </a:t>
            </a:r>
            <a:r>
              <a:rPr lang="en-US" b="true" sz="2220">
                <a:solidFill>
                  <a:srgbClr val="000000"/>
                </a:solidFill>
                <a:latin typeface="Agrandir Bold"/>
                <a:ea typeface="Agrandir Bold"/>
                <a:cs typeface="Agrandir Bold"/>
                <a:sym typeface="Agrandir Bold"/>
              </a:rPr>
              <a:t>Oes angen ysgol arn</a:t>
            </a:r>
            <a:r>
              <a:rPr lang="en-US" b="true" sz="2220">
                <a:solidFill>
                  <a:srgbClr val="000000"/>
                </a:solidFill>
                <a:latin typeface="Agrandir Bold"/>
                <a:ea typeface="Agrandir Bold"/>
                <a:cs typeface="Agrandir Bold"/>
                <a:sym typeface="Agrandir Bold"/>
              </a:rPr>
              <a:t>om mewn gwirionedd? Nid wyf yn golygu addysg, dim ond addysg orfodol: chwe dosbarth y dydd, pum diwrnod yr wythnos, naw mis y flwyddyn, am ddeuddeg mlynedd. A yw'r drefn angheuol hon yn wirioneddol angenrheidiol? (Gatto, 2003, t. 33-38)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488711" y="988961"/>
            <a:ext cx="17310578" cy="8309077"/>
          </a:xfrm>
          <a:custGeom>
            <a:avLst/>
            <a:gdLst/>
            <a:ahLst/>
            <a:cxnLst/>
            <a:rect r="r" b="b" t="t" l="l"/>
            <a:pathLst>
              <a:path h="8309077" w="17310578">
                <a:moveTo>
                  <a:pt x="0" y="0"/>
                </a:moveTo>
                <a:lnTo>
                  <a:pt x="17310578" y="0"/>
                </a:lnTo>
                <a:lnTo>
                  <a:pt x="17310578" y="8309078"/>
                </a:lnTo>
                <a:lnTo>
                  <a:pt x="0" y="830907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4039561" y="876300"/>
            <a:ext cx="10208877"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Cyflwyniad</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5</a:t>
            </a:r>
          </a:p>
        </p:txBody>
      </p:sp>
      <p:sp>
        <p:nvSpPr>
          <p:cNvPr name="TextBox 8" id="8"/>
          <p:cNvSpPr txBox="true"/>
          <p:nvPr/>
        </p:nvSpPr>
        <p:spPr>
          <a:xfrm rot="0">
            <a:off x="1959602" y="2471895"/>
            <a:ext cx="14368796" cy="5941803"/>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U</a:t>
            </a:r>
            <a:r>
              <a:rPr lang="en-US" b="true" sz="2400">
                <a:solidFill>
                  <a:srgbClr val="000000"/>
                </a:solidFill>
                <a:latin typeface="Agrandir Bold"/>
                <a:ea typeface="Agrandir Bold"/>
                <a:cs typeface="Agrandir Bold"/>
                <a:sym typeface="Agrandir Bold"/>
              </a:rPr>
              <a:t>n o'r dulliau y mae ysgolion yn eu defnyddio yn hytrach na'r dull traddodiadol yw ysgolion coedwig. Beth yw ysgol goedwig? Mae Ysgolion Coedwig yn cael eu cydnabod fel dull dysgu sy'n canolbwyntio ar y plentyn ac ysbrydoledig sy'n hyrwyddo datblygiad cyfannol trwy ymgysylltu rheolaidd, parhaus. Fe'i gweithredir fel arfer fel rhaglen hirdymor sy'n annog chwarae, archwilio, a chymryd risg o fewn amgylchedd naturiol, fel arfer mewn ardal goediog. Trwy brofiadau ymarferol dan arweiniad dysgwyr, nod Ysgolion Coedwig yw meithrin hyder, annibyniaeth a hunan-barch, gan gefnogi datblygiad personol a chymdeithasol cyffredinol plant. Mae'r dull Ysgol Goedwig wedi'i ategu gan ethos datblygiadol a rennir gan ymarferwyr hyfforddedig ledled y byd, sy'n addasu eu hymarfer yn barhaus i ddiwallu anghenion dysgwyr amrywiol ac esblygol. Mae ei gwreiddiau yn dod o’r cysyniad Sgandinafaidd o 'friluftsliv', sy'n golygu "bywyd awyr am ddim", sy'n pwysleisio gwerth byw yn yr awyr agored a chysylltiad â natur fel rhan o fywyd bob dydd. Cyflwynwyd Ysgol Goedwig i'r DU ym 1993 ac ers hynny mae wedi ehangu'n sylweddol, gan ddod yn fodel sefydledig a dylanwadol o fewn amgylcheddau dysgu amgen (Cymdeithas Ysgolion Coedwig, 2021).  </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3855699" y="2691229"/>
            <a:ext cx="10208877"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Cyflwyniad</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6</a:t>
            </a:r>
          </a:p>
        </p:txBody>
      </p:sp>
      <p:sp>
        <p:nvSpPr>
          <p:cNvPr name="TextBox 8" id="8"/>
          <p:cNvSpPr txBox="true"/>
          <p:nvPr/>
        </p:nvSpPr>
        <p:spPr>
          <a:xfrm rot="0">
            <a:off x="1959602" y="4409321"/>
            <a:ext cx="14368796" cy="3842182"/>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Bydd ffocws fy as</a:t>
            </a:r>
            <a:r>
              <a:rPr lang="en-US" b="true" sz="2400">
                <a:solidFill>
                  <a:srgbClr val="000000"/>
                </a:solidFill>
                <a:latin typeface="Agrandir Bold"/>
                <a:ea typeface="Agrandir Bold"/>
                <a:cs typeface="Agrandir Bold"/>
                <a:sym typeface="Agrandir Bold"/>
              </a:rPr>
              <a:t>einiad yn canolbwyntio ar 3 gweithgaredd y gellir eu cynnal, gydag ysbrydoliaeth i ysgolion coedwig. Bydd y gweithgareddau hyn fel a ganlyn: </a:t>
            </a:r>
          </a:p>
          <a:p>
            <a:pPr algn="ctr" marL="518162" indent="-259081" lvl="1">
              <a:lnSpc>
                <a:spcPts val="3360"/>
              </a:lnSpc>
              <a:spcBef>
                <a:spcPct val="0"/>
              </a:spcBef>
              <a:buAutoNum type="arabicPeriod" startAt="1"/>
            </a:pPr>
            <a:r>
              <a:rPr lang="en-US" b="true" sz="2400">
                <a:solidFill>
                  <a:srgbClr val="000000"/>
                </a:solidFill>
                <a:latin typeface="Agrandir Bold"/>
                <a:ea typeface="Agrandir Bold"/>
                <a:cs typeface="Agrandir Bold"/>
                <a:sym typeface="Agrandir Bold"/>
              </a:rPr>
              <a:t>Saffari Bwystfil Bach </a:t>
            </a:r>
          </a:p>
          <a:p>
            <a:pPr algn="ctr" marL="518162" indent="-259081" lvl="1">
              <a:lnSpc>
                <a:spcPts val="3360"/>
              </a:lnSpc>
              <a:spcBef>
                <a:spcPct val="0"/>
              </a:spcBef>
              <a:buAutoNum type="arabicPeriod" startAt="1"/>
            </a:pPr>
            <a:r>
              <a:rPr lang="en-US" b="true" sz="2400">
                <a:solidFill>
                  <a:srgbClr val="000000"/>
                </a:solidFill>
                <a:latin typeface="Agrandir Bold"/>
                <a:ea typeface="Agrandir Bold"/>
                <a:cs typeface="Agrandir Bold"/>
                <a:sym typeface="Agrandir Bold"/>
              </a:rPr>
              <a:t>Celf Naturiol </a:t>
            </a:r>
          </a:p>
          <a:p>
            <a:pPr algn="ctr" marL="518162" indent="-259081" lvl="1">
              <a:lnSpc>
                <a:spcPts val="3360"/>
              </a:lnSpc>
              <a:spcBef>
                <a:spcPct val="0"/>
              </a:spcBef>
              <a:buAutoNum type="arabicPeriod" startAt="1"/>
            </a:pPr>
            <a:r>
              <a:rPr lang="en-US" b="true" sz="2400">
                <a:solidFill>
                  <a:srgbClr val="000000"/>
                </a:solidFill>
                <a:latin typeface="Agrandir Bold"/>
                <a:ea typeface="Agrandir Bold"/>
                <a:cs typeface="Agrandir Bold"/>
                <a:sym typeface="Agrandir Bold"/>
              </a:rPr>
              <a:t>Taith Gerdded Natur </a:t>
            </a:r>
          </a:p>
          <a:p>
            <a:pPr algn="ctr">
              <a:lnSpc>
                <a:spcPts val="3360"/>
              </a:lnSpc>
              <a:spcBef>
                <a:spcPct val="0"/>
              </a:spcBef>
            </a:pPr>
            <a:r>
              <a:rPr lang="en-US" b="true" sz="2400">
                <a:solidFill>
                  <a:srgbClr val="000000"/>
                </a:solidFill>
                <a:latin typeface="Agrandir Bold"/>
                <a:ea typeface="Agrandir Bold"/>
                <a:cs typeface="Agrandir Bold"/>
                <a:sym typeface="Agrandir Bold"/>
              </a:rPr>
              <a:t>Nod yr aseiniad hwn yw gwerthuso'r gweithgareddau hyn yn feirniadol i ddarganfod beth sy'n gweithio, beth nad yw'n gweithio, a pham. Byddaf yn gwneud hyn yn effeithiol trwy weithredu theori ac arferion eraill yn fy ymchwil.  </a:t>
            </a:r>
          </a:p>
          <a:p>
            <a:pPr algn="ctr">
              <a:lnSpc>
                <a:spcPts val="3360"/>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431999" y="627565"/>
            <a:ext cx="17424001" cy="8363521"/>
          </a:xfrm>
          <a:custGeom>
            <a:avLst/>
            <a:gdLst/>
            <a:ahLst/>
            <a:cxnLst/>
            <a:rect r="r" b="b" t="t" l="l"/>
            <a:pathLst>
              <a:path h="8363521" w="17424001">
                <a:moveTo>
                  <a:pt x="0" y="0"/>
                </a:moveTo>
                <a:lnTo>
                  <a:pt x="17424002" y="0"/>
                </a:lnTo>
                <a:lnTo>
                  <a:pt x="17424002" y="8363521"/>
                </a:lnTo>
                <a:lnTo>
                  <a:pt x="0" y="8363521"/>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876300"/>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7</a:t>
            </a:r>
          </a:p>
        </p:txBody>
      </p:sp>
      <p:sp>
        <p:nvSpPr>
          <p:cNvPr name="TextBox 8" id="8"/>
          <p:cNvSpPr txBox="true"/>
          <p:nvPr/>
        </p:nvSpPr>
        <p:spPr>
          <a:xfrm rot="0">
            <a:off x="1959602" y="2502335"/>
            <a:ext cx="14368796" cy="5941803"/>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Profiadol </a:t>
            </a:r>
          </a:p>
          <a:p>
            <a:pPr algn="ctr">
              <a:lnSpc>
                <a:spcPts val="3360"/>
              </a:lnSpc>
              <a:spcBef>
                <a:spcPct val="0"/>
              </a:spcBef>
            </a:pPr>
            <a:r>
              <a:rPr lang="en-US" b="true" sz="2400">
                <a:solidFill>
                  <a:srgbClr val="000000"/>
                </a:solidFill>
                <a:latin typeface="Agrandir Bold"/>
                <a:ea typeface="Agrandir Bold"/>
                <a:cs typeface="Agrandir Bold"/>
                <a:sym typeface="Agrandir Bold"/>
              </a:rPr>
              <a:t>Dysgu profiadol yw'r cysy</a:t>
            </a:r>
            <a:r>
              <a:rPr lang="en-US" b="true" sz="2400">
                <a:solidFill>
                  <a:srgbClr val="000000"/>
                </a:solidFill>
                <a:latin typeface="Agrandir Bold"/>
                <a:ea typeface="Agrandir Bold"/>
                <a:cs typeface="Agrandir Bold"/>
                <a:sym typeface="Agrandir Bold"/>
              </a:rPr>
              <a:t>niad o ddysgu trwy wneud. Mae sgiliau sylfaenol, fel cerdded neu siarad, yn cael eu caffael trwy ymarfer a mireinio. Mae hyn yn tynnu sylw at y ffaith bod y dull hwn yn fuddiol i lawer o wahanol fathau o ddysgwyr o wahanol oedrannau, cefndiroedd, galluoedd a phrofiadau. O fewn y fframwaith hwn, cynhwysir ystod eang o weithgareddau, o dasgau unigol syml i ryngweithiadau cydweithredol cymhleth sy'n gofyn am integreiddio sgiliau gwybyddol, cymdeithasol ac ymddygiadol. Yn bwysicaf, mae dysgu profiadol yn caniatáu i'r dysgwr fod yn gyfranogwr gweithredol yn y broses ddysgu, yn hytrach na derbynnydd goddefol o wybodaeth. Mae dwy egwyddor allweddol yn sail i'r dull hwn. Yn gyntaf, mae dysgu yn weithredol ac yn gofyn am ymgysylltu a chyfranogiad uniongyrchol. Yn ail, nid yw profiad ar ei ben ei hun yn ddigon, ac mae'r adlewyrchiad a'r dadansoddiad o'r profiad hwnnw sy'n caniatáu i'r plentyn ddysgu. Trwy'r broses hon, gall dysgwyr adeiladu dealltwriaeth, datblygu sgiliau, a chymhwyso eu gwybodaeth mewn cyd-destunau newydd ac amrywiol (Ionescu, 2021). </a:t>
            </a:r>
          </a:p>
          <a:p>
            <a:pPr algn="ctr">
              <a:lnSpc>
                <a:spcPts val="3360"/>
              </a:lnSpc>
              <a:spcBef>
                <a:spcPct val="0"/>
              </a:spcBef>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431999" y="627565"/>
            <a:ext cx="17424001" cy="8363521"/>
          </a:xfrm>
          <a:custGeom>
            <a:avLst/>
            <a:gdLst/>
            <a:ahLst/>
            <a:cxnLst/>
            <a:rect r="r" b="b" t="t" l="l"/>
            <a:pathLst>
              <a:path h="8363521" w="17424001">
                <a:moveTo>
                  <a:pt x="0" y="0"/>
                </a:moveTo>
                <a:lnTo>
                  <a:pt x="17424002" y="0"/>
                </a:lnTo>
                <a:lnTo>
                  <a:pt x="17424002" y="8363521"/>
                </a:lnTo>
                <a:lnTo>
                  <a:pt x="0" y="8363521"/>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876300"/>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8</a:t>
            </a:r>
          </a:p>
        </p:txBody>
      </p:sp>
      <p:sp>
        <p:nvSpPr>
          <p:cNvPr name="TextBox 8" id="8"/>
          <p:cNvSpPr txBox="true"/>
          <p:nvPr/>
        </p:nvSpPr>
        <p:spPr>
          <a:xfrm rot="0">
            <a:off x="1959602" y="2502335"/>
            <a:ext cx="14368796" cy="4682030"/>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Profiadol </a:t>
            </a:r>
          </a:p>
          <a:p>
            <a:pPr algn="ctr">
              <a:lnSpc>
                <a:spcPts val="3360"/>
              </a:lnSpc>
              <a:spcBef>
                <a:spcPct val="0"/>
              </a:spcBef>
            </a:pPr>
            <a:r>
              <a:rPr lang="en-US" b="true" sz="2400">
                <a:solidFill>
                  <a:srgbClr val="000000"/>
                </a:solidFill>
                <a:latin typeface="Agrandir Bold"/>
                <a:ea typeface="Agrandir Bold"/>
                <a:cs typeface="Agrandir Bold"/>
                <a:sym typeface="Agrandir Bold"/>
              </a:rPr>
              <a:t>Ym myd addysg, mae dau brif fath o ddysgu profiadol. Y math cy</a:t>
            </a:r>
            <a:r>
              <a:rPr lang="en-US" b="true" sz="2400">
                <a:solidFill>
                  <a:srgbClr val="000000"/>
                </a:solidFill>
                <a:latin typeface="Agrandir Bold"/>
                <a:ea typeface="Agrandir Bold"/>
                <a:cs typeface="Agrandir Bold"/>
                <a:sym typeface="Agrandir Bold"/>
              </a:rPr>
              <a:t>ntaf o ddysgu drwy brofiad yw un nad yw'n digwydd mewn lleoliad ystafell ddosbarth, gelwir y rhain yn y maes academaidd fel profiadau maes. Y dewis arall i brofiadau maes yw dysgu yn yr ystafell ddosbarth sydd, fel y mae'r enw'n awgrymu, yn digwydd yn yr ystafell ddosbarth. Mae'r dull dysgu yn yr ystafell ddosbarth yn cynnwys nifer o weithgareddau fel chwarae rôl, gemau, cyflwyniadau, trafodaethau, a gwaith grŵp cydweithredol. Fodd bynnag, wrth i ddulliau addysgegol barhau i esblygu, mae'r strategaethau hyn yn cael eu fframio’n fwy a fwy yng nghyd-destun methodolegau dysgu gweithredol yn hytrach na chael eu hystyried yn unig fel dysgu profiadol (Chan, 2023).  </a:t>
            </a:r>
          </a:p>
          <a:p>
            <a:pPr algn="ctr">
              <a:lnSpc>
                <a:spcPts val="3360"/>
              </a:lnSpc>
              <a:spcBef>
                <a:spcPct val="0"/>
              </a:spcBef>
            </a:pP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16134" y="1290124"/>
            <a:ext cx="16055732" cy="7706752"/>
          </a:xfrm>
          <a:custGeom>
            <a:avLst/>
            <a:gdLst/>
            <a:ahLst/>
            <a:cxnLst/>
            <a:rect r="r" b="b" t="t" l="l"/>
            <a:pathLst>
              <a:path h="7706752" w="16055732">
                <a:moveTo>
                  <a:pt x="0" y="0"/>
                </a:moveTo>
                <a:lnTo>
                  <a:pt x="16055732" y="0"/>
                </a:lnTo>
                <a:lnTo>
                  <a:pt x="16055732" y="7706752"/>
                </a:lnTo>
                <a:lnTo>
                  <a:pt x="0" y="770675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1867933"/>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9</a:t>
            </a:r>
          </a:p>
        </p:txBody>
      </p:sp>
      <p:sp>
        <p:nvSpPr>
          <p:cNvPr name="TextBox 8" id="8"/>
          <p:cNvSpPr txBox="true"/>
          <p:nvPr/>
        </p:nvSpPr>
        <p:spPr>
          <a:xfrm rot="0">
            <a:off x="1959602" y="3185559"/>
            <a:ext cx="14368796" cy="4682030"/>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Awyr Agored </a:t>
            </a:r>
          </a:p>
          <a:p>
            <a:pPr algn="ctr">
              <a:lnSpc>
                <a:spcPts val="3360"/>
              </a:lnSpc>
              <a:spcBef>
                <a:spcPct val="0"/>
              </a:spcBef>
            </a:pPr>
            <a:r>
              <a:rPr lang="en-US" b="true" sz="2400">
                <a:solidFill>
                  <a:srgbClr val="000000"/>
                </a:solidFill>
                <a:latin typeface="Agrandir Bold"/>
                <a:ea typeface="Agrandir Bold"/>
                <a:cs typeface="Agrandir Bold"/>
                <a:sym typeface="Agrandir Bold"/>
              </a:rPr>
              <a:t>Mae dysgu yn yr awyr agored yn cyfeir</a:t>
            </a:r>
            <a:r>
              <a:rPr lang="en-US" b="true" sz="2400">
                <a:solidFill>
                  <a:srgbClr val="000000"/>
                </a:solidFill>
                <a:latin typeface="Agrandir Bold"/>
                <a:ea typeface="Agrandir Bold"/>
                <a:cs typeface="Agrandir Bold"/>
                <a:sym typeface="Agrandir Bold"/>
              </a:rPr>
              <a:t>io at ystod o weithgareddau sy'n seiliedig ar y cwricwlwm sy'n digwydd mewn amgylcheddau naturiol, naill ai ar dir yr ysgol neu yn yr ardal leol naturiol. Mae'r dull hwn yn cynnwys arferion amrywiol, megis rhaglenni sy'n seiliedig ar natur fel Ysgolion Coedwig, profiadau preswyl, ac addysg antur awyr agored. Mae hefyd yn cynnwys gweithgareddau dysgu strwythuredig sydd wedi'u cynllunio i gefnogi amcanion cwricwlwm craidd. Oherwydd y nifer o ffyrdd y gellir ei weithredu, mae dysgu yn yr awyr agored yn amrywiol iawn o ran hyd, grwpiau targed, ffyrdd y gellir ei gyflawni, a chanlyniadau arfaethedig mentrau dysgu awyr agored (Marchant et al., 2019). </a:t>
            </a:r>
          </a:p>
          <a:p>
            <a:pPr algn="ctr">
              <a:lnSpc>
                <a:spcPts val="3360"/>
              </a:lnSpc>
              <a:spcBef>
                <a:spcPct val="0"/>
              </a:spcBef>
            </a:pPr>
          </a:p>
          <a:p>
            <a:pPr algn="ctr">
              <a:lnSpc>
                <a:spcPts val="3360"/>
              </a:lnSpc>
              <a:spcBef>
                <a:spcPct val="0"/>
              </a:spcBef>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16134" y="1290124"/>
            <a:ext cx="16055732" cy="7706752"/>
          </a:xfrm>
          <a:custGeom>
            <a:avLst/>
            <a:gdLst/>
            <a:ahLst/>
            <a:cxnLst/>
            <a:rect r="r" b="b" t="t" l="l"/>
            <a:pathLst>
              <a:path h="7706752" w="16055732">
                <a:moveTo>
                  <a:pt x="0" y="0"/>
                </a:moveTo>
                <a:lnTo>
                  <a:pt x="16055732" y="0"/>
                </a:lnTo>
                <a:lnTo>
                  <a:pt x="16055732" y="7706752"/>
                </a:lnTo>
                <a:lnTo>
                  <a:pt x="0" y="770675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1867933"/>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10</a:t>
            </a:r>
          </a:p>
        </p:txBody>
      </p:sp>
      <p:sp>
        <p:nvSpPr>
          <p:cNvPr name="TextBox 8" id="8"/>
          <p:cNvSpPr txBox="true"/>
          <p:nvPr/>
        </p:nvSpPr>
        <p:spPr>
          <a:xfrm rot="0">
            <a:off x="1959602" y="3185559"/>
            <a:ext cx="14368796" cy="5101954"/>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Awyr Agored </a:t>
            </a:r>
          </a:p>
          <a:p>
            <a:pPr algn="ctr">
              <a:lnSpc>
                <a:spcPts val="3360"/>
              </a:lnSpc>
              <a:spcBef>
                <a:spcPct val="0"/>
              </a:spcBef>
            </a:pPr>
            <a:r>
              <a:rPr lang="en-US" b="true" sz="2400">
                <a:solidFill>
                  <a:srgbClr val="000000"/>
                </a:solidFill>
                <a:latin typeface="Agrandir Bold"/>
                <a:ea typeface="Agrandir Bold"/>
                <a:cs typeface="Agrandir Bold"/>
                <a:sym typeface="Agrandir Bold"/>
              </a:rPr>
              <a:t>Yn ystod y blynyddoedd diwethaf, bu pwyslais cynydd</a:t>
            </a:r>
            <a:r>
              <a:rPr lang="en-US" b="true" sz="2400">
                <a:solidFill>
                  <a:srgbClr val="000000"/>
                </a:solidFill>
                <a:latin typeface="Agrandir Bold"/>
                <a:ea typeface="Agrandir Bold"/>
                <a:cs typeface="Agrandir Bold"/>
                <a:sym typeface="Agrandir Bold"/>
              </a:rPr>
              <a:t>ol ar ddysgu awyr agored sy'n canolbwyntio ar y cwricwlwm ac mae wedi cael ei hwyluso gan athrawon mewn lleoliadau ysgol ac amgylcheddau lleol. Mae'r newid hwn wedi arwain at gydnabyddiaeth gynyddol gan addysgwyr, ymchwilwyr a llunwyr polisi ar ba mor bwysig yw dysgu yn yr awyr agored a dysgu anhraddodiadol a sut y gall dysgu ddigwydd y tu allan i ystafell ddosbarth. Oherwydd hyn, mae dysgu yn yr awyr agored wedi ennill llawer o boblogrwydd yn y byd addysg. Mae hyn wedi cael ei gefnogi gan wahanol fentrau cenedlaethol a rhaglenni cyllido megis y prosiect Cysylltiadau Naturiol ac Ysgolion Cyfeillgar i Natur. Nod y rhain yw ehangu'r cyfleoedd sydd gan ddysgwyr i ymgysylltu ag amgylcheddau awyr agored fel rhan o ddysgu bob dydd, gan atgyfnerthu ei rôl fel dull addysgegol (Marchant et al., 2019). </a:t>
            </a:r>
          </a:p>
          <a:p>
            <a:pPr algn="ctr">
              <a:lnSpc>
                <a:spcPts val="3360"/>
              </a:lnSpc>
              <a:spcBef>
                <a:spcPct val="0"/>
              </a:spcBef>
            </a:pP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16134" y="1290124"/>
            <a:ext cx="16055732" cy="7706752"/>
          </a:xfrm>
          <a:custGeom>
            <a:avLst/>
            <a:gdLst/>
            <a:ahLst/>
            <a:cxnLst/>
            <a:rect r="r" b="b" t="t" l="l"/>
            <a:pathLst>
              <a:path h="7706752" w="16055732">
                <a:moveTo>
                  <a:pt x="0" y="0"/>
                </a:moveTo>
                <a:lnTo>
                  <a:pt x="16055732" y="0"/>
                </a:lnTo>
                <a:lnTo>
                  <a:pt x="16055732" y="7706752"/>
                </a:lnTo>
                <a:lnTo>
                  <a:pt x="0" y="770675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1867933"/>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11</a:t>
            </a:r>
          </a:p>
        </p:txBody>
      </p:sp>
      <p:sp>
        <p:nvSpPr>
          <p:cNvPr name="TextBox 8" id="8"/>
          <p:cNvSpPr txBox="true"/>
          <p:nvPr/>
        </p:nvSpPr>
        <p:spPr>
          <a:xfrm rot="0">
            <a:off x="1959602" y="3185559"/>
            <a:ext cx="14368796" cy="5101954"/>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Amgen </a:t>
            </a:r>
          </a:p>
          <a:p>
            <a:pPr algn="ctr">
              <a:lnSpc>
                <a:spcPts val="3360"/>
              </a:lnSpc>
              <a:spcBef>
                <a:spcPct val="0"/>
              </a:spcBef>
            </a:pPr>
            <a:r>
              <a:rPr lang="en-US" b="true" sz="2400">
                <a:solidFill>
                  <a:srgbClr val="000000"/>
                </a:solidFill>
                <a:latin typeface="Agrandir Bold"/>
                <a:ea typeface="Agrandir Bold"/>
                <a:cs typeface="Agrandir Bold"/>
                <a:sym typeface="Agrandir Bold"/>
              </a:rPr>
              <a:t>Mae dysgu amgen, neu ddarpariaeth amgen (DA) yn ymyrraeth a gymerir pan fyddai dysgwr yn fwy addas i le</a:t>
            </a:r>
            <a:r>
              <a:rPr lang="en-US" b="true" sz="2400">
                <a:solidFill>
                  <a:srgbClr val="000000"/>
                </a:solidFill>
                <a:latin typeface="Agrandir Bold"/>
                <a:ea typeface="Agrandir Bold"/>
                <a:cs typeface="Agrandir Bold"/>
                <a:sym typeface="Agrandir Bold"/>
              </a:rPr>
              <a:t>oliad neu arddull dysgu amgen yn hytrach nag addysg brif ffrwd. Nod DA yw sicrhau bod pob dysgwr yn gallu cyrraedd ei lawn botensial, waeth beth fo'r ffiniau y gallant eu hwynebu, megis ADY, cefndir, neu amgylchiadau eraill (Petty, 2025). </a:t>
            </a:r>
          </a:p>
          <a:p>
            <a:pPr algn="ctr">
              <a:lnSpc>
                <a:spcPts val="3360"/>
              </a:lnSpc>
              <a:spcBef>
                <a:spcPct val="0"/>
              </a:spcBef>
            </a:pPr>
            <a:r>
              <a:rPr lang="en-US" b="true" sz="2400">
                <a:solidFill>
                  <a:srgbClr val="000000"/>
                </a:solidFill>
                <a:latin typeface="Agrandir Bold"/>
                <a:ea typeface="Agrandir Bold"/>
                <a:cs typeface="Agrandir Bold"/>
                <a:sym typeface="Agrandir Bold"/>
              </a:rPr>
              <a:t>Yn ôl Deddf Addysg 1996 (Llywodraeth y DU, 2026), rhaid i bob awdurdod lleol yng Nghymru ddarparu addysg effeithlon, llawn amser sy'n briodol ar gyfer oedran, gallu ac unrhyw anghenion addysgol arbennig y dysgwyr. O ganlyniad i hyn, gall DA gynnwys nifer o drefniadau addysgol sydd wedi'u cynllunio i fodloni gofynion yr unigolyn y tu allan i leoliad dosbarth traddodiadol. Er bod y ddeddfwriaeth hon wedi'i ddod i rym ym 1996, mae'r holl ddarpariaethau yn gyfredol ac yn dal i fod mewn grym ar 30 Mawrth, 2026 (Llywodraeth y DU, 2026). </a:t>
            </a:r>
          </a:p>
          <a:p>
            <a:pPr algn="ctr">
              <a:lnSpc>
                <a:spcPts val="3360"/>
              </a:lnSpc>
              <a:spcBef>
                <a:spcPct val="0"/>
              </a:spcBef>
            </a:pP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686721" y="1440937"/>
            <a:ext cx="16914559" cy="8118988"/>
          </a:xfrm>
          <a:custGeom>
            <a:avLst/>
            <a:gdLst/>
            <a:ahLst/>
            <a:cxnLst/>
            <a:rect r="r" b="b" t="t" l="l"/>
            <a:pathLst>
              <a:path h="8118988" w="16914559">
                <a:moveTo>
                  <a:pt x="0" y="0"/>
                </a:moveTo>
                <a:lnTo>
                  <a:pt x="16914558" y="0"/>
                </a:lnTo>
                <a:lnTo>
                  <a:pt x="16914558" y="8118988"/>
                </a:lnTo>
                <a:lnTo>
                  <a:pt x="0" y="811898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370948" y="1867933"/>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Dadansoddiad o derminoleg</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12</a:t>
            </a:r>
          </a:p>
        </p:txBody>
      </p:sp>
      <p:sp>
        <p:nvSpPr>
          <p:cNvPr name="TextBox 8" id="8"/>
          <p:cNvSpPr txBox="true"/>
          <p:nvPr/>
        </p:nvSpPr>
        <p:spPr>
          <a:xfrm rot="0">
            <a:off x="1959602" y="3185559"/>
            <a:ext cx="14368796" cy="5521878"/>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Dysgu Amgen </a:t>
            </a:r>
          </a:p>
          <a:p>
            <a:pPr algn="ctr">
              <a:lnSpc>
                <a:spcPts val="3360"/>
              </a:lnSpc>
              <a:spcBef>
                <a:spcPct val="0"/>
              </a:spcBef>
            </a:pPr>
            <a:r>
              <a:rPr lang="en-US" b="true" sz="2400">
                <a:solidFill>
                  <a:srgbClr val="000000"/>
                </a:solidFill>
                <a:latin typeface="Agrandir Bold"/>
                <a:ea typeface="Agrandir Bold"/>
                <a:cs typeface="Agrandir Bold"/>
                <a:sym typeface="Agrandir Bold"/>
              </a:rPr>
              <a:t>Mae DA yn cynnwys ystod eang o wahanol amgylcheddau dysgu a all fod yn ddewis arall i ystafell ddosbarth traddodiadol. Gall enghraifft o hyn gynnwys Uned Cyfeirio Disgyblion (UCD). Mae'r rhain yn debyg i'r ysgol brif ffrwd, fodd bynnag, mae nifer y dysgwyr ym mhob dosbarth yn l</a:t>
            </a:r>
            <a:r>
              <a:rPr lang="en-US" b="true" sz="2400">
                <a:solidFill>
                  <a:srgbClr val="000000"/>
                </a:solidFill>
                <a:latin typeface="Agrandir Bold"/>
                <a:ea typeface="Agrandir Bold"/>
                <a:cs typeface="Agrandir Bold"/>
                <a:sym typeface="Agrandir Bold"/>
              </a:rPr>
              <a:t>lai ac maent wedi'u strwythuro i ddarparu cymorth ychwanegol i'r myfyrwyr. Yn fwyaf cyffredin, mae'r dysgwyr sy'n mynychu UCDs wedi'u heithrio o'r ysgol brif ffrwd neu'r rhai sydd mewn perygl o gael eu heithrio. Enghraifft arall o amgylchedd dysgu amgen fyddai Canolfannau Dysgu Awyr Agored. Gall hyn gynnwys unrhyw beth o ysgolion coedwig i ganolfannau therapi anifeiliaid. Yn yr amgylcheddau hyn, defnyddir y byd naturiol fel offeryn ar gyfer dysgu. Maent yn aml yn darparu dull cyfannol o ddysgu, gan ganiatáu i'r dysgwyr gael profiad ymarferol, aml-synhwyraidd. Mae profiadau fel hyn yn aml yn helpu gyda datblygiad cymdeithasol, emosiynol, ysbrydol a chorfforol sy'n ychwanegu at y cwricwlwm ysgol traddodiadol yn hytrach na'i ddisodli (Petty, 2025). </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3517427"/>
            <a:ext cx="14368796" cy="3842182"/>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Disgrifiad o’r gweithgaredd </a:t>
            </a:r>
          </a:p>
          <a:p>
            <a:pPr algn="ctr">
              <a:lnSpc>
                <a:spcPts val="3360"/>
              </a:lnSpc>
              <a:spcBef>
                <a:spcPct val="0"/>
              </a:spcBef>
            </a:pPr>
            <a:r>
              <a:rPr lang="en-US" b="true" sz="2400">
                <a:solidFill>
                  <a:srgbClr val="000000"/>
                </a:solidFill>
                <a:latin typeface="Agrandir Bold"/>
                <a:ea typeface="Agrandir Bold"/>
                <a:cs typeface="Agrandir Bold"/>
                <a:sym typeface="Agrandir Bold"/>
              </a:rPr>
              <a:t>Ar gyfer fy nhasg gyntaf, byddwn i'n gwneud saffari bwystfilod bach. Er bod y prif ran o'r gweithgaredd wedi'i osod yn yr awyr agored mewn ardal bioamrywiol, mae'n dechrau gyda thr</a:t>
            </a:r>
            <a:r>
              <a:rPr lang="en-US" b="true" sz="2400">
                <a:solidFill>
                  <a:srgbClr val="000000"/>
                </a:solidFill>
                <a:latin typeface="Agrandir Bold"/>
                <a:ea typeface="Agrandir Bold"/>
                <a:cs typeface="Agrandir Bold"/>
                <a:sym typeface="Agrandir Bold"/>
              </a:rPr>
              <a:t>afodaeth grŵp mewn ystafell ddosbarth. Bydd y drafodaeth hon yn hysbysu'r dysgwyr pam mae'r bwystfilod bach hyn yn bwysig i'r amgylchedd. Er enghraifft, gofyn i'r dysgwyr a ydyn nhw'n gwybod pam mae gwenyn yn bwysig. Bydd hyn yn arwain at drafodaeth am beillio a chynhyrchu bwyd. Ar ôl y drafodaeth, mae'n bwysig esbonio i'r dysgwyr y ffordd gywir o ryngweithio â'r bywyd gwyllt, gan eu hatgoffa ei bod yn bwysig bod yn addfwyn ac yn dawel. </a:t>
            </a:r>
          </a:p>
          <a:p>
            <a:pPr algn="ctr">
              <a:lnSpc>
                <a:spcPts val="3360"/>
              </a:lnSpc>
              <a:spcBef>
                <a:spcPct val="0"/>
              </a:spcBef>
            </a:pPr>
          </a:p>
        </p:txBody>
      </p:sp>
      <p:sp>
        <p:nvSpPr>
          <p:cNvPr name="Freeform 7" id="7"/>
          <p:cNvSpPr/>
          <p:nvPr/>
        </p:nvSpPr>
        <p:spPr>
          <a:xfrm flipH="false" flipV="false" rot="0">
            <a:off x="2797549" y="7564673"/>
            <a:ext cx="2234631" cy="1186386"/>
          </a:xfrm>
          <a:custGeom>
            <a:avLst/>
            <a:gdLst/>
            <a:ahLst/>
            <a:cxnLst/>
            <a:rect r="r" b="b" t="t" l="l"/>
            <a:pathLst>
              <a:path h="1186386" w="2234631">
                <a:moveTo>
                  <a:pt x="0" y="0"/>
                </a:moveTo>
                <a:lnTo>
                  <a:pt x="2234631" y="0"/>
                </a:lnTo>
                <a:lnTo>
                  <a:pt x="2234631"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867933"/>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13</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2882643"/>
            <a:ext cx="14368796" cy="4682030"/>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Y peth cyntaf i'w wneud wrth gyrraedd y saffari yw edrych a gwrando yn unig, gan ganiatáu i'r dysgwyr gysylltu â'r natur trwy ddefnyddio eu synhwyrau. Wrth i'r dysgwyr symud ymlaen i'r saffari byddant yn chwilio am y bwystfilod bach, fel woodlouse, pryfed cop a chantroed, trwy droi cerrig, creigiau, ac edrych o dan boncyffion. Tacteg dda arall i ddod o hyd i'r chwilod yw gosod dalen wen o bapur ar y llawr </a:t>
            </a:r>
            <a:r>
              <a:rPr lang="en-US" b="true" sz="2400">
                <a:solidFill>
                  <a:srgbClr val="000000"/>
                </a:solidFill>
                <a:latin typeface="Agrandir Bold"/>
                <a:ea typeface="Agrandir Bold"/>
                <a:cs typeface="Agrandir Bold"/>
                <a:sym typeface="Agrandir Bold"/>
              </a:rPr>
              <a:t>o dan lwyn neu goeden fach. Yna bydd y dysgwyr yn ysgwyd y goeden yn ysgafn i gael y chwilod yn disgyn yn ysgafn ar y papur. Mae hon yn dacteg effeithiol i ddod o hyd i fuwch goch gota, pryfed cop, a shieldbugs. Er mwyn cysylltu'n ôl â'r sgwrs am beillio a gafodd y myfyrwyr yn yr ystafell ddosbarth, bydd y dysgwyr hefyd yn edrych o gwmpas y blodau, ac o bosibl mewn cae, i geisio adnabod gwenyn, pilipala a phryfed hofran. Mae'n bwysig nodi y gofynnir i'r dysgwyr nodi pa fwystfilod bach maen nhw wedi'u darganfod ac i dynnu darlun bach o bob un, i ddod ag elfen o gelf i'r pwnc fel rhan o'r trawsgwricwlwm i Gymru. </a:t>
            </a:r>
          </a:p>
        </p:txBody>
      </p:sp>
      <p:sp>
        <p:nvSpPr>
          <p:cNvPr name="Freeform 7" id="7"/>
          <p:cNvSpPr/>
          <p:nvPr/>
        </p:nvSpPr>
        <p:spPr>
          <a:xfrm flipH="false" flipV="false" rot="0">
            <a:off x="4379312" y="7564673"/>
            <a:ext cx="2234631" cy="1186386"/>
          </a:xfrm>
          <a:custGeom>
            <a:avLst/>
            <a:gdLst/>
            <a:ahLst/>
            <a:cxnLst/>
            <a:rect r="r" b="b" t="t" l="l"/>
            <a:pathLst>
              <a:path h="1186386" w="2234631">
                <a:moveTo>
                  <a:pt x="0" y="0"/>
                </a:moveTo>
                <a:lnTo>
                  <a:pt x="2234630" y="0"/>
                </a:lnTo>
                <a:lnTo>
                  <a:pt x="2234630"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14</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3851034"/>
            <a:ext cx="14368796" cy="2582410"/>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Yn ôl yn yr ystafell ddosbarth, bydd y dysgwyr yn cael trafodaeth grŵp am yr hyn maen nhw wedi'i ddarganfod. I'r dysgwyr hŷn, gall fod yn fuddiol ceisio adnabod yr union rywogaeth y maent wedi'i ddarganfod, yn hytrach na dweud 'pilipal</a:t>
            </a:r>
            <a:r>
              <a:rPr lang="en-US" b="true" sz="2400">
                <a:solidFill>
                  <a:srgbClr val="000000"/>
                </a:solidFill>
                <a:latin typeface="Agrandir Bold"/>
                <a:ea typeface="Agrandir Bold"/>
                <a:cs typeface="Agrandir Bold"/>
                <a:sym typeface="Agrandir Bold"/>
              </a:rPr>
              <a:t>a' yn unig. Mae hefyd yn fuddiol cael y dysgwyr i leisio beth maen nhw'n meddwl yw gwahanol gamau y cylch bywyd.  Ar ôl i'r dysgwyr gwblhau hyn, bydd yr athro yn symud ymlaen i wers am gylch bywyd gwahanol fwystfilod bach (Buglife, 2019). Oherwydd gallu addasu'r dasg, gellir ei wneud gyda dysgwyr 3-11 oed. </a:t>
            </a:r>
          </a:p>
        </p:txBody>
      </p:sp>
      <p:sp>
        <p:nvSpPr>
          <p:cNvPr name="Freeform 7" id="7"/>
          <p:cNvSpPr/>
          <p:nvPr/>
        </p:nvSpPr>
        <p:spPr>
          <a:xfrm flipH="false" flipV="false" rot="0">
            <a:off x="6613942" y="7564673"/>
            <a:ext cx="2234631" cy="1186386"/>
          </a:xfrm>
          <a:custGeom>
            <a:avLst/>
            <a:gdLst/>
            <a:ahLst/>
            <a:cxnLst/>
            <a:rect r="r" b="b" t="t" l="l"/>
            <a:pathLst>
              <a:path h="1186386" w="2234631">
                <a:moveTo>
                  <a:pt x="0" y="0"/>
                </a:moveTo>
                <a:lnTo>
                  <a:pt x="2234631" y="0"/>
                </a:lnTo>
                <a:lnTo>
                  <a:pt x="2234631"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15</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3070121"/>
            <a:ext cx="14368796" cy="4262106"/>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Pwrpas a chanlyniadau dysgu </a:t>
            </a:r>
          </a:p>
          <a:p>
            <a:pPr algn="ctr">
              <a:lnSpc>
                <a:spcPts val="3360"/>
              </a:lnSpc>
              <a:spcBef>
                <a:spcPct val="0"/>
              </a:spcBef>
            </a:pPr>
            <a:r>
              <a:rPr lang="en-US" b="true" sz="2400">
                <a:solidFill>
                  <a:srgbClr val="000000"/>
                </a:solidFill>
                <a:latin typeface="Agrandir Bold"/>
                <a:ea typeface="Agrandir Bold"/>
                <a:cs typeface="Agrandir Bold"/>
                <a:sym typeface="Agrandir Bold"/>
              </a:rPr>
              <a:t>Mae astudiaeth a gynhaliwyd ym Mhrifysgol Glasgow wedi canfod bod cydberthynas uniongyrchol rhwng iechyd meddwl plentyn a'r amser maen nhw'n ei dreulio yn yr awyr agored ym myd natur. Mae'r astudiaeth hefyd yn tynnu sylw at y ffaith mai'r plant a fu'n elwa fwyaf oedd y rhai a oedd o aelwyd incwm isel, gan wella eu hymddygiad </a:t>
            </a:r>
            <a:r>
              <a:rPr lang="en-US" b="true" sz="2400">
                <a:solidFill>
                  <a:srgbClr val="000000"/>
                </a:solidFill>
                <a:latin typeface="Agrandir Bold"/>
                <a:ea typeface="Agrandir Bold"/>
                <a:cs typeface="Agrandir Bold"/>
                <a:sym typeface="Agrandir Bold"/>
              </a:rPr>
              <a:t>a'u sgiliau cymdeithasol. Trwy dreulio dim ond 60 munud y dydd ym myd natur, gostyngwyd y risg o broblemau iechyd meddwl gan 50%. Roedd manteision gwneud gweithgareddau ymdrech isel ym myd natur, fel cerdded, yn gyfartal â manteision gweithgareddau lefel uwch, fel rhedeg (Prifysgol Glasgow, 2024). Mae'r gweithgaredd hwn yn rhoi cyfle i'r dysgwyr dreulio amser yn yr amgylchedd naturiol. </a:t>
            </a:r>
          </a:p>
          <a:p>
            <a:pPr algn="ctr">
              <a:lnSpc>
                <a:spcPts val="3360"/>
              </a:lnSpc>
              <a:spcBef>
                <a:spcPct val="0"/>
              </a:spcBef>
            </a:pPr>
          </a:p>
        </p:txBody>
      </p:sp>
      <p:sp>
        <p:nvSpPr>
          <p:cNvPr name="Freeform 7" id="7"/>
          <p:cNvSpPr/>
          <p:nvPr/>
        </p:nvSpPr>
        <p:spPr>
          <a:xfrm flipH="false" flipV="false" rot="0">
            <a:off x="8486695" y="7564673"/>
            <a:ext cx="2234631" cy="1186386"/>
          </a:xfrm>
          <a:custGeom>
            <a:avLst/>
            <a:gdLst/>
            <a:ahLst/>
            <a:cxnLst/>
            <a:rect r="r" b="b" t="t" l="l"/>
            <a:pathLst>
              <a:path h="1186386" w="2234631">
                <a:moveTo>
                  <a:pt x="0" y="0"/>
                </a:moveTo>
                <a:lnTo>
                  <a:pt x="2234630" y="0"/>
                </a:lnTo>
                <a:lnTo>
                  <a:pt x="2234630"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16</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3986641"/>
            <a:ext cx="14368796" cy="2582410"/>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Mae tirwedd naturiol yr ardal goediog yn darparu dirwedd chwarae garw a deinamig i'r dysgwyr sy'n herio gweithgaredd gwybyddol a echddygol yn y dysgwyr yn well. Mae'r tir anrhagweladwy yn d</a:t>
            </a:r>
            <a:r>
              <a:rPr lang="en-US" b="true" sz="2400">
                <a:solidFill>
                  <a:srgbClr val="000000"/>
                </a:solidFill>
                <a:latin typeface="Agrandir Bold"/>
                <a:ea typeface="Agrandir Bold"/>
                <a:cs typeface="Agrandir Bold"/>
                <a:sym typeface="Agrandir Bold"/>
              </a:rPr>
              <a:t>arparu problemau creadigol i'r dysgwyr sydd angen eu datrys, sy'n helpu i ehangu eu galluoedd meddyliol ac i'w helpu i ddeall a chysylltu'n well â'u hamgylchedd naturiol. Mae hefyd yn darparu heriau corfforol newydd a chyffrous i'r dysgwyr na fyddent yn cael eu cyflwyno mewn amgylchedd dosbarth traddodiadol (Summers, Vivian a Summers, 2019). </a:t>
            </a:r>
          </a:p>
        </p:txBody>
      </p:sp>
      <p:sp>
        <p:nvSpPr>
          <p:cNvPr name="Freeform 7" id="7"/>
          <p:cNvSpPr/>
          <p:nvPr/>
        </p:nvSpPr>
        <p:spPr>
          <a:xfrm flipH="false" flipV="false" rot="0">
            <a:off x="10908567" y="7564673"/>
            <a:ext cx="2234631" cy="1186386"/>
          </a:xfrm>
          <a:custGeom>
            <a:avLst/>
            <a:gdLst/>
            <a:ahLst/>
            <a:cxnLst/>
            <a:rect r="r" b="b" t="t" l="l"/>
            <a:pathLst>
              <a:path h="1186386" w="2234631">
                <a:moveTo>
                  <a:pt x="0" y="0"/>
                </a:moveTo>
                <a:lnTo>
                  <a:pt x="2234631" y="0"/>
                </a:lnTo>
                <a:lnTo>
                  <a:pt x="2234631"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17</a:t>
            </a:r>
          </a:p>
        </p:txBody>
      </p:sp>
    </p:spTree>
  </p:cSld>
  <p:clrMapOvr>
    <a:masterClrMapping/>
  </p:clrMapOvr>
</p:sld>
</file>

<file path=ppt/slides/slide1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3302567"/>
            <a:ext cx="14368796" cy="4262106"/>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Dolenni damcaniaethol </a:t>
            </a:r>
          </a:p>
          <a:p>
            <a:pPr algn="ctr">
              <a:lnSpc>
                <a:spcPts val="3360"/>
              </a:lnSpc>
              <a:spcBef>
                <a:spcPct val="0"/>
              </a:spcBef>
            </a:pPr>
            <a:r>
              <a:rPr lang="en-US" b="true" sz="2400">
                <a:solidFill>
                  <a:srgbClr val="000000"/>
                </a:solidFill>
                <a:latin typeface="Agrandir Bold"/>
                <a:ea typeface="Agrandir Bold"/>
                <a:cs typeface="Agrandir Bold"/>
                <a:sym typeface="Agrandir Bold"/>
              </a:rPr>
              <a:t>Rwy'n credu bod y gweithgaredd yn cysylltu'n dd</a:t>
            </a:r>
            <a:r>
              <a:rPr lang="en-US" b="true" sz="2400">
                <a:solidFill>
                  <a:srgbClr val="000000"/>
                </a:solidFill>
                <a:latin typeface="Agrandir Bold"/>
                <a:ea typeface="Agrandir Bold"/>
                <a:cs typeface="Agrandir Bold"/>
                <a:sym typeface="Agrandir Bold"/>
              </a:rPr>
              <a:t>a â Theori Dysgu Profiadol Kolb. Datblygwyd y ddamcaniaeth hon gan ddamcaniaethwr addysg David A. Kolb, ac mae'n disgrifio sut mae plant ac oedolion yn dysgu trwy brofiad. Mae ei theori yn cynnwys 4 pwynt allweddol: </a:t>
            </a:r>
          </a:p>
          <a:p>
            <a:pPr algn="ctr">
              <a:lnSpc>
                <a:spcPts val="3360"/>
              </a:lnSpc>
              <a:spcBef>
                <a:spcPct val="0"/>
              </a:spcBef>
            </a:pPr>
            <a:r>
              <a:rPr lang="en-US" b="true" sz="2400">
                <a:solidFill>
                  <a:srgbClr val="000000"/>
                </a:solidFill>
                <a:latin typeface="Agrandir Bold"/>
                <a:ea typeface="Agrandir Bold"/>
                <a:cs typeface="Agrandir Bold"/>
                <a:sym typeface="Agrandir Bold"/>
              </a:rPr>
              <a:t>Profiad </a:t>
            </a:r>
          </a:p>
          <a:p>
            <a:pPr algn="ctr">
              <a:lnSpc>
                <a:spcPts val="3360"/>
              </a:lnSpc>
              <a:spcBef>
                <a:spcPct val="0"/>
              </a:spcBef>
            </a:pPr>
            <a:r>
              <a:rPr lang="en-US" b="true" sz="2400">
                <a:solidFill>
                  <a:srgbClr val="000000"/>
                </a:solidFill>
                <a:latin typeface="Agrandir Bold"/>
                <a:ea typeface="Agrandir Bold"/>
                <a:cs typeface="Agrandir Bold"/>
                <a:sym typeface="Agrandir Bold"/>
              </a:rPr>
              <a:t>Adlewyrchu </a:t>
            </a:r>
          </a:p>
          <a:p>
            <a:pPr algn="ctr">
              <a:lnSpc>
                <a:spcPts val="3360"/>
              </a:lnSpc>
              <a:spcBef>
                <a:spcPct val="0"/>
              </a:spcBef>
            </a:pPr>
            <a:r>
              <a:rPr lang="en-US" b="true" sz="2400">
                <a:solidFill>
                  <a:srgbClr val="000000"/>
                </a:solidFill>
                <a:latin typeface="Agrandir Bold"/>
                <a:ea typeface="Agrandir Bold"/>
                <a:cs typeface="Agrandir Bold"/>
                <a:sym typeface="Agrandir Bold"/>
              </a:rPr>
              <a:t>Meddwl </a:t>
            </a:r>
          </a:p>
          <a:p>
            <a:pPr algn="ctr">
              <a:lnSpc>
                <a:spcPts val="3360"/>
              </a:lnSpc>
              <a:spcBef>
                <a:spcPct val="0"/>
              </a:spcBef>
            </a:pPr>
            <a:r>
              <a:rPr lang="en-US" b="true" sz="2400">
                <a:solidFill>
                  <a:srgbClr val="000000"/>
                </a:solidFill>
                <a:latin typeface="Agrandir Bold"/>
                <a:ea typeface="Agrandir Bold"/>
                <a:cs typeface="Agrandir Bold"/>
                <a:sym typeface="Agrandir Bold"/>
              </a:rPr>
              <a:t>Actio </a:t>
            </a:r>
          </a:p>
          <a:p>
            <a:pPr algn="ctr">
              <a:lnSpc>
                <a:spcPts val="3360"/>
              </a:lnSpc>
              <a:spcBef>
                <a:spcPct val="0"/>
              </a:spcBef>
            </a:pPr>
            <a:r>
              <a:rPr lang="en-US" b="true" sz="2400">
                <a:solidFill>
                  <a:srgbClr val="000000"/>
                </a:solidFill>
                <a:latin typeface="Agrandir Bold"/>
                <a:ea typeface="Agrandir Bold"/>
                <a:cs typeface="Agrandir Bold"/>
                <a:sym typeface="Agrandir Bold"/>
              </a:rPr>
              <a:t>(Sefydliad Dysgu Profiadol, 2024) </a:t>
            </a:r>
          </a:p>
          <a:p>
            <a:pPr algn="ctr">
              <a:lnSpc>
                <a:spcPts val="3360"/>
              </a:lnSpc>
              <a:spcBef>
                <a:spcPct val="0"/>
              </a:spcBef>
            </a:pPr>
          </a:p>
        </p:txBody>
      </p:sp>
      <p:sp>
        <p:nvSpPr>
          <p:cNvPr name="Freeform 7" id="7"/>
          <p:cNvSpPr/>
          <p:nvPr/>
        </p:nvSpPr>
        <p:spPr>
          <a:xfrm flipH="false" flipV="false" rot="0">
            <a:off x="12891833" y="7564673"/>
            <a:ext cx="2234631" cy="1186386"/>
          </a:xfrm>
          <a:custGeom>
            <a:avLst/>
            <a:gdLst/>
            <a:ahLst/>
            <a:cxnLst/>
            <a:rect r="r" b="b" t="t" l="l"/>
            <a:pathLst>
              <a:path h="1186386" w="2234631">
                <a:moveTo>
                  <a:pt x="0" y="0"/>
                </a:moveTo>
                <a:lnTo>
                  <a:pt x="2234631" y="0"/>
                </a:lnTo>
                <a:lnTo>
                  <a:pt x="2234631"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18</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1959602" y="2719804"/>
            <a:ext cx="14368796" cy="3002334"/>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Tra bod y dysgwyr yn gwneud y gweithgaredd maen n</a:t>
            </a:r>
            <a:r>
              <a:rPr lang="en-US" b="true" sz="2400">
                <a:solidFill>
                  <a:srgbClr val="000000"/>
                </a:solidFill>
                <a:latin typeface="Agrandir Bold"/>
                <a:ea typeface="Agrandir Bold"/>
                <a:cs typeface="Agrandir Bold"/>
                <a:sym typeface="Agrandir Bold"/>
              </a:rPr>
              <a:t>hw'n profi'r gwahanol fathau o chwilod ac yn dysgu sut maen nhw'n edrych a ble maen nhw'n byw yn organig. Yn ôl yn yr ystafell ddosbarth, maen nhw'n adlewyrchu ar yr hyn maen nhw wedi'i ddysgu yn ystod y drafodaeth grŵp, gan ganiatáu iddynt gysylltu â sut mae'r profiad yn gwneud iddynt deimlo a'r hyn maen nhw wedi'i ddysgu hyd yn hyn. Ar ôl i'r dysgwyr feddwl am beth allai gwahanol gamau y cylch bywyd fod, mae'r athro yn eu tywys trwy gylch bywyd gwirioneddol pryfed, gan roi cyfle i'r dysgwyr geisio cymhwyso'r wybodaeth honno i bryfed gwahanol, a thrwy hynny gwblhau cylch Kolb. </a:t>
            </a:r>
          </a:p>
        </p:txBody>
      </p:sp>
      <p:sp>
        <p:nvSpPr>
          <p:cNvPr name="Freeform 7" id="7"/>
          <p:cNvSpPr/>
          <p:nvPr/>
        </p:nvSpPr>
        <p:spPr>
          <a:xfrm flipH="false" flipV="false" rot="-891458">
            <a:off x="14379815" y="7378458"/>
            <a:ext cx="2234631" cy="1186386"/>
          </a:xfrm>
          <a:custGeom>
            <a:avLst/>
            <a:gdLst/>
            <a:ahLst/>
            <a:cxnLst/>
            <a:rect r="r" b="b" t="t" l="l"/>
            <a:pathLst>
              <a:path h="1186386" w="2234631">
                <a:moveTo>
                  <a:pt x="0" y="0"/>
                </a:moveTo>
                <a:lnTo>
                  <a:pt x="2234631" y="0"/>
                </a:lnTo>
                <a:lnTo>
                  <a:pt x="2234631"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19</a:t>
            </a:r>
          </a:p>
        </p:txBody>
      </p:sp>
      <p:sp>
        <p:nvSpPr>
          <p:cNvPr name="TextBox 10" id="10"/>
          <p:cNvSpPr txBox="true"/>
          <p:nvPr/>
        </p:nvSpPr>
        <p:spPr>
          <a:xfrm rot="0">
            <a:off x="1544659" y="5598312"/>
            <a:ext cx="13521341" cy="2996556"/>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Mae theori Vygotsky yn seiliedig ar y ffaith bod plant yn dysgu trwy ryngweithiadau cymdeithasol a'u hamgylchedd. Dyma ei theori gymdeithasol-ddiwylliannol o ddysgu. Trwy gael trafodaeth grŵp gyda'r dysgwyr ar ôl y gweithgaredd, mae'n eu helpu i adeiladu perthnasoedd ac yn helpu i wella eu datblygiad gwybyddol ymhellach. Mae'n credu bod plant yn dysgu orau trwy arsylwi, siarad a gwrando yn ystod eu tasgau. Mae hyn hefyd yn cael ei weithredu yn rhannau trafodaeth grŵp y gweithgaredd, cyn ac ar ôl y saffari bwystfil bach (Yusof, 2021). </a:t>
            </a:r>
          </a:p>
        </p:txBody>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005933" y="2719804"/>
            <a:ext cx="13911119" cy="5941803"/>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Gwerthusiad beirniadol </a:t>
            </a:r>
          </a:p>
          <a:p>
            <a:pPr algn="ctr">
              <a:lnSpc>
                <a:spcPts val="3360"/>
              </a:lnSpc>
              <a:spcBef>
                <a:spcPct val="0"/>
              </a:spcBef>
            </a:pPr>
            <a:r>
              <a:rPr lang="en-US" b="true" sz="2400">
                <a:solidFill>
                  <a:srgbClr val="000000"/>
                </a:solidFill>
                <a:latin typeface="Agrandir Bold"/>
                <a:ea typeface="Agrandir Bold"/>
                <a:cs typeface="Agrandir Bold"/>
                <a:sym typeface="Agrandir Bold"/>
              </a:rPr>
              <a:t>Yn ôl Prifysgol Plymouth Marjon (2023), mae ymc</a:t>
            </a:r>
            <a:r>
              <a:rPr lang="en-US" b="true" sz="2400">
                <a:solidFill>
                  <a:srgbClr val="000000"/>
                </a:solidFill>
                <a:latin typeface="Agrandir Bold"/>
                <a:ea typeface="Agrandir Bold"/>
                <a:cs typeface="Agrandir Bold"/>
                <a:sym typeface="Agrandir Bold"/>
              </a:rPr>
              <a:t>hwil yn y DU wedi canfod bod plant yn dysgu yn yr awyr agored ac yn agored i'r amgylchedd naturiol, mae ganddo gydberthynas gadarnhaol uniongyrchol â hyder, sgiliau cymdeithasol, gwybodaeth a dealltwriaeth, i enwi ond ychydig. Maent hefyd wedi nodi bod dysgu yn yr awyr agored mewn lleoliadau yn gwella sgiliau corfforol plentyn, fodd bynnag, mae ymchwil a gynhaliwyd gan Patchen et al. (2022) yn nodi ei bod yn anodd gweithredu dysgu awyr agored yn yr ysgol oherwydd y pryder am iechyd a diogelwch ac nad yw athrawon yn teimlo'n ddigon hyderus i fynd â'r dysgwyr i'r awyr agored a chaniatáu iddynt ddatblygu'r sgiliau hyn yn annibynnol. Mae yna hefyd y mater a nodir bod mwy o ardaloedd yn dod yn fwy trefol, gan adael llai o goedwigoedd, coetir, a chaeau mewn ardaloedd lleol. Yn groes i hyn, mae Ascoli a Hunter (2022) yn nodi y gall rhyngweithio a chysylltu â natur ddigwydd mewn nifer o wahanol leoedd, nid yn unig y coetir. Mae hyn yn cynnwys ardaloedd fel parciau a hyd yn oed gardd. </a:t>
            </a:r>
          </a:p>
          <a:p>
            <a:pPr algn="ctr">
              <a:lnSpc>
                <a:spcPts val="3360"/>
              </a:lnSpc>
              <a:spcBef>
                <a:spcPct val="0"/>
              </a:spcBef>
            </a:pPr>
          </a:p>
        </p:txBody>
      </p:sp>
      <p:sp>
        <p:nvSpPr>
          <p:cNvPr name="Freeform 7" id="7"/>
          <p:cNvSpPr/>
          <p:nvPr/>
        </p:nvSpPr>
        <p:spPr>
          <a:xfrm flipH="false" flipV="false" rot="-5014874">
            <a:off x="15211083" y="5846521"/>
            <a:ext cx="2234631" cy="1186386"/>
          </a:xfrm>
          <a:custGeom>
            <a:avLst/>
            <a:gdLst/>
            <a:ahLst/>
            <a:cxnLst/>
            <a:rect r="r" b="b" t="t" l="l"/>
            <a:pathLst>
              <a:path h="1186386" w="2234631">
                <a:moveTo>
                  <a:pt x="0" y="0"/>
                </a:moveTo>
                <a:lnTo>
                  <a:pt x="2234630" y="0"/>
                </a:lnTo>
                <a:lnTo>
                  <a:pt x="2234630" y="1186385"/>
                </a:lnTo>
                <a:lnTo>
                  <a:pt x="0" y="1186385"/>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20</a:t>
            </a:r>
          </a:p>
        </p:txBody>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005933" y="2719804"/>
            <a:ext cx="13911119" cy="2582410"/>
          </a:xfrm>
          <a:prstGeom prst="rect">
            <a:avLst/>
          </a:prstGeom>
        </p:spPr>
        <p:txBody>
          <a:bodyPr anchor="t" rtlCol="false" tIns="0" lIns="0" bIns="0" rIns="0">
            <a:spAutoFit/>
          </a:bodyPr>
          <a:lstStyle/>
          <a:p>
            <a:pPr algn="ctr">
              <a:lnSpc>
                <a:spcPts val="3360"/>
              </a:lnSpc>
              <a:spcBef>
                <a:spcPct val="0"/>
              </a:spcBef>
            </a:pPr>
            <a:r>
              <a:rPr lang="en-US" b="true" sz="2400">
                <a:solidFill>
                  <a:srgbClr val="000000"/>
                </a:solidFill>
                <a:latin typeface="Agrandir Bold"/>
                <a:ea typeface="Agrandir Bold"/>
                <a:cs typeface="Agrandir Bold"/>
                <a:sym typeface="Agrandir Bold"/>
              </a:rPr>
              <a:t>Mae Ymddiriedolaeth Natur </a:t>
            </a:r>
            <a:r>
              <a:rPr lang="en-US" b="true" sz="2400">
                <a:solidFill>
                  <a:srgbClr val="000000"/>
                </a:solidFill>
                <a:latin typeface="Agrandir Bold"/>
                <a:ea typeface="Agrandir Bold"/>
                <a:cs typeface="Agrandir Bold"/>
                <a:sym typeface="Agrandir Bold"/>
              </a:rPr>
              <a:t>De a Gorllewin Cymru yn cynnal saffari bwystfilod bach yn eu Canolfan Bywyd Gwyllt yng Nghymru yn ystod misoedd yr haf. Maen nhw'n codi tâl am y tocynnau i'r digwyddiad, ond mae'r holl arian o'r tocynnau, y siop a'r caffi yn mynd tuag at eu hymdrechion i gadwraeth yng Nghymru. Mae hyn yn werthfawr i blant ei ddysgu gan ei fod yn eu helpu i ddeall pam mae cadwraeth yn bwysig (Ymddiriedolaeth Natur De a Gorllewin Cymru, 2025). </a:t>
            </a:r>
          </a:p>
        </p:txBody>
      </p:sp>
      <p:sp>
        <p:nvSpPr>
          <p:cNvPr name="Freeform 7" id="7"/>
          <p:cNvSpPr/>
          <p:nvPr/>
        </p:nvSpPr>
        <p:spPr>
          <a:xfrm flipH="false" flipV="false" rot="-5400000">
            <a:off x="15153873" y="3517273"/>
            <a:ext cx="2234631" cy="1186386"/>
          </a:xfrm>
          <a:custGeom>
            <a:avLst/>
            <a:gdLst/>
            <a:ahLst/>
            <a:cxnLst/>
            <a:rect r="r" b="b" t="t" l="l"/>
            <a:pathLst>
              <a:path h="1186386" w="2234631">
                <a:moveTo>
                  <a:pt x="0" y="0"/>
                </a:moveTo>
                <a:lnTo>
                  <a:pt x="2234630" y="0"/>
                </a:lnTo>
                <a:lnTo>
                  <a:pt x="2234630" y="1186386"/>
                </a:lnTo>
                <a:lnTo>
                  <a:pt x="0" y="1186386"/>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3279169" y="7316765"/>
            <a:ext cx="3289925" cy="3289925"/>
          </a:xfrm>
          <a:custGeom>
            <a:avLst/>
            <a:gdLst/>
            <a:ahLst/>
            <a:cxnLst/>
            <a:rect r="r" b="b" t="t" l="l"/>
            <a:pathLst>
              <a:path h="3289925" w="3289925">
                <a:moveTo>
                  <a:pt x="0" y="0"/>
                </a:moveTo>
                <a:lnTo>
                  <a:pt x="3289926" y="0"/>
                </a:lnTo>
                <a:lnTo>
                  <a:pt x="3289926" y="3289925"/>
                </a:lnTo>
                <a:lnTo>
                  <a:pt x="0" y="3289925"/>
                </a:lnTo>
                <a:lnTo>
                  <a:pt x="0" y="0"/>
                </a:lnTo>
                <a:close/>
              </a:path>
            </a:pathLst>
          </a:custGeom>
          <a:blipFill>
            <a:blip r:embed="rId8"/>
            <a:stretch>
              <a:fillRect l="0" t="0" r="0" b="0"/>
            </a:stretch>
          </a:blipFill>
        </p:spPr>
      </p:sp>
      <p:sp>
        <p:nvSpPr>
          <p:cNvPr name="Freeform 9" id="9"/>
          <p:cNvSpPr/>
          <p:nvPr/>
        </p:nvSpPr>
        <p:spPr>
          <a:xfrm flipH="false" flipV="false" rot="0">
            <a:off x="209769" y="167653"/>
            <a:ext cx="5547701" cy="1386925"/>
          </a:xfrm>
          <a:custGeom>
            <a:avLst/>
            <a:gdLst/>
            <a:ahLst/>
            <a:cxnLst/>
            <a:rect r="r" b="b" t="t" l="l"/>
            <a:pathLst>
              <a:path h="1386925" w="5547701">
                <a:moveTo>
                  <a:pt x="0" y="0"/>
                </a:moveTo>
                <a:lnTo>
                  <a:pt x="5547700" y="0"/>
                </a:lnTo>
                <a:lnTo>
                  <a:pt x="5547700" y="1386925"/>
                </a:lnTo>
                <a:lnTo>
                  <a:pt x="0" y="1386925"/>
                </a:lnTo>
                <a:lnTo>
                  <a:pt x="0" y="0"/>
                </a:lnTo>
                <a:close/>
              </a:path>
            </a:pathLst>
          </a:custGeom>
          <a:blipFill>
            <a:blip r:embed="rId9"/>
            <a:stretch>
              <a:fillRect l="0" t="0" r="0" b="0"/>
            </a:stretch>
          </a:blipFill>
        </p:spPr>
      </p:sp>
      <p:sp>
        <p:nvSpPr>
          <p:cNvPr name="TextBox 10" id="10"/>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11" id="11"/>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21</a:t>
            </a:r>
          </a:p>
        </p:txBody>
      </p:sp>
      <p:sp>
        <p:nvSpPr>
          <p:cNvPr name="TextBox 12" id="12"/>
          <p:cNvSpPr txBox="true"/>
          <p:nvPr/>
        </p:nvSpPr>
        <p:spPr>
          <a:xfrm rot="0">
            <a:off x="1926056" y="5538411"/>
            <a:ext cx="14435887" cy="2577465"/>
          </a:xfrm>
          <a:prstGeom prst="rect">
            <a:avLst/>
          </a:prstGeom>
        </p:spPr>
        <p:txBody>
          <a:bodyPr anchor="t" rtlCol="false" tIns="0" lIns="0" bIns="0" rIns="0">
            <a:spAutoFit/>
          </a:bodyPr>
          <a:lstStyle/>
          <a:p>
            <a:pPr algn="ctr">
              <a:lnSpc>
                <a:spcPts val="3359"/>
              </a:lnSpc>
              <a:spcBef>
                <a:spcPct val="0"/>
              </a:spcBef>
            </a:pPr>
            <a:r>
              <a:rPr lang="en-US" b="true" sz="2400">
                <a:solidFill>
                  <a:srgbClr val="000000"/>
                </a:solidFill>
                <a:latin typeface="Agrandir Bold"/>
                <a:ea typeface="Agrandir Bold"/>
                <a:cs typeface="Agrandir Bold"/>
                <a:sym typeface="Agrandir Bold"/>
              </a:rPr>
              <a:t>Mae Plantasia yn Abertawe hefyd yn gwneud peth tebyg o'r enw 'Marvellous Minibeasts'. Nid yw hyn wedi'i osod yn yr awyr agored fel y gweithgaredd, ond mae'n cyflwyno'r dysgwyr i nifer o wahanol bryfed a chwilod, yn esbonio pa gynefinoedd maen nhw'n byw ynddynt, ac yn dangos iddynt beth maen nhw'n ei wneud ac o ble maen nhw'n dod. Maent yn argymell bod y profiad yn ddelfrydol i ddysgwyr yn CA1 fel profiad synhwyraidd, fodd bynnag, gallant ei addasu i unrhyw oedran (Plantasia, 2026). </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41459" y="1421867"/>
            <a:ext cx="16005083" cy="7682440"/>
          </a:xfrm>
          <a:custGeom>
            <a:avLst/>
            <a:gdLst/>
            <a:ahLst/>
            <a:cxnLst/>
            <a:rect r="r" b="b" t="t" l="l"/>
            <a:pathLst>
              <a:path h="7682440" w="16005083">
                <a:moveTo>
                  <a:pt x="0" y="0"/>
                </a:moveTo>
                <a:lnTo>
                  <a:pt x="16005082" y="0"/>
                </a:lnTo>
                <a:lnTo>
                  <a:pt x="16005082" y="7682439"/>
                </a:lnTo>
                <a:lnTo>
                  <a:pt x="0" y="7682439"/>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2188441" y="3490045"/>
            <a:ext cx="13911119" cy="3422258"/>
          </a:xfrm>
          <a:prstGeom prst="rect">
            <a:avLst/>
          </a:prstGeom>
        </p:spPr>
        <p:txBody>
          <a:bodyPr anchor="t" rtlCol="false" tIns="0" lIns="0" bIns="0" rIns="0">
            <a:spAutoFit/>
          </a:bodyPr>
          <a:lstStyle/>
          <a:p>
            <a:pPr algn="ctr">
              <a:lnSpc>
                <a:spcPts val="3360"/>
              </a:lnSpc>
            </a:pPr>
            <a:r>
              <a:rPr lang="en-US" sz="2400" b="true">
                <a:solidFill>
                  <a:srgbClr val="000000"/>
                </a:solidFill>
                <a:latin typeface="Agrandir Bold"/>
                <a:ea typeface="Agrandir Bold"/>
                <a:cs typeface="Agrandir Bold"/>
                <a:sym typeface="Agrandir Bold"/>
              </a:rPr>
              <a:t>Dyfarniad cyffredinol </a:t>
            </a:r>
          </a:p>
          <a:p>
            <a:pPr algn="ctr">
              <a:lnSpc>
                <a:spcPts val="3360"/>
              </a:lnSpc>
              <a:spcBef>
                <a:spcPct val="0"/>
              </a:spcBef>
            </a:pPr>
            <a:r>
              <a:rPr lang="en-US" b="true" sz="2400">
                <a:solidFill>
                  <a:srgbClr val="000000"/>
                </a:solidFill>
                <a:latin typeface="Agrandir Bold"/>
                <a:ea typeface="Agrandir Bold"/>
                <a:cs typeface="Agrandir Bold"/>
                <a:sym typeface="Agrandir Bold"/>
              </a:rPr>
              <a:t>Mae'r gweithgar</a:t>
            </a:r>
            <a:r>
              <a:rPr lang="en-US" b="true" sz="2400">
                <a:solidFill>
                  <a:srgbClr val="000000"/>
                </a:solidFill>
                <a:latin typeface="Agrandir Bold"/>
                <a:ea typeface="Agrandir Bold"/>
                <a:cs typeface="Agrandir Bold"/>
                <a:sym typeface="Agrandir Bold"/>
              </a:rPr>
              <a:t>edd yn effeithiol ar gyfer datblygiad gwybyddol mewn plant fel y soniwyd yn yr adran ar theori Vygotsky ac mae'n offeryn effeithiol i helpu i adeiladu hyder, sgiliau cymdeithasol a chorfforol dysgwyr os caiff ei ddefnyddio mewn partneriaeth â Kolb's Cycle. Cyn belled â bod yr athro'n teimlo'n ddigon hyderus i fynd â'r dysgwyr allan, ac wedi gwneud asesiad risg o'r ardal, byddai hwn yn weithgaredd hwyliog ac addysgiadol i ddysgwyr 3-11 oed. </a:t>
            </a:r>
          </a:p>
          <a:p>
            <a:pPr algn="ctr">
              <a:lnSpc>
                <a:spcPts val="3360"/>
              </a:lnSpc>
              <a:spcBef>
                <a:spcPct val="0"/>
              </a:spcBef>
            </a:pPr>
          </a:p>
        </p:txBody>
      </p:sp>
      <p:sp>
        <p:nvSpPr>
          <p:cNvPr name="Freeform 7" id="7"/>
          <p:cNvSpPr/>
          <p:nvPr/>
        </p:nvSpPr>
        <p:spPr>
          <a:xfrm flipH="false" flipV="false" rot="4162092">
            <a:off x="15249801" y="523723"/>
            <a:ext cx="2141126" cy="1796287"/>
          </a:xfrm>
          <a:custGeom>
            <a:avLst/>
            <a:gdLst/>
            <a:ahLst/>
            <a:cxnLst/>
            <a:rect r="r" b="b" t="t" l="l"/>
            <a:pathLst>
              <a:path h="1796287" w="2141126">
                <a:moveTo>
                  <a:pt x="0" y="0"/>
                </a:moveTo>
                <a:lnTo>
                  <a:pt x="2141126" y="0"/>
                </a:lnTo>
                <a:lnTo>
                  <a:pt x="2141126" y="1796287"/>
                </a:lnTo>
                <a:lnTo>
                  <a:pt x="0" y="1796287"/>
                </a:lnTo>
                <a:lnTo>
                  <a:pt x="0" y="0"/>
                </a:lnTo>
                <a:close/>
              </a:path>
            </a:pathLst>
          </a:custGeom>
          <a:blipFill>
            <a:blip r:embed="rId6"/>
            <a:stretch>
              <a:fillRect l="0" t="0" r="0" b="0"/>
            </a:stretch>
          </a:blipFill>
        </p:spPr>
      </p:sp>
      <p:sp>
        <p:nvSpPr>
          <p:cNvPr name="TextBox 8" id="8"/>
          <p:cNvSpPr txBox="true"/>
          <p:nvPr/>
        </p:nvSpPr>
        <p:spPr>
          <a:xfrm rot="0">
            <a:off x="2370948" y="1402178"/>
            <a:ext cx="13546103" cy="1441451"/>
          </a:xfrm>
          <a:prstGeom prst="rect">
            <a:avLst/>
          </a:prstGeom>
        </p:spPr>
        <p:txBody>
          <a:bodyPr anchor="t" rtlCol="false" tIns="0" lIns="0" bIns="0" rIns="0">
            <a:spAutoFit/>
          </a:bodyPr>
          <a:lstStyle/>
          <a:p>
            <a:pPr algn="ctr">
              <a:lnSpc>
                <a:spcPts val="11899"/>
              </a:lnSpc>
              <a:spcBef>
                <a:spcPct val="0"/>
              </a:spcBef>
            </a:pPr>
            <a:r>
              <a:rPr lang="en-US" sz="8499">
                <a:solidFill>
                  <a:srgbClr val="442915"/>
                </a:solidFill>
                <a:latin typeface="DM Serif Display"/>
                <a:ea typeface="DM Serif Display"/>
                <a:cs typeface="DM Serif Display"/>
                <a:sym typeface="DM Serif Display"/>
              </a:rPr>
              <a:t>Saffari Bwystfilod Bach</a:t>
            </a: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22</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399837"/>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2411383" y="3572450"/>
            <a:ext cx="11675443" cy="50920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Disgrifiad o’r gweithgaredd </a:t>
            </a:r>
          </a:p>
          <a:p>
            <a:pPr algn="l">
              <a:lnSpc>
                <a:spcPts val="3359"/>
              </a:lnSpc>
            </a:pPr>
            <a:r>
              <a:rPr lang="en-US" sz="2400" b="true">
                <a:solidFill>
                  <a:srgbClr val="442915"/>
                </a:solidFill>
                <a:latin typeface="Agrandir Bold"/>
                <a:ea typeface="Agrandir Bold"/>
                <a:cs typeface="Agrandir Bold"/>
                <a:sym typeface="Agrandir Bold"/>
              </a:rPr>
              <a:t>Mae dwy adran wahanol i'r gweithgaredd hwn. Y cyntaf yw argraffu dail, lle mae'r dysgwyr yn mynd allan i gasglu gwahanol samplau o ddail. Mae'n bwysig bod y dysgwyr yn casglu amrywiaeth o ddail, fel gwahanol feintiau, siapiau a lliwiau er enghraifft. Bydd hyn yn caniatáu iddynt gael opsiynau o ba rai yr hoffent eu paentio unwaith y byddant yn dychwelyd i'r ystafell ddosbarth. Unwaith y bydd y dysgwyr wedi casglu eu samplau, byddant yn dewis a hoffent dynnu, paentio, neu stampio eu dail ar bapur. Whist lluniad, gallant ddefnyddio siapiau i wneud y darn haniaethol, neu gallent boeni un ochr i'r ddeilen a'i stampio ar y papur. At ddibenion bioamrywiaeth, efallai y byddai'n well annog y dysgwyr i ddychwelyd y dail y tu allan i'r un y maent wedi'i orffen. </a:t>
            </a:r>
          </a:p>
          <a:p>
            <a:pPr algn="l">
              <a:lnSpc>
                <a:spcPts val="3359"/>
              </a:lnSpc>
              <a:spcBef>
                <a:spcPct val="0"/>
              </a:spcBef>
            </a:pP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23</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399837"/>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2125335" y="4412737"/>
            <a:ext cx="11675443" cy="2996565"/>
          </a:xfrm>
          <a:prstGeom prst="rect">
            <a:avLst/>
          </a:prstGeom>
        </p:spPr>
        <p:txBody>
          <a:bodyPr anchor="t" rtlCol="false" tIns="0" lIns="0" bIns="0" rIns="0">
            <a:spAutoFit/>
          </a:bodyPr>
          <a:lstStyle/>
          <a:p>
            <a:pPr algn="l">
              <a:lnSpc>
                <a:spcPts val="3359"/>
              </a:lnSpc>
              <a:spcBef>
                <a:spcPct val="0"/>
              </a:spcBef>
            </a:pPr>
            <a:r>
              <a:rPr lang="en-US" sz="2400" b="true">
                <a:solidFill>
                  <a:srgbClr val="442915"/>
                </a:solidFill>
                <a:latin typeface="Agrandir Bold"/>
                <a:ea typeface="Agrandir Bold"/>
                <a:cs typeface="Agrandir Bold"/>
                <a:sym typeface="Agrandir Bold"/>
              </a:rPr>
              <a:t>Yr ail </a:t>
            </a:r>
            <a:r>
              <a:rPr lang="en-US" sz="2400" b="true">
                <a:solidFill>
                  <a:srgbClr val="442915"/>
                </a:solidFill>
                <a:latin typeface="Agrandir Bold"/>
                <a:ea typeface="Agrandir Bold"/>
                <a:cs typeface="Agrandir Bold"/>
                <a:sym typeface="Agrandir Bold"/>
              </a:rPr>
              <a:t>ran o'r gweithgaredd yw mowldiau clai. Mewn grwpiau, bydd y dysgwyr yn mynd allan i ddod o hyd i wrthrychau natur sy'n ddiddorol o ran siâp neu sydd â phatrymau diddorol arnynt. Unwaith y bydd y grwpiau wedi dod o hyd i'w gwrthrychau, gallant ddechrau adeiladu eu darnau gyda chlai. Gallent ddewis blodau, dail, creigiau, ac ati. Mae'n bwysig annog y dysgwyr i fod mor fanwl a chywir â phosibl gan y bydd hyn yn helpu i fireinio eu sgiliau echddygol a'u cydlynu llaw-llygad (Hands-On Education, 2026). </a:t>
            </a: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24</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415856" y="1990094"/>
            <a:ext cx="15456288" cy="7419018"/>
          </a:xfrm>
          <a:custGeom>
            <a:avLst/>
            <a:gdLst/>
            <a:ahLst/>
            <a:cxnLst/>
            <a:rect r="r" b="b" t="t" l="l"/>
            <a:pathLst>
              <a:path h="7419018" w="15456288">
                <a:moveTo>
                  <a:pt x="0" y="0"/>
                </a:moveTo>
                <a:lnTo>
                  <a:pt x="15456288" y="0"/>
                </a:lnTo>
                <a:lnTo>
                  <a:pt x="15456288" y="7419018"/>
                </a:lnTo>
                <a:lnTo>
                  <a:pt x="0" y="741901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399837"/>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991846" y="3853428"/>
            <a:ext cx="11675443" cy="46729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Pwrpas a ch</a:t>
            </a:r>
            <a:r>
              <a:rPr lang="en-US" sz="2400" b="true">
                <a:solidFill>
                  <a:srgbClr val="442915"/>
                </a:solidFill>
                <a:latin typeface="Agrandir Bold"/>
                <a:ea typeface="Agrandir Bold"/>
                <a:cs typeface="Agrandir Bold"/>
                <a:sym typeface="Agrandir Bold"/>
              </a:rPr>
              <a:t>anlyniadau dysgu </a:t>
            </a:r>
          </a:p>
          <a:p>
            <a:pPr algn="l">
              <a:lnSpc>
                <a:spcPts val="3359"/>
              </a:lnSpc>
            </a:pPr>
            <a:r>
              <a:rPr lang="en-US" sz="2400" b="true">
                <a:solidFill>
                  <a:srgbClr val="442915"/>
                </a:solidFill>
                <a:latin typeface="Agrandir Bold"/>
                <a:ea typeface="Agrandir Bold"/>
                <a:cs typeface="Agrandir Bold"/>
                <a:sym typeface="Agrandir Bold"/>
              </a:rPr>
              <a:t> Mae gwaith grŵp yn ddull addysgegol gwerthfawr i ddysgwyr o bob oedran, yn enwedig yn yr ysgol gynradd, gan ei fod yn hyrwyddo datblygiad cymdeithasol a gwybyddol. Trwy weithio gyda'i gilydd, mae disgyblion yn datblygu sgiliau cymdeithasol pwysig fel cydweithredu, cyfathrebu, a'r gallu i adeiladu perthnasoedd cadarnhaol gyda'r myfyrwyr eraill yn y dosbarth. Mae hefyd yn annog datblygiad empathi, gan fod disgyblion yn agored i wahanol safbwyntiau ac yn dysgu ystyried safbwyntiau heblaw eu hunain. Trwy'r broses hon, mae plant yn dechrau deall pwysigrwydd cyfaddawdu a rhannu penderfyniadau. </a:t>
            </a:r>
          </a:p>
          <a:p>
            <a:pPr algn="l">
              <a:lnSpc>
                <a:spcPts val="3359"/>
              </a:lnSpc>
              <a:spcBef>
                <a:spcPct val="0"/>
              </a:spcBef>
            </a:pP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25</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415856" y="1990094"/>
            <a:ext cx="15456288" cy="7419018"/>
          </a:xfrm>
          <a:custGeom>
            <a:avLst/>
            <a:gdLst/>
            <a:ahLst/>
            <a:cxnLst/>
            <a:rect r="r" b="b" t="t" l="l"/>
            <a:pathLst>
              <a:path h="7419018" w="15456288">
                <a:moveTo>
                  <a:pt x="0" y="0"/>
                </a:moveTo>
                <a:lnTo>
                  <a:pt x="15456288" y="0"/>
                </a:lnTo>
                <a:lnTo>
                  <a:pt x="15456288" y="7419018"/>
                </a:lnTo>
                <a:lnTo>
                  <a:pt x="0" y="741901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399837"/>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991846" y="4831837"/>
            <a:ext cx="11675443" cy="2158365"/>
          </a:xfrm>
          <a:prstGeom prst="rect">
            <a:avLst/>
          </a:prstGeom>
        </p:spPr>
        <p:txBody>
          <a:bodyPr anchor="t" rtlCol="false" tIns="0" lIns="0" bIns="0" rIns="0">
            <a:spAutoFit/>
          </a:bodyPr>
          <a:lstStyle/>
          <a:p>
            <a:pPr algn="l">
              <a:lnSpc>
                <a:spcPts val="3359"/>
              </a:lnSpc>
              <a:spcBef>
                <a:spcPct val="0"/>
              </a:spcBef>
            </a:pPr>
            <a:r>
              <a:rPr lang="en-US" sz="2400" b="true">
                <a:solidFill>
                  <a:srgbClr val="442915"/>
                </a:solidFill>
                <a:latin typeface="Agrandir Bold"/>
                <a:ea typeface="Agrandir Bold"/>
                <a:cs typeface="Agrandir Bold"/>
                <a:sym typeface="Agrandir Bold"/>
              </a:rPr>
              <a:t>Mae gwaith grŵp hefyd yn darparu cyfleoedd i'r dysgwyr gefnogi ei gilydd trwy adeiladu syniadau ei gilydd a helpu i wella eu gwaith. Yn ogystal â hyn, mae cael trafodaethau grŵp yn caniatáu i'r dysgwyr fynegi eu syniadau a myfyrio ar eu meddwl, a all arwain at ddealltwriaeth ddyfnach o'r hyn maen nhw'n ei ddysgu (Yr Adran Addysg, 2024). </a:t>
            </a: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26</a:t>
            </a:r>
          </a:p>
        </p:txBody>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967008" y="1864318"/>
            <a:ext cx="16353985" cy="7849913"/>
          </a:xfrm>
          <a:custGeom>
            <a:avLst/>
            <a:gdLst/>
            <a:ahLst/>
            <a:cxnLst/>
            <a:rect r="r" b="b" t="t" l="l"/>
            <a:pathLst>
              <a:path h="7849913" w="16353985">
                <a:moveTo>
                  <a:pt x="0" y="0"/>
                </a:moveTo>
                <a:lnTo>
                  <a:pt x="16353984" y="0"/>
                </a:lnTo>
                <a:lnTo>
                  <a:pt x="16353984" y="7849912"/>
                </a:lnTo>
                <a:lnTo>
                  <a:pt x="0" y="784991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046703"/>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991846" y="3364329"/>
            <a:ext cx="11675443" cy="59302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Dolenni damcaniaethol </a:t>
            </a:r>
          </a:p>
          <a:p>
            <a:pPr algn="l">
              <a:lnSpc>
                <a:spcPts val="3359"/>
              </a:lnSpc>
            </a:pPr>
            <a:r>
              <a:rPr lang="en-US" sz="2400" b="true">
                <a:solidFill>
                  <a:srgbClr val="442915"/>
                </a:solidFill>
                <a:latin typeface="Agrandir Bold"/>
                <a:ea typeface="Agrandir Bold"/>
                <a:cs typeface="Agrandir Bold"/>
                <a:sym typeface="Agrandir Bold"/>
              </a:rPr>
              <a:t>Mae Piaget yn awgrymu bod dysgu yn broses o addasu. Roedd hyn yn cynnwys prosesau cymhathu, llety, a chydbwysedd. Mae cymhathu yn digwydd pan fydd y dysgwr yn defnyddio eu gwybodaeth bresennol i'w helpu i ddeall profiadau newydd. Llety yw'r broses o addasu'r strwythurau gwybyddol pan fydd gwybodaeth newydd yn gwrth-ddweud eu dealltwriaeth flaenorol ohono. Mae cydbwysedd yn gweithredu fel mecanwaith i gydbwyso'r prosesau eraill i gefnogi twf gwybyddol (Hargraves, 2021). O ystyried bod gan y dysgwyr eisoes wybodaeth flaenorol o sut olwg sydd ar ddail ac eitemau eraill o natur, trwy gael iddynt eu hastudio'n fanwl mae theori Piaget yn berthnasol. Bydd datblygiad gwybyddol y dysgwr yn cael ei gefnogi gan ddefnyddio gwybodaeth newydd patrymau i'w helpu i ddeall y wybodaeth newydd y maent yn ei weld. </a:t>
            </a:r>
          </a:p>
          <a:p>
            <a:pPr algn="l">
              <a:lnSpc>
                <a:spcPts val="3359"/>
              </a:lnSpc>
              <a:spcBef>
                <a:spcPct val="0"/>
              </a:spcBef>
            </a:pP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27</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177173" y="1938647"/>
            <a:ext cx="15933654" cy="7648154"/>
          </a:xfrm>
          <a:custGeom>
            <a:avLst/>
            <a:gdLst/>
            <a:ahLst/>
            <a:cxnLst/>
            <a:rect r="r" b="b" t="t" l="l"/>
            <a:pathLst>
              <a:path h="7648154" w="15933654">
                <a:moveTo>
                  <a:pt x="0" y="0"/>
                </a:moveTo>
                <a:lnTo>
                  <a:pt x="15933654" y="0"/>
                </a:lnTo>
                <a:lnTo>
                  <a:pt x="15933654" y="7648154"/>
                </a:lnTo>
                <a:lnTo>
                  <a:pt x="0" y="7648154"/>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046703"/>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991846" y="3853428"/>
            <a:ext cx="11675443" cy="46729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Gwerthusiad beirniadol </a:t>
            </a:r>
          </a:p>
          <a:p>
            <a:pPr algn="l">
              <a:lnSpc>
                <a:spcPts val="3359"/>
              </a:lnSpc>
            </a:pPr>
            <a:r>
              <a:rPr lang="en-US" sz="2400" b="true">
                <a:solidFill>
                  <a:srgbClr val="442915"/>
                </a:solidFill>
                <a:latin typeface="Agrandir Bold"/>
                <a:ea typeface="Agrandir Bold"/>
                <a:cs typeface="Agrandir Bold"/>
                <a:sym typeface="Agrandir Bold"/>
              </a:rPr>
              <a:t>Mae ymgysylltu â deunyddiau naturiol wrth ddysgu yn cynnig ystod o fanteision datblygiadol i blant. Gall helpu i ddatblygu creadigrwydd, gan fod adnoddau fel dail, cerrig a chregyn yn annog meddwl dychmygus a mynegiant creadigol oherwydd y patrymau unigryw arnynt. Yn ogystal â hyn, mae gweithgareddau sy'n seiliedig ar natur yn darparu profiadau synhwyraidd pwysig, gan ganiatáu i'r dysgwyr archwilio gwahanol weadau, siapiau a lliwiau trwy ryngweithio ymarferol. Hefyd, mae gweithio gydag adnoddau naturiol yn cefnogi datblygiad sgiliau echddygol mân, wrth i'r dysgwyr drin gwrthrychau bach, gan wella cydlynu llaw-llygad a deheurwydd (McGowan, 2023).</a:t>
            </a:r>
          </a:p>
          <a:p>
            <a:pPr algn="l">
              <a:lnSpc>
                <a:spcPts val="3359"/>
              </a:lnSpc>
              <a:spcBef>
                <a:spcPct val="0"/>
              </a:spcBef>
            </a:pP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28</a:t>
            </a:r>
          </a:p>
        </p:txBody>
      </p:sp>
    </p:spTree>
  </p:cSld>
  <p:clrMapOvr>
    <a:masterClrMapping/>
  </p:clrMapOvr>
</p:sld>
</file>

<file path=ppt/slides/slide2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448482" y="2172227"/>
            <a:ext cx="15391037" cy="7387698"/>
          </a:xfrm>
          <a:custGeom>
            <a:avLst/>
            <a:gdLst/>
            <a:ahLst/>
            <a:cxnLst/>
            <a:rect r="r" b="b" t="t" l="l"/>
            <a:pathLst>
              <a:path h="7387698" w="15391037">
                <a:moveTo>
                  <a:pt x="0" y="0"/>
                </a:moveTo>
                <a:lnTo>
                  <a:pt x="15391036" y="0"/>
                </a:lnTo>
                <a:lnTo>
                  <a:pt x="15391036" y="7387698"/>
                </a:lnTo>
                <a:lnTo>
                  <a:pt x="0" y="738769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2351821"/>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991846" y="4164123"/>
            <a:ext cx="11675443" cy="38347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Fodd bynnag, nid yw creu celf ym myd natur yn dod heb gyfyngiadau. Un peth y mae'n bwysig bod yn ymwybodol ohono yw goblygiadau amgylcheddol creu celf ym myd natur. Mae'n bwysig iawn bod y dysgwyr yn defnyddio deunyddiau naturiol sy'n gallu bioddiraddio yn unig. Mae llawer o artistiaid wedi rhoi eu celf mewn natur, yn aml i wneud datganiad am sut mae'r amgylchedd yn dirywio, fodd bynnag, mae hyn yn effeithio'n negyddol ar yr amgylchedd ei hun (Guarino, 2025). Felly, mae'n bwysig gadael yr amgylchedd bod y gweithgaredd hwn yn cael ei wneud yn yr un ffordd ag y canfuwyd fel nad yw bioamrywiaeth yn cael ei niweidio.</a:t>
            </a: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29</a:t>
            </a:r>
          </a:p>
        </p:txBody>
      </p:sp>
    </p:spTree>
  </p:cSld>
  <p:clrMapOvr>
    <a:masterClrMapping/>
  </p:clrMapOvr>
</p:sld>
</file>

<file path=ppt/slides/slide3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676326" y="1562488"/>
            <a:ext cx="16798338" cy="8063202"/>
          </a:xfrm>
          <a:custGeom>
            <a:avLst/>
            <a:gdLst/>
            <a:ahLst/>
            <a:cxnLst/>
            <a:rect r="r" b="b" t="t" l="l"/>
            <a:pathLst>
              <a:path h="8063202" w="16798338">
                <a:moveTo>
                  <a:pt x="0" y="0"/>
                </a:moveTo>
                <a:lnTo>
                  <a:pt x="16798338" y="0"/>
                </a:lnTo>
                <a:lnTo>
                  <a:pt x="16798338" y="8063202"/>
                </a:lnTo>
                <a:lnTo>
                  <a:pt x="0" y="80632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1703446"/>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1419750" y="2908935"/>
            <a:ext cx="12247539" cy="63493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Cymhwysiad ymarferol </a:t>
            </a:r>
          </a:p>
          <a:p>
            <a:pPr algn="l">
              <a:lnSpc>
                <a:spcPts val="3359"/>
              </a:lnSpc>
            </a:pPr>
            <a:r>
              <a:rPr lang="en-US" sz="2400" b="true">
                <a:solidFill>
                  <a:srgbClr val="442915"/>
                </a:solidFill>
                <a:latin typeface="Agrandir Bold"/>
                <a:ea typeface="Agrandir Bold"/>
                <a:cs typeface="Agrandir Bold"/>
                <a:sym typeface="Agrandir Bold"/>
              </a:rPr>
              <a:t>Mae sefydliad Cymreig o'r enw Coetir Anian yn rhedeg rhaglen 3 diwrnod fel rhan o'u menter addysg. Mewn cydweithrediad ag artist lleol, Elin Crowley, treuliodd ysgolion cynradd Carno, Glantwymyn, a Llanbrynmair 3 diwrnod yn creu celf o natur. Roedd y prosiect yn cynnwys dysgwyr 7-11 oed. Cynlluniwyd y rhaglen i feithrin diddordeb disgyblion yn yr amgylchedd naturiol, gwybodaeth amdano a chysylltiad â'r amgylchedd naturiol, tra hefyd yn cyd-fynd â'r Meysydd Dysgu a Phrofiad o fewn Cwricwlwm Cymru. Oherwydd hyn, roedd y gweithgareddau wedi'u strwythuro nid yn unig i gefnogi dysgu creadigol a chwricwlwm, ond hefyd i hyrwyddo lles emosiynol ac ymgysylltu cadarnhaol trwy ryngweithio ystyrlon â natur. Derbyniodd y sefydliad adborth cadarnhaol gan yr ysgolion yr oeddent wedi ymweld â nhw am yr effeithiau cadarnhaol a brofodd y dysgwyr o dreulio amser y tu allan. Adroddwyd hefyd fod cyffro'r dysgwr am y prosiect yn parhau hyd yn oed ar ôl i'r prosiectau gael eu gwneud (Coetir Anian, 2025). </a:t>
            </a:r>
          </a:p>
          <a:p>
            <a:pPr algn="l">
              <a:lnSpc>
                <a:spcPts val="3359"/>
              </a:lnSpc>
            </a:pPr>
          </a:p>
        </p:txBody>
      </p:sp>
      <p:sp>
        <p:nvSpPr>
          <p:cNvPr name="Freeform 10" id="10"/>
          <p:cNvSpPr/>
          <p:nvPr/>
        </p:nvSpPr>
        <p:spPr>
          <a:xfrm flipH="false" flipV="false" rot="0">
            <a:off x="13667289" y="2480709"/>
            <a:ext cx="3259513" cy="3259513"/>
          </a:xfrm>
          <a:custGeom>
            <a:avLst/>
            <a:gdLst/>
            <a:ahLst/>
            <a:cxnLst/>
            <a:rect r="r" b="b" t="t" l="l"/>
            <a:pathLst>
              <a:path h="3259513" w="3259513">
                <a:moveTo>
                  <a:pt x="0" y="0"/>
                </a:moveTo>
                <a:lnTo>
                  <a:pt x="3259514" y="0"/>
                </a:lnTo>
                <a:lnTo>
                  <a:pt x="3259514" y="3259514"/>
                </a:lnTo>
                <a:lnTo>
                  <a:pt x="0" y="3259514"/>
                </a:lnTo>
                <a:lnTo>
                  <a:pt x="0" y="0"/>
                </a:lnTo>
                <a:close/>
              </a:path>
            </a:pathLst>
          </a:custGeom>
          <a:blipFill>
            <a:blip r:embed="rId8"/>
            <a:stretch>
              <a:fillRect l="0" t="0" r="0" b="0"/>
            </a:stretch>
          </a:blipFill>
        </p:spPr>
      </p:sp>
      <p:sp>
        <p:nvSpPr>
          <p:cNvPr name="TextBox 11" id="11"/>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30</a:t>
            </a:r>
          </a:p>
        </p:txBody>
      </p:sp>
    </p:spTree>
  </p:cSld>
  <p:clrMapOvr>
    <a:masterClrMapping/>
  </p:clrMapOvr>
</p:sld>
</file>

<file path=ppt/slides/slide3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369127" y="1794422"/>
            <a:ext cx="15549746" cy="7463878"/>
          </a:xfrm>
          <a:custGeom>
            <a:avLst/>
            <a:gdLst/>
            <a:ahLst/>
            <a:cxnLst/>
            <a:rect r="r" b="b" t="t" l="l"/>
            <a:pathLst>
              <a:path h="7463878" w="15549746">
                <a:moveTo>
                  <a:pt x="0" y="0"/>
                </a:moveTo>
                <a:lnTo>
                  <a:pt x="15549746" y="0"/>
                </a:lnTo>
                <a:lnTo>
                  <a:pt x="15549746" y="7463878"/>
                </a:lnTo>
                <a:lnTo>
                  <a:pt x="0" y="7463878"/>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5328256" y="5972932"/>
            <a:ext cx="1286483" cy="2025957"/>
          </a:xfrm>
          <a:custGeom>
            <a:avLst/>
            <a:gdLst/>
            <a:ahLst/>
            <a:cxnLst/>
            <a:rect r="r" b="b" t="t" l="l"/>
            <a:pathLst>
              <a:path h="2025957" w="1286483">
                <a:moveTo>
                  <a:pt x="0" y="0"/>
                </a:moveTo>
                <a:lnTo>
                  <a:pt x="1286482" y="0"/>
                </a:lnTo>
                <a:lnTo>
                  <a:pt x="1286482" y="2025956"/>
                </a:lnTo>
                <a:lnTo>
                  <a:pt x="0" y="2025956"/>
                </a:lnTo>
                <a:lnTo>
                  <a:pt x="0" y="0"/>
                </a:lnTo>
                <a:close/>
              </a:path>
            </a:pathLst>
          </a:custGeom>
          <a:blipFill>
            <a:blip r:embed="rId6"/>
            <a:stretch>
              <a:fillRect l="0" t="0" r="0" b="0"/>
            </a:stretch>
          </a:blipFill>
        </p:spPr>
      </p:sp>
      <p:sp>
        <p:nvSpPr>
          <p:cNvPr name="Freeform 7" id="7"/>
          <p:cNvSpPr/>
          <p:nvPr/>
        </p:nvSpPr>
        <p:spPr>
          <a:xfrm flipH="false" flipV="false" rot="0">
            <a:off x="13667289" y="5972932"/>
            <a:ext cx="2460899" cy="2553462"/>
          </a:xfrm>
          <a:custGeom>
            <a:avLst/>
            <a:gdLst/>
            <a:ahLst/>
            <a:cxnLst/>
            <a:rect r="r" b="b" t="t" l="l"/>
            <a:pathLst>
              <a:path h="2553462" w="2460899">
                <a:moveTo>
                  <a:pt x="0" y="0"/>
                </a:moveTo>
                <a:lnTo>
                  <a:pt x="2460899" y="0"/>
                </a:lnTo>
                <a:lnTo>
                  <a:pt x="2460899" y="2553461"/>
                </a:lnTo>
                <a:lnTo>
                  <a:pt x="0" y="2553461"/>
                </a:lnTo>
                <a:lnTo>
                  <a:pt x="0" y="0"/>
                </a:lnTo>
                <a:close/>
              </a:path>
            </a:pathLst>
          </a:custGeom>
          <a:blipFill>
            <a:blip r:embed="rId7"/>
            <a:stretch>
              <a:fillRect l="0" t="0" r="0" b="0"/>
            </a:stretch>
          </a:blipFill>
        </p:spPr>
      </p:sp>
      <p:sp>
        <p:nvSpPr>
          <p:cNvPr name="TextBox 8" id="8"/>
          <p:cNvSpPr txBox="true"/>
          <p:nvPr/>
        </p:nvSpPr>
        <p:spPr>
          <a:xfrm rot="0">
            <a:off x="6083442" y="1703446"/>
            <a:ext cx="6121115"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Celf Naturiol</a:t>
            </a:r>
          </a:p>
        </p:txBody>
      </p:sp>
      <p:sp>
        <p:nvSpPr>
          <p:cNvPr name="TextBox 9" id="9"/>
          <p:cNvSpPr txBox="true"/>
          <p:nvPr/>
        </p:nvSpPr>
        <p:spPr>
          <a:xfrm rot="0">
            <a:off x="2650200" y="3709869"/>
            <a:ext cx="12247539" cy="2996565"/>
          </a:xfrm>
          <a:prstGeom prst="rect">
            <a:avLst/>
          </a:prstGeom>
        </p:spPr>
        <p:txBody>
          <a:bodyPr anchor="t" rtlCol="false" tIns="0" lIns="0" bIns="0" rIns="0">
            <a:spAutoFit/>
          </a:bodyPr>
          <a:lstStyle/>
          <a:p>
            <a:pPr algn="l">
              <a:lnSpc>
                <a:spcPts val="3359"/>
              </a:lnSpc>
            </a:pPr>
            <a:r>
              <a:rPr lang="en-US" sz="2400" b="true">
                <a:solidFill>
                  <a:srgbClr val="442915"/>
                </a:solidFill>
                <a:latin typeface="Agrandir Bold"/>
                <a:ea typeface="Agrandir Bold"/>
                <a:cs typeface="Agrandir Bold"/>
                <a:sym typeface="Agrandir Bold"/>
              </a:rPr>
              <a:t>Dyfarniad cyffredinol </a:t>
            </a:r>
          </a:p>
          <a:p>
            <a:pPr algn="l">
              <a:lnSpc>
                <a:spcPts val="3359"/>
              </a:lnSpc>
            </a:pPr>
            <a:r>
              <a:rPr lang="en-US" sz="2400" b="true">
                <a:solidFill>
                  <a:srgbClr val="442915"/>
                </a:solidFill>
                <a:latin typeface="Agrandir Bold"/>
                <a:ea typeface="Agrandir Bold"/>
                <a:cs typeface="Agrandir Bold"/>
                <a:sym typeface="Agrandir Bold"/>
              </a:rPr>
              <a:t>Er mwyn treulio amser yn yr awyr agored, mireinio sgiliau echddygol mân, ac annog gwaith grŵp, credaf fod y gweithgaredd hwn yn un cadarnhaol. Gan ddefnyddio theori Piaget o ddatblygiad gwybyddol, mae gan y gweithgaredd hwn y potensial i gyffroi'r dysgwyr am gadwraeth a natur, tra hefyd yn cynorthwyo gyda datblygiad gwybyddol. </a:t>
            </a:r>
          </a:p>
          <a:p>
            <a:pPr algn="l">
              <a:lnSpc>
                <a:spcPts val="3359"/>
              </a:lnSpc>
            </a:pPr>
          </a:p>
        </p:txBody>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31</a:t>
            </a:r>
          </a:p>
        </p:txBody>
      </p:sp>
    </p:spTree>
  </p:cSld>
  <p:clrMapOvr>
    <a:masterClrMapping/>
  </p:clrMapOvr>
</p:sld>
</file>

<file path=ppt/slides/slide3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1563832" y="707874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sp>
        <p:nvSpPr>
          <p:cNvPr name="TextBox 7" id="7"/>
          <p:cNvSpPr txBox="true"/>
          <p:nvPr/>
        </p:nvSpPr>
        <p:spPr>
          <a:xfrm rot="0">
            <a:off x="2126558" y="3129379"/>
            <a:ext cx="1445829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8" id="8"/>
          <p:cNvSpPr txBox="true"/>
          <p:nvPr/>
        </p:nvSpPr>
        <p:spPr>
          <a:xfrm rot="0">
            <a:off x="3811930" y="4394483"/>
            <a:ext cx="12212982" cy="3900813"/>
          </a:xfrm>
          <a:prstGeom prst="rect">
            <a:avLst/>
          </a:prstGeom>
        </p:spPr>
        <p:txBody>
          <a:bodyPr anchor="t" rtlCol="false" tIns="0" lIns="0" bIns="0" rIns="0">
            <a:spAutoFit/>
          </a:bodyPr>
          <a:lstStyle/>
          <a:p>
            <a:pPr algn="l">
              <a:lnSpc>
                <a:spcPts val="3394"/>
              </a:lnSpc>
            </a:pPr>
            <a:r>
              <a:rPr lang="en-US" sz="2424" b="true">
                <a:solidFill>
                  <a:srgbClr val="442915"/>
                </a:solidFill>
                <a:latin typeface="Agrandir Bold"/>
                <a:ea typeface="Agrandir Bold"/>
                <a:cs typeface="Agrandir Bold"/>
                <a:sym typeface="Agrandir Bold"/>
              </a:rPr>
              <a:t>Disgrifiad o’r gweithgaredd </a:t>
            </a:r>
          </a:p>
          <a:p>
            <a:pPr algn="l">
              <a:lnSpc>
                <a:spcPts val="3394"/>
              </a:lnSpc>
            </a:pPr>
            <a:r>
              <a:rPr lang="en-US" sz="2424" b="true">
                <a:solidFill>
                  <a:srgbClr val="442915"/>
                </a:solidFill>
                <a:latin typeface="Agrandir Bold"/>
                <a:ea typeface="Agrandir Bold"/>
                <a:cs typeface="Agrandir Bold"/>
                <a:sym typeface="Agrandir Bold"/>
              </a:rPr>
              <a:t>Bydd y dysgwyr yn dechrau trwy gasglu eitemau yn yr awyr agored, fel acorns, dail, neu greigiau, a fydd yn rhan bwysig o'u stori. Bydd y dysgwyr wedyn yn dechrau eu stori trwy gyflwyno'r gwrthrych a rhoi ystyr iddo. Rhaid i'r dysgwyr ddefnyddio'r agweddau ar natur y maent wedi'u harsylwi. Rhaid i'w straeon gynnwys dechrau, canol lle mae her yn cael ei wynebu, a diweddglo lle mae popeth wedi'i ddatrys. Yna byddant yn rhannu'n grwpiau bach i rannu eu straeon gyda'r dysgwyr eraill (Parc Natur Addysg Cenedlaethol, d.d.). </a:t>
            </a:r>
          </a:p>
          <a:p>
            <a:pPr algn="l">
              <a:lnSpc>
                <a:spcPts val="3394"/>
              </a:lnSpc>
              <a:spcBef>
                <a:spcPct val="0"/>
              </a:spcBef>
            </a:pP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32</a:t>
            </a:r>
          </a:p>
        </p:txBody>
      </p:sp>
    </p:spTree>
  </p:cSld>
  <p:clrMapOvr>
    <a:masterClrMapping/>
  </p:clrMapOvr>
</p:sld>
</file>

<file path=ppt/slides/slide3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782261" y="804241"/>
            <a:ext cx="16723479" cy="8027270"/>
          </a:xfrm>
          <a:custGeom>
            <a:avLst/>
            <a:gdLst/>
            <a:ahLst/>
            <a:cxnLst/>
            <a:rect r="r" b="b" t="t" l="l"/>
            <a:pathLst>
              <a:path h="8027270" w="16723479">
                <a:moveTo>
                  <a:pt x="0" y="0"/>
                </a:moveTo>
                <a:lnTo>
                  <a:pt x="16723478" y="0"/>
                </a:lnTo>
                <a:lnTo>
                  <a:pt x="16723478" y="8027270"/>
                </a:lnTo>
                <a:lnTo>
                  <a:pt x="0" y="8027270"/>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0" y="707874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sp>
        <p:nvSpPr>
          <p:cNvPr name="TextBox 7" id="7"/>
          <p:cNvSpPr txBox="true"/>
          <p:nvPr/>
        </p:nvSpPr>
        <p:spPr>
          <a:xfrm rot="0">
            <a:off x="1914851" y="1314450"/>
            <a:ext cx="1445829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8" id="8"/>
          <p:cNvSpPr txBox="true"/>
          <p:nvPr/>
        </p:nvSpPr>
        <p:spPr>
          <a:xfrm rot="0">
            <a:off x="1727997" y="2216149"/>
            <a:ext cx="15187881" cy="5186688"/>
          </a:xfrm>
          <a:prstGeom prst="rect">
            <a:avLst/>
          </a:prstGeom>
        </p:spPr>
        <p:txBody>
          <a:bodyPr anchor="t" rtlCol="false" tIns="0" lIns="0" bIns="0" rIns="0">
            <a:spAutoFit/>
          </a:bodyPr>
          <a:lstStyle/>
          <a:p>
            <a:pPr algn="l">
              <a:lnSpc>
                <a:spcPts val="3394"/>
              </a:lnSpc>
            </a:pPr>
            <a:r>
              <a:rPr lang="en-US" sz="2424" b="true">
                <a:solidFill>
                  <a:srgbClr val="442915"/>
                </a:solidFill>
                <a:latin typeface="Agrandir Bold"/>
                <a:ea typeface="Agrandir Bold"/>
                <a:cs typeface="Agrandir Bold"/>
                <a:sym typeface="Agrandir Bold"/>
              </a:rPr>
              <a:t>Pwrpas a chanlyniadau dysgu </a:t>
            </a:r>
          </a:p>
          <a:p>
            <a:pPr algn="l">
              <a:lnSpc>
                <a:spcPts val="3394"/>
              </a:lnSpc>
            </a:pPr>
            <a:r>
              <a:rPr lang="en-US" sz="2424" b="true">
                <a:solidFill>
                  <a:srgbClr val="442915"/>
                </a:solidFill>
                <a:latin typeface="Agrandir Bold"/>
                <a:ea typeface="Agrandir Bold"/>
                <a:cs typeface="Agrandir Bold"/>
                <a:sym typeface="Agrandir Bold"/>
              </a:rPr>
              <a:t>Pwrpas y gweithgaredd hwn yw ennyn diddordeb y dysgwyr mewn gweithgareddau iaith lafar ac ysgrifenedig mewn amgylchedd awyr agored. Mae hyn yn cefnogi ystod o sgiliau llythrennedd. Mewn iaith lafar, anogir disgyblion i ystyried safbwyntiau lluosog, gan wrando'n weithredol ar fewnbwn eraill ac adeiladu ar ôl darllen eu straeon yn eu grwpiau. Maent yn datblygu'r gallu i roi disgrifiadau, esboniadau a naratifau at wahanol ddibenion, gan gynnwys mynegi teimladau personol. </a:t>
            </a:r>
          </a:p>
          <a:p>
            <a:pPr algn="l">
              <a:lnSpc>
                <a:spcPts val="3394"/>
              </a:lnSpc>
            </a:pPr>
            <a:r>
              <a:rPr lang="en-US" sz="2424" b="true">
                <a:solidFill>
                  <a:srgbClr val="442915"/>
                </a:solidFill>
                <a:latin typeface="Agrandir Bold"/>
                <a:ea typeface="Agrandir Bold"/>
                <a:cs typeface="Agrandir Bold"/>
                <a:sym typeface="Agrandir Bold"/>
              </a:rPr>
              <a:t>Mae sgiliau ysgrifennu yn cael eu hadeiladu trwy annog agweddau cadarnhaol tuag at ysgrifennu ac adeiladu stamina trwy'r gweithgaredd. Mae dysgwyr yn ysgrifennu am brofiadau personol, profiadau eraill, a senarios ffuglennol. Maent yn cael eu harwain gan yr addysgwr i ysgrifennu at wahanol ddibenion, gan ganiatáu iddynt ddatblygu amlochredd, eglurder a hyder wrth fynegi syniadau ar ffurf ysgrifenedig (Parc Natur Addysg Cenedlaethol, d.d.). </a:t>
            </a:r>
          </a:p>
          <a:p>
            <a:pPr algn="l">
              <a:lnSpc>
                <a:spcPts val="3394"/>
              </a:lnSpc>
              <a:spcBef>
                <a:spcPct val="0"/>
              </a:spcBef>
            </a:pP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33</a:t>
            </a:r>
          </a:p>
        </p:txBody>
      </p:sp>
    </p:spTree>
  </p:cSld>
  <p:clrMapOvr>
    <a:masterClrMapping/>
  </p:clrMapOvr>
</p:sld>
</file>

<file path=ppt/slides/slide3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782261" y="804241"/>
            <a:ext cx="16723479" cy="8027270"/>
          </a:xfrm>
          <a:custGeom>
            <a:avLst/>
            <a:gdLst/>
            <a:ahLst/>
            <a:cxnLst/>
            <a:rect r="r" b="b" t="t" l="l"/>
            <a:pathLst>
              <a:path h="8027270" w="16723479">
                <a:moveTo>
                  <a:pt x="0" y="0"/>
                </a:moveTo>
                <a:lnTo>
                  <a:pt x="16723478" y="0"/>
                </a:lnTo>
                <a:lnTo>
                  <a:pt x="16723478" y="8027270"/>
                </a:lnTo>
                <a:lnTo>
                  <a:pt x="0" y="8027270"/>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3489785" y="722738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sp>
        <p:nvSpPr>
          <p:cNvPr name="TextBox 7" id="7"/>
          <p:cNvSpPr txBox="true"/>
          <p:nvPr/>
        </p:nvSpPr>
        <p:spPr>
          <a:xfrm rot="0">
            <a:off x="1914851" y="1314450"/>
            <a:ext cx="1445829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8" id="8"/>
          <p:cNvSpPr txBox="true"/>
          <p:nvPr/>
        </p:nvSpPr>
        <p:spPr>
          <a:xfrm rot="0">
            <a:off x="1727997" y="2897944"/>
            <a:ext cx="15187881" cy="4329438"/>
          </a:xfrm>
          <a:prstGeom prst="rect">
            <a:avLst/>
          </a:prstGeom>
        </p:spPr>
        <p:txBody>
          <a:bodyPr anchor="t" rtlCol="false" tIns="0" lIns="0" bIns="0" rIns="0">
            <a:spAutoFit/>
          </a:bodyPr>
          <a:lstStyle/>
          <a:p>
            <a:pPr algn="l">
              <a:lnSpc>
                <a:spcPts val="3394"/>
              </a:lnSpc>
            </a:pPr>
            <a:r>
              <a:rPr lang="en-US" sz="2424" b="true">
                <a:solidFill>
                  <a:srgbClr val="442915"/>
                </a:solidFill>
                <a:latin typeface="Agrandir Bold"/>
                <a:ea typeface="Agrandir Bold"/>
                <a:cs typeface="Agrandir Bold"/>
                <a:sym typeface="Agrandir Bold"/>
              </a:rPr>
              <a:t>Dolenni damcaniaethol </a:t>
            </a:r>
          </a:p>
          <a:p>
            <a:pPr algn="l">
              <a:lnSpc>
                <a:spcPts val="3394"/>
              </a:lnSpc>
            </a:pPr>
            <a:r>
              <a:rPr lang="en-US" sz="2424" b="true">
                <a:solidFill>
                  <a:srgbClr val="442915"/>
                </a:solidFill>
                <a:latin typeface="Agrandir Bold"/>
                <a:ea typeface="Agrandir Bold"/>
                <a:cs typeface="Agrandir Bold"/>
                <a:sym typeface="Agrandir Bold"/>
              </a:rPr>
              <a:t>Mae adrodd straeon mewn amgylcheddau awyr agored yn darparu amgylchedd da ar gyfer datblygu sgiliau iaith a chyfathrebu, gan alinio'n agos â theori Lev Vygotsky o ddatblygiad gwybyddol ac iaith. Trwy ddefnyddio'r elfennau naturiol fel awgrymiadau stori, anogir y dysgwyr i gymryd rhan mewn lleferydd cymdeithasol a rhannu syniadau. Mae hyn yn cefnogi datblygiad iaith a dealltwriaeth gymdeithasol. Wrth i'r dysgwyr fyfyrio ar ac adrodd eu syniadau eu hunain, maent yn cymryd rhan mewn lleferydd preifat, trwy gynllunio a strwythuro eu straeon. Dros amser, mae'r broses hon yn arwain at leferydd mewnol tawel, gan alluogi dysgwyr i fewnoli rhesymu, trefnu syniadau, a datblygu meddwl annibynnol (Gowrie NSW, 2022). </a:t>
            </a:r>
          </a:p>
          <a:p>
            <a:pPr algn="l">
              <a:lnSpc>
                <a:spcPts val="3394"/>
              </a:lnSpc>
              <a:spcBef>
                <a:spcPct val="0"/>
              </a:spcBef>
            </a:pP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34</a:t>
            </a:r>
          </a:p>
        </p:txBody>
      </p:sp>
    </p:spTree>
  </p:cSld>
  <p:clrMapOvr>
    <a:masterClrMapping/>
  </p:clrMapOvr>
</p:sld>
</file>

<file path=ppt/slides/slide3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782261" y="804241"/>
            <a:ext cx="16723479" cy="8027270"/>
          </a:xfrm>
          <a:custGeom>
            <a:avLst/>
            <a:gdLst/>
            <a:ahLst/>
            <a:cxnLst/>
            <a:rect r="r" b="b" t="t" l="l"/>
            <a:pathLst>
              <a:path h="8027270" w="16723479">
                <a:moveTo>
                  <a:pt x="0" y="0"/>
                </a:moveTo>
                <a:lnTo>
                  <a:pt x="16723478" y="0"/>
                </a:lnTo>
                <a:lnTo>
                  <a:pt x="16723478" y="8027270"/>
                </a:lnTo>
                <a:lnTo>
                  <a:pt x="0" y="8027270"/>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6551468" y="722738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sp>
        <p:nvSpPr>
          <p:cNvPr name="TextBox 7" id="7"/>
          <p:cNvSpPr txBox="true"/>
          <p:nvPr/>
        </p:nvSpPr>
        <p:spPr>
          <a:xfrm rot="0">
            <a:off x="1914851" y="1314450"/>
            <a:ext cx="1445829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8" id="8"/>
          <p:cNvSpPr txBox="true"/>
          <p:nvPr/>
        </p:nvSpPr>
        <p:spPr>
          <a:xfrm rot="0">
            <a:off x="1727997" y="2897944"/>
            <a:ext cx="15187881" cy="5186688"/>
          </a:xfrm>
          <a:prstGeom prst="rect">
            <a:avLst/>
          </a:prstGeom>
        </p:spPr>
        <p:txBody>
          <a:bodyPr anchor="t" rtlCol="false" tIns="0" lIns="0" bIns="0" rIns="0">
            <a:spAutoFit/>
          </a:bodyPr>
          <a:lstStyle/>
          <a:p>
            <a:pPr algn="l">
              <a:lnSpc>
                <a:spcPts val="3394"/>
              </a:lnSpc>
            </a:pPr>
            <a:r>
              <a:rPr lang="en-US" sz="2424" b="true">
                <a:solidFill>
                  <a:srgbClr val="442915"/>
                </a:solidFill>
                <a:latin typeface="Agrandir Bold"/>
                <a:ea typeface="Agrandir Bold"/>
                <a:cs typeface="Agrandir Bold"/>
                <a:sym typeface="Agrandir Bold"/>
              </a:rPr>
              <a:t>Gwerthusiad beirniadol </a:t>
            </a:r>
          </a:p>
          <a:p>
            <a:pPr algn="l">
              <a:lnSpc>
                <a:spcPts val="3394"/>
              </a:lnSpc>
            </a:pPr>
            <a:r>
              <a:rPr lang="en-US" sz="2424" b="true">
                <a:solidFill>
                  <a:srgbClr val="442915"/>
                </a:solidFill>
                <a:latin typeface="Agrandir Bold"/>
                <a:ea typeface="Agrandir Bold"/>
                <a:cs typeface="Agrandir Bold"/>
                <a:sym typeface="Agrandir Bold"/>
              </a:rPr>
              <a:t>Darganfu un astudiaeth a gynhaliwyd gan Yeh, Hung and Chang (2022), pan gymerir ysbrydoliaeth o amgylchedd mwy naturiol, fel coedwig neu gae blodau, ei fod yn arwain at gynnydd uwch mewn creadigrwydd o'i gymharu ag ardal drefol. Dywedir yn y canlyniadau bod bod mewn amgylchedd naturiol yn hytrach nag amgylchedd artiffisial yn helpu i leihau'r risg o flinder sylw i'r dysgwyr. Canfuwyd hefyd yn yr astudiaeth fod cynnydd mewn cynhyrchu syniadau a chynnydd yn faint o fanylion a disgrifiadau a roddwyd, gan ddangos hyblygrwydd ac ymhelaethiad. </a:t>
            </a:r>
          </a:p>
          <a:p>
            <a:pPr algn="l">
              <a:lnSpc>
                <a:spcPts val="3394"/>
              </a:lnSpc>
            </a:pPr>
            <a:r>
              <a:rPr lang="en-US" sz="2424" b="true">
                <a:solidFill>
                  <a:srgbClr val="442915"/>
                </a:solidFill>
                <a:latin typeface="Agrandir Bold"/>
                <a:ea typeface="Agrandir Bold"/>
                <a:cs typeface="Agrandir Bold"/>
                <a:sym typeface="Agrandir Bold"/>
              </a:rPr>
              <a:t>Fodd bynnag, canfu astudiaeth arall a gynhaliwyd gan Ratcliffe et al. (2021) wrth i amser fynd yn ei flaen, bod pobl yn cael eu tynnu sylw mwy gan eu hamgylchoedd. Roedd hyn oherwydd ffactorau amgylcheddol fel pobl eraill a cherddoriaeth. Felly, mae'n bwysig dod o hyd i gydbwysedd rhwng gofod ar gyfer creadigrwydd a thynnu sylw. </a:t>
            </a:r>
          </a:p>
          <a:p>
            <a:pPr algn="l">
              <a:lnSpc>
                <a:spcPts val="3394"/>
              </a:lnSpc>
              <a:spcBef>
                <a:spcPct val="0"/>
              </a:spcBef>
            </a:pP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35</a:t>
            </a:r>
          </a:p>
        </p:txBody>
      </p:sp>
    </p:spTree>
  </p:cSld>
  <p:clrMapOvr>
    <a:masterClrMapping/>
  </p:clrMapOvr>
</p:sld>
</file>

<file path=ppt/slides/slide3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582456" y="769570"/>
            <a:ext cx="15123088" cy="7259082"/>
          </a:xfrm>
          <a:custGeom>
            <a:avLst/>
            <a:gdLst/>
            <a:ahLst/>
            <a:cxnLst/>
            <a:rect r="r" b="b" t="t" l="l"/>
            <a:pathLst>
              <a:path h="7259082" w="15123088">
                <a:moveTo>
                  <a:pt x="0" y="0"/>
                </a:moveTo>
                <a:lnTo>
                  <a:pt x="15123088" y="0"/>
                </a:lnTo>
                <a:lnTo>
                  <a:pt x="15123088" y="7259082"/>
                </a:lnTo>
                <a:lnTo>
                  <a:pt x="0" y="725908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9659856" y="722738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grpSp>
        <p:nvGrpSpPr>
          <p:cNvPr name="Group 7" id="7"/>
          <p:cNvGrpSpPr/>
          <p:nvPr/>
        </p:nvGrpSpPr>
        <p:grpSpPr>
          <a:xfrm rot="0">
            <a:off x="184947" y="6868052"/>
            <a:ext cx="5832160" cy="3086100"/>
            <a:chOff x="0" y="0"/>
            <a:chExt cx="1536042" cy="812800"/>
          </a:xfrm>
        </p:grpSpPr>
        <p:sp>
          <p:nvSpPr>
            <p:cNvPr name="Freeform 8" id="8"/>
            <p:cNvSpPr/>
            <p:nvPr/>
          </p:nvSpPr>
          <p:spPr>
            <a:xfrm flipH="false" flipV="false" rot="0">
              <a:off x="0" y="0"/>
              <a:ext cx="1536042" cy="812800"/>
            </a:xfrm>
            <a:custGeom>
              <a:avLst/>
              <a:gdLst/>
              <a:ahLst/>
              <a:cxnLst/>
              <a:rect r="r" b="b" t="t" l="l"/>
              <a:pathLst>
                <a:path h="812800" w="1536042">
                  <a:moveTo>
                    <a:pt x="0" y="0"/>
                  </a:moveTo>
                  <a:lnTo>
                    <a:pt x="1536042" y="0"/>
                  </a:lnTo>
                  <a:lnTo>
                    <a:pt x="1536042" y="812800"/>
                  </a:lnTo>
                  <a:lnTo>
                    <a:pt x="0" y="812800"/>
                  </a:lnTo>
                  <a:close/>
                </a:path>
              </a:pathLst>
            </a:custGeom>
            <a:solidFill>
              <a:srgbClr val="000000"/>
            </a:solidFill>
          </p:spPr>
        </p:sp>
        <p:sp>
          <p:nvSpPr>
            <p:cNvPr name="TextBox 9" id="9"/>
            <p:cNvSpPr txBox="true"/>
            <p:nvPr/>
          </p:nvSpPr>
          <p:spPr>
            <a:xfrm>
              <a:off x="0" y="-47625"/>
              <a:ext cx="1536042" cy="860425"/>
            </a:xfrm>
            <a:prstGeom prst="rect">
              <a:avLst/>
            </a:prstGeom>
          </p:spPr>
          <p:txBody>
            <a:bodyPr anchor="ctr" rtlCol="false" tIns="50800" lIns="50800" bIns="50800" rIns="50800"/>
            <a:lstStyle/>
            <a:p>
              <a:pPr algn="ctr">
                <a:lnSpc>
                  <a:spcPts val="2800"/>
                </a:lnSpc>
              </a:pPr>
            </a:p>
          </p:txBody>
        </p:sp>
      </p:grpSp>
      <p:sp>
        <p:nvSpPr>
          <p:cNvPr name="Freeform 10" id="10"/>
          <p:cNvSpPr/>
          <p:nvPr/>
        </p:nvSpPr>
        <p:spPr>
          <a:xfrm flipH="false" flipV="false" rot="0">
            <a:off x="294588" y="6868052"/>
            <a:ext cx="5601884" cy="3183977"/>
          </a:xfrm>
          <a:custGeom>
            <a:avLst/>
            <a:gdLst/>
            <a:ahLst/>
            <a:cxnLst/>
            <a:rect r="r" b="b" t="t" l="l"/>
            <a:pathLst>
              <a:path h="3183977" w="5601884">
                <a:moveTo>
                  <a:pt x="0" y="0"/>
                </a:moveTo>
                <a:lnTo>
                  <a:pt x="5601884" y="0"/>
                </a:lnTo>
                <a:lnTo>
                  <a:pt x="5601884" y="3183977"/>
                </a:lnTo>
                <a:lnTo>
                  <a:pt x="0" y="3183977"/>
                </a:lnTo>
                <a:lnTo>
                  <a:pt x="0" y="0"/>
                </a:lnTo>
                <a:close/>
              </a:path>
            </a:pathLst>
          </a:custGeom>
          <a:blipFill>
            <a:blip r:embed="rId7"/>
            <a:stretch>
              <a:fillRect l="0" t="0" r="0" b="0"/>
            </a:stretch>
          </a:blipFill>
        </p:spPr>
      </p:sp>
      <p:sp>
        <p:nvSpPr>
          <p:cNvPr name="TextBox 11" id="11"/>
          <p:cNvSpPr txBox="true"/>
          <p:nvPr/>
        </p:nvSpPr>
        <p:spPr>
          <a:xfrm rot="0">
            <a:off x="1914851" y="1837155"/>
            <a:ext cx="1443922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12" id="12"/>
          <p:cNvSpPr txBox="true"/>
          <p:nvPr/>
        </p:nvSpPr>
        <p:spPr>
          <a:xfrm rot="0">
            <a:off x="2414512" y="3286387"/>
            <a:ext cx="14073057" cy="2531612"/>
          </a:xfrm>
          <a:prstGeom prst="rect">
            <a:avLst/>
          </a:prstGeom>
        </p:spPr>
        <p:txBody>
          <a:bodyPr anchor="t" rtlCol="false" tIns="0" lIns="0" bIns="0" rIns="0">
            <a:spAutoFit/>
          </a:bodyPr>
          <a:lstStyle/>
          <a:p>
            <a:pPr algn="l">
              <a:lnSpc>
                <a:spcPts val="3268"/>
              </a:lnSpc>
            </a:pPr>
            <a:r>
              <a:rPr lang="en-US" sz="2334" b="true">
                <a:solidFill>
                  <a:srgbClr val="442915"/>
                </a:solidFill>
                <a:latin typeface="Agrandir Bold"/>
                <a:ea typeface="Agrandir Bold"/>
                <a:cs typeface="Agrandir Bold"/>
                <a:sym typeface="Agrandir Bold"/>
              </a:rPr>
              <a:t>Cymhwysiad ymarferol </a:t>
            </a:r>
          </a:p>
          <a:p>
            <a:pPr algn="l">
              <a:lnSpc>
                <a:spcPts val="3268"/>
              </a:lnSpc>
            </a:pPr>
            <a:r>
              <a:rPr lang="en-US" sz="2334" b="true">
                <a:solidFill>
                  <a:srgbClr val="442915"/>
                </a:solidFill>
                <a:latin typeface="Agrandir Bold"/>
                <a:ea typeface="Agrandir Bold"/>
                <a:cs typeface="Agrandir Bold"/>
                <a:sym typeface="Agrandir Bold"/>
              </a:rPr>
              <a:t>Mae gan Gymru lawer o wahanol lwybrau stori i'w cynnig, un ohonynt yw Llwybr Stori Llanisien. Wrth i blant a theuluoedd gerdded ar hyd y llwybr, mae gwahanol gerrig milltir a henebion gyda chod QR arnynt. Mae hyn yn caniatáu i'r plant weld y stori yn datblygu o'u blaenau, gan roi ysbrydoliaeth iddynt ar gyfer eu stori (Cronfeydd Ddŵr Llys-faen a Llanisien, 2023). </a:t>
            </a:r>
          </a:p>
          <a:p>
            <a:pPr algn="l">
              <a:lnSpc>
                <a:spcPts val="3268"/>
              </a:lnSpc>
              <a:spcBef>
                <a:spcPct val="0"/>
              </a:spcBef>
            </a:pPr>
          </a:p>
        </p:txBody>
      </p:sp>
      <p:sp>
        <p:nvSpPr>
          <p:cNvPr name="TextBox 13" id="13"/>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36</a:t>
            </a:r>
          </a:p>
        </p:txBody>
      </p:sp>
    </p:spTree>
  </p:cSld>
  <p:clrMapOvr>
    <a:masterClrMapping/>
  </p:clrMapOvr>
</p:sld>
</file>

<file path=ppt/slides/slide3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582456" y="769570"/>
            <a:ext cx="15123088" cy="7259082"/>
          </a:xfrm>
          <a:custGeom>
            <a:avLst/>
            <a:gdLst/>
            <a:ahLst/>
            <a:cxnLst/>
            <a:rect r="r" b="b" t="t" l="l"/>
            <a:pathLst>
              <a:path h="7259082" w="15123088">
                <a:moveTo>
                  <a:pt x="0" y="0"/>
                </a:moveTo>
                <a:lnTo>
                  <a:pt x="15123088" y="0"/>
                </a:lnTo>
                <a:lnTo>
                  <a:pt x="15123088" y="7259082"/>
                </a:lnTo>
                <a:lnTo>
                  <a:pt x="0" y="725908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true" flipV="false" rot="0">
            <a:off x="12920803" y="7227382"/>
            <a:ext cx="5185064" cy="3208258"/>
          </a:xfrm>
          <a:custGeom>
            <a:avLst/>
            <a:gdLst/>
            <a:ahLst/>
            <a:cxnLst/>
            <a:rect r="r" b="b" t="t" l="l"/>
            <a:pathLst>
              <a:path h="3208258" w="5185064">
                <a:moveTo>
                  <a:pt x="5185064" y="0"/>
                </a:moveTo>
                <a:lnTo>
                  <a:pt x="0" y="0"/>
                </a:lnTo>
                <a:lnTo>
                  <a:pt x="0" y="3208258"/>
                </a:lnTo>
                <a:lnTo>
                  <a:pt x="5185064" y="3208258"/>
                </a:lnTo>
                <a:lnTo>
                  <a:pt x="5185064" y="0"/>
                </a:lnTo>
                <a:close/>
              </a:path>
            </a:pathLst>
          </a:custGeom>
          <a:blipFill>
            <a:blip r:embed="rId6"/>
            <a:stretch>
              <a:fillRect l="0" t="0" r="0" b="0"/>
            </a:stretch>
          </a:blipFill>
        </p:spPr>
      </p:sp>
      <p:sp>
        <p:nvSpPr>
          <p:cNvPr name="TextBox 7" id="7"/>
          <p:cNvSpPr txBox="true"/>
          <p:nvPr/>
        </p:nvSpPr>
        <p:spPr>
          <a:xfrm rot="0">
            <a:off x="1914851" y="1837155"/>
            <a:ext cx="14439229" cy="1006474"/>
          </a:xfrm>
          <a:prstGeom prst="rect">
            <a:avLst/>
          </a:prstGeom>
        </p:spPr>
        <p:txBody>
          <a:bodyPr anchor="t" rtlCol="false" tIns="0" lIns="0" bIns="0" rIns="0">
            <a:spAutoFit/>
          </a:bodyPr>
          <a:lstStyle/>
          <a:p>
            <a:pPr algn="l">
              <a:lnSpc>
                <a:spcPts val="7224"/>
              </a:lnSpc>
            </a:pPr>
            <a:r>
              <a:rPr lang="en-US" sz="8499">
                <a:solidFill>
                  <a:srgbClr val="442915"/>
                </a:solidFill>
                <a:latin typeface="DM Serif Display"/>
                <a:ea typeface="DM Serif Display"/>
                <a:cs typeface="DM Serif Display"/>
                <a:sym typeface="DM Serif Display"/>
              </a:rPr>
              <a:t>Adrodd straeon ym myd natur</a:t>
            </a:r>
          </a:p>
        </p:txBody>
      </p:sp>
      <p:sp>
        <p:nvSpPr>
          <p:cNvPr name="TextBox 8" id="8"/>
          <p:cNvSpPr txBox="true"/>
          <p:nvPr/>
        </p:nvSpPr>
        <p:spPr>
          <a:xfrm rot="0">
            <a:off x="2414512" y="3648715"/>
            <a:ext cx="14073057" cy="2118842"/>
          </a:xfrm>
          <a:prstGeom prst="rect">
            <a:avLst/>
          </a:prstGeom>
        </p:spPr>
        <p:txBody>
          <a:bodyPr anchor="t" rtlCol="false" tIns="0" lIns="0" bIns="0" rIns="0">
            <a:spAutoFit/>
          </a:bodyPr>
          <a:lstStyle/>
          <a:p>
            <a:pPr algn="l">
              <a:lnSpc>
                <a:spcPts val="3268"/>
              </a:lnSpc>
            </a:pPr>
            <a:r>
              <a:rPr lang="en-US" sz="2334" b="true">
                <a:solidFill>
                  <a:srgbClr val="442915"/>
                </a:solidFill>
                <a:latin typeface="Agrandir Bold"/>
                <a:ea typeface="Agrandir Bold"/>
                <a:cs typeface="Agrandir Bold"/>
                <a:sym typeface="Agrandir Bold"/>
              </a:rPr>
              <a:t>Dyfarniad cyffredinol </a:t>
            </a:r>
          </a:p>
          <a:p>
            <a:pPr algn="l">
              <a:lnSpc>
                <a:spcPts val="3268"/>
              </a:lnSpc>
            </a:pPr>
            <a:r>
              <a:rPr lang="en-US" sz="2334" b="true">
                <a:solidFill>
                  <a:srgbClr val="442915"/>
                </a:solidFill>
                <a:latin typeface="Agrandir Bold"/>
                <a:ea typeface="Agrandir Bold"/>
                <a:cs typeface="Agrandir Bold"/>
                <a:sym typeface="Agrandir Bold"/>
              </a:rPr>
              <a:t>Trwy gyfuno theori Vygotsky o ddatblygiad gwybyddol gyda chynnydd mewn creadigrwydd i'r dysgwyr, mae'r dasg hon yn fuddiol mewn sawl ffordd. Gyda'r bonws ychwanegol o helpu i ddatblygu iaith, sgiliau cymdeithasol, ac anochel lleferydd mewnol. </a:t>
            </a:r>
          </a:p>
          <a:p>
            <a:pPr algn="l">
              <a:lnSpc>
                <a:spcPts val="3268"/>
              </a:lnSpc>
              <a:spcBef>
                <a:spcPct val="0"/>
              </a:spcBef>
            </a:pPr>
          </a:p>
        </p:txBody>
      </p:sp>
      <p:sp>
        <p:nvSpPr>
          <p:cNvPr name="TextBox 9" id="9"/>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37</a:t>
            </a:r>
          </a:p>
        </p:txBody>
      </p:sp>
    </p:spTree>
  </p:cSld>
  <p:clrMapOvr>
    <a:masterClrMapping/>
  </p:clrMapOvr>
</p:sld>
</file>

<file path=ppt/slides/slide3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563897" y="3086212"/>
            <a:ext cx="9771891" cy="9442090"/>
          </a:xfrm>
          <a:custGeom>
            <a:avLst/>
            <a:gdLst/>
            <a:ahLst/>
            <a:cxnLst/>
            <a:rect r="r" b="b" t="t" l="l"/>
            <a:pathLst>
              <a:path h="9442090" w="9771891">
                <a:moveTo>
                  <a:pt x="0" y="0"/>
                </a:moveTo>
                <a:lnTo>
                  <a:pt x="9771891" y="0"/>
                </a:lnTo>
                <a:lnTo>
                  <a:pt x="9771891"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4190498" y="1028700"/>
            <a:ext cx="5585841" cy="8229600"/>
          </a:xfrm>
          <a:custGeom>
            <a:avLst/>
            <a:gdLst/>
            <a:ahLst/>
            <a:cxnLst/>
            <a:rect r="r" b="b" t="t" l="l"/>
            <a:pathLst>
              <a:path h="8229600" w="5585841">
                <a:moveTo>
                  <a:pt x="0" y="0"/>
                </a:moveTo>
                <a:lnTo>
                  <a:pt x="5585841" y="0"/>
                </a:lnTo>
                <a:lnTo>
                  <a:pt x="5585841" y="8229600"/>
                </a:lnTo>
                <a:lnTo>
                  <a:pt x="0" y="8229600"/>
                </a:lnTo>
                <a:lnTo>
                  <a:pt x="0" y="0"/>
                </a:lnTo>
                <a:close/>
              </a:path>
            </a:pathLst>
          </a:custGeom>
          <a:blipFill>
            <a:blip r:embed="rId6"/>
            <a:stretch>
              <a:fillRect l="0" t="0" r="0" b="0"/>
            </a:stretch>
          </a:blipFill>
        </p:spPr>
      </p:sp>
      <p:sp>
        <p:nvSpPr>
          <p:cNvPr name="TextBox 7" id="7"/>
          <p:cNvSpPr txBox="true"/>
          <p:nvPr/>
        </p:nvSpPr>
        <p:spPr>
          <a:xfrm rot="0">
            <a:off x="7084610" y="2289287"/>
            <a:ext cx="4118780"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Casgliad </a:t>
            </a:r>
          </a:p>
        </p:txBody>
      </p:sp>
      <p:sp>
        <p:nvSpPr>
          <p:cNvPr name="TextBox 8" id="8"/>
          <p:cNvSpPr txBox="true"/>
          <p:nvPr/>
        </p:nvSpPr>
        <p:spPr>
          <a:xfrm rot="0">
            <a:off x="2997287" y="3616437"/>
            <a:ext cx="12465055" cy="5282281"/>
          </a:xfrm>
          <a:prstGeom prst="rect">
            <a:avLst/>
          </a:prstGeom>
        </p:spPr>
        <p:txBody>
          <a:bodyPr anchor="t" rtlCol="false" tIns="0" lIns="0" bIns="0" rIns="0">
            <a:spAutoFit/>
          </a:bodyPr>
          <a:lstStyle/>
          <a:p>
            <a:pPr algn="l">
              <a:lnSpc>
                <a:spcPts val="3262"/>
              </a:lnSpc>
            </a:pPr>
            <a:r>
              <a:rPr lang="en-US" sz="2330" b="true">
                <a:solidFill>
                  <a:srgbClr val="442915"/>
                </a:solidFill>
                <a:latin typeface="Agrandir Bold"/>
                <a:ea typeface="Agrandir Bold"/>
                <a:cs typeface="Agrandir Bold"/>
                <a:sym typeface="Agrandir Bold"/>
              </a:rPr>
              <a:t>Mae'r portffolio hwn wedi archwilio rôl amgylcheddau dysgu amgen, yn enwedig y rhai a ysbrydolwyd gan ysgolion coedwig, wrth gefnogi datblygiad cyfannol dysgwyr. Trwy ddadansoddi'r tri gweithgaredd yn feirniadol, mae'n amlwg bod dysgu y tu allan i'r ystafell ddosbarth draddodiadol yn cynnig manteision sylweddol ar draws datblygiad gwybyddol, cymdeithasol, emosiynol a chorfforol. </a:t>
            </a:r>
          </a:p>
          <a:p>
            <a:pPr algn="l">
              <a:lnSpc>
                <a:spcPts val="3262"/>
              </a:lnSpc>
            </a:pPr>
            <a:r>
              <a:rPr lang="en-US" sz="2330" b="true">
                <a:solidFill>
                  <a:srgbClr val="442915"/>
                </a:solidFill>
                <a:latin typeface="Agrandir Bold"/>
                <a:ea typeface="Agrandir Bold"/>
                <a:cs typeface="Agrandir Bold"/>
                <a:sym typeface="Agrandir Bold"/>
              </a:rPr>
              <a:t>Ar draws y tri gweithgaredd, mae damcaniaethau Vygotsky, Piaget, a Kolb yn dangos sut mae gwahanol ddulliau yn caniatáu i ddysgwyr adeiladu gwybodaeth yn weithredol. Mae'r pwyslais ar brofiad, myfyrio, a rhyngweithio cymdeithasol yn creu cyfleoedd ar gyfer dysgu dyfnach na'r rhai a gyflawnir fel arfer trwy leoliad dosbarth traddodiadol. Yn ogystal â hyn, mae'r ymchwil a drafodwyd yn cefnogi'r syniad bod dysgu yn yr awyr agored yn gwella lles, yn feddyliol ac yn gorfforol. Mae hefyd yn helpu i gefnogi hyder a chreadigrwydd ymhlith dysgwyr. </a:t>
            </a:r>
          </a:p>
          <a:p>
            <a:pPr algn="l">
              <a:lnSpc>
                <a:spcPts val="2439"/>
              </a:lnSpc>
              <a:spcBef>
                <a:spcPct val="0"/>
              </a:spcBef>
            </a:pPr>
          </a:p>
        </p:txBody>
      </p:sp>
      <p:sp>
        <p:nvSpPr>
          <p:cNvPr name="Freeform 9" id="9"/>
          <p:cNvSpPr/>
          <p:nvPr/>
        </p:nvSpPr>
        <p:spPr>
          <a:xfrm flipH="true" flipV="false" rot="0">
            <a:off x="-1425712" y="6301731"/>
            <a:ext cx="4422999" cy="6516389"/>
          </a:xfrm>
          <a:custGeom>
            <a:avLst/>
            <a:gdLst/>
            <a:ahLst/>
            <a:cxnLst/>
            <a:rect r="r" b="b" t="t" l="l"/>
            <a:pathLst>
              <a:path h="6516389" w="4422999">
                <a:moveTo>
                  <a:pt x="4422999" y="0"/>
                </a:moveTo>
                <a:lnTo>
                  <a:pt x="0" y="0"/>
                </a:lnTo>
                <a:lnTo>
                  <a:pt x="0" y="6516388"/>
                </a:lnTo>
                <a:lnTo>
                  <a:pt x="4422999" y="6516388"/>
                </a:lnTo>
                <a:lnTo>
                  <a:pt x="4422999" y="0"/>
                </a:lnTo>
                <a:close/>
              </a:path>
            </a:pathLst>
          </a:custGeom>
          <a:blipFill>
            <a:blip r:embed="rId6"/>
            <a:stretch>
              <a:fillRect l="0" t="0" r="0" b="0"/>
            </a:stretch>
          </a:blipFill>
        </p:spPr>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38</a:t>
            </a:r>
          </a:p>
        </p:txBody>
      </p:sp>
    </p:spTree>
  </p:cSld>
  <p:clrMapOvr>
    <a:masterClrMapping/>
  </p:clrMapOvr>
</p:sld>
</file>

<file path=ppt/slides/slide3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3563897" y="3086212"/>
            <a:ext cx="9771891" cy="9442090"/>
          </a:xfrm>
          <a:custGeom>
            <a:avLst/>
            <a:gdLst/>
            <a:ahLst/>
            <a:cxnLst/>
            <a:rect r="r" b="b" t="t" l="l"/>
            <a:pathLst>
              <a:path h="9442090" w="9771891">
                <a:moveTo>
                  <a:pt x="0" y="0"/>
                </a:moveTo>
                <a:lnTo>
                  <a:pt x="9771891" y="0"/>
                </a:lnTo>
                <a:lnTo>
                  <a:pt x="9771891" y="9442090"/>
                </a:lnTo>
                <a:lnTo>
                  <a:pt x="0" y="9442090"/>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1727997" y="2016559"/>
            <a:ext cx="15255422" cy="7322602"/>
          </a:xfrm>
          <a:custGeom>
            <a:avLst/>
            <a:gdLst/>
            <a:ahLst/>
            <a:cxnLst/>
            <a:rect r="r" b="b" t="t" l="l"/>
            <a:pathLst>
              <a:path h="7322602" w="15255422">
                <a:moveTo>
                  <a:pt x="0" y="0"/>
                </a:moveTo>
                <a:lnTo>
                  <a:pt x="15255422" y="0"/>
                </a:lnTo>
                <a:lnTo>
                  <a:pt x="15255422" y="7322602"/>
                </a:lnTo>
                <a:lnTo>
                  <a:pt x="0" y="7322602"/>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Freeform 6" id="6"/>
          <p:cNvSpPr/>
          <p:nvPr/>
        </p:nvSpPr>
        <p:spPr>
          <a:xfrm flipH="false" flipV="false" rot="0">
            <a:off x="14190498" y="1028700"/>
            <a:ext cx="5585841" cy="8229600"/>
          </a:xfrm>
          <a:custGeom>
            <a:avLst/>
            <a:gdLst/>
            <a:ahLst/>
            <a:cxnLst/>
            <a:rect r="r" b="b" t="t" l="l"/>
            <a:pathLst>
              <a:path h="8229600" w="5585841">
                <a:moveTo>
                  <a:pt x="0" y="0"/>
                </a:moveTo>
                <a:lnTo>
                  <a:pt x="5585841" y="0"/>
                </a:lnTo>
                <a:lnTo>
                  <a:pt x="5585841" y="8229600"/>
                </a:lnTo>
                <a:lnTo>
                  <a:pt x="0" y="8229600"/>
                </a:lnTo>
                <a:lnTo>
                  <a:pt x="0" y="0"/>
                </a:lnTo>
                <a:close/>
              </a:path>
            </a:pathLst>
          </a:custGeom>
          <a:blipFill>
            <a:blip r:embed="rId6"/>
            <a:stretch>
              <a:fillRect l="0" t="0" r="0" b="0"/>
            </a:stretch>
          </a:blipFill>
        </p:spPr>
      </p:sp>
      <p:sp>
        <p:nvSpPr>
          <p:cNvPr name="TextBox 7" id="7"/>
          <p:cNvSpPr txBox="true"/>
          <p:nvPr/>
        </p:nvSpPr>
        <p:spPr>
          <a:xfrm rot="0">
            <a:off x="7084610" y="2289287"/>
            <a:ext cx="4118780"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Casgliad </a:t>
            </a:r>
          </a:p>
        </p:txBody>
      </p:sp>
      <p:sp>
        <p:nvSpPr>
          <p:cNvPr name="TextBox 8" id="8"/>
          <p:cNvSpPr txBox="true"/>
          <p:nvPr/>
        </p:nvSpPr>
        <p:spPr>
          <a:xfrm rot="0">
            <a:off x="2997287" y="4217803"/>
            <a:ext cx="12465055" cy="4053556"/>
          </a:xfrm>
          <a:prstGeom prst="rect">
            <a:avLst/>
          </a:prstGeom>
        </p:spPr>
        <p:txBody>
          <a:bodyPr anchor="t" rtlCol="false" tIns="0" lIns="0" bIns="0" rIns="0">
            <a:spAutoFit/>
          </a:bodyPr>
          <a:lstStyle/>
          <a:p>
            <a:pPr algn="l">
              <a:lnSpc>
                <a:spcPts val="3262"/>
              </a:lnSpc>
            </a:pPr>
            <a:r>
              <a:rPr lang="en-US" sz="2330" b="true">
                <a:solidFill>
                  <a:srgbClr val="442915"/>
                </a:solidFill>
                <a:latin typeface="Agrandir Bold"/>
                <a:ea typeface="Agrandir Bold"/>
                <a:cs typeface="Agrandir Bold"/>
                <a:sym typeface="Agrandir Bold"/>
              </a:rPr>
              <a:t>Fodd bynnag, nid yw'r gweithgareddau a'r dulliau hyn heb eu heriau. Gall pryderon ynghylch iechyd a diogelwch a hyder athrawon weithredu fel rhwystrau yn y sefyllfaoedd hyn. Gall hyn arwain at y dulliau hyn yn anodd eu gweithredu. Fodd bynnag, gellir datrys llawer o'r heriau hyn trwy gynllunio gofalus a hyfforddiant priodol. </a:t>
            </a:r>
          </a:p>
          <a:p>
            <a:pPr algn="l">
              <a:lnSpc>
                <a:spcPts val="3262"/>
              </a:lnSpc>
            </a:pPr>
            <a:r>
              <a:rPr lang="en-US" sz="2330" b="true">
                <a:solidFill>
                  <a:srgbClr val="442915"/>
                </a:solidFill>
                <a:latin typeface="Agrandir Bold"/>
                <a:ea typeface="Agrandir Bold"/>
                <a:cs typeface="Agrandir Bold"/>
                <a:sym typeface="Agrandir Bold"/>
              </a:rPr>
              <a:t>I gloi, nid yw amgylcheddau dysgu amgen yn disodli addysg draddodiadol, ond maent yn helpu i gyfoethogi profiad y dysgwr. Trwy ymgorffori dulliau awyr agored a phrofiadol yn y cwricwlwm, gall addysgwyr greu profiadau dysgu mwy ystyrlon, ymgysylltu a chynhwysol sy'n caniatáu i ddysgwyr gyrraedd eu potensial llawn. </a:t>
            </a:r>
          </a:p>
          <a:p>
            <a:pPr algn="l">
              <a:lnSpc>
                <a:spcPts val="2439"/>
              </a:lnSpc>
              <a:spcBef>
                <a:spcPct val="0"/>
              </a:spcBef>
            </a:pPr>
          </a:p>
        </p:txBody>
      </p:sp>
      <p:sp>
        <p:nvSpPr>
          <p:cNvPr name="Freeform 9" id="9"/>
          <p:cNvSpPr/>
          <p:nvPr/>
        </p:nvSpPr>
        <p:spPr>
          <a:xfrm flipH="true" flipV="false" rot="0">
            <a:off x="-1425712" y="6301731"/>
            <a:ext cx="4422999" cy="6516389"/>
          </a:xfrm>
          <a:custGeom>
            <a:avLst/>
            <a:gdLst/>
            <a:ahLst/>
            <a:cxnLst/>
            <a:rect r="r" b="b" t="t" l="l"/>
            <a:pathLst>
              <a:path h="6516389" w="4422999">
                <a:moveTo>
                  <a:pt x="4422999" y="0"/>
                </a:moveTo>
                <a:lnTo>
                  <a:pt x="0" y="0"/>
                </a:lnTo>
                <a:lnTo>
                  <a:pt x="0" y="6516388"/>
                </a:lnTo>
                <a:lnTo>
                  <a:pt x="4422999" y="6516388"/>
                </a:lnTo>
                <a:lnTo>
                  <a:pt x="4422999" y="0"/>
                </a:lnTo>
                <a:close/>
              </a:path>
            </a:pathLst>
          </a:custGeom>
          <a:blipFill>
            <a:blip r:embed="rId6"/>
            <a:stretch>
              <a:fillRect l="0" t="0" r="0" b="0"/>
            </a:stretch>
          </a:blipFill>
        </p:spPr>
      </p:sp>
      <p:sp>
        <p:nvSpPr>
          <p:cNvPr name="TextBox 10" id="10"/>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39</a:t>
            </a:r>
          </a:p>
        </p:txBody>
      </p:sp>
    </p:spTree>
  </p:cSld>
  <p:clrMapOvr>
    <a:masterClrMapping/>
  </p:clrMapOvr>
</p:sld>
</file>

<file path=ppt/slides/slide4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61871" y="112667"/>
            <a:ext cx="18164258" cy="8718844"/>
          </a:xfrm>
          <a:custGeom>
            <a:avLst/>
            <a:gdLst/>
            <a:ahLst/>
            <a:cxnLst/>
            <a:rect r="r" b="b" t="t" l="l"/>
            <a:pathLst>
              <a:path h="8718844" w="18164258">
                <a:moveTo>
                  <a:pt x="0" y="0"/>
                </a:moveTo>
                <a:lnTo>
                  <a:pt x="18164258" y="0"/>
                </a:lnTo>
                <a:lnTo>
                  <a:pt x="18164258" y="8718844"/>
                </a:lnTo>
                <a:lnTo>
                  <a:pt x="0" y="8718844"/>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4880214" y="231775"/>
            <a:ext cx="8527571"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Rhestr cyfeirnodi </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40</a:t>
            </a:r>
          </a:p>
        </p:txBody>
      </p:sp>
      <p:sp>
        <p:nvSpPr>
          <p:cNvPr name="TextBox 8" id="8"/>
          <p:cNvSpPr txBox="true"/>
          <p:nvPr/>
        </p:nvSpPr>
        <p:spPr>
          <a:xfrm rot="0">
            <a:off x="324188" y="1625600"/>
            <a:ext cx="17639625" cy="5988050"/>
          </a:xfrm>
          <a:prstGeom prst="rect">
            <a:avLst/>
          </a:prstGeom>
        </p:spPr>
        <p:txBody>
          <a:bodyPr anchor="t" rtlCol="false" tIns="0" lIns="0" bIns="0" rIns="0">
            <a:spAutoFit/>
          </a:bodyPr>
          <a:lstStyle/>
          <a:p>
            <a:pPr algn="l">
              <a:lnSpc>
                <a:spcPts val="2800"/>
              </a:lnSpc>
            </a:pPr>
            <a:r>
              <a:rPr lang="en-US" sz="2000">
                <a:solidFill>
                  <a:srgbClr val="000000"/>
                </a:solidFill>
                <a:latin typeface="Canva Sans"/>
                <a:ea typeface="Canva Sans"/>
                <a:cs typeface="Canva Sans"/>
                <a:sym typeface="Canva Sans"/>
              </a:rPr>
              <a:t>Ascoli, H. and Hunter, D. (2022). Re-engaging with nature. Available at: </a:t>
            </a:r>
            <a:r>
              <a:rPr lang="en-US" sz="2000" u="sng">
                <a:solidFill>
                  <a:srgbClr val="000000"/>
                </a:solidFill>
                <a:latin typeface="Canva Sans"/>
                <a:ea typeface="Canva Sans"/>
                <a:cs typeface="Canva Sans"/>
                <a:sym typeface="Canva Sans"/>
                <a:hlinkClick r:id="rId6" tooltip="https://files.froebel.org.uk/production/documents/FT_Re-engaging-With-Nature_Pamphlet_INTERACTIVE_REV-1.pdf"/>
              </a:rPr>
              <a:t>https://files.froebel.org.uk/production/documents/FT_Re-engaging-With-Nature_Pamphlet_INTERACTIVE_REV-1.pdf</a:t>
            </a:r>
            <a:r>
              <a:rPr lang="en-US" sz="2000">
                <a:solidFill>
                  <a:srgbClr val="000000"/>
                </a:solidFill>
                <a:latin typeface="Canva Sans"/>
                <a:ea typeface="Canva Sans"/>
                <a:cs typeface="Canva Sans"/>
                <a:sym typeface="Canva Sans"/>
              </a:rPr>
              <a:t>. </a:t>
            </a:r>
          </a:p>
          <a:p>
            <a:pPr algn="l">
              <a:lnSpc>
                <a:spcPts val="2800"/>
              </a:lnSpc>
            </a:pPr>
            <a:r>
              <a:rPr lang="en-US" sz="2000">
                <a:solidFill>
                  <a:srgbClr val="000000"/>
                </a:solidFill>
                <a:latin typeface="Canva Sans"/>
                <a:ea typeface="Canva Sans"/>
                <a:cs typeface="Canva Sans"/>
                <a:sym typeface="Canva Sans"/>
              </a:rPr>
              <a:t>Buglife (2019). Available at: </a:t>
            </a:r>
            <a:r>
              <a:rPr lang="en-US" sz="2000" u="sng">
                <a:solidFill>
                  <a:srgbClr val="000000"/>
                </a:solidFill>
                <a:latin typeface="Canva Sans"/>
                <a:ea typeface="Canva Sans"/>
                <a:cs typeface="Canva Sans"/>
                <a:sym typeface="Canva Sans"/>
                <a:hlinkClick r:id="rId7" tooltip="https://cdn.buglife.org.uk/2019/12/Lesson-1-Were-Going-on-a-Bug-Hunt-Teaching-Instructions_0.pdf?utm_source=copilot.com"/>
              </a:rPr>
              <a:t>https://cdn.buglife.org.uk/2019/12/Lesson-1-Were-Going-on-a-Bug-Hunt-Teaching-Instructions_0.pdf?utm_source=copilot.com</a:t>
            </a:r>
            <a:r>
              <a:rPr lang="en-US" sz="2000">
                <a:solidFill>
                  <a:srgbClr val="000000"/>
                </a:solidFill>
                <a:latin typeface="Canva Sans"/>
                <a:ea typeface="Canva Sans"/>
                <a:cs typeface="Canva Sans"/>
                <a:sym typeface="Canva Sans"/>
              </a:rPr>
              <a:t> (Accessed on: 29/03/2026)  </a:t>
            </a:r>
          </a:p>
          <a:p>
            <a:pPr algn="l">
              <a:lnSpc>
                <a:spcPts val="2800"/>
              </a:lnSpc>
              <a:spcBef>
                <a:spcPct val="0"/>
              </a:spcBef>
            </a:pPr>
            <a:r>
              <a:rPr lang="en-US" sz="2000">
                <a:solidFill>
                  <a:srgbClr val="000000"/>
                </a:solidFill>
                <a:latin typeface="Canva Sans"/>
                <a:ea typeface="Canva Sans"/>
                <a:cs typeface="Canva Sans"/>
                <a:sym typeface="Canva Sans"/>
              </a:rPr>
              <a:t>Chan, C.K.</a:t>
            </a:r>
            <a:r>
              <a:rPr lang="en-US" sz="2000">
                <a:solidFill>
                  <a:srgbClr val="000000"/>
                </a:solidFill>
                <a:latin typeface="Canva Sans"/>
                <a:ea typeface="Canva Sans"/>
                <a:cs typeface="Canva Sans"/>
                <a:sym typeface="Canva Sans"/>
              </a:rPr>
              <a:t>Y. (2023). Assessment for experiential learning. Abingdon, Oxon: Routledge. </a:t>
            </a:r>
          </a:p>
          <a:p>
            <a:pPr algn="l">
              <a:lnSpc>
                <a:spcPts val="2800"/>
              </a:lnSpc>
              <a:spcBef>
                <a:spcPct val="0"/>
              </a:spcBef>
            </a:pPr>
            <a:r>
              <a:rPr lang="en-US" sz="2000">
                <a:solidFill>
                  <a:srgbClr val="000000"/>
                </a:solidFill>
                <a:latin typeface="Canva Sans"/>
                <a:ea typeface="Canva Sans"/>
                <a:cs typeface="Canva Sans"/>
                <a:sym typeface="Canva Sans"/>
              </a:rPr>
              <a:t>Coetir Anian (2025). Young pupils’ wellbeing through nature and art | Cambrian Wildwood. Cambrianwildwood.org. Available at: </a:t>
            </a:r>
            <a:r>
              <a:rPr lang="en-US" sz="2000" u="sng">
                <a:solidFill>
                  <a:srgbClr val="000000"/>
                </a:solidFill>
                <a:latin typeface="Canva Sans"/>
                <a:ea typeface="Canva Sans"/>
                <a:cs typeface="Canva Sans"/>
                <a:sym typeface="Canva Sans"/>
                <a:hlinkClick r:id="rId8" tooltip="https://www.cambrianwildwood.org/young-pupils-wellbeing-through-nature-and-art/"/>
              </a:rPr>
              <a:t>https://www.cambrianwildwood.org/young-pupils-wellbeing-through-nature-and-art/</a:t>
            </a:r>
            <a:r>
              <a:rPr lang="en-US" sz="2000">
                <a:solidFill>
                  <a:srgbClr val="000000"/>
                </a:solidFill>
                <a:latin typeface="Canva Sans"/>
                <a:ea typeface="Canva Sans"/>
                <a:cs typeface="Canva Sans"/>
                <a:sym typeface="Canva Sans"/>
              </a:rPr>
              <a:t> [Accessed 30 Mar. 2026]. </a:t>
            </a:r>
          </a:p>
          <a:p>
            <a:pPr algn="l">
              <a:lnSpc>
                <a:spcPts val="2800"/>
              </a:lnSpc>
              <a:spcBef>
                <a:spcPct val="0"/>
              </a:spcBef>
            </a:pPr>
            <a:r>
              <a:rPr lang="en-US" sz="2000">
                <a:solidFill>
                  <a:srgbClr val="000000"/>
                </a:solidFill>
                <a:latin typeface="Canva Sans"/>
                <a:ea typeface="Canva Sans"/>
                <a:cs typeface="Canva Sans"/>
                <a:sym typeface="Canva Sans"/>
              </a:rPr>
              <a:t>Department for Education (2024). Evidence - Support for early career teachers - GOV.UK. support-for-early-career-teachers.education.gov.uk. Available at: </a:t>
            </a:r>
            <a:r>
              <a:rPr lang="en-US" sz="2000" u="sng">
                <a:solidFill>
                  <a:srgbClr val="000000"/>
                </a:solidFill>
                <a:latin typeface="Canva Sans"/>
                <a:ea typeface="Canva Sans"/>
                <a:cs typeface="Canva Sans"/>
                <a:sym typeface="Canva Sans"/>
                <a:hlinkClick r:id="rId9" tooltip="https://support-for-early-career-teachers.education.gov.uk/education-development-trust/year-2-enhancing-classroom-practice-grouping-and-tailoring/spring-week-2-ect-evidence/"/>
              </a:rPr>
              <a:t>https://support-for-early-career-teachers.education.gov.uk/education-development-trust/year-2-enhancing-classroom-practice-grouping-and-tailoring/spring-week-2-ect-evidence/</a:t>
            </a:r>
            <a:r>
              <a:rPr lang="en-US" sz="2000">
                <a:solidFill>
                  <a:srgbClr val="000000"/>
                </a:solidFill>
                <a:latin typeface="Canva Sans"/>
                <a:ea typeface="Canva Sans"/>
                <a:cs typeface="Canva Sans"/>
                <a:sym typeface="Canva Sans"/>
              </a:rPr>
              <a:t>. </a:t>
            </a:r>
          </a:p>
          <a:p>
            <a:pPr algn="l">
              <a:lnSpc>
                <a:spcPts val="2800"/>
              </a:lnSpc>
              <a:spcBef>
                <a:spcPct val="0"/>
              </a:spcBef>
            </a:pPr>
            <a:r>
              <a:rPr lang="en-US" sz="2000">
                <a:solidFill>
                  <a:srgbClr val="000000"/>
                </a:solidFill>
                <a:latin typeface="Canva Sans"/>
                <a:ea typeface="Canva Sans"/>
                <a:cs typeface="Canva Sans"/>
                <a:sym typeface="Canva Sans"/>
              </a:rPr>
              <a:t>Forest School Association (2021). What Is Forest School? Forest School Association. Available at: </a:t>
            </a:r>
            <a:r>
              <a:rPr lang="en-US" sz="2000" u="sng">
                <a:solidFill>
                  <a:srgbClr val="000000"/>
                </a:solidFill>
                <a:latin typeface="Canva Sans"/>
                <a:ea typeface="Canva Sans"/>
                <a:cs typeface="Canva Sans"/>
                <a:sym typeface="Canva Sans"/>
                <a:hlinkClick r:id="rId10" tooltip="https://forestschoolassociation.org/what-is-forest-school/"/>
              </a:rPr>
              <a:t>https://forestschoolassociation.org/what-is-forest-school/</a:t>
            </a:r>
            <a:r>
              <a:rPr lang="en-US" sz="2000">
                <a:solidFill>
                  <a:srgbClr val="000000"/>
                </a:solidFill>
                <a:latin typeface="Canva Sans"/>
                <a:ea typeface="Canva Sans"/>
                <a:cs typeface="Canva Sans"/>
                <a:sym typeface="Canva Sans"/>
              </a:rPr>
              <a:t>. </a:t>
            </a:r>
          </a:p>
          <a:p>
            <a:pPr algn="l">
              <a:lnSpc>
                <a:spcPts val="2800"/>
              </a:lnSpc>
              <a:spcBef>
                <a:spcPct val="0"/>
              </a:spcBef>
            </a:pPr>
            <a:r>
              <a:rPr lang="en-US" sz="2000">
                <a:solidFill>
                  <a:srgbClr val="000000"/>
                </a:solidFill>
                <a:latin typeface="Canva Sans"/>
                <a:ea typeface="Canva Sans"/>
                <a:cs typeface="Canva Sans"/>
                <a:sym typeface="Canva Sans"/>
              </a:rPr>
              <a:t>Gatto, J. (2003). Against school. Harper’s Magazine New York, 307(1840), pp.33–38. Available at: </a:t>
            </a:r>
            <a:r>
              <a:rPr lang="en-US" sz="2000" u="sng">
                <a:solidFill>
                  <a:srgbClr val="000000"/>
                </a:solidFill>
                <a:latin typeface="Canva Sans"/>
                <a:ea typeface="Canva Sans"/>
                <a:cs typeface="Canva Sans"/>
                <a:sym typeface="Canva Sans"/>
                <a:hlinkClick r:id="rId11" tooltip="https://www.everettsd.org/cms/lib07/WA01920133/Centricity/Domain/947/ENG.Against%20school.pdf"/>
              </a:rPr>
              <a:t>https://www.everettsd.org/cms/lib07/WA01920133/Centricity/Domain/947/ENG.Against%20school.pdf</a:t>
            </a:r>
            <a:r>
              <a:rPr lang="en-US" sz="2000">
                <a:solidFill>
                  <a:srgbClr val="000000"/>
                </a:solidFill>
                <a:latin typeface="Canva Sans"/>
                <a:ea typeface="Canva Sans"/>
                <a:cs typeface="Canva Sans"/>
                <a:sym typeface="Canva Sans"/>
              </a:rPr>
              <a:t>. </a:t>
            </a:r>
          </a:p>
          <a:p>
            <a:pPr algn="l">
              <a:lnSpc>
                <a:spcPts val="2800"/>
              </a:lnSpc>
              <a:spcBef>
                <a:spcPct val="0"/>
              </a:spcBef>
            </a:pPr>
            <a:r>
              <a:rPr lang="en-US" sz="2000">
                <a:solidFill>
                  <a:srgbClr val="000000"/>
                </a:solidFill>
                <a:latin typeface="Canva Sans"/>
                <a:ea typeface="Canva Sans"/>
                <a:cs typeface="Canva Sans"/>
                <a:sym typeface="Canva Sans"/>
              </a:rPr>
              <a:t>Gowrie NSW (2022). Lev vygotsky’s theory of child development. </a:t>
            </a:r>
            <a:r>
              <a:rPr lang="en-US" sz="2000" u="sng">
                <a:solidFill>
                  <a:srgbClr val="000000"/>
                </a:solidFill>
                <a:latin typeface="Canva Sans"/>
                <a:ea typeface="Canva Sans"/>
                <a:cs typeface="Canva Sans"/>
                <a:sym typeface="Canva Sans"/>
                <a:hlinkClick r:id="rId12" tooltip="https://www.gowriensw.com.au"/>
              </a:rPr>
              <a:t>www.gowriensw.com.au</a:t>
            </a:r>
            <a:r>
              <a:rPr lang="en-US" sz="2000">
                <a:solidFill>
                  <a:srgbClr val="000000"/>
                </a:solidFill>
                <a:latin typeface="Canva Sans"/>
                <a:ea typeface="Canva Sans"/>
                <a:cs typeface="Canva Sans"/>
                <a:sym typeface="Canva Sans"/>
              </a:rPr>
              <a:t>. Available at: </a:t>
            </a:r>
            <a:r>
              <a:rPr lang="en-US" sz="2000" u="sng">
                <a:solidFill>
                  <a:srgbClr val="000000"/>
                </a:solidFill>
                <a:latin typeface="Canva Sans"/>
                <a:ea typeface="Canva Sans"/>
                <a:cs typeface="Canva Sans"/>
                <a:sym typeface="Canva Sans"/>
                <a:hlinkClick r:id="rId13" tooltip="https://www.gowriensw.com.au/thought-leadership/vygotsky-theory"/>
              </a:rPr>
              <a:t>https://www.gowriensw.com.au/thought-leadership/vygotsky-theory</a:t>
            </a:r>
            <a:r>
              <a:rPr lang="en-US" sz="2000">
                <a:solidFill>
                  <a:srgbClr val="000000"/>
                </a:solidFill>
                <a:latin typeface="Canva Sans"/>
                <a:ea typeface="Canva Sans"/>
                <a:cs typeface="Canva Sans"/>
                <a:sym typeface="Canva Sans"/>
              </a:rPr>
              <a:t>. </a:t>
            </a:r>
          </a:p>
          <a:p>
            <a:pPr algn="l">
              <a:lnSpc>
                <a:spcPts val="2800"/>
              </a:lnSpc>
              <a:spcBef>
                <a:spcPct val="0"/>
              </a:spcBef>
            </a:pPr>
          </a:p>
        </p:txBody>
      </p:sp>
    </p:spTree>
  </p:cSld>
  <p:clrMapOvr>
    <a:masterClrMapping/>
  </p:clrMapOvr>
</p:sld>
</file>

<file path=ppt/slides/slide4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61871" y="112667"/>
            <a:ext cx="18164258" cy="8718844"/>
          </a:xfrm>
          <a:custGeom>
            <a:avLst/>
            <a:gdLst/>
            <a:ahLst/>
            <a:cxnLst/>
            <a:rect r="r" b="b" t="t" l="l"/>
            <a:pathLst>
              <a:path h="8718844" w="18164258">
                <a:moveTo>
                  <a:pt x="0" y="0"/>
                </a:moveTo>
                <a:lnTo>
                  <a:pt x="18164258" y="0"/>
                </a:lnTo>
                <a:lnTo>
                  <a:pt x="18164258" y="8718844"/>
                </a:lnTo>
                <a:lnTo>
                  <a:pt x="0" y="8718844"/>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4880214" y="231775"/>
            <a:ext cx="8527571"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Rhestr cyfeirnodi </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41</a:t>
            </a:r>
          </a:p>
        </p:txBody>
      </p:sp>
      <p:sp>
        <p:nvSpPr>
          <p:cNvPr name="TextBox 8" id="8"/>
          <p:cNvSpPr txBox="true"/>
          <p:nvPr/>
        </p:nvSpPr>
        <p:spPr>
          <a:xfrm rot="0">
            <a:off x="545633" y="1473041"/>
            <a:ext cx="17196734" cy="6526052"/>
          </a:xfrm>
          <a:prstGeom prst="rect">
            <a:avLst/>
          </a:prstGeom>
        </p:spPr>
        <p:txBody>
          <a:bodyPr anchor="t" rtlCol="false" tIns="0" lIns="0" bIns="0" rIns="0">
            <a:spAutoFit/>
          </a:bodyPr>
          <a:lstStyle/>
          <a:p>
            <a:pPr algn="l">
              <a:lnSpc>
                <a:spcPts val="2729"/>
              </a:lnSpc>
            </a:pPr>
            <a:r>
              <a:rPr lang="en-US" sz="1949">
                <a:solidFill>
                  <a:srgbClr val="000000"/>
                </a:solidFill>
                <a:latin typeface="Canva Sans"/>
                <a:ea typeface="Canva Sans"/>
                <a:cs typeface="Canva Sans"/>
                <a:sym typeface="Canva Sans"/>
              </a:rPr>
              <a:t>Guarino, R. (2025). Sustainable art should not be installed at natural sites. Academia Environmental Sciences and Sustainability, 2(1). doi:</a:t>
            </a:r>
            <a:r>
              <a:rPr lang="en-US" sz="1949" u="none">
                <a:solidFill>
                  <a:srgbClr val="000000"/>
                </a:solidFill>
                <a:latin typeface="Canva Sans"/>
                <a:ea typeface="Canva Sans"/>
                <a:cs typeface="Canva Sans"/>
                <a:sym typeface="Canva Sans"/>
              </a:rPr>
              <a:t>https://</a:t>
            </a:r>
            <a:r>
              <a:rPr lang="en-US" sz="1949">
                <a:solidFill>
                  <a:srgbClr val="000000"/>
                </a:solidFill>
                <a:latin typeface="Canva Sans"/>
                <a:ea typeface="Canva Sans"/>
                <a:cs typeface="Canva Sans"/>
                <a:sym typeface="Canva Sans"/>
              </a:rPr>
              <a:t>do</a:t>
            </a:r>
            <a:r>
              <a:rPr lang="en-US" sz="1949" u="none">
                <a:solidFill>
                  <a:srgbClr val="000000"/>
                </a:solidFill>
                <a:latin typeface="Canva Sans"/>
                <a:ea typeface="Canva Sans"/>
                <a:cs typeface="Canva Sans"/>
                <a:sym typeface="Canva Sans"/>
              </a:rPr>
              <a:t>i.org</a:t>
            </a:r>
            <a:r>
              <a:rPr lang="en-US" sz="1949">
                <a:solidFill>
                  <a:srgbClr val="000000"/>
                </a:solidFill>
                <a:latin typeface="Canva Sans"/>
                <a:ea typeface="Canva Sans"/>
                <a:cs typeface="Canva Sans"/>
                <a:sym typeface="Canva Sans"/>
              </a:rPr>
              <a:t>/10</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20935</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aca</a:t>
            </a:r>
            <a:r>
              <a:rPr lang="en-US" sz="1949" u="none">
                <a:solidFill>
                  <a:srgbClr val="000000"/>
                </a:solidFill>
                <a:latin typeface="Canva Sans"/>
                <a:ea typeface="Canva Sans"/>
                <a:cs typeface="Canva Sans"/>
                <a:sym typeface="Canva Sans"/>
              </a:rPr>
              <a:t>d</a:t>
            </a:r>
            <a:r>
              <a:rPr lang="en-US" sz="1949">
                <a:solidFill>
                  <a:srgbClr val="000000"/>
                </a:solidFill>
                <a:latin typeface="Canva Sans"/>
                <a:ea typeface="Canva Sans"/>
                <a:cs typeface="Canva Sans"/>
                <a:sym typeface="Canva Sans"/>
              </a:rPr>
              <a:t>envs</a:t>
            </a:r>
            <a:r>
              <a:rPr lang="en-US" sz="1949" u="none">
                <a:solidFill>
                  <a:srgbClr val="000000"/>
                </a:solidFill>
                <a:latin typeface="Canva Sans"/>
                <a:ea typeface="Canva Sans"/>
                <a:cs typeface="Canva Sans"/>
                <a:sym typeface="Canva Sans"/>
              </a:rPr>
              <a:t>ci</a:t>
            </a:r>
            <a:r>
              <a:rPr lang="en-US" sz="1949">
                <a:solidFill>
                  <a:srgbClr val="000000"/>
                </a:solidFill>
                <a:latin typeface="Canva Sans"/>
                <a:ea typeface="Canva Sans"/>
                <a:cs typeface="Canva Sans"/>
                <a:sym typeface="Canva Sans"/>
              </a:rPr>
              <a:t>7545. </a:t>
            </a:r>
          </a:p>
          <a:p>
            <a:pPr algn="l">
              <a:lnSpc>
                <a:spcPts val="2729"/>
              </a:lnSpc>
            </a:pPr>
            <a:r>
              <a:rPr lang="en-US" sz="1949">
                <a:solidFill>
                  <a:srgbClr val="000000"/>
                </a:solidFill>
                <a:latin typeface="Canva Sans"/>
                <a:ea typeface="Canva Sans"/>
                <a:cs typeface="Canva Sans"/>
                <a:sym typeface="Canva Sans"/>
              </a:rPr>
              <a:t>Ha</a:t>
            </a:r>
            <a:r>
              <a:rPr lang="en-US" sz="1949" u="none">
                <a:solidFill>
                  <a:srgbClr val="000000"/>
                </a:solidFill>
                <a:latin typeface="Canva Sans"/>
                <a:ea typeface="Canva Sans"/>
                <a:cs typeface="Canva Sans"/>
                <a:sym typeface="Canva Sans"/>
              </a:rPr>
              <a:t>nds-</a:t>
            </a:r>
            <a:r>
              <a:rPr lang="en-US" sz="1949">
                <a:solidFill>
                  <a:srgbClr val="000000"/>
                </a:solidFill>
                <a:latin typeface="Canva Sans"/>
                <a:ea typeface="Canva Sans"/>
                <a:cs typeface="Canva Sans"/>
                <a:sym typeface="Canva Sans"/>
              </a:rPr>
              <a:t>O</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 Educ</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t</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o</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 (2026). Hands</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On Ed</a:t>
            </a:r>
            <a:r>
              <a:rPr lang="en-US" sz="1949" u="none">
                <a:solidFill>
                  <a:srgbClr val="000000"/>
                </a:solidFill>
                <a:latin typeface="Canva Sans"/>
                <a:ea typeface="Canva Sans"/>
                <a:cs typeface="Canva Sans"/>
                <a:sym typeface="Canva Sans"/>
              </a:rPr>
              <a:t>u</a:t>
            </a:r>
            <a:r>
              <a:rPr lang="en-US" sz="1949">
                <a:solidFill>
                  <a:srgbClr val="000000"/>
                </a:solidFill>
                <a:latin typeface="Canva Sans"/>
                <a:ea typeface="Canva Sans"/>
                <a:cs typeface="Canva Sans"/>
                <a:sym typeface="Canva Sans"/>
              </a:rPr>
              <a:t>c</a:t>
            </a:r>
            <a:r>
              <a:rPr lang="en-US" sz="1949" u="none">
                <a:solidFill>
                  <a:srgbClr val="000000"/>
                </a:solidFill>
                <a:latin typeface="Canva Sans"/>
                <a:ea typeface="Canva Sans"/>
                <a:cs typeface="Canva Sans"/>
                <a:sym typeface="Canva Sans"/>
              </a:rPr>
              <a:t>at</a:t>
            </a:r>
            <a:r>
              <a:rPr lang="en-US" sz="1949">
                <a:solidFill>
                  <a:srgbClr val="000000"/>
                </a:solidFill>
                <a:latin typeface="Canva Sans"/>
                <a:ea typeface="Canva Sans"/>
                <a:cs typeface="Canva Sans"/>
                <a:sym typeface="Canva Sans"/>
              </a:rPr>
              <a:t>ion</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 Han</a:t>
            </a:r>
            <a:r>
              <a:rPr lang="en-US" sz="1949" u="none">
                <a:solidFill>
                  <a:srgbClr val="000000"/>
                </a:solidFill>
                <a:latin typeface="Canva Sans"/>
                <a:ea typeface="Canva Sans"/>
                <a:cs typeface="Canva Sans"/>
                <a:sym typeface="Canva Sans"/>
              </a:rPr>
              <a:t>d</a:t>
            </a:r>
            <a:r>
              <a:rPr lang="en-US" sz="1949">
                <a:solidFill>
                  <a:srgbClr val="000000"/>
                </a:solidFill>
                <a:latin typeface="Canva Sans"/>
                <a:ea typeface="Canva Sans"/>
                <a:cs typeface="Canva Sans"/>
                <a:sym typeface="Canva Sans"/>
              </a:rPr>
              <a:t>s-On Education. Available at: </a:t>
            </a:r>
            <a:r>
              <a:rPr lang="en-US" sz="1949" u="sng">
                <a:solidFill>
                  <a:srgbClr val="000000"/>
                </a:solidFill>
                <a:latin typeface="Canva Sans"/>
                <a:ea typeface="Canva Sans"/>
                <a:cs typeface="Canva Sans"/>
                <a:sym typeface="Canva Sans"/>
                <a:hlinkClick r:id="rId6" tooltip="https://hands-oneducation.com/curriculum/articles/art-in-nature-activities.html?utm_source=copilot.com#gsc.tab=0"/>
              </a:rPr>
              <a:t>https://hands-oneducation.com/curriculum/articles/art-in-nature-activities.html?utm_source=copilot.com#gsc.tab=0</a:t>
            </a:r>
            <a:r>
              <a:rPr lang="en-US" sz="1949">
                <a:solidFill>
                  <a:srgbClr val="000000"/>
                </a:solidFill>
                <a:latin typeface="Canva Sans"/>
                <a:ea typeface="Canva Sans"/>
                <a:cs typeface="Canva Sans"/>
                <a:sym typeface="Canva Sans"/>
              </a:rPr>
              <a:t> [Accessed 30 Mar. 2026]. </a:t>
            </a:r>
          </a:p>
          <a:p>
            <a:pPr algn="l">
              <a:lnSpc>
                <a:spcPts val="2729"/>
              </a:lnSpc>
              <a:spcBef>
                <a:spcPct val="0"/>
              </a:spcBef>
            </a:pPr>
            <a:r>
              <a:rPr lang="en-US" sz="1949">
                <a:solidFill>
                  <a:srgbClr val="000000"/>
                </a:solidFill>
                <a:latin typeface="Canva Sans"/>
                <a:ea typeface="Canva Sans"/>
                <a:cs typeface="Canva Sans"/>
                <a:sym typeface="Canva Sans"/>
              </a:rPr>
              <a:t>Hargr</a:t>
            </a:r>
            <a:r>
              <a:rPr lang="en-US" sz="1949">
                <a:solidFill>
                  <a:srgbClr val="000000"/>
                </a:solidFill>
                <a:latin typeface="Canva Sans"/>
                <a:ea typeface="Canva Sans"/>
                <a:cs typeface="Canva Sans"/>
                <a:sym typeface="Canva Sans"/>
              </a:rPr>
              <a:t>aves, V</a:t>
            </a:r>
            <a:r>
              <a:rPr lang="en-US" sz="1949">
                <a:solidFill>
                  <a:srgbClr val="000000"/>
                </a:solidFill>
                <a:latin typeface="Canva Sans"/>
                <a:ea typeface="Canva Sans"/>
                <a:cs typeface="Canva Sans"/>
                <a:sym typeface="Canva Sans"/>
              </a:rPr>
              <a:t>. (2021). Piaget’s theory of education. The Education Hub. Available at: </a:t>
            </a:r>
            <a:r>
              <a:rPr lang="en-US" sz="1949" u="sng">
                <a:solidFill>
                  <a:srgbClr val="000000"/>
                </a:solidFill>
                <a:latin typeface="Canva Sans"/>
                <a:ea typeface="Canva Sans"/>
                <a:cs typeface="Canva Sans"/>
                <a:sym typeface="Canva Sans"/>
                <a:hlinkClick r:id="rId7" tooltip="https://theeducationhub.org.nz/piagets-theory-of-education/"/>
              </a:rPr>
              <a:t>https://theeducationhub.org.nz/piagets-theory-of-education/</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Institute of Experiential Learning (2024). What Is Experiential Learning? Available at: </a:t>
            </a:r>
            <a:r>
              <a:rPr lang="en-US" sz="1949" u="sng">
                <a:solidFill>
                  <a:srgbClr val="000000"/>
                </a:solidFill>
                <a:latin typeface="Canva Sans"/>
                <a:ea typeface="Canva Sans"/>
                <a:cs typeface="Canva Sans"/>
                <a:sym typeface="Canva Sans"/>
                <a:hlinkClick r:id="rId8" tooltip="https://experientiallearninginstitute.org/what-is-experiential-learning/"/>
              </a:rPr>
              <a:t>https://experientiallearninginstitute.org/what-is-experiential-learning/</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Ionescu, I.C. (2021). EXPERIENTIAL LEARNING IN EARLY CHILDHOOD EDUCATION AND GROWTH MINDSET DEVELOPMENT. Advances in Education Sciences, 2(2), pp.44–58. doi:https://doi.org/10.5281/zenodo.4737671. </a:t>
            </a:r>
          </a:p>
          <a:p>
            <a:pPr algn="l">
              <a:lnSpc>
                <a:spcPts val="2729"/>
              </a:lnSpc>
              <a:spcBef>
                <a:spcPct val="0"/>
              </a:spcBef>
            </a:pPr>
            <a:r>
              <a:rPr lang="en-US" sz="1949">
                <a:solidFill>
                  <a:srgbClr val="000000"/>
                </a:solidFill>
                <a:latin typeface="Canva Sans"/>
                <a:ea typeface="Canva Sans"/>
                <a:cs typeface="Canva Sans"/>
                <a:sym typeface="Canva Sans"/>
              </a:rPr>
              <a:t>Lisvane and Llanishen Reservoirs (2023). Lisvane And Llanishen Reservoirs in Cardiff - Llanishen Story Trail. Lisvane And Llanishen Reservoirs. Available at: </a:t>
            </a:r>
            <a:r>
              <a:rPr lang="en-US" sz="1949" u="sng">
                <a:solidFill>
                  <a:srgbClr val="000000"/>
                </a:solidFill>
                <a:latin typeface="Canva Sans"/>
                <a:ea typeface="Canva Sans"/>
                <a:cs typeface="Canva Sans"/>
                <a:sym typeface="Canva Sans"/>
                <a:hlinkClick r:id="rId9" tooltip="https://lisvane-llanishen.com/llanishen-story-trail/"/>
              </a:rPr>
              <a:t>https://lisvane-llanishen.com/llanishen-story-trail/</a:t>
            </a:r>
            <a:r>
              <a:rPr lang="en-US" sz="1949">
                <a:solidFill>
                  <a:srgbClr val="000000"/>
                </a:solidFill>
                <a:latin typeface="Canva Sans"/>
                <a:ea typeface="Canva Sans"/>
                <a:cs typeface="Canva Sans"/>
                <a:sym typeface="Canva Sans"/>
              </a:rPr>
              <a:t> [Ac</a:t>
            </a:r>
            <a:r>
              <a:rPr lang="en-US" sz="1949" u="none">
                <a:solidFill>
                  <a:srgbClr val="000000"/>
                </a:solidFill>
                <a:latin typeface="Canva Sans"/>
                <a:ea typeface="Canva Sans"/>
                <a:cs typeface="Canva Sans"/>
                <a:sym typeface="Canva Sans"/>
              </a:rPr>
              <a:t>ces</a:t>
            </a:r>
            <a:r>
              <a:rPr lang="en-US" sz="1949">
                <a:solidFill>
                  <a:srgbClr val="000000"/>
                </a:solidFill>
                <a:latin typeface="Canva Sans"/>
                <a:ea typeface="Canva Sans"/>
                <a:cs typeface="Canva Sans"/>
                <a:sym typeface="Canva Sans"/>
              </a:rPr>
              <a:t>s</a:t>
            </a:r>
            <a:r>
              <a:rPr lang="en-US" sz="1949" u="none">
                <a:solidFill>
                  <a:srgbClr val="000000"/>
                </a:solidFill>
                <a:latin typeface="Canva Sans"/>
                <a:ea typeface="Canva Sans"/>
                <a:cs typeface="Canva Sans"/>
                <a:sym typeface="Canva Sans"/>
              </a:rPr>
              <a:t>ed</a:t>
            </a:r>
            <a:r>
              <a:rPr lang="en-US" sz="1949">
                <a:solidFill>
                  <a:srgbClr val="000000"/>
                </a:solidFill>
                <a:latin typeface="Canva Sans"/>
                <a:ea typeface="Canva Sans"/>
                <a:cs typeface="Canva Sans"/>
                <a:sym typeface="Canva Sans"/>
              </a:rPr>
              <a:t> 9 Apr. 2026]. </a:t>
            </a:r>
          </a:p>
          <a:p>
            <a:pPr algn="l">
              <a:lnSpc>
                <a:spcPts val="2729"/>
              </a:lnSpc>
              <a:spcBef>
                <a:spcPct val="0"/>
              </a:spcBef>
            </a:pPr>
            <a:r>
              <a:rPr lang="en-US" sz="1949">
                <a:solidFill>
                  <a:srgbClr val="000000"/>
                </a:solidFill>
                <a:latin typeface="Canva Sans"/>
                <a:ea typeface="Canva Sans"/>
                <a:cs typeface="Canva Sans"/>
                <a:sym typeface="Canva Sans"/>
              </a:rPr>
              <a:t>Mar</a:t>
            </a:r>
            <a:r>
              <a:rPr lang="en-US" sz="1949" u="none">
                <a:solidFill>
                  <a:srgbClr val="000000"/>
                </a:solidFill>
                <a:latin typeface="Canva Sans"/>
                <a:ea typeface="Canva Sans"/>
                <a:cs typeface="Canva Sans"/>
                <a:sym typeface="Canva Sans"/>
              </a:rPr>
              <a:t>c</a:t>
            </a:r>
            <a:r>
              <a:rPr lang="en-US" sz="1949">
                <a:solidFill>
                  <a:srgbClr val="000000"/>
                </a:solidFill>
                <a:latin typeface="Canva Sans"/>
                <a:ea typeface="Canva Sans"/>
                <a:cs typeface="Canva Sans"/>
                <a:sym typeface="Canva Sans"/>
              </a:rPr>
              <a:t>h</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n</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 E</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 T</a:t>
            </a:r>
            <a:r>
              <a:rPr lang="en-US" sz="1949" u="none">
                <a:solidFill>
                  <a:srgbClr val="000000"/>
                </a:solidFill>
                <a:latin typeface="Canva Sans"/>
                <a:ea typeface="Canva Sans"/>
                <a:cs typeface="Canva Sans"/>
                <a:sym typeface="Canva Sans"/>
              </a:rPr>
              <a:t>o</a:t>
            </a:r>
            <a:r>
              <a:rPr lang="en-US" sz="1949">
                <a:solidFill>
                  <a:srgbClr val="000000"/>
                </a:solidFill>
                <a:latin typeface="Canva Sans"/>
                <a:ea typeface="Canva Sans"/>
                <a:cs typeface="Canva Sans"/>
                <a:sym typeface="Canva Sans"/>
              </a:rPr>
              <a:t>dd, C</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 Coo</a:t>
            </a:r>
            <a:r>
              <a:rPr lang="en-US" sz="1949" u="none">
                <a:solidFill>
                  <a:srgbClr val="000000"/>
                </a:solidFill>
                <a:latin typeface="Canva Sans"/>
                <a:ea typeface="Canva Sans"/>
                <a:cs typeface="Canva Sans"/>
                <a:sym typeface="Canva Sans"/>
              </a:rPr>
              <a:t>k</a:t>
            </a:r>
            <a:r>
              <a:rPr lang="en-US" sz="1949">
                <a:solidFill>
                  <a:srgbClr val="000000"/>
                </a:solidFill>
                <a:latin typeface="Canva Sans"/>
                <a:ea typeface="Canva Sans"/>
                <a:cs typeface="Canva Sans"/>
                <a:sym typeface="Canva Sans"/>
              </a:rPr>
              <a:t>sey, R., Dr</a:t>
            </a:r>
            <a:r>
              <a:rPr lang="en-US" sz="1949" u="none">
                <a:solidFill>
                  <a:srgbClr val="000000"/>
                </a:solidFill>
                <a:latin typeface="Canva Sans"/>
                <a:ea typeface="Canva Sans"/>
                <a:cs typeface="Canva Sans"/>
                <a:sym typeface="Canva Sans"/>
              </a:rPr>
              <a:t>ed</a:t>
            </a:r>
            <a:r>
              <a:rPr lang="en-US" sz="1949">
                <a:solidFill>
                  <a:srgbClr val="000000"/>
                </a:solidFill>
                <a:latin typeface="Canva Sans"/>
                <a:ea typeface="Canva Sans"/>
                <a:cs typeface="Canva Sans"/>
                <a:sym typeface="Canva Sans"/>
              </a:rPr>
              <a:t>ge, S., J</a:t>
            </a:r>
            <a:r>
              <a:rPr lang="en-US" sz="1949" u="none">
                <a:solidFill>
                  <a:srgbClr val="000000"/>
                </a:solidFill>
                <a:latin typeface="Canva Sans"/>
                <a:ea typeface="Canva Sans"/>
                <a:cs typeface="Canva Sans"/>
                <a:sym typeface="Canva Sans"/>
              </a:rPr>
              <a:t>one</a:t>
            </a:r>
            <a:r>
              <a:rPr lang="en-US" sz="1949">
                <a:solidFill>
                  <a:srgbClr val="000000"/>
                </a:solidFill>
                <a:latin typeface="Canva Sans"/>
                <a:ea typeface="Canva Sans"/>
                <a:cs typeface="Canva Sans"/>
                <a:sym typeface="Canva Sans"/>
              </a:rPr>
              <a:t>s, H., R</a:t>
            </a:r>
            <a:r>
              <a:rPr lang="en-US" sz="1949" u="none">
                <a:solidFill>
                  <a:srgbClr val="000000"/>
                </a:solidFill>
                <a:latin typeface="Canva Sans"/>
                <a:ea typeface="Canva Sans"/>
                <a:cs typeface="Canva Sans"/>
                <a:sym typeface="Canva Sans"/>
              </a:rPr>
              <a:t>e</a:t>
            </a:r>
            <a:r>
              <a:rPr lang="en-US" sz="1949">
                <a:solidFill>
                  <a:srgbClr val="000000"/>
                </a:solidFill>
                <a:latin typeface="Canva Sans"/>
                <a:ea typeface="Canva Sans"/>
                <a:cs typeface="Canva Sans"/>
                <a:sym typeface="Canva Sans"/>
              </a:rPr>
              <a:t>y</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olds, D., S</a:t>
            </a:r>
            <a:r>
              <a:rPr lang="en-US" sz="1949" u="none">
                <a:solidFill>
                  <a:srgbClr val="000000"/>
                </a:solidFill>
                <a:latin typeface="Canva Sans"/>
                <a:ea typeface="Canva Sans"/>
                <a:cs typeface="Canva Sans"/>
                <a:sym typeface="Canva Sans"/>
              </a:rPr>
              <a:t>tr</a:t>
            </a:r>
            <a:r>
              <a:rPr lang="en-US" sz="1949">
                <a:solidFill>
                  <a:srgbClr val="000000"/>
                </a:solidFill>
                <a:latin typeface="Canva Sans"/>
                <a:ea typeface="Canva Sans"/>
                <a:cs typeface="Canva Sans"/>
                <a:sym typeface="Canva Sans"/>
              </a:rPr>
              <a:t>a</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ton, G., Dw</a:t>
            </a:r>
            <a:r>
              <a:rPr lang="en-US" sz="1949" u="none">
                <a:solidFill>
                  <a:srgbClr val="000000"/>
                </a:solidFill>
                <a:latin typeface="Canva Sans"/>
                <a:ea typeface="Canva Sans"/>
                <a:cs typeface="Canva Sans"/>
                <a:sym typeface="Canva Sans"/>
              </a:rPr>
              <a:t>yer</a:t>
            </a:r>
            <a:r>
              <a:rPr lang="en-US" sz="1949">
                <a:solidFill>
                  <a:srgbClr val="000000"/>
                </a:solidFill>
                <a:latin typeface="Canva Sans"/>
                <a:ea typeface="Canva Sans"/>
                <a:cs typeface="Canva Sans"/>
                <a:sym typeface="Canva Sans"/>
              </a:rPr>
              <a:t>, R., Lyo</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s, R. </a:t>
            </a:r>
            <a:r>
              <a:rPr lang="en-US" sz="1949" u="none">
                <a:solidFill>
                  <a:srgbClr val="000000"/>
                </a:solidFill>
                <a:latin typeface="Canva Sans"/>
                <a:ea typeface="Canva Sans"/>
                <a:cs typeface="Canva Sans"/>
                <a:sym typeface="Canva Sans"/>
              </a:rPr>
              <a:t>an</a:t>
            </a:r>
            <a:r>
              <a:rPr lang="en-US" sz="1949">
                <a:solidFill>
                  <a:srgbClr val="000000"/>
                </a:solidFill>
                <a:latin typeface="Canva Sans"/>
                <a:ea typeface="Canva Sans"/>
                <a:cs typeface="Canva Sans"/>
                <a:sym typeface="Canva Sans"/>
              </a:rPr>
              <a:t>d B</a:t>
            </a:r>
            <a:r>
              <a:rPr lang="en-US" sz="1949" u="none">
                <a:solidFill>
                  <a:srgbClr val="000000"/>
                </a:solidFill>
                <a:latin typeface="Canva Sans"/>
                <a:ea typeface="Canva Sans"/>
                <a:cs typeface="Canva Sans"/>
                <a:sym typeface="Canva Sans"/>
              </a:rPr>
              <a:t>rop</a:t>
            </a:r>
            <a:r>
              <a:rPr lang="en-US" sz="1949">
                <a:solidFill>
                  <a:srgbClr val="000000"/>
                </a:solidFill>
                <a:latin typeface="Canva Sans"/>
                <a:ea typeface="Canva Sans"/>
                <a:cs typeface="Canva Sans"/>
                <a:sym typeface="Canva Sans"/>
              </a:rPr>
              <a:t>hy, S. (2019). Cu</a:t>
            </a:r>
            <a:r>
              <a:rPr lang="en-US" sz="1949" u="none">
                <a:solidFill>
                  <a:srgbClr val="000000"/>
                </a:solidFill>
                <a:latin typeface="Canva Sans"/>
                <a:ea typeface="Canva Sans"/>
                <a:cs typeface="Canva Sans"/>
                <a:sym typeface="Canva Sans"/>
              </a:rPr>
              <a:t>r</a:t>
            </a:r>
            <a:r>
              <a:rPr lang="en-US" sz="1949">
                <a:solidFill>
                  <a:srgbClr val="000000"/>
                </a:solidFill>
                <a:latin typeface="Canva Sans"/>
                <a:ea typeface="Canva Sans"/>
                <a:cs typeface="Canva Sans"/>
                <a:sym typeface="Canva Sans"/>
              </a:rPr>
              <a:t>r</a:t>
            </a:r>
            <a:r>
              <a:rPr lang="en-US" sz="1949" u="none">
                <a:solidFill>
                  <a:srgbClr val="000000"/>
                </a:solidFill>
                <a:latin typeface="Canva Sans"/>
                <a:ea typeface="Canva Sans"/>
                <a:cs typeface="Canva Sans"/>
                <a:sym typeface="Canva Sans"/>
              </a:rPr>
              <a:t>ic</a:t>
            </a:r>
            <a:r>
              <a:rPr lang="en-US" sz="1949">
                <a:solidFill>
                  <a:srgbClr val="000000"/>
                </a:solidFill>
                <a:latin typeface="Canva Sans"/>
                <a:ea typeface="Canva Sans"/>
                <a:cs typeface="Canva Sans"/>
                <a:sym typeface="Canva Sans"/>
              </a:rPr>
              <a:t>ul</a:t>
            </a:r>
            <a:r>
              <a:rPr lang="en-US" sz="1949" u="none">
                <a:solidFill>
                  <a:srgbClr val="000000"/>
                </a:solidFill>
                <a:latin typeface="Canva Sans"/>
                <a:ea typeface="Canva Sans"/>
                <a:cs typeface="Canva Sans"/>
                <a:sym typeface="Canva Sans"/>
              </a:rPr>
              <a:t>u</a:t>
            </a:r>
            <a:r>
              <a:rPr lang="en-US" sz="1949">
                <a:solidFill>
                  <a:srgbClr val="000000"/>
                </a:solidFill>
                <a:latin typeface="Canva Sans"/>
                <a:ea typeface="Canva Sans"/>
                <a:cs typeface="Canva Sans"/>
                <a:sym typeface="Canva Sans"/>
              </a:rPr>
              <a:t>m</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b</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se</a:t>
            </a:r>
            <a:r>
              <a:rPr lang="en-US" sz="1949" u="none">
                <a:solidFill>
                  <a:srgbClr val="000000"/>
                </a:solidFill>
                <a:latin typeface="Canva Sans"/>
                <a:ea typeface="Canva Sans"/>
                <a:cs typeface="Canva Sans"/>
                <a:sym typeface="Canva Sans"/>
              </a:rPr>
              <a:t>d</a:t>
            </a:r>
            <a:r>
              <a:rPr lang="en-US" sz="1949">
                <a:solidFill>
                  <a:srgbClr val="000000"/>
                </a:solidFill>
                <a:latin typeface="Canva Sans"/>
                <a:ea typeface="Canva Sans"/>
                <a:cs typeface="Canva Sans"/>
                <a:sym typeface="Canva Sans"/>
              </a:rPr>
              <a:t> Ou</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door Le</a:t>
            </a:r>
            <a:r>
              <a:rPr lang="en-US" sz="1949" u="none">
                <a:solidFill>
                  <a:srgbClr val="000000"/>
                </a:solidFill>
                <a:latin typeface="Canva Sans"/>
                <a:ea typeface="Canva Sans"/>
                <a:cs typeface="Canva Sans"/>
                <a:sym typeface="Canva Sans"/>
              </a:rPr>
              <a:t>ar</a:t>
            </a:r>
            <a:r>
              <a:rPr lang="en-US" sz="1949">
                <a:solidFill>
                  <a:srgbClr val="000000"/>
                </a:solidFill>
                <a:latin typeface="Canva Sans"/>
                <a:ea typeface="Canva Sans"/>
                <a:cs typeface="Canva Sans"/>
                <a:sym typeface="Canva Sans"/>
              </a:rPr>
              <a:t>n</a:t>
            </a:r>
            <a:r>
              <a:rPr lang="en-US" sz="1949" u="none">
                <a:solidFill>
                  <a:srgbClr val="000000"/>
                </a:solidFill>
                <a:latin typeface="Canva Sans"/>
                <a:ea typeface="Canva Sans"/>
                <a:cs typeface="Canva Sans"/>
                <a:sym typeface="Canva Sans"/>
              </a:rPr>
              <a:t>ing</a:t>
            </a:r>
            <a:r>
              <a:rPr lang="en-US" sz="1949">
                <a:solidFill>
                  <a:srgbClr val="000000"/>
                </a:solidFill>
                <a:latin typeface="Canva Sans"/>
                <a:ea typeface="Canva Sans"/>
                <a:cs typeface="Canva Sans"/>
                <a:sym typeface="Canva Sans"/>
              </a:rPr>
              <a:t> fo</a:t>
            </a:r>
            <a:r>
              <a:rPr lang="en-US" sz="1949" u="none">
                <a:solidFill>
                  <a:srgbClr val="000000"/>
                </a:solidFill>
                <a:latin typeface="Canva Sans"/>
                <a:ea typeface="Canva Sans"/>
                <a:cs typeface="Canva Sans"/>
                <a:sym typeface="Canva Sans"/>
              </a:rPr>
              <a:t>r</a:t>
            </a:r>
            <a:r>
              <a:rPr lang="en-US" sz="1949">
                <a:solidFill>
                  <a:srgbClr val="000000"/>
                </a:solidFill>
                <a:latin typeface="Canva Sans"/>
                <a:ea typeface="Canva Sans"/>
                <a:cs typeface="Canva Sans"/>
                <a:sym typeface="Canva Sans"/>
              </a:rPr>
              <a:t> Ch</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ldre</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 A</a:t>
            </a:r>
            <a:r>
              <a:rPr lang="en-US" sz="1949" u="none">
                <a:solidFill>
                  <a:srgbClr val="000000"/>
                </a:solidFill>
                <a:latin typeface="Canva Sans"/>
                <a:ea typeface="Canva Sans"/>
                <a:cs typeface="Canva Sans"/>
                <a:sym typeface="Canva Sans"/>
              </a:rPr>
              <a:t>ge</a:t>
            </a:r>
            <a:r>
              <a:rPr lang="en-US" sz="1949">
                <a:solidFill>
                  <a:srgbClr val="000000"/>
                </a:solidFill>
                <a:latin typeface="Canva Sans"/>
                <a:ea typeface="Canva Sans"/>
                <a:cs typeface="Canva Sans"/>
                <a:sym typeface="Canva Sans"/>
              </a:rPr>
              <a:t>d 9</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11: a Quali</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at</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v</a:t>
            </a:r>
            <a:r>
              <a:rPr lang="en-US" sz="1949" u="none">
                <a:solidFill>
                  <a:srgbClr val="000000"/>
                </a:solidFill>
                <a:latin typeface="Canva Sans"/>
                <a:ea typeface="Canva Sans"/>
                <a:cs typeface="Canva Sans"/>
                <a:sym typeface="Canva Sans"/>
              </a:rPr>
              <a:t>e</a:t>
            </a:r>
            <a:r>
              <a:rPr lang="en-US" sz="1949">
                <a:solidFill>
                  <a:srgbClr val="000000"/>
                </a:solidFill>
                <a:latin typeface="Canva Sans"/>
                <a:ea typeface="Canva Sans"/>
                <a:cs typeface="Canva Sans"/>
                <a:sym typeface="Canva Sans"/>
              </a:rPr>
              <a:t> A</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alysis of Pupils’ and Teachers’ Views. PLOS ONE, 14(5), pp.1–24. doi:</a:t>
            </a:r>
            <a:r>
              <a:rPr lang="en-US" sz="1949" u="none">
                <a:solidFill>
                  <a:srgbClr val="000000"/>
                </a:solidFill>
                <a:latin typeface="Canva Sans"/>
                <a:ea typeface="Canva Sans"/>
                <a:cs typeface="Canva Sans"/>
                <a:sym typeface="Canva Sans"/>
              </a:rPr>
              <a:t>https://</a:t>
            </a:r>
            <a:r>
              <a:rPr lang="en-US" sz="1949">
                <a:solidFill>
                  <a:srgbClr val="000000"/>
                </a:solidFill>
                <a:latin typeface="Canva Sans"/>
                <a:ea typeface="Canva Sans"/>
                <a:cs typeface="Canva Sans"/>
                <a:sym typeface="Canva Sans"/>
              </a:rPr>
              <a:t>d</a:t>
            </a:r>
            <a:r>
              <a:rPr lang="en-US" sz="1949" u="none">
                <a:solidFill>
                  <a:srgbClr val="000000"/>
                </a:solidFill>
                <a:latin typeface="Canva Sans"/>
                <a:ea typeface="Canva Sans"/>
                <a:cs typeface="Canva Sans"/>
                <a:sym typeface="Canva Sans"/>
              </a:rPr>
              <a:t>oi.org/</a:t>
            </a:r>
            <a:r>
              <a:rPr lang="en-US" sz="1949">
                <a:solidFill>
                  <a:srgbClr val="000000"/>
                </a:solidFill>
                <a:latin typeface="Canva Sans"/>
                <a:ea typeface="Canva Sans"/>
                <a:cs typeface="Canva Sans"/>
                <a:sym typeface="Canva Sans"/>
              </a:rPr>
              <a:t>10.1371/j</a:t>
            </a:r>
            <a:r>
              <a:rPr lang="en-US" sz="1949" u="none">
                <a:solidFill>
                  <a:srgbClr val="000000"/>
                </a:solidFill>
                <a:latin typeface="Canva Sans"/>
                <a:ea typeface="Canva Sans"/>
                <a:cs typeface="Canva Sans"/>
                <a:sym typeface="Canva Sans"/>
              </a:rPr>
              <a:t>o</a:t>
            </a:r>
            <a:r>
              <a:rPr lang="en-US" sz="1949">
                <a:solidFill>
                  <a:srgbClr val="000000"/>
                </a:solidFill>
                <a:latin typeface="Canva Sans"/>
                <a:ea typeface="Canva Sans"/>
                <a:cs typeface="Canva Sans"/>
                <a:sym typeface="Canva Sans"/>
              </a:rPr>
              <a:t>u</a:t>
            </a:r>
            <a:r>
              <a:rPr lang="en-US" sz="1949" u="none">
                <a:solidFill>
                  <a:srgbClr val="000000"/>
                </a:solidFill>
                <a:latin typeface="Canva Sans"/>
                <a:ea typeface="Canva Sans"/>
                <a:cs typeface="Canva Sans"/>
                <a:sym typeface="Canva Sans"/>
              </a:rPr>
              <a:t>r</a:t>
            </a:r>
            <a:r>
              <a:rPr lang="en-US" sz="1949">
                <a:solidFill>
                  <a:srgbClr val="000000"/>
                </a:solidFill>
                <a:latin typeface="Canva Sans"/>
                <a:ea typeface="Canva Sans"/>
                <a:cs typeface="Canva Sans"/>
                <a:sym typeface="Canva Sans"/>
              </a:rPr>
              <a:t>nal.p</a:t>
            </a:r>
            <a:r>
              <a:rPr lang="en-US" sz="1949" u="none">
                <a:solidFill>
                  <a:srgbClr val="000000"/>
                </a:solidFill>
                <a:latin typeface="Canva Sans"/>
                <a:ea typeface="Canva Sans"/>
                <a:cs typeface="Canva Sans"/>
                <a:sym typeface="Canva Sans"/>
              </a:rPr>
              <a:t>o</a:t>
            </a:r>
            <a:r>
              <a:rPr lang="en-US" sz="1949">
                <a:solidFill>
                  <a:srgbClr val="000000"/>
                </a:solidFill>
                <a:latin typeface="Canva Sans"/>
                <a:ea typeface="Canva Sans"/>
                <a:cs typeface="Canva Sans"/>
                <a:sym typeface="Canva Sans"/>
              </a:rPr>
              <a:t>ne.0212242. </a:t>
            </a:r>
          </a:p>
          <a:p>
            <a:pPr algn="l">
              <a:lnSpc>
                <a:spcPts val="2729"/>
              </a:lnSpc>
              <a:spcBef>
                <a:spcPct val="0"/>
              </a:spcBef>
            </a:pPr>
            <a:r>
              <a:rPr lang="en-US" sz="1949">
                <a:solidFill>
                  <a:srgbClr val="000000"/>
                </a:solidFill>
                <a:latin typeface="Canva Sans"/>
                <a:ea typeface="Canva Sans"/>
                <a:cs typeface="Canva Sans"/>
                <a:sym typeface="Canva Sans"/>
              </a:rPr>
              <a:t>McGowan, S. (2023). Nature and The Arts – A Wonderful Combination.  Nature Play WA. Available at: </a:t>
            </a:r>
            <a:r>
              <a:rPr lang="en-US" sz="1949" u="sng">
                <a:solidFill>
                  <a:srgbClr val="000000"/>
                </a:solidFill>
                <a:latin typeface="Canva Sans"/>
                <a:ea typeface="Canva Sans"/>
                <a:cs typeface="Canva Sans"/>
                <a:sym typeface="Canva Sans"/>
                <a:hlinkClick r:id="rId10" tooltip="https://www.natureplaywa.org.au/nature-and-the-arts-a-wonderful-combination/"/>
              </a:rPr>
              <a:t>https://www.natureplaywa.org.au/nature-and-the-arts-a-wonderful-combination/</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N</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t</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o</a:t>
            </a:r>
            <a:r>
              <a:rPr lang="en-US" sz="1949" u="none">
                <a:solidFill>
                  <a:srgbClr val="000000"/>
                </a:solidFill>
                <a:latin typeface="Canva Sans"/>
                <a:ea typeface="Canva Sans"/>
                <a:cs typeface="Canva Sans"/>
                <a:sym typeface="Canva Sans"/>
              </a:rPr>
              <a:t>n</a:t>
            </a:r>
            <a:r>
              <a:rPr lang="en-US" sz="1949">
                <a:solidFill>
                  <a:srgbClr val="000000"/>
                </a:solidFill>
                <a:latin typeface="Canva Sans"/>
                <a:ea typeface="Canva Sans"/>
                <a:cs typeface="Canva Sans"/>
                <a:sym typeface="Canva Sans"/>
              </a:rPr>
              <a:t>a</a:t>
            </a:r>
            <a:r>
              <a:rPr lang="en-US" sz="1949" u="none">
                <a:solidFill>
                  <a:srgbClr val="000000"/>
                </a:solidFill>
                <a:latin typeface="Canva Sans"/>
                <a:ea typeface="Canva Sans"/>
                <a:cs typeface="Canva Sans"/>
                <a:sym typeface="Canva Sans"/>
              </a:rPr>
              <a:t>l</a:t>
            </a:r>
            <a:r>
              <a:rPr lang="en-US" sz="1949">
                <a:solidFill>
                  <a:srgbClr val="000000"/>
                </a:solidFill>
                <a:latin typeface="Canva Sans"/>
                <a:ea typeface="Canva Sans"/>
                <a:cs typeface="Canva Sans"/>
                <a:sym typeface="Canva Sans"/>
              </a:rPr>
              <a:t> E</a:t>
            </a:r>
            <a:r>
              <a:rPr lang="en-US" sz="1949" u="none">
                <a:solidFill>
                  <a:srgbClr val="000000"/>
                </a:solidFill>
                <a:latin typeface="Canva Sans"/>
                <a:ea typeface="Canva Sans"/>
                <a:cs typeface="Canva Sans"/>
                <a:sym typeface="Canva Sans"/>
              </a:rPr>
              <a:t>d</a:t>
            </a:r>
            <a:r>
              <a:rPr lang="en-US" sz="1949">
                <a:solidFill>
                  <a:srgbClr val="000000"/>
                </a:solidFill>
                <a:latin typeface="Canva Sans"/>
                <a:ea typeface="Canva Sans"/>
                <a:cs typeface="Canva Sans"/>
                <a:sym typeface="Canva Sans"/>
              </a:rPr>
              <a:t>ucation Nature Park (n.d.). Storytelling A National Education Natu</a:t>
            </a:r>
            <a:r>
              <a:rPr lang="en-US" sz="1949" u="none">
                <a:solidFill>
                  <a:srgbClr val="000000"/>
                </a:solidFill>
                <a:latin typeface="Canva Sans"/>
                <a:ea typeface="Canva Sans"/>
                <a:cs typeface="Canva Sans"/>
                <a:sym typeface="Canva Sans"/>
              </a:rPr>
              <a:t>re</a:t>
            </a:r>
            <a:r>
              <a:rPr lang="en-US" sz="1949">
                <a:solidFill>
                  <a:srgbClr val="000000"/>
                </a:solidFill>
                <a:latin typeface="Canva Sans"/>
                <a:ea typeface="Canva Sans"/>
                <a:cs typeface="Canva Sans"/>
                <a:sym typeface="Canva Sans"/>
              </a:rPr>
              <a:t> P</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rk g</a:t>
            </a:r>
            <a:r>
              <a:rPr lang="en-US" sz="1949" u="none">
                <a:solidFill>
                  <a:srgbClr val="000000"/>
                </a:solidFill>
                <a:latin typeface="Canva Sans"/>
                <a:ea typeface="Canva Sans"/>
                <a:cs typeface="Canva Sans"/>
                <a:sym typeface="Canva Sans"/>
              </a:rPr>
              <a:t>u</a:t>
            </a:r>
            <a:r>
              <a:rPr lang="en-US" sz="1949">
                <a:solidFill>
                  <a:srgbClr val="000000"/>
                </a:solidFill>
                <a:latin typeface="Canva Sans"/>
                <a:ea typeface="Canva Sans"/>
                <a:cs typeface="Canva Sans"/>
                <a:sym typeface="Canva Sans"/>
              </a:rPr>
              <a:t>ide. Available at: </a:t>
            </a:r>
            <a:r>
              <a:rPr lang="en-US" sz="1949" u="sng">
                <a:solidFill>
                  <a:srgbClr val="000000"/>
                </a:solidFill>
                <a:latin typeface="Canva Sans"/>
                <a:ea typeface="Canva Sans"/>
                <a:cs typeface="Canva Sans"/>
                <a:sym typeface="Canva Sans"/>
                <a:hlinkClick r:id="rId11" tooltip="https://www.educationnaturepark.org.uk/sites/default/files/2024-02/Nature%20Storytelling%20Guide.pdf"/>
              </a:rPr>
              <a:t>https://www.educationnaturepark.org.uk/sites/default/files/2024-02/Nature%20Storytelling%20Guide.pdf</a:t>
            </a:r>
            <a:r>
              <a:rPr lang="en-US" sz="1949">
                <a:solidFill>
                  <a:srgbClr val="000000"/>
                </a:solidFill>
                <a:latin typeface="Canva Sans"/>
                <a:ea typeface="Canva Sans"/>
                <a:cs typeface="Canva Sans"/>
                <a:sym typeface="Canva Sans"/>
              </a:rPr>
              <a:t> [Accessed 30 Mar. 2026]. </a:t>
            </a:r>
          </a:p>
          <a:p>
            <a:pPr algn="l">
              <a:lnSpc>
                <a:spcPts val="2729"/>
              </a:lnSpc>
              <a:spcBef>
                <a:spcPct val="0"/>
              </a:spcBef>
            </a:pPr>
          </a:p>
        </p:txBody>
      </p:sp>
    </p:spTree>
  </p:cSld>
  <p:clrMapOvr>
    <a:masterClrMapping/>
  </p:clrMapOvr>
</p:sld>
</file>

<file path=ppt/slides/slide4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1134" r="0" b="-38865"/>
            </a:stretch>
          </a:blipFill>
        </p:spPr>
      </p:sp>
      <p:sp>
        <p:nvSpPr>
          <p:cNvPr name="Freeform 3" id="3"/>
          <p:cNvSpPr/>
          <p:nvPr/>
        </p:nvSpPr>
        <p:spPr>
          <a:xfrm flipH="false" flipV="false" rot="0">
            <a:off x="-3157948" y="4110466"/>
            <a:ext cx="9771891" cy="9442090"/>
          </a:xfrm>
          <a:custGeom>
            <a:avLst/>
            <a:gdLst/>
            <a:ahLst/>
            <a:cxnLst/>
            <a:rect r="r" b="b" t="t" l="l"/>
            <a:pathLst>
              <a:path h="9442090" w="9771891">
                <a:moveTo>
                  <a:pt x="0" y="0"/>
                </a:moveTo>
                <a:lnTo>
                  <a:pt x="9771890" y="0"/>
                </a:lnTo>
                <a:lnTo>
                  <a:pt x="9771890" y="9442090"/>
                </a:lnTo>
                <a:lnTo>
                  <a:pt x="0" y="9442090"/>
                </a:lnTo>
                <a:lnTo>
                  <a:pt x="0" y="0"/>
                </a:lnTo>
                <a:close/>
              </a:path>
            </a:pathLst>
          </a:custGeom>
          <a:blipFill>
            <a:blip r:embed="rId3">
              <a:alphaModFix amt="65999"/>
            </a:blip>
            <a:stretch>
              <a:fillRect l="0" t="0" r="0" b="0"/>
            </a:stretch>
          </a:blipFill>
        </p:spPr>
      </p:sp>
      <p:sp>
        <p:nvSpPr>
          <p:cNvPr name="Freeform 4" id="4"/>
          <p:cNvSpPr/>
          <p:nvPr/>
        </p:nvSpPr>
        <p:spPr>
          <a:xfrm flipH="false" flipV="false" rot="0">
            <a:off x="12594077" y="-1877416"/>
            <a:ext cx="9771891" cy="9442090"/>
          </a:xfrm>
          <a:custGeom>
            <a:avLst/>
            <a:gdLst/>
            <a:ahLst/>
            <a:cxnLst/>
            <a:rect r="r" b="b" t="t" l="l"/>
            <a:pathLst>
              <a:path h="9442090" w="9771891">
                <a:moveTo>
                  <a:pt x="0" y="0"/>
                </a:moveTo>
                <a:lnTo>
                  <a:pt x="9771891" y="0"/>
                </a:lnTo>
                <a:lnTo>
                  <a:pt x="9771891" y="9442089"/>
                </a:lnTo>
                <a:lnTo>
                  <a:pt x="0" y="9442089"/>
                </a:lnTo>
                <a:lnTo>
                  <a:pt x="0" y="0"/>
                </a:lnTo>
                <a:close/>
              </a:path>
            </a:pathLst>
          </a:custGeom>
          <a:blipFill>
            <a:blip r:embed="rId3">
              <a:alphaModFix amt="65999"/>
            </a:blip>
            <a:stretch>
              <a:fillRect l="0" t="0" r="0" b="0"/>
            </a:stretch>
          </a:blipFill>
        </p:spPr>
      </p:sp>
      <p:sp>
        <p:nvSpPr>
          <p:cNvPr name="Freeform 5" id="5"/>
          <p:cNvSpPr/>
          <p:nvPr/>
        </p:nvSpPr>
        <p:spPr>
          <a:xfrm flipH="false" flipV="false" rot="0">
            <a:off x="-881289" y="250422"/>
            <a:ext cx="20329230" cy="9758030"/>
          </a:xfrm>
          <a:custGeom>
            <a:avLst/>
            <a:gdLst/>
            <a:ahLst/>
            <a:cxnLst/>
            <a:rect r="r" b="b" t="t" l="l"/>
            <a:pathLst>
              <a:path h="9758030" w="20329230">
                <a:moveTo>
                  <a:pt x="0" y="0"/>
                </a:moveTo>
                <a:lnTo>
                  <a:pt x="20329229" y="0"/>
                </a:lnTo>
                <a:lnTo>
                  <a:pt x="20329229" y="9758030"/>
                </a:lnTo>
                <a:lnTo>
                  <a:pt x="0" y="9758030"/>
                </a:lnTo>
                <a:lnTo>
                  <a:pt x="0" y="0"/>
                </a:lnTo>
                <a:close/>
              </a:path>
            </a:pathLst>
          </a:custGeom>
          <a:blipFill>
            <a:blip r:embed="rId4">
              <a:alphaModFix amt="80000"/>
              <a:extLst>
                <a:ext uri="{96DAC541-7B7A-43D3-8B79-37D633B846F1}">
                  <asvg:svgBlip xmlns:asvg="http://schemas.microsoft.com/office/drawing/2016/SVG/main" r:embed="rId5"/>
                </a:ext>
              </a:extLst>
            </a:blip>
            <a:stretch>
              <a:fillRect l="0" t="0" r="0" b="0"/>
            </a:stretch>
          </a:blipFill>
        </p:spPr>
      </p:sp>
      <p:sp>
        <p:nvSpPr>
          <p:cNvPr name="TextBox 6" id="6"/>
          <p:cNvSpPr txBox="true"/>
          <p:nvPr/>
        </p:nvSpPr>
        <p:spPr>
          <a:xfrm rot="0">
            <a:off x="4880214" y="98022"/>
            <a:ext cx="8527571" cy="1441451"/>
          </a:xfrm>
          <a:prstGeom prst="rect">
            <a:avLst/>
          </a:prstGeom>
        </p:spPr>
        <p:txBody>
          <a:bodyPr anchor="t" rtlCol="false" tIns="0" lIns="0" bIns="0" rIns="0">
            <a:spAutoFit/>
          </a:bodyPr>
          <a:lstStyle/>
          <a:p>
            <a:pPr algn="l">
              <a:lnSpc>
                <a:spcPts val="11899"/>
              </a:lnSpc>
              <a:spcBef>
                <a:spcPct val="0"/>
              </a:spcBef>
            </a:pPr>
            <a:r>
              <a:rPr lang="en-US" sz="8499">
                <a:solidFill>
                  <a:srgbClr val="442915"/>
                </a:solidFill>
                <a:latin typeface="DM Serif Display"/>
                <a:ea typeface="DM Serif Display"/>
                <a:cs typeface="DM Serif Display"/>
                <a:sym typeface="DM Serif Display"/>
              </a:rPr>
              <a:t>Rhestr cyfeirnodi </a:t>
            </a:r>
          </a:p>
        </p:txBody>
      </p:sp>
      <p:sp>
        <p:nvSpPr>
          <p:cNvPr name="TextBox 7" id="7"/>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42</a:t>
            </a:r>
          </a:p>
        </p:txBody>
      </p:sp>
      <p:sp>
        <p:nvSpPr>
          <p:cNvPr name="TextBox 8" id="8"/>
          <p:cNvSpPr txBox="true"/>
          <p:nvPr/>
        </p:nvSpPr>
        <p:spPr>
          <a:xfrm rot="0">
            <a:off x="545633" y="1491848"/>
            <a:ext cx="17196734" cy="8243934"/>
          </a:xfrm>
          <a:prstGeom prst="rect">
            <a:avLst/>
          </a:prstGeom>
        </p:spPr>
        <p:txBody>
          <a:bodyPr anchor="t" rtlCol="false" tIns="0" lIns="0" bIns="0" rIns="0">
            <a:spAutoFit/>
          </a:bodyPr>
          <a:lstStyle/>
          <a:p>
            <a:pPr algn="l">
              <a:lnSpc>
                <a:spcPts val="2729"/>
              </a:lnSpc>
            </a:pPr>
            <a:r>
              <a:rPr lang="en-US" sz="1949">
                <a:solidFill>
                  <a:srgbClr val="000000"/>
                </a:solidFill>
                <a:latin typeface="Canva Sans"/>
                <a:ea typeface="Canva Sans"/>
                <a:cs typeface="Canva Sans"/>
                <a:sym typeface="Canva Sans"/>
              </a:rPr>
              <a:t>Patchen, A.K., Rakow, D.A., Wells, N.M., Hillson, S. and Meredith, G.R. (2022). Barriers to children’s outdoor time: teachers’ and principals’ experiences in elementary schools. Environmental Education Research, 30(1), p</a:t>
            </a:r>
            <a:r>
              <a:rPr lang="en-US" sz="1949" u="none">
                <a:solidFill>
                  <a:srgbClr val="000000"/>
                </a:solidFill>
                <a:latin typeface="Canva Sans"/>
                <a:ea typeface="Canva Sans"/>
                <a:cs typeface="Canva Sans"/>
                <a:sym typeface="Canva Sans"/>
              </a:rPr>
              <a:t>p.</a:t>
            </a:r>
            <a:r>
              <a:rPr lang="en-US" sz="1949">
                <a:solidFill>
                  <a:srgbClr val="000000"/>
                </a:solidFill>
                <a:latin typeface="Canva Sans"/>
                <a:ea typeface="Canva Sans"/>
                <a:cs typeface="Canva Sans"/>
                <a:sym typeface="Canva Sans"/>
              </a:rPr>
              <a:t>1–21. </a:t>
            </a:r>
          </a:p>
          <a:p>
            <a:pPr algn="l">
              <a:lnSpc>
                <a:spcPts val="2729"/>
              </a:lnSpc>
            </a:pPr>
            <a:r>
              <a:rPr lang="en-US" sz="1949">
                <a:solidFill>
                  <a:srgbClr val="000000"/>
                </a:solidFill>
                <a:latin typeface="Canva Sans"/>
                <a:ea typeface="Canva Sans"/>
                <a:cs typeface="Canva Sans"/>
                <a:sym typeface="Canva Sans"/>
              </a:rPr>
              <a:t>Petty,</a:t>
            </a:r>
            <a:r>
              <a:rPr lang="en-US" sz="1949">
                <a:solidFill>
                  <a:srgbClr val="000000"/>
                </a:solidFill>
                <a:latin typeface="Canva Sans"/>
                <a:ea typeface="Canva Sans"/>
                <a:cs typeface="Canva Sans"/>
                <a:sym typeface="Canva Sans"/>
              </a:rPr>
              <a:t> L. (2025). Guidance on Altern</a:t>
            </a:r>
            <a:r>
              <a:rPr lang="en-US" sz="1949" u="none">
                <a:solidFill>
                  <a:srgbClr val="000000"/>
                </a:solidFill>
                <a:latin typeface="Canva Sans"/>
                <a:ea typeface="Canva Sans"/>
                <a:cs typeface="Canva Sans"/>
                <a:sym typeface="Canva Sans"/>
              </a:rPr>
              <a:t>at</a:t>
            </a:r>
            <a:r>
              <a:rPr lang="en-US" sz="1949">
                <a:solidFill>
                  <a:srgbClr val="000000"/>
                </a:solidFill>
                <a:latin typeface="Canva Sans"/>
                <a:ea typeface="Canva Sans"/>
                <a:cs typeface="Canva Sans"/>
                <a:sym typeface="Canva Sans"/>
              </a:rPr>
              <a:t>ive Provision</a:t>
            </a:r>
            <a:r>
              <a:rPr lang="en-US" sz="1949" u="none">
                <a:solidFill>
                  <a:srgbClr val="000000"/>
                </a:solidFill>
                <a:latin typeface="Canva Sans"/>
                <a:ea typeface="Canva Sans"/>
                <a:cs typeface="Canva Sans"/>
                <a:sym typeface="Canva Sans"/>
              </a:rPr>
              <a:t>. The</a:t>
            </a:r>
            <a:r>
              <a:rPr lang="en-US" sz="1949">
                <a:solidFill>
                  <a:srgbClr val="000000"/>
                </a:solidFill>
                <a:latin typeface="Canva Sans"/>
                <a:ea typeface="Canva Sans"/>
                <a:cs typeface="Canva Sans"/>
                <a:sym typeface="Canva Sans"/>
              </a:rPr>
              <a:t> Hub | High Spee</a:t>
            </a:r>
            <a:r>
              <a:rPr lang="en-US" sz="1949" u="none">
                <a:solidFill>
                  <a:srgbClr val="000000"/>
                </a:solidFill>
                <a:latin typeface="Canva Sans"/>
                <a:ea typeface="Canva Sans"/>
                <a:cs typeface="Canva Sans"/>
                <a:sym typeface="Canva Sans"/>
              </a:rPr>
              <a:t>d</a:t>
            </a:r>
            <a:r>
              <a:rPr lang="en-US" sz="1949">
                <a:solidFill>
                  <a:srgbClr val="000000"/>
                </a:solidFill>
                <a:latin typeface="Canva Sans"/>
                <a:ea typeface="Canva Sans"/>
                <a:cs typeface="Canva Sans"/>
                <a:sym typeface="Canva Sans"/>
              </a:rPr>
              <a:t> Training. Available at: </a:t>
            </a:r>
            <a:r>
              <a:rPr lang="en-US" sz="1949" u="sng">
                <a:solidFill>
                  <a:srgbClr val="000000"/>
                </a:solidFill>
                <a:latin typeface="Canva Sans"/>
                <a:ea typeface="Canva Sans"/>
                <a:cs typeface="Canva Sans"/>
                <a:sym typeface="Canva Sans"/>
                <a:hlinkClick r:id="rId6" tooltip="https://www.highspeedtraining.co.uk/hub/alternative-provision/"/>
              </a:rPr>
              <a:t>https://www.highspeedtraining.co.uk/hub/alternative-provision/</a:t>
            </a:r>
            <a:r>
              <a:rPr lang="en-US" sz="1949">
                <a:solidFill>
                  <a:srgbClr val="000000"/>
                </a:solidFill>
                <a:latin typeface="Canva Sans"/>
                <a:ea typeface="Canva Sans"/>
                <a:cs typeface="Canva Sans"/>
                <a:sym typeface="Canva Sans"/>
              </a:rPr>
              <a:t>. </a:t>
            </a:r>
          </a:p>
          <a:p>
            <a:pPr algn="l">
              <a:lnSpc>
                <a:spcPts val="2729"/>
              </a:lnSpc>
            </a:pPr>
            <a:r>
              <a:rPr lang="en-US" sz="1949">
                <a:solidFill>
                  <a:srgbClr val="000000"/>
                </a:solidFill>
                <a:latin typeface="Canva Sans"/>
                <a:ea typeface="Canva Sans"/>
                <a:cs typeface="Canva Sans"/>
                <a:sym typeface="Canva Sans"/>
              </a:rPr>
              <a:t>P</a:t>
            </a:r>
            <a:r>
              <a:rPr lang="en-US" sz="1949" u="none">
                <a:solidFill>
                  <a:srgbClr val="000000"/>
                </a:solidFill>
                <a:latin typeface="Canva Sans"/>
                <a:ea typeface="Canva Sans"/>
                <a:cs typeface="Canva Sans"/>
                <a:sym typeface="Canva Sans"/>
              </a:rPr>
              <a:t>la</a:t>
            </a:r>
            <a:r>
              <a:rPr lang="en-US" sz="1949">
                <a:solidFill>
                  <a:srgbClr val="000000"/>
                </a:solidFill>
                <a:latin typeface="Canva Sans"/>
                <a:ea typeface="Canva Sans"/>
                <a:cs typeface="Canva Sans"/>
                <a:sym typeface="Canva Sans"/>
              </a:rPr>
              <a:t>n</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as</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a (2026). S</a:t>
            </a:r>
            <a:r>
              <a:rPr lang="en-US" sz="1949" u="none">
                <a:solidFill>
                  <a:srgbClr val="000000"/>
                </a:solidFill>
                <a:latin typeface="Canva Sans"/>
                <a:ea typeface="Canva Sans"/>
                <a:cs typeface="Canva Sans"/>
                <a:sym typeface="Canva Sans"/>
              </a:rPr>
              <a:t>c</a:t>
            </a:r>
            <a:r>
              <a:rPr lang="en-US" sz="1949">
                <a:solidFill>
                  <a:srgbClr val="000000"/>
                </a:solidFill>
                <a:latin typeface="Canva Sans"/>
                <a:ea typeface="Canva Sans"/>
                <a:cs typeface="Canva Sans"/>
                <a:sym typeface="Canva Sans"/>
              </a:rPr>
              <a:t>hoo</a:t>
            </a:r>
            <a:r>
              <a:rPr lang="en-US" sz="1949" u="none">
                <a:solidFill>
                  <a:srgbClr val="000000"/>
                </a:solidFill>
                <a:latin typeface="Canva Sans"/>
                <a:ea typeface="Canva Sans"/>
                <a:cs typeface="Canva Sans"/>
                <a:sym typeface="Canva Sans"/>
              </a:rPr>
              <a:t>ls</a:t>
            </a:r>
            <a:r>
              <a:rPr lang="en-US" sz="1949">
                <a:solidFill>
                  <a:srgbClr val="000000"/>
                </a:solidFill>
                <a:latin typeface="Canva Sans"/>
                <a:ea typeface="Canva Sans"/>
                <a:cs typeface="Canva Sans"/>
                <a:sym typeface="Canva Sans"/>
              </a:rPr>
              <a:t> | Pl</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n</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as</a:t>
            </a:r>
            <a:r>
              <a:rPr lang="en-US" sz="1949" u="none">
                <a:solidFill>
                  <a:srgbClr val="000000"/>
                </a:solidFill>
                <a:latin typeface="Canva Sans"/>
                <a:ea typeface="Canva Sans"/>
                <a:cs typeface="Canva Sans"/>
                <a:sym typeface="Canva Sans"/>
              </a:rPr>
              <a:t>ia</a:t>
            </a:r>
            <a:r>
              <a:rPr lang="en-US" sz="1949">
                <a:solidFill>
                  <a:srgbClr val="000000"/>
                </a:solidFill>
                <a:latin typeface="Canva Sans"/>
                <a:ea typeface="Canva Sans"/>
                <a:cs typeface="Canva Sans"/>
                <a:sym typeface="Canva Sans"/>
              </a:rPr>
              <a:t> T</a:t>
            </a:r>
            <a:r>
              <a:rPr lang="en-US" sz="1949" u="none">
                <a:solidFill>
                  <a:srgbClr val="000000"/>
                </a:solidFill>
                <a:latin typeface="Canva Sans"/>
                <a:ea typeface="Canva Sans"/>
                <a:cs typeface="Canva Sans"/>
                <a:sym typeface="Canva Sans"/>
              </a:rPr>
              <a:t>r</a:t>
            </a:r>
            <a:r>
              <a:rPr lang="en-US" sz="1949">
                <a:solidFill>
                  <a:srgbClr val="000000"/>
                </a:solidFill>
                <a:latin typeface="Canva Sans"/>
                <a:ea typeface="Canva Sans"/>
                <a:cs typeface="Canva Sans"/>
                <a:sym typeface="Canva Sans"/>
              </a:rPr>
              <a:t>opi</a:t>
            </a:r>
            <a:r>
              <a:rPr lang="en-US" sz="1949" u="none">
                <a:solidFill>
                  <a:srgbClr val="000000"/>
                </a:solidFill>
                <a:latin typeface="Canva Sans"/>
                <a:ea typeface="Canva Sans"/>
                <a:cs typeface="Canva Sans"/>
                <a:sym typeface="Canva Sans"/>
              </a:rPr>
              <a:t>c</a:t>
            </a:r>
            <a:r>
              <a:rPr lang="en-US" sz="1949">
                <a:solidFill>
                  <a:srgbClr val="000000"/>
                </a:solidFill>
                <a:latin typeface="Canva Sans"/>
                <a:ea typeface="Canva Sans"/>
                <a:cs typeface="Canva Sans"/>
                <a:sym typeface="Canva Sans"/>
              </a:rPr>
              <a:t>al Zoo. Plan</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as</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a Tropical Zoo. A</a:t>
            </a:r>
            <a:r>
              <a:rPr lang="en-US" sz="1949" u="none">
                <a:solidFill>
                  <a:srgbClr val="000000"/>
                </a:solidFill>
                <a:latin typeface="Canva Sans"/>
                <a:ea typeface="Canva Sans"/>
                <a:cs typeface="Canva Sans"/>
                <a:sym typeface="Canva Sans"/>
              </a:rPr>
              <a:t>v</a:t>
            </a:r>
            <a:r>
              <a:rPr lang="en-US" sz="1949">
                <a:solidFill>
                  <a:srgbClr val="000000"/>
                </a:solidFill>
                <a:latin typeface="Canva Sans"/>
                <a:ea typeface="Canva Sans"/>
                <a:cs typeface="Canva Sans"/>
                <a:sym typeface="Canva Sans"/>
              </a:rPr>
              <a:t>a</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lable a</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 </a:t>
            </a:r>
            <a:r>
              <a:rPr lang="en-US" sz="1949" u="sng">
                <a:solidFill>
                  <a:srgbClr val="000000"/>
                </a:solidFill>
                <a:latin typeface="Canva Sans"/>
                <a:ea typeface="Canva Sans"/>
                <a:cs typeface="Canva Sans"/>
                <a:sym typeface="Canva Sans"/>
                <a:hlinkClick r:id="rId7" tooltip="https://www.plantasiaswansea.co.uk/schools/"/>
              </a:rPr>
              <a:t>https://www.plantasiaswansea.co.uk/schools/</a:t>
            </a:r>
            <a:r>
              <a:rPr lang="en-US" sz="1949">
                <a:solidFill>
                  <a:srgbClr val="000000"/>
                </a:solidFill>
                <a:latin typeface="Canva Sans"/>
                <a:ea typeface="Canva Sans"/>
                <a:cs typeface="Canva Sans"/>
                <a:sym typeface="Canva Sans"/>
              </a:rPr>
              <a:t> [Accessed 30 Mar. 2026]. </a:t>
            </a:r>
          </a:p>
          <a:p>
            <a:pPr algn="l">
              <a:lnSpc>
                <a:spcPts val="2729"/>
              </a:lnSpc>
              <a:spcBef>
                <a:spcPct val="0"/>
              </a:spcBef>
            </a:pPr>
            <a:r>
              <a:rPr lang="en-US" sz="1949">
                <a:solidFill>
                  <a:srgbClr val="000000"/>
                </a:solidFill>
                <a:latin typeface="Canva Sans"/>
                <a:ea typeface="Canva Sans"/>
                <a:cs typeface="Canva Sans"/>
                <a:sym typeface="Canva Sans"/>
              </a:rPr>
              <a:t>Plymouth Marjon Uni</a:t>
            </a:r>
            <a:r>
              <a:rPr lang="en-US" sz="1949">
                <a:solidFill>
                  <a:srgbClr val="000000"/>
                </a:solidFill>
                <a:latin typeface="Canva Sans"/>
                <a:ea typeface="Canva Sans"/>
                <a:cs typeface="Canva Sans"/>
                <a:sym typeface="Canva Sans"/>
              </a:rPr>
              <a:t>versity </a:t>
            </a:r>
            <a:r>
              <a:rPr lang="en-US" sz="1949">
                <a:solidFill>
                  <a:srgbClr val="000000"/>
                </a:solidFill>
                <a:latin typeface="Canva Sans"/>
                <a:ea typeface="Canva Sans"/>
                <a:cs typeface="Canva Sans"/>
                <a:sym typeface="Canva Sans"/>
              </a:rPr>
              <a:t>(2023). The benefits of Forest School | Plymouth Marjon University. </a:t>
            </a:r>
            <a:r>
              <a:rPr lang="en-US" sz="1949" u="sng">
                <a:solidFill>
                  <a:srgbClr val="000000"/>
                </a:solidFill>
                <a:latin typeface="Canva Sans"/>
                <a:ea typeface="Canva Sans"/>
                <a:cs typeface="Canva Sans"/>
                <a:sym typeface="Canva Sans"/>
                <a:hlinkClick r:id="rId8" tooltip="https://www.marjon.ac.uk"/>
              </a:rPr>
              <a:t>www.marjon.ac.uk</a:t>
            </a:r>
            <a:r>
              <a:rPr lang="en-US" sz="1949">
                <a:solidFill>
                  <a:srgbClr val="000000"/>
                </a:solidFill>
                <a:latin typeface="Canva Sans"/>
                <a:ea typeface="Canva Sans"/>
                <a:cs typeface="Canva Sans"/>
                <a:sym typeface="Canva Sans"/>
              </a:rPr>
              <a:t>. Available at: </a:t>
            </a:r>
            <a:r>
              <a:rPr lang="en-US" sz="1949" u="sng">
                <a:solidFill>
                  <a:srgbClr val="000000"/>
                </a:solidFill>
                <a:latin typeface="Canva Sans"/>
                <a:ea typeface="Canva Sans"/>
                <a:cs typeface="Canva Sans"/>
                <a:sym typeface="Canva Sans"/>
                <a:hlinkClick r:id="rId9" tooltip="https://www.marjon.ac.uk/professional-development-for-teachers/better-forest-school/"/>
              </a:rPr>
              <a:t>https://www.marjon.ac.uk/professional-development-for-teachers/better-forest-school/</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Ratcliffe, E., Gatersleben, B., Sowden, P.T. and Korpela, K.M. (2021). Understanding t</a:t>
            </a:r>
            <a:r>
              <a:rPr lang="en-US" sz="1949" u="none">
                <a:solidFill>
                  <a:srgbClr val="000000"/>
                </a:solidFill>
                <a:latin typeface="Canva Sans"/>
                <a:ea typeface="Canva Sans"/>
                <a:cs typeface="Canva Sans"/>
                <a:sym typeface="Canva Sans"/>
              </a:rPr>
              <a:t>he</a:t>
            </a:r>
            <a:r>
              <a:rPr lang="en-US" sz="1949">
                <a:solidFill>
                  <a:srgbClr val="000000"/>
                </a:solidFill>
                <a:latin typeface="Canva Sans"/>
                <a:ea typeface="Canva Sans"/>
                <a:cs typeface="Canva Sans"/>
                <a:sym typeface="Canva Sans"/>
              </a:rPr>
              <a:t> P</a:t>
            </a:r>
            <a:r>
              <a:rPr lang="en-US" sz="1949" u="none">
                <a:solidFill>
                  <a:srgbClr val="000000"/>
                </a:solidFill>
                <a:latin typeface="Canva Sans"/>
                <a:ea typeface="Canva Sans"/>
                <a:cs typeface="Canva Sans"/>
                <a:sym typeface="Canva Sans"/>
              </a:rPr>
              <a:t>er</a:t>
            </a:r>
            <a:r>
              <a:rPr lang="en-US" sz="1949">
                <a:solidFill>
                  <a:srgbClr val="000000"/>
                </a:solidFill>
                <a:latin typeface="Canva Sans"/>
                <a:ea typeface="Canva Sans"/>
                <a:cs typeface="Canva Sans"/>
                <a:sym typeface="Canva Sans"/>
              </a:rPr>
              <a:t>ce</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ved B</a:t>
            </a:r>
            <a:r>
              <a:rPr lang="en-US" sz="1949" u="none">
                <a:solidFill>
                  <a:srgbClr val="000000"/>
                </a:solidFill>
                <a:latin typeface="Canva Sans"/>
                <a:ea typeface="Canva Sans"/>
                <a:cs typeface="Canva Sans"/>
                <a:sym typeface="Canva Sans"/>
              </a:rPr>
              <a:t>ene</a:t>
            </a:r>
            <a:r>
              <a:rPr lang="en-US" sz="1949">
                <a:solidFill>
                  <a:srgbClr val="000000"/>
                </a:solidFill>
                <a:latin typeface="Canva Sans"/>
                <a:ea typeface="Canva Sans"/>
                <a:cs typeface="Canva Sans"/>
                <a:sym typeface="Canva Sans"/>
              </a:rPr>
              <a:t>f</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t</a:t>
            </a:r>
            <a:r>
              <a:rPr lang="en-US" sz="1949" u="none">
                <a:solidFill>
                  <a:srgbClr val="000000"/>
                </a:solidFill>
                <a:latin typeface="Canva Sans"/>
                <a:ea typeface="Canva Sans"/>
                <a:cs typeface="Canva Sans"/>
                <a:sym typeface="Canva Sans"/>
              </a:rPr>
              <a:t>s</a:t>
            </a:r>
            <a:r>
              <a:rPr lang="en-US" sz="1949">
                <a:solidFill>
                  <a:srgbClr val="000000"/>
                </a:solidFill>
                <a:latin typeface="Canva Sans"/>
                <a:ea typeface="Canva Sans"/>
                <a:cs typeface="Canva Sans"/>
                <a:sym typeface="Canva Sans"/>
              </a:rPr>
              <a:t> of Na</a:t>
            </a:r>
            <a:r>
              <a:rPr lang="en-US" sz="1949" u="none">
                <a:solidFill>
                  <a:srgbClr val="000000"/>
                </a:solidFill>
                <a:latin typeface="Canva Sans"/>
                <a:ea typeface="Canva Sans"/>
                <a:cs typeface="Canva Sans"/>
                <a:sym typeface="Canva Sans"/>
              </a:rPr>
              <a:t>tu</a:t>
            </a:r>
            <a:r>
              <a:rPr lang="en-US" sz="1949">
                <a:solidFill>
                  <a:srgbClr val="000000"/>
                </a:solidFill>
                <a:latin typeface="Canva Sans"/>
                <a:ea typeface="Canva Sans"/>
                <a:cs typeface="Canva Sans"/>
                <a:sym typeface="Canva Sans"/>
              </a:rPr>
              <a:t>r</a:t>
            </a:r>
            <a:r>
              <a:rPr lang="en-US" sz="1949" u="none">
                <a:solidFill>
                  <a:srgbClr val="000000"/>
                </a:solidFill>
                <a:latin typeface="Canva Sans"/>
                <a:ea typeface="Canva Sans"/>
                <a:cs typeface="Canva Sans"/>
                <a:sym typeface="Canva Sans"/>
              </a:rPr>
              <a:t>e</a:t>
            </a:r>
            <a:r>
              <a:rPr lang="en-US" sz="1949">
                <a:solidFill>
                  <a:srgbClr val="000000"/>
                </a:solidFill>
                <a:latin typeface="Canva Sans"/>
                <a:ea typeface="Canva Sans"/>
                <a:cs typeface="Canva Sans"/>
                <a:sym typeface="Canva Sans"/>
              </a:rPr>
              <a:t> f</a:t>
            </a:r>
            <a:r>
              <a:rPr lang="en-US" sz="1949" u="none">
                <a:solidFill>
                  <a:srgbClr val="000000"/>
                </a:solidFill>
                <a:latin typeface="Canva Sans"/>
                <a:ea typeface="Canva Sans"/>
                <a:cs typeface="Canva Sans"/>
                <a:sym typeface="Canva Sans"/>
              </a:rPr>
              <a:t>or</a:t>
            </a:r>
            <a:r>
              <a:rPr lang="en-US" sz="1949">
                <a:solidFill>
                  <a:srgbClr val="000000"/>
                </a:solidFill>
                <a:latin typeface="Canva Sans"/>
                <a:ea typeface="Canva Sans"/>
                <a:cs typeface="Canva Sans"/>
                <a:sym typeface="Canva Sans"/>
              </a:rPr>
              <a:t> Cre</a:t>
            </a:r>
            <a:r>
              <a:rPr lang="en-US" sz="1949" u="none">
                <a:solidFill>
                  <a:srgbClr val="000000"/>
                </a:solidFill>
                <a:latin typeface="Canva Sans"/>
                <a:ea typeface="Canva Sans"/>
                <a:cs typeface="Canva Sans"/>
                <a:sym typeface="Canva Sans"/>
              </a:rPr>
              <a:t>ati</a:t>
            </a:r>
            <a:r>
              <a:rPr lang="en-US" sz="1949">
                <a:solidFill>
                  <a:srgbClr val="000000"/>
                </a:solidFill>
                <a:latin typeface="Canva Sans"/>
                <a:ea typeface="Canva Sans"/>
                <a:cs typeface="Canva Sans"/>
                <a:sym typeface="Canva Sans"/>
              </a:rPr>
              <a:t>vity. Th</a:t>
            </a:r>
            <a:r>
              <a:rPr lang="en-US" sz="1949" u="none">
                <a:solidFill>
                  <a:srgbClr val="000000"/>
                </a:solidFill>
                <a:latin typeface="Canva Sans"/>
                <a:ea typeface="Canva Sans"/>
                <a:cs typeface="Canva Sans"/>
                <a:sym typeface="Canva Sans"/>
              </a:rPr>
              <a:t>e</a:t>
            </a:r>
            <a:r>
              <a:rPr lang="en-US" sz="1949">
                <a:solidFill>
                  <a:srgbClr val="000000"/>
                </a:solidFill>
                <a:latin typeface="Canva Sans"/>
                <a:ea typeface="Canva Sans"/>
                <a:cs typeface="Canva Sans"/>
                <a:sym typeface="Canva Sans"/>
              </a:rPr>
              <a:t> Jou</a:t>
            </a:r>
            <a:r>
              <a:rPr lang="en-US" sz="1949" u="none">
                <a:solidFill>
                  <a:srgbClr val="000000"/>
                </a:solidFill>
                <a:latin typeface="Canva Sans"/>
                <a:ea typeface="Canva Sans"/>
                <a:cs typeface="Canva Sans"/>
                <a:sym typeface="Canva Sans"/>
              </a:rPr>
              <a:t>rnal</a:t>
            </a:r>
            <a:r>
              <a:rPr lang="en-US" sz="1949">
                <a:solidFill>
                  <a:srgbClr val="000000"/>
                </a:solidFill>
                <a:latin typeface="Canva Sans"/>
                <a:ea typeface="Canva Sans"/>
                <a:cs typeface="Canva Sans"/>
                <a:sym typeface="Canva Sans"/>
              </a:rPr>
              <a:t> of Cr</a:t>
            </a:r>
            <a:r>
              <a:rPr lang="en-US" sz="1949" u="none">
                <a:solidFill>
                  <a:srgbClr val="000000"/>
                </a:solidFill>
                <a:latin typeface="Canva Sans"/>
                <a:ea typeface="Canva Sans"/>
                <a:cs typeface="Canva Sans"/>
                <a:sym typeface="Canva Sans"/>
              </a:rPr>
              <a:t>ea</a:t>
            </a:r>
            <a:r>
              <a:rPr lang="en-US" sz="1949">
                <a:solidFill>
                  <a:srgbClr val="000000"/>
                </a:solidFill>
                <a:latin typeface="Canva Sans"/>
                <a:ea typeface="Canva Sans"/>
                <a:cs typeface="Canva Sans"/>
                <a:sym typeface="Canva Sans"/>
              </a:rPr>
              <a:t>t</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ve Behavior, 56(2). doi:https://doi.org/10.1002/jocb.525. </a:t>
            </a:r>
          </a:p>
          <a:p>
            <a:pPr algn="l">
              <a:lnSpc>
                <a:spcPts val="2729"/>
              </a:lnSpc>
              <a:spcBef>
                <a:spcPct val="0"/>
              </a:spcBef>
            </a:pPr>
            <a:r>
              <a:rPr lang="en-US" sz="1949">
                <a:solidFill>
                  <a:srgbClr val="000000"/>
                </a:solidFill>
                <a:latin typeface="Canva Sans"/>
                <a:ea typeface="Canva Sans"/>
                <a:cs typeface="Canva Sans"/>
                <a:sym typeface="Canva Sans"/>
              </a:rPr>
              <a:t>Summers, J.K., Vivian, D.N. and Summers, J.T. (2019). The Role of Interaction with Nature in Childhood Development: An Under-Appreciated Ecosystem Service. Psychology and behavioral sciences (New York, N.Y. 2012), 8(6), p.142. Available at: </a:t>
            </a:r>
            <a:r>
              <a:rPr lang="en-US" sz="1949" u="sng">
                <a:solidFill>
                  <a:srgbClr val="000000"/>
                </a:solidFill>
                <a:latin typeface="Canva Sans"/>
                <a:ea typeface="Canva Sans"/>
                <a:cs typeface="Canva Sans"/>
                <a:sym typeface="Canva Sans"/>
                <a:hlinkClick r:id="rId10" tooltip="https://pmc.ncbi.nlm.nih.gov/articles/PMC7424505/#S2"/>
              </a:rPr>
              <a:t>https://pmc.ncbi.nlm.nih.gov/articles/PMC7424505/#S2</a:t>
            </a:r>
            <a:r>
              <a:rPr lang="en-US" sz="1949" u="none">
                <a:solidFill>
                  <a:srgbClr val="000000"/>
                </a:solidFill>
                <a:latin typeface="Canva Sans"/>
                <a:ea typeface="Canva Sans"/>
                <a:cs typeface="Canva Sans"/>
                <a:sym typeface="Canva Sans"/>
              </a:rPr>
              <a:t>. </a:t>
            </a:r>
          </a:p>
          <a:p>
            <a:pPr algn="l">
              <a:lnSpc>
                <a:spcPts val="2729"/>
              </a:lnSpc>
              <a:spcBef>
                <a:spcPct val="0"/>
              </a:spcBef>
            </a:pPr>
            <a:r>
              <a:rPr lang="en-US" sz="1949" u="none">
                <a:solidFill>
                  <a:srgbClr val="000000"/>
                </a:solidFill>
                <a:latin typeface="Canva Sans"/>
                <a:ea typeface="Canva Sans"/>
                <a:cs typeface="Canva Sans"/>
                <a:sym typeface="Canva Sans"/>
              </a:rPr>
              <a:t>UK Gove</a:t>
            </a:r>
            <a:r>
              <a:rPr lang="en-US" sz="1949">
                <a:solidFill>
                  <a:srgbClr val="000000"/>
                </a:solidFill>
                <a:latin typeface="Canva Sans"/>
                <a:ea typeface="Canva Sans"/>
                <a:cs typeface="Canva Sans"/>
                <a:sym typeface="Canva Sans"/>
              </a:rPr>
              <a:t>rnment (2026). Edu</a:t>
            </a:r>
            <a:r>
              <a:rPr lang="en-US" sz="1949" u="none">
                <a:solidFill>
                  <a:srgbClr val="000000"/>
                </a:solidFill>
                <a:latin typeface="Canva Sans"/>
                <a:ea typeface="Canva Sans"/>
                <a:cs typeface="Canva Sans"/>
                <a:sym typeface="Canva Sans"/>
              </a:rPr>
              <a:t>catio</a:t>
            </a:r>
            <a:r>
              <a:rPr lang="en-US" sz="1949">
                <a:solidFill>
                  <a:srgbClr val="000000"/>
                </a:solidFill>
                <a:latin typeface="Canva Sans"/>
                <a:ea typeface="Canva Sans"/>
                <a:cs typeface="Canva Sans"/>
                <a:sym typeface="Canva Sans"/>
              </a:rPr>
              <a:t>n Ac</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 1996</a:t>
            </a:r>
            <a:r>
              <a:rPr lang="en-US" sz="1949" u="none">
                <a:solidFill>
                  <a:srgbClr val="000000"/>
                </a:solidFill>
                <a:latin typeface="Canva Sans"/>
                <a:ea typeface="Canva Sans"/>
                <a:cs typeface="Canva Sans"/>
                <a:sym typeface="Canva Sans"/>
              </a:rPr>
              <a:t>. Legislation.g</a:t>
            </a:r>
            <a:r>
              <a:rPr lang="en-US" sz="1949">
                <a:solidFill>
                  <a:srgbClr val="000000"/>
                </a:solidFill>
                <a:latin typeface="Canva Sans"/>
                <a:ea typeface="Canva Sans"/>
                <a:cs typeface="Canva Sans"/>
                <a:sym typeface="Canva Sans"/>
              </a:rPr>
              <a:t>ov.u</a:t>
            </a:r>
            <a:r>
              <a:rPr lang="en-US" sz="1949" u="none">
                <a:solidFill>
                  <a:srgbClr val="000000"/>
                </a:solidFill>
                <a:latin typeface="Canva Sans"/>
                <a:ea typeface="Canva Sans"/>
                <a:cs typeface="Canva Sans"/>
                <a:sym typeface="Canva Sans"/>
              </a:rPr>
              <a:t>k. Availabl</a:t>
            </a:r>
            <a:r>
              <a:rPr lang="en-US" sz="1949">
                <a:solidFill>
                  <a:srgbClr val="000000"/>
                </a:solidFill>
                <a:latin typeface="Canva Sans"/>
                <a:ea typeface="Canva Sans"/>
                <a:cs typeface="Canva Sans"/>
                <a:sym typeface="Canva Sans"/>
              </a:rPr>
              <a:t>e at: </a:t>
            </a:r>
            <a:r>
              <a:rPr lang="en-US" sz="1949" u="sng">
                <a:solidFill>
                  <a:srgbClr val="000000"/>
                </a:solidFill>
                <a:latin typeface="Canva Sans"/>
                <a:ea typeface="Canva Sans"/>
                <a:cs typeface="Canva Sans"/>
                <a:sym typeface="Canva Sans"/>
                <a:hlinkClick r:id="rId11" tooltip="https://www.legislation.gov.uk/ukpga/1996/56/section/19"/>
              </a:rPr>
              <a:t>https://www.legislation.gov.uk/ukpga/1996/56/section/19</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Univ</a:t>
            </a:r>
            <a:r>
              <a:rPr lang="en-US" sz="1949" u="none">
                <a:solidFill>
                  <a:srgbClr val="000000"/>
                </a:solidFill>
                <a:latin typeface="Canva Sans"/>
                <a:ea typeface="Canva Sans"/>
                <a:cs typeface="Canva Sans"/>
                <a:sym typeface="Canva Sans"/>
              </a:rPr>
              <a:t>ersit</a:t>
            </a:r>
            <a:r>
              <a:rPr lang="en-US" sz="1949">
                <a:solidFill>
                  <a:srgbClr val="000000"/>
                </a:solidFill>
                <a:latin typeface="Canva Sans"/>
                <a:ea typeface="Canva Sans"/>
                <a:cs typeface="Canva Sans"/>
                <a:sym typeface="Canva Sans"/>
              </a:rPr>
              <a:t>y of Gl</a:t>
            </a:r>
            <a:r>
              <a:rPr lang="en-US" sz="1949" u="none">
                <a:solidFill>
                  <a:srgbClr val="000000"/>
                </a:solidFill>
                <a:latin typeface="Canva Sans"/>
                <a:ea typeface="Canva Sans"/>
                <a:cs typeface="Canva Sans"/>
                <a:sym typeface="Canva Sans"/>
              </a:rPr>
              <a:t>asgow</a:t>
            </a:r>
            <a:r>
              <a:rPr lang="en-US" sz="1949">
                <a:solidFill>
                  <a:srgbClr val="000000"/>
                </a:solidFill>
                <a:latin typeface="Canva Sans"/>
                <a:ea typeface="Canva Sans"/>
                <a:cs typeface="Canva Sans"/>
                <a:sym typeface="Canva Sans"/>
              </a:rPr>
              <a:t> (2024). Univers</a:t>
            </a:r>
            <a:r>
              <a:rPr lang="en-US" sz="1949" u="none">
                <a:solidFill>
                  <a:srgbClr val="000000"/>
                </a:solidFill>
                <a:latin typeface="Canva Sans"/>
                <a:ea typeface="Canva Sans"/>
                <a:cs typeface="Canva Sans"/>
                <a:sym typeface="Canva Sans"/>
              </a:rPr>
              <a:t>ity of G</a:t>
            </a:r>
            <a:r>
              <a:rPr lang="en-US" sz="1949">
                <a:solidFill>
                  <a:srgbClr val="000000"/>
                </a:solidFill>
                <a:latin typeface="Canva Sans"/>
                <a:ea typeface="Canva Sans"/>
                <a:cs typeface="Canva Sans"/>
                <a:sym typeface="Canva Sans"/>
              </a:rPr>
              <a:t>l</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sgow - Unive</a:t>
            </a:r>
            <a:r>
              <a:rPr lang="en-US" sz="1949" u="none">
                <a:solidFill>
                  <a:srgbClr val="000000"/>
                </a:solidFill>
                <a:latin typeface="Canva Sans"/>
                <a:ea typeface="Canva Sans"/>
                <a:cs typeface="Canva Sans"/>
                <a:sym typeface="Canva Sans"/>
              </a:rPr>
              <a:t>rsity news - Arc</a:t>
            </a:r>
            <a:r>
              <a:rPr lang="en-US" sz="1949">
                <a:solidFill>
                  <a:srgbClr val="000000"/>
                </a:solidFill>
                <a:latin typeface="Canva Sans"/>
                <a:ea typeface="Canva Sans"/>
                <a:cs typeface="Canva Sans"/>
                <a:sym typeface="Canva Sans"/>
              </a:rPr>
              <a:t>h</a:t>
            </a:r>
            <a:r>
              <a:rPr lang="en-US" sz="1949" u="none">
                <a:solidFill>
                  <a:srgbClr val="000000"/>
                </a:solidFill>
                <a:latin typeface="Canva Sans"/>
                <a:ea typeface="Canva Sans"/>
                <a:cs typeface="Canva Sans"/>
                <a:sym typeface="Canva Sans"/>
              </a:rPr>
              <a:t>iv</a:t>
            </a:r>
            <a:r>
              <a:rPr lang="en-US" sz="1949">
                <a:solidFill>
                  <a:srgbClr val="000000"/>
                </a:solidFill>
                <a:latin typeface="Canva Sans"/>
                <a:ea typeface="Canva Sans"/>
                <a:cs typeface="Canva Sans"/>
                <a:sym typeface="Canva Sans"/>
              </a:rPr>
              <a:t>e of </a:t>
            </a:r>
            <a:r>
              <a:rPr lang="en-US" sz="1949" u="none">
                <a:solidFill>
                  <a:srgbClr val="000000"/>
                </a:solidFill>
                <a:latin typeface="Canva Sans"/>
                <a:ea typeface="Canva Sans"/>
                <a:cs typeface="Canva Sans"/>
                <a:sym typeface="Canva Sans"/>
              </a:rPr>
              <a:t>news -</a:t>
            </a:r>
            <a:r>
              <a:rPr lang="en-US" sz="1949">
                <a:solidFill>
                  <a:srgbClr val="000000"/>
                </a:solidFill>
                <a:latin typeface="Canva Sans"/>
                <a:ea typeface="Canva Sans"/>
                <a:cs typeface="Canva Sans"/>
                <a:sym typeface="Canva Sans"/>
              </a:rPr>
              <a:t> 2024 - June - Na</a:t>
            </a:r>
            <a:r>
              <a:rPr lang="en-US" sz="1949" u="none">
                <a:solidFill>
                  <a:srgbClr val="000000"/>
                </a:solidFill>
                <a:latin typeface="Canva Sans"/>
                <a:ea typeface="Canva Sans"/>
                <a:cs typeface="Canva Sans"/>
                <a:sym typeface="Canva Sans"/>
              </a:rPr>
              <a:t>ture </a:t>
            </a:r>
            <a:r>
              <a:rPr lang="en-US" sz="1949">
                <a:solidFill>
                  <a:srgbClr val="000000"/>
                </a:solidFill>
                <a:latin typeface="Canva Sans"/>
                <a:ea typeface="Canva Sans"/>
                <a:cs typeface="Canva Sans"/>
                <a:sym typeface="Canva Sans"/>
              </a:rPr>
              <a:t>t</a:t>
            </a:r>
            <a:r>
              <a:rPr lang="en-US" sz="1949" u="none">
                <a:solidFill>
                  <a:srgbClr val="000000"/>
                </a:solidFill>
                <a:latin typeface="Canva Sans"/>
                <a:ea typeface="Canva Sans"/>
                <a:cs typeface="Canva Sans"/>
                <a:sym typeface="Canva Sans"/>
              </a:rPr>
              <a:t>ime boo</a:t>
            </a:r>
            <a:r>
              <a:rPr lang="en-US" sz="1949">
                <a:solidFill>
                  <a:srgbClr val="000000"/>
                </a:solidFill>
                <a:latin typeface="Canva Sans"/>
                <a:ea typeface="Canva Sans"/>
                <a:cs typeface="Canva Sans"/>
                <a:sym typeface="Canva Sans"/>
              </a:rPr>
              <a:t>sts children’s mental health, especially in low-income families. Gla.ac.uk. Available at: </a:t>
            </a:r>
            <a:r>
              <a:rPr lang="en-US" sz="1949" u="sng">
                <a:solidFill>
                  <a:srgbClr val="000000"/>
                </a:solidFill>
                <a:latin typeface="Canva Sans"/>
                <a:ea typeface="Canva Sans"/>
                <a:cs typeface="Canva Sans"/>
                <a:sym typeface="Canva Sans"/>
                <a:hlinkClick r:id="rId12" tooltip="https://www.gla.ac.uk/news/archiveofnews/2024/june/headline_1086096_en.html"/>
              </a:rPr>
              <a:t>https://www.gla.ac.uk/news/archiveofnews/2024/june/headline_1086096_en.html</a:t>
            </a:r>
            <a:r>
              <a:rPr lang="en-US" sz="1949">
                <a:solidFill>
                  <a:srgbClr val="000000"/>
                </a:solidFill>
                <a:latin typeface="Canva Sans"/>
                <a:ea typeface="Canva Sans"/>
                <a:cs typeface="Canva Sans"/>
                <a:sym typeface="Canva Sans"/>
              </a:rPr>
              <a:t>. </a:t>
            </a:r>
          </a:p>
          <a:p>
            <a:pPr algn="l">
              <a:lnSpc>
                <a:spcPts val="2729"/>
              </a:lnSpc>
              <a:spcBef>
                <a:spcPct val="0"/>
              </a:spcBef>
            </a:pPr>
            <a:r>
              <a:rPr lang="en-US" sz="1949">
                <a:solidFill>
                  <a:srgbClr val="000000"/>
                </a:solidFill>
                <a:latin typeface="Canva Sans"/>
                <a:ea typeface="Canva Sans"/>
                <a:cs typeface="Canva Sans"/>
                <a:sym typeface="Canva Sans"/>
              </a:rPr>
              <a:t>Wildlife Trust of South and West Wales (2025). What’s on at the Welsh Wildlife Centre this Summer | The Wildlife Trust of South and West Wales. Welshwildlife.org. Available at: </a:t>
            </a:r>
            <a:r>
              <a:rPr lang="en-US" sz="1949" u="sng">
                <a:solidFill>
                  <a:srgbClr val="000000"/>
                </a:solidFill>
                <a:latin typeface="Canva Sans"/>
                <a:ea typeface="Canva Sans"/>
                <a:cs typeface="Canva Sans"/>
                <a:sym typeface="Canva Sans"/>
                <a:hlinkClick r:id="rId13" tooltip="https://www.welshwildlife.org/news/whats-welsh-wildlife-centre-summer"/>
              </a:rPr>
              <a:t>https://www.welshwildlife.org/news/whats-welsh-wildlife-centre-summer</a:t>
            </a:r>
            <a:r>
              <a:rPr lang="en-US" sz="1949">
                <a:solidFill>
                  <a:srgbClr val="000000"/>
                </a:solidFill>
                <a:latin typeface="Canva Sans"/>
                <a:ea typeface="Canva Sans"/>
                <a:cs typeface="Canva Sans"/>
                <a:sym typeface="Canva Sans"/>
              </a:rPr>
              <a:t> [Acces</a:t>
            </a:r>
            <a:r>
              <a:rPr lang="en-US" sz="1949" u="none">
                <a:solidFill>
                  <a:srgbClr val="000000"/>
                </a:solidFill>
                <a:latin typeface="Canva Sans"/>
                <a:ea typeface="Canva Sans"/>
                <a:cs typeface="Canva Sans"/>
                <a:sym typeface="Canva Sans"/>
              </a:rPr>
              <a:t>s</a:t>
            </a:r>
            <a:r>
              <a:rPr lang="en-US" sz="1949">
                <a:solidFill>
                  <a:srgbClr val="000000"/>
                </a:solidFill>
                <a:latin typeface="Canva Sans"/>
                <a:ea typeface="Canva Sans"/>
                <a:cs typeface="Canva Sans"/>
                <a:sym typeface="Canva Sans"/>
              </a:rPr>
              <a:t>ed 30 M</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r. 2026]. </a:t>
            </a:r>
          </a:p>
          <a:p>
            <a:pPr algn="l">
              <a:lnSpc>
                <a:spcPts val="2729"/>
              </a:lnSpc>
              <a:spcBef>
                <a:spcPct val="0"/>
              </a:spcBef>
            </a:pPr>
            <a:r>
              <a:rPr lang="en-US" sz="1949">
                <a:solidFill>
                  <a:srgbClr val="000000"/>
                </a:solidFill>
                <a:latin typeface="Canva Sans"/>
                <a:ea typeface="Canva Sans"/>
                <a:cs typeface="Canva Sans"/>
                <a:sym typeface="Canva Sans"/>
              </a:rPr>
              <a:t>Yeh, C.</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W., Hung, S.-H. a</a:t>
            </a:r>
            <a:r>
              <a:rPr lang="en-US" sz="1949" u="none">
                <a:solidFill>
                  <a:srgbClr val="000000"/>
                </a:solidFill>
                <a:latin typeface="Canva Sans"/>
                <a:ea typeface="Canva Sans"/>
                <a:cs typeface="Canva Sans"/>
                <a:sym typeface="Canva Sans"/>
              </a:rPr>
              <a:t>nd</a:t>
            </a:r>
            <a:r>
              <a:rPr lang="en-US" sz="1949">
                <a:solidFill>
                  <a:srgbClr val="000000"/>
                </a:solidFill>
                <a:latin typeface="Canva Sans"/>
                <a:ea typeface="Canva Sans"/>
                <a:cs typeface="Canva Sans"/>
                <a:sym typeface="Canva Sans"/>
              </a:rPr>
              <a:t> Chang, C.-Y. (2022). Th</a:t>
            </a:r>
            <a:r>
              <a:rPr lang="en-US" sz="1949" u="none">
                <a:solidFill>
                  <a:srgbClr val="000000"/>
                </a:solidFill>
                <a:latin typeface="Canva Sans"/>
                <a:ea typeface="Canva Sans"/>
                <a:cs typeface="Canva Sans"/>
                <a:sym typeface="Canva Sans"/>
              </a:rPr>
              <a:t>e</a:t>
            </a:r>
            <a:r>
              <a:rPr lang="en-US" sz="1949">
                <a:solidFill>
                  <a:srgbClr val="000000"/>
                </a:solidFill>
                <a:latin typeface="Canva Sans"/>
                <a:ea typeface="Canva Sans"/>
                <a:cs typeface="Canva Sans"/>
                <a:sym typeface="Canva Sans"/>
              </a:rPr>
              <a:t> in</a:t>
            </a:r>
            <a:r>
              <a:rPr lang="en-US" sz="1949" u="none">
                <a:solidFill>
                  <a:srgbClr val="000000"/>
                </a:solidFill>
                <a:latin typeface="Canva Sans"/>
                <a:ea typeface="Canva Sans"/>
                <a:cs typeface="Canva Sans"/>
                <a:sym typeface="Canva Sans"/>
              </a:rPr>
              <a:t>f</a:t>
            </a:r>
            <a:r>
              <a:rPr lang="en-US" sz="1949">
                <a:solidFill>
                  <a:srgbClr val="000000"/>
                </a:solidFill>
                <a:latin typeface="Canva Sans"/>
                <a:ea typeface="Canva Sans"/>
                <a:cs typeface="Canva Sans"/>
                <a:sym typeface="Canva Sans"/>
              </a:rPr>
              <a:t>l</a:t>
            </a:r>
            <a:r>
              <a:rPr lang="en-US" sz="1949" u="none">
                <a:solidFill>
                  <a:srgbClr val="000000"/>
                </a:solidFill>
                <a:latin typeface="Canva Sans"/>
                <a:ea typeface="Canva Sans"/>
                <a:cs typeface="Canva Sans"/>
                <a:sym typeface="Canva Sans"/>
              </a:rPr>
              <a:t>u</a:t>
            </a:r>
            <a:r>
              <a:rPr lang="en-US" sz="1949">
                <a:solidFill>
                  <a:srgbClr val="000000"/>
                </a:solidFill>
                <a:latin typeface="Canva Sans"/>
                <a:ea typeface="Canva Sans"/>
                <a:cs typeface="Canva Sans"/>
                <a:sym typeface="Canva Sans"/>
              </a:rPr>
              <a:t>en</a:t>
            </a:r>
            <a:r>
              <a:rPr lang="en-US" sz="1949" u="none">
                <a:solidFill>
                  <a:srgbClr val="000000"/>
                </a:solidFill>
                <a:latin typeface="Canva Sans"/>
                <a:ea typeface="Canva Sans"/>
                <a:cs typeface="Canva Sans"/>
                <a:sym typeface="Canva Sans"/>
              </a:rPr>
              <a:t>c</a:t>
            </a:r>
            <a:r>
              <a:rPr lang="en-US" sz="1949">
                <a:solidFill>
                  <a:srgbClr val="000000"/>
                </a:solidFill>
                <a:latin typeface="Canva Sans"/>
                <a:ea typeface="Canva Sans"/>
                <a:cs typeface="Canva Sans"/>
                <a:sym typeface="Canva Sans"/>
              </a:rPr>
              <a:t>e </a:t>
            </a:r>
            <a:r>
              <a:rPr lang="en-US" sz="1949" u="none">
                <a:solidFill>
                  <a:srgbClr val="000000"/>
                </a:solidFill>
                <a:latin typeface="Canva Sans"/>
                <a:ea typeface="Canva Sans"/>
                <a:cs typeface="Canva Sans"/>
                <a:sym typeface="Canva Sans"/>
              </a:rPr>
              <a:t>o</a:t>
            </a:r>
            <a:r>
              <a:rPr lang="en-US" sz="1949">
                <a:solidFill>
                  <a:srgbClr val="000000"/>
                </a:solidFill>
                <a:latin typeface="Canva Sans"/>
                <a:ea typeface="Canva Sans"/>
                <a:cs typeface="Canva Sans"/>
                <a:sym typeface="Canva Sans"/>
              </a:rPr>
              <a:t>f </a:t>
            </a:r>
            <a:r>
              <a:rPr lang="en-US" sz="1949" u="none">
                <a:solidFill>
                  <a:srgbClr val="000000"/>
                </a:solidFill>
                <a:latin typeface="Canva Sans"/>
                <a:ea typeface="Canva Sans"/>
                <a:cs typeface="Canva Sans"/>
                <a:sym typeface="Canva Sans"/>
              </a:rPr>
              <a:t>nat</a:t>
            </a:r>
            <a:r>
              <a:rPr lang="en-US" sz="1949">
                <a:solidFill>
                  <a:srgbClr val="000000"/>
                </a:solidFill>
                <a:latin typeface="Canva Sans"/>
                <a:ea typeface="Canva Sans"/>
                <a:cs typeface="Canva Sans"/>
                <a:sym typeface="Canva Sans"/>
              </a:rPr>
              <a:t>ural env</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r</a:t>
            </a:r>
            <a:r>
              <a:rPr lang="en-US" sz="1949" u="none">
                <a:solidFill>
                  <a:srgbClr val="000000"/>
                </a:solidFill>
                <a:latin typeface="Canva Sans"/>
                <a:ea typeface="Canva Sans"/>
                <a:cs typeface="Canva Sans"/>
                <a:sym typeface="Canva Sans"/>
              </a:rPr>
              <a:t>on</a:t>
            </a:r>
            <a:r>
              <a:rPr lang="en-US" sz="1949">
                <a:solidFill>
                  <a:srgbClr val="000000"/>
                </a:solidFill>
                <a:latin typeface="Canva Sans"/>
                <a:ea typeface="Canva Sans"/>
                <a:cs typeface="Canva Sans"/>
                <a:sym typeface="Canva Sans"/>
              </a:rPr>
              <a:t>ments o</a:t>
            </a:r>
            <a:r>
              <a:rPr lang="en-US" sz="1949" u="none">
                <a:solidFill>
                  <a:srgbClr val="000000"/>
                </a:solidFill>
                <a:latin typeface="Canva Sans"/>
                <a:ea typeface="Canva Sans"/>
                <a:cs typeface="Canva Sans"/>
                <a:sym typeface="Canva Sans"/>
              </a:rPr>
              <a:t>n </a:t>
            </a:r>
            <a:r>
              <a:rPr lang="en-US" sz="1949">
                <a:solidFill>
                  <a:srgbClr val="000000"/>
                </a:solidFill>
                <a:latin typeface="Canva Sans"/>
                <a:ea typeface="Canva Sans"/>
                <a:cs typeface="Canva Sans"/>
                <a:sym typeface="Canva Sans"/>
              </a:rPr>
              <a:t>creativity. Frontiers in Psychiatry, 13. doi:https://doi.org/10.3389/fpsyt.2022.895213. </a:t>
            </a:r>
          </a:p>
          <a:p>
            <a:pPr algn="l">
              <a:lnSpc>
                <a:spcPts val="2729"/>
              </a:lnSpc>
              <a:spcBef>
                <a:spcPct val="0"/>
              </a:spcBef>
            </a:pPr>
            <a:r>
              <a:rPr lang="en-US" sz="1949">
                <a:solidFill>
                  <a:srgbClr val="000000"/>
                </a:solidFill>
                <a:latin typeface="Canva Sans"/>
                <a:ea typeface="Canva Sans"/>
                <a:cs typeface="Canva Sans"/>
                <a:sym typeface="Canva Sans"/>
              </a:rPr>
              <a:t>Yusof, S.M. (2021). Vygotsky sociocultural theory of child development: Mo</a:t>
            </a:r>
            <a:r>
              <a:rPr lang="en-US" sz="1949" u="none">
                <a:solidFill>
                  <a:srgbClr val="000000"/>
                </a:solidFill>
                <a:latin typeface="Canva Sans"/>
                <a:ea typeface="Canva Sans"/>
                <a:cs typeface="Canva Sans"/>
                <a:sym typeface="Canva Sans"/>
              </a:rPr>
              <a:t>re </a:t>
            </a:r>
            <a:r>
              <a:rPr lang="en-US" sz="1949">
                <a:solidFill>
                  <a:srgbClr val="000000"/>
                </a:solidFill>
                <a:latin typeface="Canva Sans"/>
                <a:ea typeface="Canva Sans"/>
                <a:cs typeface="Canva Sans"/>
                <a:sym typeface="Canva Sans"/>
              </a:rPr>
              <a:t>knowledgeable ot</a:t>
            </a:r>
            <a:r>
              <a:rPr lang="en-US" sz="1949" u="none">
                <a:solidFill>
                  <a:srgbClr val="000000"/>
                </a:solidFill>
                <a:latin typeface="Canva Sans"/>
                <a:ea typeface="Canva Sans"/>
                <a:cs typeface="Canva Sans"/>
                <a:sym typeface="Canva Sans"/>
              </a:rPr>
              <a:t>he</a:t>
            </a:r>
            <a:r>
              <a:rPr lang="en-US" sz="1949">
                <a:solidFill>
                  <a:srgbClr val="000000"/>
                </a:solidFill>
                <a:latin typeface="Canva Sans"/>
                <a:ea typeface="Canva Sans"/>
                <a:cs typeface="Canva Sans"/>
                <a:sym typeface="Canva Sans"/>
              </a:rPr>
              <a:t>r (MKO) </a:t>
            </a:r>
            <a:r>
              <a:rPr lang="en-US" sz="1949" u="none">
                <a:solidFill>
                  <a:srgbClr val="000000"/>
                </a:solidFill>
                <a:latin typeface="Canva Sans"/>
                <a:ea typeface="Canva Sans"/>
                <a:cs typeface="Canva Sans"/>
                <a:sym typeface="Canva Sans"/>
              </a:rPr>
              <a:t>a</a:t>
            </a:r>
            <a:r>
              <a:rPr lang="en-US" sz="1949">
                <a:solidFill>
                  <a:srgbClr val="000000"/>
                </a:solidFill>
                <a:latin typeface="Canva Sans"/>
                <a:ea typeface="Canva Sans"/>
                <a:cs typeface="Canva Sans"/>
                <a:sym typeface="Canva Sans"/>
              </a:rPr>
              <a:t>nd </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he z</a:t>
            </a:r>
            <a:r>
              <a:rPr lang="en-US" sz="1949" u="none">
                <a:solidFill>
                  <a:srgbClr val="000000"/>
                </a:solidFill>
                <a:latin typeface="Canva Sans"/>
                <a:ea typeface="Canva Sans"/>
                <a:cs typeface="Canva Sans"/>
                <a:sym typeface="Canva Sans"/>
              </a:rPr>
              <a:t>one</a:t>
            </a:r>
            <a:r>
              <a:rPr lang="en-US" sz="1949">
                <a:solidFill>
                  <a:srgbClr val="000000"/>
                </a:solidFill>
                <a:latin typeface="Canva Sans"/>
                <a:ea typeface="Canva Sans"/>
                <a:cs typeface="Canva Sans"/>
                <a:sym typeface="Canva Sans"/>
              </a:rPr>
              <a:t> of </a:t>
            </a:r>
            <a:r>
              <a:rPr lang="en-US" sz="1949" u="none">
                <a:solidFill>
                  <a:srgbClr val="000000"/>
                </a:solidFill>
                <a:latin typeface="Canva Sans"/>
                <a:ea typeface="Canva Sans"/>
                <a:cs typeface="Canva Sans"/>
                <a:sym typeface="Canva Sans"/>
              </a:rPr>
              <a:t>pro</a:t>
            </a:r>
            <a:r>
              <a:rPr lang="en-US" sz="1949">
                <a:solidFill>
                  <a:srgbClr val="000000"/>
                </a:solidFill>
                <a:latin typeface="Canva Sans"/>
                <a:ea typeface="Canva Sans"/>
                <a:cs typeface="Canva Sans"/>
                <a:sym typeface="Canva Sans"/>
              </a:rPr>
              <a:t>x</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mal developmen</a:t>
            </a:r>
            <a:r>
              <a:rPr lang="en-US" sz="1949" u="none">
                <a:solidFill>
                  <a:srgbClr val="000000"/>
                </a:solidFill>
                <a:latin typeface="Canva Sans"/>
                <a:ea typeface="Canva Sans"/>
                <a:cs typeface="Canva Sans"/>
                <a:sym typeface="Canva Sans"/>
              </a:rPr>
              <a:t>t</a:t>
            </a:r>
            <a:r>
              <a:rPr lang="en-US" sz="1949">
                <a:solidFill>
                  <a:srgbClr val="000000"/>
                </a:solidFill>
                <a:latin typeface="Canva Sans"/>
                <a:ea typeface="Canva Sans"/>
                <a:cs typeface="Canva Sans"/>
                <a:sym typeface="Canva Sans"/>
              </a:rPr>
              <a:t> (ZPD). R</a:t>
            </a:r>
            <a:r>
              <a:rPr lang="en-US" sz="1949" u="none">
                <a:solidFill>
                  <a:srgbClr val="000000"/>
                </a:solidFill>
                <a:latin typeface="Canva Sans"/>
                <a:ea typeface="Canva Sans"/>
                <a:cs typeface="Canva Sans"/>
                <a:sym typeface="Canva Sans"/>
              </a:rPr>
              <a:t>ese</a:t>
            </a:r>
            <a:r>
              <a:rPr lang="en-US" sz="1949">
                <a:solidFill>
                  <a:srgbClr val="000000"/>
                </a:solidFill>
                <a:latin typeface="Canva Sans"/>
                <a:ea typeface="Canva Sans"/>
                <a:cs typeface="Canva Sans"/>
                <a:sym typeface="Canva Sans"/>
              </a:rPr>
              <a:t>archG</a:t>
            </a:r>
            <a:r>
              <a:rPr lang="en-US" sz="1949" u="none">
                <a:solidFill>
                  <a:srgbClr val="000000"/>
                </a:solidFill>
                <a:latin typeface="Canva Sans"/>
                <a:ea typeface="Canva Sans"/>
                <a:cs typeface="Canva Sans"/>
                <a:sym typeface="Canva Sans"/>
              </a:rPr>
              <a:t>at</a:t>
            </a:r>
            <a:r>
              <a:rPr lang="en-US" sz="1949">
                <a:solidFill>
                  <a:srgbClr val="000000"/>
                </a:solidFill>
                <a:latin typeface="Canva Sans"/>
                <a:ea typeface="Canva Sans"/>
                <a:cs typeface="Canva Sans"/>
                <a:sym typeface="Canva Sans"/>
              </a:rPr>
              <a:t>e. do</a:t>
            </a:r>
            <a:r>
              <a:rPr lang="en-US" sz="1949" u="none">
                <a:solidFill>
                  <a:srgbClr val="000000"/>
                </a:solidFill>
                <a:latin typeface="Canva Sans"/>
                <a:ea typeface="Canva Sans"/>
                <a:cs typeface="Canva Sans"/>
                <a:sym typeface="Canva Sans"/>
              </a:rPr>
              <a:t>i</a:t>
            </a:r>
            <a:r>
              <a:rPr lang="en-US" sz="1949">
                <a:solidFill>
                  <a:srgbClr val="000000"/>
                </a:solidFill>
                <a:latin typeface="Canva Sans"/>
                <a:ea typeface="Canva Sans"/>
                <a:cs typeface="Canva Sans"/>
                <a:sym typeface="Canva Sans"/>
              </a:rPr>
              <a:t>:http</a:t>
            </a:r>
            <a:r>
              <a:rPr lang="en-US" sz="1949" u="none">
                <a:solidFill>
                  <a:srgbClr val="000000"/>
                </a:solidFill>
                <a:latin typeface="Canva Sans"/>
                <a:ea typeface="Canva Sans"/>
                <a:cs typeface="Canva Sans"/>
                <a:sym typeface="Canva Sans"/>
              </a:rPr>
              <a:t>s</a:t>
            </a:r>
            <a:r>
              <a:rPr lang="en-US" sz="1949">
                <a:solidFill>
                  <a:srgbClr val="000000"/>
                </a:solidFill>
                <a:latin typeface="Canva Sans"/>
                <a:ea typeface="Canva Sans"/>
                <a:cs typeface="Canva Sans"/>
                <a:sym typeface="Canva Sans"/>
              </a:rPr>
              <a:t>:</a:t>
            </a:r>
            <a:r>
              <a:rPr lang="en-US" sz="1949" u="none">
                <a:solidFill>
                  <a:srgbClr val="000000"/>
                </a:solidFill>
                <a:latin typeface="Canva Sans"/>
                <a:ea typeface="Canva Sans"/>
                <a:cs typeface="Canva Sans"/>
                <a:sym typeface="Canva Sans"/>
              </a:rPr>
              <a:t>//</a:t>
            </a:r>
            <a:r>
              <a:rPr lang="en-US" sz="1949">
                <a:solidFill>
                  <a:srgbClr val="000000"/>
                </a:solidFill>
                <a:latin typeface="Canva Sans"/>
                <a:ea typeface="Canva Sans"/>
                <a:cs typeface="Canva Sans"/>
                <a:sym typeface="Canva Sans"/>
              </a:rPr>
              <a:t>doi.</a:t>
            </a:r>
            <a:r>
              <a:rPr lang="en-US" sz="1949" u="none">
                <a:solidFill>
                  <a:srgbClr val="000000"/>
                </a:solidFill>
                <a:latin typeface="Canva Sans"/>
                <a:ea typeface="Canva Sans"/>
                <a:cs typeface="Canva Sans"/>
                <a:sym typeface="Canva Sans"/>
              </a:rPr>
              <a:t>org</a:t>
            </a:r>
            <a:r>
              <a:rPr lang="en-US" sz="1949">
                <a:solidFill>
                  <a:srgbClr val="000000"/>
                </a:solidFill>
                <a:latin typeface="Canva Sans"/>
                <a:ea typeface="Canva Sans"/>
                <a:cs typeface="Canva Sans"/>
                <a:sym typeface="Canva Sans"/>
              </a:rPr>
              <a:t>/1</a:t>
            </a:r>
            <a:r>
              <a:rPr lang="en-US" sz="1949" u="none">
                <a:solidFill>
                  <a:srgbClr val="000000"/>
                </a:solidFill>
                <a:latin typeface="Canva Sans"/>
                <a:ea typeface="Canva Sans"/>
                <a:cs typeface="Canva Sans"/>
                <a:sym typeface="Canva Sans"/>
              </a:rPr>
              <a:t>0.</a:t>
            </a:r>
            <a:r>
              <a:rPr lang="en-US" sz="1949">
                <a:solidFill>
                  <a:srgbClr val="000000"/>
                </a:solidFill>
                <a:latin typeface="Canva Sans"/>
                <a:ea typeface="Canva Sans"/>
                <a:cs typeface="Canva Sans"/>
                <a:sym typeface="Canva Sans"/>
              </a:rPr>
              <a:t>13140/RG.2.2.35985.40804. </a:t>
            </a:r>
          </a:p>
          <a:p>
            <a:pPr algn="l">
              <a:lnSpc>
                <a:spcPts val="2729"/>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DAHEYpLGes0</dc:identifier>
  <dcterms:modified xsi:type="dcterms:W3CDTF">2011-08-01T06:04:30Z</dcterms:modified>
  <cp:revision>1</cp:revision>
  <dc:title>Amgylcheddau Dysgu Amgen</dc:title>
</cp:coreProperties>
</file>